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Lst>
  <p:notesMasterIdLst>
    <p:notesMasterId r:id="rId7"/>
  </p:notesMasterIdLst>
  <p:sldIdLst>
    <p:sldId id="256" r:id="rId3"/>
    <p:sldId id="257" r:id="rId4"/>
    <p:sldId id="258" r:id="rId5"/>
    <p:sldId id="264" r:id="rId6"/>
  </p:sldIdLst>
  <p:sldSz cx="9144000" cy="5143500" type="screen16x9"/>
  <p:notesSz cx="6858000" cy="9144000"/>
  <p:custDataLst>
    <p:tags r:id="rId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95C403-A0AC-4ED4-BE8B-0AD5AC0AC853}">
  <a:tblStyle styleId="{5695C403-A0AC-4ED4-BE8B-0AD5AC0AC85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87" autoAdjust="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0d44fb9a3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gb0d44fb9a3_2_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71" name="Google Shape;71;gb0d44fb9a3_2_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0d44fb9a3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gb0d44fb9a3_2_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9" name="Google Shape;79;gb0d44fb9a3_2_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0d44fb9a3_2_3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a:p>
        </p:txBody>
      </p:sp>
      <p:sp>
        <p:nvSpPr>
          <p:cNvPr id="86" name="Google Shape;86;gb0d44fb9a3_2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0d44fb9a3_2_3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a:p>
        </p:txBody>
      </p:sp>
      <p:sp>
        <p:nvSpPr>
          <p:cNvPr id="86" name="Google Shape;86;gb0d44fb9a3_2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53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 No Image">
  <p:cSld name="Logo / No Image">
    <p:spTree>
      <p:nvGrpSpPr>
        <p:cNvPr id="1" name="Shape 51"/>
        <p:cNvGrpSpPr/>
        <p:nvPr/>
      </p:nvGrpSpPr>
      <p:grpSpPr>
        <a:xfrm>
          <a:off x="0" y="0"/>
          <a:ext cx="0" cy="0"/>
          <a:chOff x="0" y="0"/>
          <a:chExt cx="0" cy="0"/>
        </a:xfrm>
      </p:grpSpPr>
      <p:pic>
        <p:nvPicPr>
          <p:cNvPr id="52" name="Google Shape;52;p14"/>
          <p:cNvPicPr preferRelativeResize="0"/>
          <p:nvPr/>
        </p:nvPicPr>
        <p:blipFill rotWithShape="1">
          <a:blip r:embed="rId2">
            <a:alphaModFix/>
          </a:blip>
          <a:srcRect/>
          <a:stretch/>
        </p:blipFill>
        <p:spPr>
          <a:xfrm>
            <a:off x="7456309" y="118615"/>
            <a:ext cx="1497330" cy="504309"/>
          </a:xfrm>
          <a:prstGeom prst="rect">
            <a:avLst/>
          </a:prstGeom>
          <a:noFill/>
          <a:ln>
            <a:noFill/>
          </a:ln>
        </p:spPr>
      </p:pic>
      <p:sp>
        <p:nvSpPr>
          <p:cNvPr id="53" name="Google Shape;53;p14"/>
          <p:cNvSpPr>
            <a:spLocks noGrp="1"/>
          </p:cNvSpPr>
          <p:nvPr>
            <p:ph type="dgm" idx="2"/>
          </p:nvPr>
        </p:nvSpPr>
        <p:spPr>
          <a:xfrm>
            <a:off x="-4762" y="3702844"/>
            <a:ext cx="9148763" cy="1028700"/>
          </a:xfrm>
          <a:prstGeom prst="rect">
            <a:avLst/>
          </a:prstGeom>
          <a:solidFill>
            <a:schemeClr val="dk2"/>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accent1"/>
              </a:buClr>
              <a:buSzPts val="2100"/>
              <a:buFont typeface="Arial"/>
              <a:buChar char="•"/>
              <a:defRPr sz="2100" b="0" i="0" u="none" strike="noStrike" cap="none">
                <a:solidFill>
                  <a:schemeClr val="accent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a:spLocks noGrp="1"/>
          </p:cNvSpPr>
          <p:nvPr>
            <p:ph type="dgm" idx="3"/>
          </p:nvPr>
        </p:nvSpPr>
        <p:spPr>
          <a:xfrm>
            <a:off x="-4762" y="4731544"/>
            <a:ext cx="9148763" cy="83820"/>
          </a:xfrm>
          <a:prstGeom prst="rect">
            <a:avLst/>
          </a:prstGeom>
          <a:solidFill>
            <a:schemeClr val="accent4"/>
          </a:solid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accent3"/>
              </a:buClr>
              <a:buSzPts val="200"/>
              <a:buFont typeface="Arial"/>
              <a:buChar char="•"/>
              <a:defRPr sz="200" b="0" i="0" u="none" strike="noStrike" cap="none">
                <a:solidFill>
                  <a:schemeClr val="accent3"/>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body" idx="1"/>
          </p:nvPr>
        </p:nvSpPr>
        <p:spPr>
          <a:xfrm>
            <a:off x="2533442" y="3888679"/>
            <a:ext cx="4114800" cy="34494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1400"/>
              <a:buFont typeface="Arial"/>
              <a:buNone/>
              <a:defRPr sz="1400" b="1" i="0" u="none" strike="noStrike" cap="none">
                <a:solidFill>
                  <a:schemeClr val="lt1"/>
                </a:solidFill>
                <a:latin typeface="Verdana"/>
                <a:ea typeface="Verdana"/>
                <a:cs typeface="Verdana"/>
                <a:sym typeface="Verdana"/>
              </a:defRPr>
            </a:lvl1pPr>
            <a:lvl2pPr marL="914400" marR="0" lvl="1" indent="-342900" algn="ctr"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Verdana"/>
                <a:ea typeface="Verdana"/>
                <a:cs typeface="Verdana"/>
                <a:sym typeface="Verdana"/>
              </a:defRPr>
            </a:lvl3pPr>
            <a:lvl4pPr marL="1828800" marR="0" lvl="3"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6" name="Google Shape;56;p14"/>
          <p:cNvSpPr txBox="1">
            <a:spLocks noGrp="1"/>
          </p:cNvSpPr>
          <p:nvPr>
            <p:ph type="body" idx="4"/>
          </p:nvPr>
        </p:nvSpPr>
        <p:spPr>
          <a:xfrm>
            <a:off x="3544839" y="4253911"/>
            <a:ext cx="2092009" cy="13716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900"/>
              <a:buFont typeface="Arial"/>
              <a:buNone/>
              <a:defRPr sz="900" b="0" i="0" u="none" strike="noStrike" cap="none">
                <a:solidFill>
                  <a:schemeClr val="lt1"/>
                </a:solidFill>
                <a:latin typeface="Verdana"/>
                <a:ea typeface="Verdana"/>
                <a:cs typeface="Verdana"/>
                <a:sym typeface="Verdana"/>
              </a:defRPr>
            </a:lvl1pPr>
            <a:lvl2pPr marL="914400" marR="0" lvl="1"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2pPr>
            <a:lvl3pPr marL="1371600" marR="0" lvl="2"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3pPr>
            <a:lvl4pPr marL="1828800" marR="0" lvl="3"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body" idx="5"/>
          </p:nvPr>
        </p:nvSpPr>
        <p:spPr>
          <a:xfrm>
            <a:off x="3544839" y="4408550"/>
            <a:ext cx="2092009" cy="13716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900"/>
              <a:buFont typeface="Arial"/>
              <a:buNone/>
              <a:defRPr sz="900" b="0" i="0" u="none" strike="noStrike" cap="none">
                <a:solidFill>
                  <a:schemeClr val="lt1"/>
                </a:solidFill>
                <a:latin typeface="Verdana"/>
                <a:ea typeface="Verdana"/>
                <a:cs typeface="Verdana"/>
                <a:sym typeface="Verdana"/>
              </a:defRPr>
            </a:lvl1pPr>
            <a:lvl2pPr marL="914400" marR="0" lvl="1"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2pPr>
            <a:lvl3pPr marL="1371600" marR="0" lvl="2"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3pPr>
            <a:lvl4pPr marL="1828800" marR="0" lvl="3"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4pPr>
            <a:lvl5pPr marL="2286000" marR="0" lvl="4" indent="-285750" algn="ctr" rtl="0">
              <a:lnSpc>
                <a:spcPct val="90000"/>
              </a:lnSpc>
              <a:spcBef>
                <a:spcPts val="400"/>
              </a:spcBef>
              <a:spcAft>
                <a:spcPts val="0"/>
              </a:spcAft>
              <a:buClr>
                <a:schemeClr val="lt1"/>
              </a:buClr>
              <a:buSzPts val="900"/>
              <a:buFont typeface="Arial"/>
              <a:buChar char="•"/>
              <a:defRPr sz="9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p:nvPr/>
        </p:nvSpPr>
        <p:spPr>
          <a:xfrm>
            <a:off x="7169732" y="4846538"/>
            <a:ext cx="1950166" cy="230833"/>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800" b="0" i="1" u="none" strike="noStrike" cap="none" dirty="0">
                <a:solidFill>
                  <a:srgbClr val="A5A5A5"/>
                </a:solidFill>
                <a:latin typeface="Calibri"/>
                <a:ea typeface="Calibri"/>
                <a:cs typeface="Calibri"/>
                <a:sym typeface="Calibri"/>
              </a:rPr>
              <a:t>Updated February 2021</a:t>
            </a:r>
            <a:endParaRPr sz="800" i="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Text">
  <p:cSld name="Title &amp; Text">
    <p:spTree>
      <p:nvGrpSpPr>
        <p:cNvPr id="1" name="Shape 59"/>
        <p:cNvGrpSpPr/>
        <p:nvPr/>
      </p:nvGrpSpPr>
      <p:grpSpPr>
        <a:xfrm>
          <a:off x="0" y="0"/>
          <a:ext cx="0" cy="0"/>
          <a:chOff x="0" y="0"/>
          <a:chExt cx="0" cy="0"/>
        </a:xfrm>
      </p:grpSpPr>
      <p:sp>
        <p:nvSpPr>
          <p:cNvPr id="60" name="Google Shape;60;p15"/>
          <p:cNvSpPr txBox="1"/>
          <p:nvPr/>
        </p:nvSpPr>
        <p:spPr>
          <a:xfrm>
            <a:off x="8601840" y="4783661"/>
            <a:ext cx="257175" cy="20565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888E9D"/>
              </a:buClr>
              <a:buSzPts val="600"/>
              <a:buFont typeface="Verdana"/>
              <a:buNone/>
            </a:pPr>
            <a:fld id="{00000000-1234-1234-1234-123412341234}" type="slidenum">
              <a:rPr lang="en" sz="600" b="1" i="0" u="none" strike="noStrike" cap="none">
                <a:solidFill>
                  <a:srgbClr val="888E9D"/>
                </a:solidFill>
                <a:latin typeface="Verdana"/>
                <a:ea typeface="Verdana"/>
                <a:cs typeface="Verdana"/>
                <a:sym typeface="Verdana"/>
              </a:rPr>
              <a:t>‹#›</a:t>
            </a:fld>
            <a:endParaRPr sz="600" b="1" i="0" u="none" strike="noStrike" cap="none">
              <a:solidFill>
                <a:srgbClr val="888E9D"/>
              </a:solidFill>
              <a:latin typeface="Verdana"/>
              <a:ea typeface="Verdana"/>
              <a:cs typeface="Verdana"/>
              <a:sym typeface="Verdana"/>
            </a:endParaRPr>
          </a:p>
        </p:txBody>
      </p:sp>
      <p:pic>
        <p:nvPicPr>
          <p:cNvPr id="61" name="Google Shape;61;p15"/>
          <p:cNvPicPr preferRelativeResize="0"/>
          <p:nvPr/>
        </p:nvPicPr>
        <p:blipFill rotWithShape="1">
          <a:blip r:embed="rId2">
            <a:alphaModFix/>
          </a:blip>
          <a:srcRect/>
          <a:stretch/>
        </p:blipFill>
        <p:spPr>
          <a:xfrm>
            <a:off x="7287386" y="4639781"/>
            <a:ext cx="1175738" cy="391904"/>
          </a:xfrm>
          <a:prstGeom prst="rect">
            <a:avLst/>
          </a:prstGeom>
          <a:noFill/>
          <a:ln>
            <a:noFill/>
          </a:ln>
        </p:spPr>
      </p:pic>
      <p:cxnSp>
        <p:nvCxnSpPr>
          <p:cNvPr id="62" name="Google Shape;62;p15"/>
          <p:cNvCxnSpPr/>
          <p:nvPr/>
        </p:nvCxnSpPr>
        <p:spPr>
          <a:xfrm>
            <a:off x="215250" y="963728"/>
            <a:ext cx="8713500" cy="0"/>
          </a:xfrm>
          <a:prstGeom prst="straightConnector1">
            <a:avLst/>
          </a:prstGeom>
          <a:noFill/>
          <a:ln w="12700" cap="flat" cmpd="sng">
            <a:solidFill>
              <a:srgbClr val="7F7F7F"/>
            </a:solidFill>
            <a:prstDash val="solid"/>
            <a:miter lim="800000"/>
            <a:headEnd type="none" w="sm" len="sm"/>
            <a:tailEnd type="none" w="sm" len="sm"/>
          </a:ln>
        </p:spPr>
      </p:cxnSp>
      <p:sp>
        <p:nvSpPr>
          <p:cNvPr id="63" name="Google Shape;63;p15"/>
          <p:cNvSpPr txBox="1">
            <a:spLocks noGrp="1"/>
          </p:cNvSpPr>
          <p:nvPr>
            <p:ph type="title"/>
          </p:nvPr>
        </p:nvSpPr>
        <p:spPr>
          <a:xfrm>
            <a:off x="628650" y="342566"/>
            <a:ext cx="7886700" cy="796476"/>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0"/>
              </a:spcBef>
              <a:spcAft>
                <a:spcPts val="0"/>
              </a:spcAft>
              <a:buClr>
                <a:srgbClr val="003663"/>
              </a:buClr>
              <a:buSzPts val="2400"/>
              <a:buFont typeface="Verdana"/>
              <a:buNone/>
              <a:defRPr sz="2400" b="1" i="0" u="none" strike="noStrike" cap="none">
                <a:solidFill>
                  <a:srgbClr val="003663"/>
                </a:solidFill>
                <a:latin typeface="Verdana"/>
                <a:ea typeface="Verdana"/>
                <a:cs typeface="Verdana"/>
                <a:sym typeface="Verdan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4" name="Google Shape;64;p15"/>
          <p:cNvSpPr txBox="1">
            <a:spLocks noGrp="1"/>
          </p:cNvSpPr>
          <p:nvPr>
            <p:ph type="body" idx="1"/>
          </p:nvPr>
        </p:nvSpPr>
        <p:spPr>
          <a:xfrm>
            <a:off x="628650" y="1060705"/>
            <a:ext cx="7886700" cy="340376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rgbClr val="0088A3"/>
              </a:buClr>
              <a:buSzPts val="2100"/>
              <a:buFont typeface="Arial"/>
              <a:buChar char="•"/>
              <a:defRPr sz="2100" b="0" i="0" u="none" strike="noStrike" cap="none">
                <a:solidFill>
                  <a:srgbClr val="003663"/>
                </a:solidFill>
                <a:latin typeface="Verdana"/>
                <a:ea typeface="Verdana"/>
                <a:cs typeface="Verdana"/>
                <a:sym typeface="Verdana"/>
              </a:defRPr>
            </a:lvl1pPr>
            <a:lvl2pPr marL="914400" marR="0" lvl="1" indent="-342900" algn="l" rtl="0">
              <a:lnSpc>
                <a:spcPct val="90000"/>
              </a:lnSpc>
              <a:spcBef>
                <a:spcPts val="400"/>
              </a:spcBef>
              <a:spcAft>
                <a:spcPts val="0"/>
              </a:spcAft>
              <a:buClr>
                <a:srgbClr val="0088A3"/>
              </a:buClr>
              <a:buSzPts val="1800"/>
              <a:buFont typeface="NTR"/>
              <a:buChar char="-"/>
              <a:defRPr sz="1800" b="0" i="0" u="none" strike="noStrike" cap="none">
                <a:solidFill>
                  <a:srgbClr val="003663"/>
                </a:solidFill>
                <a:latin typeface="Verdana"/>
                <a:ea typeface="Verdana"/>
                <a:cs typeface="Verdana"/>
                <a:sym typeface="Verdana"/>
              </a:defRPr>
            </a:lvl2pPr>
            <a:lvl3pPr marL="1371600" marR="0" lvl="2" indent="-323850" algn="l" rtl="0">
              <a:lnSpc>
                <a:spcPct val="90000"/>
              </a:lnSpc>
              <a:spcBef>
                <a:spcPts val="400"/>
              </a:spcBef>
              <a:spcAft>
                <a:spcPts val="0"/>
              </a:spcAft>
              <a:buClr>
                <a:srgbClr val="0088A3"/>
              </a:buClr>
              <a:buSzPts val="1500"/>
              <a:buFont typeface="Arial"/>
              <a:buChar char="•"/>
              <a:defRPr sz="1500" b="0" i="0" u="none" strike="noStrike" cap="none">
                <a:solidFill>
                  <a:srgbClr val="003663"/>
                </a:solidFill>
                <a:latin typeface="Verdana"/>
                <a:ea typeface="Verdana"/>
                <a:cs typeface="Verdana"/>
                <a:sym typeface="Verdana"/>
              </a:defRPr>
            </a:lvl3pPr>
            <a:lvl4pPr marL="1828800" marR="0" lvl="3" indent="-317500" algn="l" rtl="0">
              <a:lnSpc>
                <a:spcPct val="90000"/>
              </a:lnSpc>
              <a:spcBef>
                <a:spcPts val="400"/>
              </a:spcBef>
              <a:spcAft>
                <a:spcPts val="0"/>
              </a:spcAft>
              <a:buClr>
                <a:srgbClr val="0088A3"/>
              </a:buClr>
              <a:buSzPts val="1400"/>
              <a:buFont typeface="NTR"/>
              <a:buChar char="-"/>
              <a:defRPr sz="1400" b="0" i="0" u="none" strike="noStrike" cap="none">
                <a:solidFill>
                  <a:srgbClr val="003663"/>
                </a:solidFill>
                <a:latin typeface="Verdana"/>
                <a:ea typeface="Verdana"/>
                <a:cs typeface="Verdana"/>
                <a:sym typeface="Verdana"/>
              </a:defRPr>
            </a:lvl4pPr>
            <a:lvl5pPr marL="2286000" marR="0" lvl="4" indent="-317500" algn="l" rtl="0">
              <a:lnSpc>
                <a:spcPct val="90000"/>
              </a:lnSpc>
              <a:spcBef>
                <a:spcPts val="400"/>
              </a:spcBef>
              <a:spcAft>
                <a:spcPts val="0"/>
              </a:spcAft>
              <a:buClr>
                <a:srgbClr val="0088A3"/>
              </a:buClr>
              <a:buSzPts val="1400"/>
              <a:buFont typeface="Arial"/>
              <a:buChar char="•"/>
              <a:defRPr sz="1400" b="0" i="0" u="none" strike="noStrike" cap="none">
                <a:solidFill>
                  <a:srgbClr val="003663"/>
                </a:solidFill>
                <a:latin typeface="Verdana"/>
                <a:ea typeface="Verdana"/>
                <a:cs typeface="Verdana"/>
                <a:sym typeface="Verdana"/>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5" name="Google Shape;65;p15"/>
          <p:cNvSpPr txBox="1">
            <a:spLocks noGrp="1"/>
          </p:cNvSpPr>
          <p:nvPr>
            <p:ph type="ftr" idx="11"/>
          </p:nvPr>
        </p:nvSpPr>
        <p:spPr>
          <a:xfrm>
            <a:off x="512584" y="4724358"/>
            <a:ext cx="6636087" cy="222750"/>
          </a:xfrm>
          <a:prstGeom prst="rect">
            <a:avLst/>
          </a:prstGeom>
          <a:noFill/>
          <a:ln>
            <a:noFill/>
          </a:ln>
        </p:spPr>
        <p:txBody>
          <a:bodyPr spcFirstLastPara="1" wrap="square" lIns="34275" tIns="0" rIns="0" bIns="0" anchor="ctr" anchorCtr="0">
            <a:noAutofit/>
          </a:bodyPr>
          <a:lstStyle>
            <a:lvl1pPr marR="0" lvl="0" algn="l" rtl="0">
              <a:spcBef>
                <a:spcPts val="0"/>
              </a:spcBef>
              <a:spcAft>
                <a:spcPts val="0"/>
              </a:spcAft>
              <a:buClr>
                <a:srgbClr val="003663"/>
              </a:buClr>
              <a:buSzPts val="1100"/>
              <a:buFont typeface="Verdana"/>
              <a:buNone/>
              <a:defRPr sz="600" b="0" i="0" u="none" strike="noStrike" cap="none">
                <a:solidFill>
                  <a:srgbClr val="003663"/>
                </a:solidFill>
                <a:latin typeface="Verdana"/>
                <a:ea typeface="Verdana"/>
                <a:cs typeface="Verdana"/>
                <a:sym typeface="Verdana"/>
              </a:defRPr>
            </a:lvl1pPr>
            <a:lvl2pPr marR="0" lvl="1" algn="l" rtl="0">
              <a:spcBef>
                <a:spcPts val="0"/>
              </a:spcBef>
              <a:spcAft>
                <a:spcPts val="0"/>
              </a:spcAft>
              <a:buClr>
                <a:schemeClr val="dk1"/>
              </a:buClr>
              <a:buSzPts val="1100"/>
              <a:buFont typeface="Verdana"/>
              <a:buNone/>
              <a:defRPr sz="1400" b="0" i="0" u="none" strike="noStrike" cap="none">
                <a:solidFill>
                  <a:schemeClr val="dk1"/>
                </a:solidFill>
                <a:latin typeface="Verdana"/>
                <a:ea typeface="Verdana"/>
                <a:cs typeface="Verdana"/>
                <a:sym typeface="Verdana"/>
              </a:defRPr>
            </a:lvl2pPr>
            <a:lvl3pPr marR="0" lvl="2" algn="l" rtl="0">
              <a:spcBef>
                <a:spcPts val="0"/>
              </a:spcBef>
              <a:spcAft>
                <a:spcPts val="0"/>
              </a:spcAft>
              <a:buClr>
                <a:schemeClr val="dk1"/>
              </a:buClr>
              <a:buSzPts val="1100"/>
              <a:buFont typeface="Verdana"/>
              <a:buNone/>
              <a:defRPr sz="1400" b="0" i="0" u="none" strike="noStrike" cap="none">
                <a:solidFill>
                  <a:schemeClr val="dk1"/>
                </a:solidFill>
                <a:latin typeface="Verdana"/>
                <a:ea typeface="Verdana"/>
                <a:cs typeface="Verdana"/>
                <a:sym typeface="Verdana"/>
              </a:defRPr>
            </a:lvl3pPr>
            <a:lvl4pPr marR="0" lvl="3" algn="l" rtl="0">
              <a:spcBef>
                <a:spcPts val="0"/>
              </a:spcBef>
              <a:spcAft>
                <a:spcPts val="0"/>
              </a:spcAft>
              <a:buClr>
                <a:schemeClr val="dk1"/>
              </a:buClr>
              <a:buSzPts val="1100"/>
              <a:buFont typeface="Verdana"/>
              <a:buNone/>
              <a:defRPr sz="1400" b="0" i="0" u="none" strike="noStrike" cap="none">
                <a:solidFill>
                  <a:schemeClr val="dk1"/>
                </a:solidFill>
                <a:latin typeface="Verdana"/>
                <a:ea typeface="Verdana"/>
                <a:cs typeface="Verdana"/>
                <a:sym typeface="Verdana"/>
              </a:defRPr>
            </a:lvl4pPr>
            <a:lvl5pPr marR="0" lvl="4" algn="l" rtl="0">
              <a:spcBef>
                <a:spcPts val="0"/>
              </a:spcBef>
              <a:spcAft>
                <a:spcPts val="0"/>
              </a:spcAft>
              <a:buClr>
                <a:schemeClr val="dk1"/>
              </a:buClr>
              <a:buSzPts val="1100"/>
              <a:buFont typeface="Verdana"/>
              <a:buNone/>
              <a:defRPr sz="1400" b="0" i="0" u="none" strike="noStrike" cap="none">
                <a:solidFill>
                  <a:schemeClr val="dk1"/>
                </a:solidFill>
                <a:latin typeface="Verdana"/>
                <a:ea typeface="Verdana"/>
                <a:cs typeface="Verdana"/>
                <a:sym typeface="Verdana"/>
              </a:defRPr>
            </a:lvl5pPr>
            <a:lvl6pPr marR="0" lvl="5" algn="l" rtl="0">
              <a:spcBef>
                <a:spcPts val="0"/>
              </a:spcBef>
              <a:spcAft>
                <a:spcPts val="0"/>
              </a:spcAft>
              <a:buClr>
                <a:schemeClr val="dk1"/>
              </a:buClr>
              <a:buSzPts val="1100"/>
              <a:buFont typeface="Verdana"/>
              <a:buNone/>
              <a:defRPr sz="1400" b="0" i="0" u="none" strike="noStrike" cap="none">
                <a:solidFill>
                  <a:schemeClr val="dk1"/>
                </a:solidFill>
                <a:latin typeface="Verdana"/>
                <a:ea typeface="Verdana"/>
                <a:cs typeface="Verdana"/>
                <a:sym typeface="Verdana"/>
              </a:defRPr>
            </a:lvl6pPr>
            <a:lvl7pPr marR="0" lvl="6" algn="l" rtl="0">
              <a:spcBef>
                <a:spcPts val="0"/>
              </a:spcBef>
              <a:spcAft>
                <a:spcPts val="0"/>
              </a:spcAft>
              <a:buClr>
                <a:schemeClr val="dk1"/>
              </a:buClr>
              <a:buSzPts val="1100"/>
              <a:buFont typeface="Verdana"/>
              <a:buNone/>
              <a:defRPr sz="1400" b="0" i="0" u="none" strike="noStrike" cap="none">
                <a:solidFill>
                  <a:schemeClr val="dk1"/>
                </a:solidFill>
                <a:latin typeface="Verdana"/>
                <a:ea typeface="Verdana"/>
                <a:cs typeface="Verdana"/>
                <a:sym typeface="Verdana"/>
              </a:defRPr>
            </a:lvl7pPr>
            <a:lvl8pPr marR="0" lvl="7" algn="l" rtl="0">
              <a:spcBef>
                <a:spcPts val="0"/>
              </a:spcBef>
              <a:spcAft>
                <a:spcPts val="0"/>
              </a:spcAft>
              <a:buClr>
                <a:schemeClr val="dk1"/>
              </a:buClr>
              <a:buSzPts val="1100"/>
              <a:buFont typeface="Verdana"/>
              <a:buNone/>
              <a:defRPr sz="1400" b="0" i="0" u="none" strike="noStrike" cap="none">
                <a:solidFill>
                  <a:schemeClr val="dk1"/>
                </a:solidFill>
                <a:latin typeface="Verdana"/>
                <a:ea typeface="Verdana"/>
                <a:cs typeface="Verdana"/>
                <a:sym typeface="Verdana"/>
              </a:defRPr>
            </a:lvl8pPr>
            <a:lvl9pPr marR="0" lvl="8" algn="l" rtl="0">
              <a:spcBef>
                <a:spcPts val="0"/>
              </a:spcBef>
              <a:spcAft>
                <a:spcPts val="0"/>
              </a:spcAft>
              <a:buClr>
                <a:schemeClr val="dk1"/>
              </a:buClr>
              <a:buSzPts val="1100"/>
              <a:buFont typeface="Verdana"/>
              <a:buNone/>
              <a:defRPr sz="14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D44A13F-9266-4607-B781-30D75A488993}"/>
              </a:ext>
            </a:extLst>
          </p:cNvPr>
          <p:cNvGraphicFramePr>
            <a:graphicFrameLocks noChangeAspect="1"/>
          </p:cNvGraphicFramePr>
          <p:nvPr userDrawn="1">
            <p:custDataLst>
              <p:tags r:id="rId13"/>
            </p:custDataLst>
            <p:extLst>
              <p:ext uri="{D42A27DB-BD31-4B8C-83A1-F6EECF244321}">
                <p14:modId xmlns:p14="http://schemas.microsoft.com/office/powerpoint/2010/main" val="3719811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1" imgH="420" progId="TCLayout.ActiveDocument.1">
                  <p:embed/>
                </p:oleObj>
              </mc:Choice>
              <mc:Fallback>
                <p:oleObj name="think-cell Slide" r:id="rId14" imgW="421" imgH="420"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BD90A0E-831D-4497-A8CA-132145FEDD13}"/>
              </a:ext>
            </a:extLst>
          </p:cNvPr>
          <p:cNvGraphicFramePr>
            <a:graphicFrameLocks noChangeAspect="1"/>
          </p:cNvGraphicFramePr>
          <p:nvPr userDrawn="1">
            <p:custDataLst>
              <p:tags r:id="rId4"/>
            </p:custDataLst>
            <p:extLst>
              <p:ext uri="{D42A27DB-BD31-4B8C-83A1-F6EECF244321}">
                <p14:modId xmlns:p14="http://schemas.microsoft.com/office/powerpoint/2010/main" val="2333611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1" imgH="420" progId="TCLayout.ActiveDocument.1">
                  <p:embed/>
                </p:oleObj>
              </mc:Choice>
              <mc:Fallback>
                <p:oleObj name="think-cell Slide" r:id="rId5" imgW="421" imgH="42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a:spLocks noGrp="1"/>
          </p:cNvSpPr>
          <p:nvPr>
            <p:ph type="dgm" idx="2"/>
          </p:nvPr>
        </p:nvSpPr>
        <p:spPr>
          <a:xfrm>
            <a:off x="-4762" y="3702844"/>
            <a:ext cx="9148763" cy="1028700"/>
          </a:xfrm>
          <a:prstGeom prst="rect">
            <a:avLst/>
          </a:prstGeom>
          <a:solidFill>
            <a:schemeClr val="dk2"/>
          </a:solidFill>
          <a:ln>
            <a:noFill/>
          </a:ln>
        </p:spPr>
        <p:txBody>
          <a:bodyPr spcFirstLastPara="1" wrap="square" lIns="68575" tIns="68575" rIns="68575" bIns="68575" anchor="t" anchorCtr="0">
            <a:noAutofit/>
          </a:bodyPr>
          <a:lstStyle/>
          <a:p>
            <a:pPr marL="0" lvl="0" indent="0" algn="l" rtl="0">
              <a:spcBef>
                <a:spcPts val="800"/>
              </a:spcBef>
              <a:spcAft>
                <a:spcPts val="0"/>
              </a:spcAft>
              <a:buNone/>
            </a:pPr>
            <a:endParaRPr/>
          </a:p>
        </p:txBody>
      </p:sp>
      <p:sp>
        <p:nvSpPr>
          <p:cNvPr id="74" name="Google Shape;74;p17"/>
          <p:cNvSpPr>
            <a:spLocks noGrp="1"/>
          </p:cNvSpPr>
          <p:nvPr>
            <p:ph type="dgm" idx="3"/>
          </p:nvPr>
        </p:nvSpPr>
        <p:spPr>
          <a:xfrm>
            <a:off x="-4762" y="4731544"/>
            <a:ext cx="9148763" cy="83820"/>
          </a:xfrm>
          <a:prstGeom prst="rect">
            <a:avLst/>
          </a:prstGeom>
          <a:solidFill>
            <a:schemeClr val="accent4"/>
          </a:solidFill>
          <a:ln>
            <a:noFill/>
          </a:ln>
        </p:spPr>
        <p:txBody>
          <a:bodyPr spcFirstLastPara="1" wrap="square" lIns="68575" tIns="68575" rIns="68575" bIns="68575" anchor="t" anchorCtr="0">
            <a:noAutofit/>
          </a:bodyPr>
          <a:lstStyle/>
          <a:p>
            <a:pPr marL="0" lvl="0" indent="0" algn="l" rtl="0">
              <a:spcBef>
                <a:spcPts val="800"/>
              </a:spcBef>
              <a:spcAft>
                <a:spcPts val="0"/>
              </a:spcAft>
              <a:buNone/>
            </a:pPr>
            <a:endParaRPr/>
          </a:p>
        </p:txBody>
      </p:sp>
      <p:sp>
        <p:nvSpPr>
          <p:cNvPr id="75" name="Google Shape;75;p17"/>
          <p:cNvSpPr txBox="1">
            <a:spLocks noGrp="1"/>
          </p:cNvSpPr>
          <p:nvPr>
            <p:ph type="body" idx="1"/>
          </p:nvPr>
        </p:nvSpPr>
        <p:spPr>
          <a:xfrm>
            <a:off x="2374249" y="4042393"/>
            <a:ext cx="4395502" cy="34494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2300"/>
              <a:buNone/>
            </a:pPr>
            <a:r>
              <a:rPr lang="en" sz="2300"/>
              <a:t>Case Interview</a:t>
            </a:r>
            <a:endParaRPr sz="1100"/>
          </a:p>
          <a:p>
            <a:pPr marL="0" lvl="0" indent="0" algn="ctr" rtl="0">
              <a:lnSpc>
                <a:spcPct val="90000"/>
              </a:lnSpc>
              <a:spcBef>
                <a:spcPts val="800"/>
              </a:spcBef>
              <a:spcAft>
                <a:spcPts val="0"/>
              </a:spcAft>
              <a:buClr>
                <a:schemeClr val="lt1"/>
              </a:buClr>
              <a:buSzPts val="1500"/>
              <a:buNone/>
            </a:pPr>
            <a:r>
              <a:rPr lang="en" sz="1500" b="0" i="1"/>
              <a:t>Improving Math Achievement In Texas ISD</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28650" y="342566"/>
            <a:ext cx="7886700" cy="622168"/>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3663"/>
              </a:buClr>
              <a:buSzPts val="2400"/>
              <a:buFont typeface="Verdana"/>
              <a:buNone/>
            </a:pPr>
            <a:r>
              <a:rPr lang="en" dirty="0"/>
              <a:t>Instructions</a:t>
            </a:r>
            <a:endParaRPr sz="2300" dirty="0"/>
          </a:p>
        </p:txBody>
      </p:sp>
      <p:sp>
        <p:nvSpPr>
          <p:cNvPr id="82" name="Google Shape;82;p18"/>
          <p:cNvSpPr txBox="1"/>
          <p:nvPr/>
        </p:nvSpPr>
        <p:spPr>
          <a:xfrm>
            <a:off x="338575" y="1294027"/>
            <a:ext cx="8532900" cy="3378641"/>
          </a:xfrm>
          <a:prstGeom prst="rect">
            <a:avLst/>
          </a:prstGeom>
          <a:noFill/>
          <a:ln>
            <a:noFill/>
          </a:ln>
        </p:spPr>
        <p:txBody>
          <a:bodyPr spcFirstLastPara="1" wrap="square" lIns="68575" tIns="34275" rIns="68575" bIns="34275" anchor="t" anchorCtr="0">
            <a:noAutofit/>
          </a:bodyPr>
          <a:lstStyle/>
          <a:p>
            <a:pPr>
              <a:lnSpc>
                <a:spcPct val="115000"/>
              </a:lnSpc>
              <a:spcBef>
                <a:spcPts val="800"/>
              </a:spcBef>
              <a:buClr>
                <a:schemeClr val="dk2"/>
              </a:buClr>
              <a:buSzPts val="1400"/>
            </a:pPr>
            <a:r>
              <a:rPr lang="en-US" sz="900" dirty="0">
                <a:latin typeface="Verdana"/>
                <a:ea typeface="Verdana"/>
              </a:rPr>
              <a:t>In a case interview, we present you a hypothetical problem or situation that you’ll be asked to solve. The objective is to give you a sense of the type of work we do on Commit’s Analytics Team. It also helps us evaluate how candidates go about solving problems, interpret data, and communicate their findings. </a:t>
            </a:r>
          </a:p>
          <a:p>
            <a:pPr marL="0" marR="0" lvl="0" indent="0" algn="l" rtl="0">
              <a:lnSpc>
                <a:spcPct val="115000"/>
              </a:lnSpc>
              <a:spcBef>
                <a:spcPts val="600"/>
              </a:spcBef>
              <a:spcAft>
                <a:spcPts val="0"/>
              </a:spcAft>
              <a:buNone/>
            </a:pPr>
            <a:r>
              <a:rPr lang="en-US" sz="900" b="1" i="0" u="sng" strike="noStrike" cap="none" dirty="0">
                <a:solidFill>
                  <a:srgbClr val="000000"/>
                </a:solidFill>
                <a:latin typeface="Verdana"/>
                <a:ea typeface="Verdana"/>
                <a:cs typeface="Verdana"/>
                <a:sym typeface="Verdana"/>
              </a:rPr>
              <a:t>Your task</a:t>
            </a:r>
            <a:r>
              <a:rPr lang="en-US" sz="900" b="1" i="0" u="none" strike="noStrike" cap="none" dirty="0">
                <a:solidFill>
                  <a:srgbClr val="000000"/>
                </a:solidFill>
                <a:latin typeface="Verdana"/>
                <a:ea typeface="Verdana"/>
                <a:cs typeface="Verdana"/>
                <a:sym typeface="Verdana"/>
              </a:rPr>
              <a:t>:</a:t>
            </a:r>
            <a:endParaRPr lang="en-US" sz="900" b="1" dirty="0">
              <a:latin typeface="Verdana"/>
              <a:ea typeface="Verdana"/>
              <a:cs typeface="Verdana"/>
              <a:sym typeface="Verdana"/>
            </a:endParaRPr>
          </a:p>
          <a:p>
            <a:pPr marL="127000" marR="0" lvl="0" indent="-120650" algn="l" rtl="0">
              <a:lnSpc>
                <a:spcPct val="115000"/>
              </a:lnSpc>
              <a:spcBef>
                <a:spcPts val="600"/>
              </a:spcBef>
              <a:spcAft>
                <a:spcPts val="0"/>
              </a:spcAft>
              <a:buClr>
                <a:schemeClr val="dk2"/>
              </a:buClr>
              <a:buSzPts val="900"/>
              <a:buFont typeface="Arial"/>
              <a:buChar char="•"/>
            </a:pPr>
            <a:r>
              <a:rPr lang="en-US" sz="900" b="0" i="0" u="none" strike="noStrike" cap="none" dirty="0">
                <a:solidFill>
                  <a:srgbClr val="000000"/>
                </a:solidFill>
                <a:latin typeface="Verdana"/>
                <a:ea typeface="Verdana"/>
                <a:cs typeface="Verdana"/>
                <a:sym typeface="Verdana"/>
              </a:rPr>
              <a:t>The following slides and the attached Excel spreadsheet present a situation you will assess. </a:t>
            </a:r>
            <a:r>
              <a:rPr lang="en-US" sz="900" b="1" i="0" u="none" strike="noStrike" cap="none" dirty="0">
                <a:solidFill>
                  <a:srgbClr val="000000"/>
                </a:solidFill>
                <a:latin typeface="Verdana"/>
                <a:ea typeface="Verdana"/>
                <a:cs typeface="Verdana"/>
                <a:sym typeface="Verdana"/>
              </a:rPr>
              <a:t>Read the case situation slides </a:t>
            </a:r>
            <a:r>
              <a:rPr lang="en-US" sz="900" b="0" i="0" u="none" strike="noStrike" cap="none" dirty="0">
                <a:solidFill>
                  <a:srgbClr val="000000"/>
                </a:solidFill>
                <a:latin typeface="Verdana"/>
                <a:ea typeface="Verdana"/>
                <a:cs typeface="Verdana"/>
                <a:sym typeface="Verdana"/>
              </a:rPr>
              <a:t>that follow to gain familiarity with </a:t>
            </a:r>
            <a:r>
              <a:rPr lang="en-US" sz="900" dirty="0">
                <a:latin typeface="Verdana"/>
                <a:ea typeface="Verdana"/>
                <a:cs typeface="Verdana"/>
                <a:sym typeface="Verdana"/>
              </a:rPr>
              <a:t>the overall situation and the components of the case.</a:t>
            </a:r>
          </a:p>
          <a:p>
            <a:pPr marL="127000" marR="0" lvl="0" indent="-120650" algn="l" rtl="0">
              <a:lnSpc>
                <a:spcPct val="115000"/>
              </a:lnSpc>
              <a:spcBef>
                <a:spcPts val="600"/>
              </a:spcBef>
              <a:spcAft>
                <a:spcPts val="0"/>
              </a:spcAft>
              <a:buClr>
                <a:schemeClr val="dk2"/>
              </a:buClr>
              <a:buSzPts val="900"/>
              <a:buFont typeface="Arial"/>
              <a:buChar char="•"/>
            </a:pPr>
            <a:r>
              <a:rPr lang="en-US" sz="900" b="1" i="0" u="none" strike="noStrike" cap="none" dirty="0">
                <a:solidFill>
                  <a:srgbClr val="000000"/>
                </a:solidFill>
                <a:latin typeface="Verdana"/>
                <a:ea typeface="Verdana"/>
                <a:cs typeface="Verdana"/>
                <a:sym typeface="Verdana"/>
              </a:rPr>
              <a:t>Analyze the data </a:t>
            </a:r>
            <a:r>
              <a:rPr lang="en-US" sz="900" b="0" i="0" u="none" strike="noStrike" cap="none" dirty="0">
                <a:solidFill>
                  <a:srgbClr val="000000"/>
                </a:solidFill>
                <a:latin typeface="Verdana"/>
                <a:ea typeface="Verdana"/>
                <a:cs typeface="Verdana"/>
                <a:sym typeface="Verdana"/>
              </a:rPr>
              <a:t>to uncover insights. </a:t>
            </a:r>
          </a:p>
          <a:p>
            <a:pPr marL="127000" indent="-120650">
              <a:lnSpc>
                <a:spcPct val="115000"/>
              </a:lnSpc>
              <a:spcBef>
                <a:spcPts val="600"/>
              </a:spcBef>
              <a:buClr>
                <a:schemeClr val="dk2"/>
              </a:buClr>
              <a:buSzPts val="900"/>
              <a:buFont typeface="Arial"/>
              <a:buChar char="•"/>
            </a:pPr>
            <a:r>
              <a:rPr lang="en-US" sz="900" b="1" i="0" u="none" strike="noStrike" cap="none" dirty="0">
                <a:solidFill>
                  <a:srgbClr val="000000"/>
                </a:solidFill>
                <a:latin typeface="Verdana"/>
                <a:ea typeface="Verdana"/>
                <a:cs typeface="Verdana"/>
                <a:sym typeface="Verdana"/>
              </a:rPr>
              <a:t>Prepare a PowerPoint presentation</a:t>
            </a:r>
            <a:r>
              <a:rPr lang="en-US" sz="900" b="0" i="0" u="none" strike="noStrike" cap="none" dirty="0">
                <a:solidFill>
                  <a:srgbClr val="000000"/>
                </a:solidFill>
                <a:latin typeface="Verdana"/>
                <a:ea typeface="Verdana"/>
                <a:cs typeface="Verdana"/>
                <a:sym typeface="Verdana"/>
              </a:rPr>
              <a:t>. </a:t>
            </a:r>
            <a:r>
              <a:rPr lang="en-US" sz="900" i="0" u="none" strike="noStrike" cap="none" dirty="0">
                <a:solidFill>
                  <a:srgbClr val="000000"/>
                </a:solidFill>
                <a:latin typeface="Verdana"/>
                <a:ea typeface="Verdana"/>
                <a:cs typeface="Verdana"/>
                <a:sym typeface="Verdana"/>
              </a:rPr>
              <a:t>The </a:t>
            </a:r>
            <a:r>
              <a:rPr lang="en" sz="900" i="0" u="none" strike="noStrike" cap="none" dirty="0">
                <a:solidFill>
                  <a:srgbClr val="000000"/>
                </a:solidFill>
                <a:latin typeface="Verdana"/>
                <a:ea typeface="Verdana"/>
                <a:cs typeface="Verdana"/>
                <a:sym typeface="Verdana"/>
              </a:rPr>
              <a:t>PowerPoint presentation should include data graphs based on the data provided and should be no more than 5 slides. </a:t>
            </a:r>
            <a:r>
              <a:rPr lang="en-US" sz="900" dirty="0">
                <a:latin typeface="Verdana"/>
                <a:ea typeface="Verdana"/>
                <a:cs typeface="Verdana"/>
                <a:sym typeface="Verdana"/>
              </a:rPr>
              <a:t>Please</a:t>
            </a:r>
            <a:r>
              <a:rPr lang="en-US" sz="900" b="0" i="0" u="none" strike="noStrike" cap="none" dirty="0">
                <a:solidFill>
                  <a:srgbClr val="000000"/>
                </a:solidFill>
                <a:latin typeface="Verdana"/>
                <a:ea typeface="Verdana"/>
                <a:cs typeface="Verdana"/>
                <a:sym typeface="Verdana"/>
              </a:rPr>
              <a:t> email us </a:t>
            </a:r>
            <a:r>
              <a:rPr lang="en-US" sz="900" dirty="0">
                <a:latin typeface="Verdana"/>
                <a:ea typeface="Verdana"/>
                <a:cs typeface="Verdana"/>
                <a:sym typeface="Verdana"/>
              </a:rPr>
              <a:t>the presentation i</a:t>
            </a:r>
            <a:r>
              <a:rPr lang="en-US" sz="900" b="0" i="0" u="none" strike="noStrike" cap="none" dirty="0">
                <a:solidFill>
                  <a:srgbClr val="000000"/>
                </a:solidFill>
                <a:latin typeface="Verdana"/>
                <a:ea typeface="Verdana"/>
                <a:cs typeface="Verdana"/>
                <a:sym typeface="Verdana"/>
              </a:rPr>
              <a:t>n advance.</a:t>
            </a:r>
            <a:endParaRPr lang="en-US" sz="900" i="1" dirty="0">
              <a:latin typeface="Verdana"/>
              <a:ea typeface="Verdana"/>
            </a:endParaRPr>
          </a:p>
          <a:p>
            <a:pPr marL="6350" marR="0" lvl="0" algn="l" rtl="0">
              <a:lnSpc>
                <a:spcPct val="115000"/>
              </a:lnSpc>
              <a:spcBef>
                <a:spcPts val="600"/>
              </a:spcBef>
              <a:spcAft>
                <a:spcPts val="0"/>
              </a:spcAft>
              <a:buClr>
                <a:schemeClr val="dk2"/>
              </a:buClr>
              <a:buSzPts val="900"/>
            </a:pPr>
            <a:r>
              <a:rPr lang="en-US" sz="900" i="1" dirty="0">
                <a:latin typeface="Verdana"/>
                <a:ea typeface="Verdana"/>
              </a:rPr>
              <a:t>Note: </a:t>
            </a:r>
            <a:r>
              <a:rPr lang="en" sz="900" i="1" dirty="0">
                <a:latin typeface="Verdana"/>
                <a:ea typeface="Verdana"/>
                <a:sym typeface="Verdana"/>
              </a:rPr>
              <a:t>No </a:t>
            </a:r>
            <a:r>
              <a:rPr lang="en-US" sz="900" i="1" dirty="0">
                <a:latin typeface="Verdana"/>
                <a:ea typeface="Verdana"/>
                <a:sym typeface="Verdana"/>
              </a:rPr>
              <a:t>in-depth</a:t>
            </a:r>
            <a:r>
              <a:rPr lang="en" sz="900" i="1" dirty="0">
                <a:latin typeface="Verdana"/>
                <a:ea typeface="Verdana"/>
                <a:sym typeface="Verdana"/>
              </a:rPr>
              <a:t> statistical analysis is required for this case. </a:t>
            </a:r>
            <a:r>
              <a:rPr lang="en-US" sz="900" i="1" dirty="0">
                <a:latin typeface="Verdana"/>
                <a:ea typeface="Verdana"/>
              </a:rPr>
              <a:t>While you are welcome to look to external research to find supporting material, this is not required or needed to successfully complete your case. </a:t>
            </a:r>
          </a:p>
          <a:p>
            <a:pPr>
              <a:lnSpc>
                <a:spcPct val="115000"/>
              </a:lnSpc>
              <a:spcBef>
                <a:spcPts val="800"/>
              </a:spcBef>
              <a:buClr>
                <a:schemeClr val="dk2"/>
              </a:buClr>
              <a:buSzPts val="1400"/>
            </a:pPr>
            <a:endParaRPr lang="en" sz="900" b="0" i="0" u="none" strike="noStrike" cap="none" dirty="0">
              <a:solidFill>
                <a:srgbClr val="000000"/>
              </a:solidFill>
              <a:latin typeface="Verdana"/>
              <a:ea typeface="Verdana"/>
              <a:cs typeface="Verdana"/>
              <a:sym typeface="Verdana"/>
            </a:endParaRPr>
          </a:p>
          <a:p>
            <a:pPr>
              <a:lnSpc>
                <a:spcPct val="115000"/>
              </a:lnSpc>
              <a:spcBef>
                <a:spcPts val="800"/>
              </a:spcBef>
              <a:buClr>
                <a:schemeClr val="dk2"/>
              </a:buClr>
              <a:buSzPts val="1400"/>
            </a:pPr>
            <a:r>
              <a:rPr lang="en" sz="900" b="0" i="0" u="none" strike="noStrike" cap="none" dirty="0">
                <a:solidFill>
                  <a:srgbClr val="000000"/>
                </a:solidFill>
                <a:latin typeface="Verdana"/>
                <a:ea typeface="Verdana"/>
                <a:cs typeface="Verdana"/>
                <a:sym typeface="Verdana"/>
              </a:rPr>
              <a:t>Prepare</a:t>
            </a:r>
            <a:r>
              <a:rPr lang="en" sz="900" dirty="0">
                <a:latin typeface="Verdana"/>
                <a:ea typeface="Verdana"/>
                <a:cs typeface="Verdana"/>
                <a:sym typeface="Verdana"/>
              </a:rPr>
              <a:t> </a:t>
            </a:r>
            <a:r>
              <a:rPr lang="en" sz="900" b="0" i="0" u="none" strike="noStrike" cap="none" dirty="0">
                <a:solidFill>
                  <a:srgbClr val="000000"/>
                </a:solidFill>
                <a:latin typeface="Verdana"/>
                <a:ea typeface="Verdana"/>
                <a:cs typeface="Verdana"/>
                <a:sym typeface="Verdana"/>
              </a:rPr>
              <a:t>for a 30-minute meeting with administrators at Texas ISD (2-3 Analytics team members) to discuss your findings. </a:t>
            </a:r>
            <a:r>
              <a:rPr lang="en" sz="900" b="1" i="0" u="none" strike="noStrike" cap="none" dirty="0">
                <a:solidFill>
                  <a:srgbClr val="000000"/>
                </a:solidFill>
                <a:latin typeface="Verdana"/>
                <a:ea typeface="Verdana"/>
                <a:cs typeface="Verdana"/>
                <a:sym typeface="Verdana"/>
              </a:rPr>
              <a:t>Come prepared with concrete talking points</a:t>
            </a:r>
            <a:r>
              <a:rPr lang="en" sz="900" b="1" dirty="0">
                <a:latin typeface="Verdana"/>
                <a:ea typeface="Verdana"/>
                <a:cs typeface="Verdana"/>
                <a:sym typeface="Verdana"/>
              </a:rPr>
              <a:t>, </a:t>
            </a:r>
            <a:r>
              <a:rPr lang="en" sz="900" b="1" i="0" u="none" strike="noStrike" cap="none" dirty="0">
                <a:solidFill>
                  <a:srgbClr val="000000"/>
                </a:solidFill>
                <a:latin typeface="Verdana"/>
                <a:ea typeface="Verdana"/>
                <a:cs typeface="Verdana"/>
                <a:sym typeface="Verdana"/>
              </a:rPr>
              <a:t>a recommendation</a:t>
            </a:r>
            <a:r>
              <a:rPr lang="en" sz="900" b="1" dirty="0">
                <a:latin typeface="Verdana"/>
                <a:ea typeface="Verdana"/>
                <a:cs typeface="Verdana"/>
                <a:sym typeface="Verdana"/>
              </a:rPr>
              <a:t>, and</a:t>
            </a:r>
            <a:r>
              <a:rPr lang="en" sz="900" b="1" i="0" u="none" strike="noStrike" cap="none" dirty="0">
                <a:solidFill>
                  <a:srgbClr val="000000"/>
                </a:solidFill>
                <a:latin typeface="Verdana"/>
                <a:ea typeface="Verdana"/>
                <a:cs typeface="Verdana"/>
                <a:sym typeface="Verdana"/>
              </a:rPr>
              <a:t> a PowerPoint presentation. </a:t>
            </a:r>
            <a:r>
              <a:rPr lang="en" sz="900" b="0" i="0" u="none" strike="noStrike" cap="none" dirty="0">
                <a:solidFill>
                  <a:srgbClr val="000000"/>
                </a:solidFill>
                <a:latin typeface="Verdana"/>
                <a:ea typeface="Verdana"/>
                <a:cs typeface="Verdana"/>
                <a:sym typeface="Verdana"/>
              </a:rPr>
              <a:t>The meeting will be interactive.</a:t>
            </a:r>
            <a:endParaRPr lang="en" sz="900" b="1" i="0" u="sng" strike="noStrike" cap="none" dirty="0">
              <a:solidFill>
                <a:srgbClr val="000000"/>
              </a:solidFill>
              <a:latin typeface="Verdana"/>
              <a:ea typeface="Verdana"/>
              <a:cs typeface="Verdana"/>
              <a:sym typeface="Verdana"/>
            </a:endParaRPr>
          </a:p>
        </p:txBody>
      </p:sp>
      <p:sp>
        <p:nvSpPr>
          <p:cNvPr id="83" name="Google Shape;83;p18"/>
          <p:cNvSpPr txBox="1"/>
          <p:nvPr/>
        </p:nvSpPr>
        <p:spPr>
          <a:xfrm>
            <a:off x="206423" y="1077626"/>
            <a:ext cx="8731154" cy="216401"/>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200" b="1" i="0" u="none" strike="noStrike" cap="none" dirty="0">
                <a:solidFill>
                  <a:srgbClr val="000000"/>
                </a:solidFill>
                <a:latin typeface="Verdana"/>
                <a:ea typeface="Verdana"/>
                <a:cs typeface="Verdana"/>
                <a:sym typeface="Verdana"/>
              </a:rPr>
              <a:t>You will be participating in a data case at The Commit Partnership as part of the interview process.</a:t>
            </a:r>
            <a:endParaRPr sz="1200" b="1" dirty="0">
              <a:solidFill>
                <a:srgbClr val="000000"/>
              </a:solidFill>
              <a:latin typeface="Calibri"/>
              <a:ea typeface="Calibri"/>
              <a:cs typeface="Calibri"/>
              <a:sym typeface="Calibri"/>
            </a:endParaRPr>
          </a:p>
          <a:p>
            <a:pPr marL="0" marR="0" lvl="0" indent="0" algn="ctr" rtl="0">
              <a:spcBef>
                <a:spcPts val="0"/>
              </a:spcBef>
              <a:spcAft>
                <a:spcPts val="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F04F6E3-7E17-41AC-9423-1F63C62A05B3}"/>
              </a:ext>
            </a:extLst>
          </p:cNvPr>
          <p:cNvGraphicFramePr>
            <a:graphicFrameLocks noChangeAspect="1"/>
          </p:cNvGraphicFramePr>
          <p:nvPr>
            <p:custDataLst>
              <p:tags r:id="rId1"/>
            </p:custDataLst>
            <p:extLst>
              <p:ext uri="{D42A27DB-BD31-4B8C-83A1-F6EECF244321}">
                <p14:modId xmlns:p14="http://schemas.microsoft.com/office/powerpoint/2010/main" val="4037537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8" name="Google Shape;88;p19"/>
          <p:cNvSpPr txBox="1">
            <a:spLocks noGrp="1"/>
          </p:cNvSpPr>
          <p:nvPr>
            <p:ph type="title"/>
          </p:nvPr>
        </p:nvSpPr>
        <p:spPr>
          <a:xfrm>
            <a:off x="628650" y="226691"/>
            <a:ext cx="7886700" cy="7965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rgbClr val="003663"/>
              </a:buClr>
              <a:buSzPts val="2400"/>
              <a:buFont typeface="Verdana"/>
              <a:buNone/>
            </a:pPr>
            <a:r>
              <a:rPr lang="en" dirty="0"/>
              <a:t>Case Situation</a:t>
            </a:r>
            <a:br>
              <a:rPr lang="en" dirty="0"/>
            </a:br>
            <a:r>
              <a:rPr lang="en" sz="1600" b="0" i="1" dirty="0"/>
              <a:t>Improving Math Achievement In Texas ISD</a:t>
            </a:r>
            <a:endParaRPr sz="900" dirty="0"/>
          </a:p>
        </p:txBody>
      </p:sp>
      <p:sp>
        <p:nvSpPr>
          <p:cNvPr id="89" name="Google Shape;89;p19"/>
          <p:cNvSpPr txBox="1">
            <a:spLocks noGrp="1"/>
          </p:cNvSpPr>
          <p:nvPr>
            <p:ph type="body" idx="1"/>
          </p:nvPr>
        </p:nvSpPr>
        <p:spPr>
          <a:xfrm>
            <a:off x="381000" y="1016586"/>
            <a:ext cx="8486776" cy="38466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2"/>
              </a:buClr>
              <a:buSzPts val="900"/>
              <a:buNone/>
            </a:pPr>
            <a:r>
              <a:rPr lang="en" sz="900" dirty="0">
                <a:solidFill>
                  <a:srgbClr val="000000"/>
                </a:solidFill>
              </a:rPr>
              <a:t>Math achievement has been shown to have a direct impact on a student’s future educational and economic outcomes.  To further advance student math performance, Texas ISD is interested in developing a scalable, sustainable model consisting of a variety of support resources.  They are also interested in seeing how math performance and resource implementation varies by student groups. Texas ISD has asked Commit to analyze their beginning-of-year (BOY) &amp; end-of-year (EOY) math assessments, and resource data to determine which resources might best support student math performance and growth. Your analysis and recommendation will directly inform the development of the math performance support model. </a:t>
            </a:r>
          </a:p>
          <a:p>
            <a:pPr marL="0" indent="0">
              <a:lnSpc>
                <a:spcPct val="150000"/>
              </a:lnSpc>
              <a:spcBef>
                <a:spcPts val="0"/>
              </a:spcBef>
              <a:buClr>
                <a:schemeClr val="dk2"/>
              </a:buClr>
              <a:buSzPts val="900"/>
              <a:buNone/>
            </a:pPr>
            <a:endParaRPr lang="en-US" sz="900" b="1" dirty="0">
              <a:solidFill>
                <a:srgbClr val="000000"/>
              </a:solidFill>
            </a:endParaRPr>
          </a:p>
          <a:p>
            <a:pPr marL="0" indent="0">
              <a:lnSpc>
                <a:spcPct val="150000"/>
              </a:lnSpc>
              <a:spcBef>
                <a:spcPts val="0"/>
              </a:spcBef>
              <a:buClr>
                <a:schemeClr val="dk2"/>
              </a:buClr>
              <a:buSzPts val="900"/>
              <a:buNone/>
            </a:pPr>
            <a:r>
              <a:rPr lang="en-US" sz="900" b="1" dirty="0">
                <a:solidFill>
                  <a:srgbClr val="000000"/>
                </a:solidFill>
              </a:rPr>
              <a:t>Please address the following in your presentation:</a:t>
            </a:r>
          </a:p>
          <a:p>
            <a:pPr marL="127000" indent="-120650">
              <a:lnSpc>
                <a:spcPct val="115000"/>
              </a:lnSpc>
              <a:spcBef>
                <a:spcPts val="600"/>
              </a:spcBef>
              <a:buClr>
                <a:schemeClr val="dk2"/>
              </a:buClr>
              <a:buSzPts val="900"/>
            </a:pPr>
            <a:r>
              <a:rPr lang="en-US" sz="900" dirty="0">
                <a:solidFill>
                  <a:srgbClr val="000000"/>
                </a:solidFill>
                <a:sym typeface="Arial"/>
              </a:rPr>
              <a:t>The performance of campuses and what factors or resources might be contributing to achievement.</a:t>
            </a:r>
          </a:p>
          <a:p>
            <a:pPr marL="127000" indent="-120650">
              <a:lnSpc>
                <a:spcPct val="115000"/>
              </a:lnSpc>
              <a:spcBef>
                <a:spcPts val="600"/>
              </a:spcBef>
              <a:buClr>
                <a:schemeClr val="dk2"/>
              </a:buClr>
              <a:buSzPts val="900"/>
            </a:pPr>
            <a:r>
              <a:rPr lang="en-US" sz="900" dirty="0">
                <a:solidFill>
                  <a:srgbClr val="000000"/>
                </a:solidFill>
                <a:sym typeface="Arial"/>
              </a:rPr>
              <a:t>Identify which resource is most effective in helping students achieve growth in math performance.</a:t>
            </a:r>
          </a:p>
          <a:p>
            <a:pPr marL="127000" indent="-120650">
              <a:lnSpc>
                <a:spcPct val="115000"/>
              </a:lnSpc>
              <a:spcBef>
                <a:spcPts val="600"/>
              </a:spcBef>
              <a:buClr>
                <a:schemeClr val="dk2"/>
              </a:buClr>
              <a:buSzPts val="900"/>
            </a:pPr>
            <a:r>
              <a:rPr lang="en-US" sz="900" dirty="0">
                <a:solidFill>
                  <a:srgbClr val="000000"/>
                </a:solidFill>
                <a:sym typeface="Arial"/>
              </a:rPr>
              <a:t>Provide recommendations on next steps. Recommendations can include (but are not limited to) specific next steps for Texas ISD and resources that should be analyzed further.</a:t>
            </a:r>
          </a:p>
          <a:p>
            <a:pPr marL="0" indent="0">
              <a:lnSpc>
                <a:spcPct val="150000"/>
              </a:lnSpc>
              <a:spcBef>
                <a:spcPts val="0"/>
              </a:spcBef>
              <a:buClr>
                <a:schemeClr val="dk2"/>
              </a:buClr>
              <a:buSzPts val="900"/>
              <a:buNone/>
            </a:pPr>
            <a:endParaRPr lang="en-US" sz="900" dirty="0">
              <a:solidFill>
                <a:srgbClr val="000000"/>
              </a:solidFill>
            </a:endParaRPr>
          </a:p>
          <a:p>
            <a:pPr marL="0" lvl="0" indent="0" algn="l" rtl="0">
              <a:lnSpc>
                <a:spcPct val="150000"/>
              </a:lnSpc>
              <a:spcBef>
                <a:spcPts val="0"/>
              </a:spcBef>
              <a:spcAft>
                <a:spcPts val="0"/>
              </a:spcAft>
              <a:buClr>
                <a:schemeClr val="dk2"/>
              </a:buClr>
              <a:buSzPts val="900"/>
              <a:buNone/>
            </a:pPr>
            <a:r>
              <a:rPr lang="en" sz="900" b="1" dirty="0">
                <a:solidFill>
                  <a:srgbClr val="000000"/>
                </a:solidFill>
              </a:rPr>
              <a:t>Supporting Information:</a:t>
            </a:r>
            <a:endParaRPr sz="900" dirty="0"/>
          </a:p>
          <a:p>
            <a:pPr marL="177800" lvl="0" indent="-165100" algn="l" rtl="0">
              <a:lnSpc>
                <a:spcPct val="150000"/>
              </a:lnSpc>
              <a:spcBef>
                <a:spcPts val="0"/>
              </a:spcBef>
              <a:spcAft>
                <a:spcPts val="0"/>
              </a:spcAft>
              <a:buClr>
                <a:schemeClr val="dk2"/>
              </a:buClr>
              <a:buSzPts val="800"/>
              <a:buChar char="•"/>
            </a:pPr>
            <a:r>
              <a:rPr lang="en" sz="900" dirty="0">
                <a:solidFill>
                  <a:srgbClr val="000000"/>
                </a:solidFill>
                <a:latin typeface="Verdana"/>
                <a:ea typeface="Verdana"/>
                <a:cs typeface="Verdana"/>
                <a:sym typeface="Verdana"/>
              </a:rPr>
              <a:t>Commit is </a:t>
            </a:r>
            <a:r>
              <a:rPr lang="en" sz="900" dirty="0">
                <a:solidFill>
                  <a:srgbClr val="000000"/>
                </a:solidFill>
              </a:rPr>
              <a:t>supporting</a:t>
            </a:r>
            <a:r>
              <a:rPr lang="en" sz="900" dirty="0">
                <a:solidFill>
                  <a:srgbClr val="000000"/>
                </a:solidFill>
                <a:latin typeface="Verdana"/>
                <a:ea typeface="Verdana"/>
                <a:cs typeface="Verdana"/>
                <a:sym typeface="Verdana"/>
              </a:rPr>
              <a:t> efforts with 10 Texas ISD elementary schools, conveniently named A, B, C,…. J.</a:t>
            </a:r>
            <a:endParaRPr sz="900" dirty="0">
              <a:solidFill>
                <a:srgbClr val="000000"/>
              </a:solidFill>
            </a:endParaRPr>
          </a:p>
          <a:p>
            <a:pPr marL="177800" lvl="0" indent="-165100" algn="l" rtl="0">
              <a:lnSpc>
                <a:spcPct val="150000"/>
              </a:lnSpc>
              <a:spcBef>
                <a:spcPts val="0"/>
              </a:spcBef>
              <a:spcAft>
                <a:spcPts val="0"/>
              </a:spcAft>
              <a:buClr>
                <a:schemeClr val="dk2"/>
              </a:buClr>
              <a:buSzPts val="800"/>
              <a:buChar char="•"/>
            </a:pPr>
            <a:r>
              <a:rPr lang="en" sz="900" dirty="0">
                <a:solidFill>
                  <a:srgbClr val="000000"/>
                </a:solidFill>
              </a:rPr>
              <a:t>Each school has a different blend of resources to support student math achievement </a:t>
            </a:r>
            <a:r>
              <a:rPr lang="en" sz="900" i="1" dirty="0">
                <a:solidFill>
                  <a:srgbClr val="000000"/>
                </a:solidFill>
              </a:rPr>
              <a:t>(refer to the next slide). </a:t>
            </a:r>
            <a:endParaRPr sz="900" i="1" dirty="0">
              <a:solidFill>
                <a:srgbClr val="000000"/>
              </a:solidFill>
            </a:endParaRPr>
          </a:p>
          <a:p>
            <a:pPr marL="177800" lvl="0" indent="-165100" algn="l" rtl="0">
              <a:lnSpc>
                <a:spcPct val="150000"/>
              </a:lnSpc>
              <a:spcBef>
                <a:spcPts val="0"/>
              </a:spcBef>
              <a:spcAft>
                <a:spcPts val="0"/>
              </a:spcAft>
              <a:buClr>
                <a:srgbClr val="000000"/>
              </a:buClr>
              <a:buSzPts val="800"/>
              <a:buChar char="•"/>
            </a:pPr>
            <a:r>
              <a:rPr lang="en" sz="900" b="1" i="1" dirty="0">
                <a:solidFill>
                  <a:srgbClr val="000000"/>
                </a:solidFill>
              </a:rPr>
              <a:t>Refer to the Excel data table for information regarding student demographics, math performance, and resources used.</a:t>
            </a:r>
            <a:endParaRPr sz="900" b="1" i="1" dirty="0">
              <a:solidFill>
                <a:srgbClr val="000000"/>
              </a:solidFill>
            </a:endParaRPr>
          </a:p>
          <a:p>
            <a:pPr marL="0" lvl="0" indent="0" algn="l" rtl="0">
              <a:lnSpc>
                <a:spcPct val="150000"/>
              </a:lnSpc>
              <a:spcBef>
                <a:spcPts val="800"/>
              </a:spcBef>
              <a:spcAft>
                <a:spcPts val="0"/>
              </a:spcAft>
              <a:buSzPts val="800"/>
              <a:buNone/>
            </a:pPr>
            <a:endParaRPr sz="9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F04F6E3-7E17-41AC-9423-1F63C62A05B3}"/>
              </a:ext>
            </a:extLst>
          </p:cNvPr>
          <p:cNvGraphicFramePr>
            <a:graphicFrameLocks noChangeAspect="1"/>
          </p:cNvGraphicFramePr>
          <p:nvPr>
            <p:custDataLst>
              <p:tags r:id="rId1"/>
            </p:custDataLst>
            <p:extLst>
              <p:ext uri="{D42A27DB-BD31-4B8C-83A1-F6EECF244321}">
                <p14:modId xmlns:p14="http://schemas.microsoft.com/office/powerpoint/2010/main" val="6940887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0" progId="TCLayout.ActiveDocument.1">
                  <p:embed/>
                </p:oleObj>
              </mc:Choice>
              <mc:Fallback>
                <p:oleObj name="think-cell Slide" r:id="rId4" imgW="421" imgH="420" progId="TCLayout.ActiveDocument.1">
                  <p:embed/>
                  <p:pic>
                    <p:nvPicPr>
                      <p:cNvPr id="2" name="Object 1" hidden="1">
                        <a:extLst>
                          <a:ext uri="{FF2B5EF4-FFF2-40B4-BE49-F238E27FC236}">
                            <a16:creationId xmlns:a16="http://schemas.microsoft.com/office/drawing/2014/main" id="{1F04F6E3-7E17-41AC-9423-1F63C62A05B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8" name="Google Shape;88;p19"/>
          <p:cNvSpPr txBox="1">
            <a:spLocks noGrp="1"/>
          </p:cNvSpPr>
          <p:nvPr>
            <p:ph type="title"/>
          </p:nvPr>
        </p:nvSpPr>
        <p:spPr>
          <a:xfrm>
            <a:off x="628650" y="226691"/>
            <a:ext cx="7886700" cy="7965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rgbClr val="003663"/>
              </a:buClr>
              <a:buSzPts val="2400"/>
              <a:buFont typeface="Verdana"/>
              <a:buNone/>
            </a:pPr>
            <a:r>
              <a:rPr lang="en-US" dirty="0"/>
              <a:t>Case Situation</a:t>
            </a:r>
            <a:br>
              <a:rPr lang="en-US" dirty="0"/>
            </a:br>
            <a:r>
              <a:rPr lang="en" sz="1600" b="0" i="1" dirty="0"/>
              <a:t>Resources To Support Student Math Achievement </a:t>
            </a:r>
            <a:endParaRPr lang="en-US" sz="1600" b="0" i="1" dirty="0"/>
          </a:p>
        </p:txBody>
      </p:sp>
      <p:graphicFrame>
        <p:nvGraphicFramePr>
          <p:cNvPr id="90" name="Google Shape;90;p19"/>
          <p:cNvGraphicFramePr/>
          <p:nvPr>
            <p:extLst>
              <p:ext uri="{D42A27DB-BD31-4B8C-83A1-F6EECF244321}">
                <p14:modId xmlns:p14="http://schemas.microsoft.com/office/powerpoint/2010/main" val="3234769462"/>
              </p:ext>
            </p:extLst>
          </p:nvPr>
        </p:nvGraphicFramePr>
        <p:xfrm>
          <a:off x="438151" y="1099386"/>
          <a:ext cx="8305799" cy="3434285"/>
        </p:xfrm>
        <a:graphic>
          <a:graphicData uri="http://schemas.openxmlformats.org/drawingml/2006/table">
            <a:tbl>
              <a:tblPr>
                <a:noFill/>
                <a:tableStyleId>{5695C403-A0AC-4ED4-BE8B-0AD5AC0AC853}</a:tableStyleId>
              </a:tblPr>
              <a:tblGrid>
                <a:gridCol w="2097047">
                  <a:extLst>
                    <a:ext uri="{9D8B030D-6E8A-4147-A177-3AD203B41FA5}">
                      <a16:colId xmlns:a16="http://schemas.microsoft.com/office/drawing/2014/main" val="20000"/>
                    </a:ext>
                  </a:extLst>
                </a:gridCol>
                <a:gridCol w="4529832">
                  <a:extLst>
                    <a:ext uri="{9D8B030D-6E8A-4147-A177-3AD203B41FA5}">
                      <a16:colId xmlns:a16="http://schemas.microsoft.com/office/drawing/2014/main" val="20001"/>
                    </a:ext>
                  </a:extLst>
                </a:gridCol>
                <a:gridCol w="1678920">
                  <a:extLst>
                    <a:ext uri="{9D8B030D-6E8A-4147-A177-3AD203B41FA5}">
                      <a16:colId xmlns:a16="http://schemas.microsoft.com/office/drawing/2014/main" val="20002"/>
                    </a:ext>
                  </a:extLst>
                </a:gridCol>
              </a:tblGrid>
              <a:tr h="348405">
                <a:tc>
                  <a:txBody>
                    <a:bodyPr/>
                    <a:lstStyle/>
                    <a:p>
                      <a:pPr marL="0" marR="0" lvl="0" indent="0" algn="ctr" rtl="0">
                        <a:spcBef>
                          <a:spcPts val="0"/>
                        </a:spcBef>
                        <a:spcAft>
                          <a:spcPts val="0"/>
                        </a:spcAft>
                        <a:buClr>
                          <a:schemeClr val="lt1"/>
                        </a:buClr>
                        <a:buSzPts val="800"/>
                        <a:buFont typeface="Verdana"/>
                        <a:buNone/>
                      </a:pPr>
                      <a:r>
                        <a:rPr lang="en" sz="800" b="1" dirty="0">
                          <a:solidFill>
                            <a:schemeClr val="lt1"/>
                          </a:solidFill>
                          <a:latin typeface="Verdana"/>
                          <a:ea typeface="Verdana"/>
                          <a:cs typeface="Verdana"/>
                          <a:sym typeface="Verdana"/>
                        </a:rPr>
                        <a:t>Resource</a:t>
                      </a:r>
                      <a:endParaRPr sz="800" b="1" u="none" strike="noStrike" cap="none" dirty="0">
                        <a:solidFill>
                          <a:schemeClr val="lt1"/>
                        </a:solidFill>
                      </a:endParaRPr>
                    </a:p>
                  </a:txBody>
                  <a:tcPr marL="68600" marR="68600" marT="34300" marB="34300" anchor="ctr">
                    <a:solidFill>
                      <a:schemeClr val="accent1"/>
                    </a:solidFill>
                  </a:tcPr>
                </a:tc>
                <a:tc>
                  <a:txBody>
                    <a:bodyPr/>
                    <a:lstStyle/>
                    <a:p>
                      <a:pPr marL="0" marR="0" lvl="0" indent="0" algn="ctr" rtl="0">
                        <a:spcBef>
                          <a:spcPts val="0"/>
                        </a:spcBef>
                        <a:spcAft>
                          <a:spcPts val="0"/>
                        </a:spcAft>
                        <a:buClr>
                          <a:schemeClr val="lt1"/>
                        </a:buClr>
                        <a:buSzPts val="800"/>
                        <a:buFont typeface="Verdana"/>
                        <a:buNone/>
                      </a:pPr>
                      <a:r>
                        <a:rPr lang="en" sz="800" b="1">
                          <a:solidFill>
                            <a:schemeClr val="lt1"/>
                          </a:solidFill>
                          <a:latin typeface="Verdana"/>
                          <a:ea typeface="Verdana"/>
                          <a:cs typeface="Verdana"/>
                          <a:sym typeface="Verdana"/>
                        </a:rPr>
                        <a:t>Resource Description</a:t>
                      </a:r>
                      <a:endParaRPr sz="800" b="1" u="none" strike="noStrike" cap="none">
                        <a:solidFill>
                          <a:schemeClr val="lt1"/>
                        </a:solidFill>
                      </a:endParaRPr>
                    </a:p>
                  </a:txBody>
                  <a:tcPr marL="68600" marR="68600" marT="34300" marB="34300" anchor="ctr">
                    <a:solidFill>
                      <a:schemeClr val="accent1"/>
                    </a:solidFill>
                  </a:tcPr>
                </a:tc>
                <a:tc>
                  <a:txBody>
                    <a:bodyPr/>
                    <a:lstStyle/>
                    <a:p>
                      <a:pPr marL="0" marR="0" lvl="0" indent="0" algn="ctr" rtl="0">
                        <a:spcBef>
                          <a:spcPts val="0"/>
                        </a:spcBef>
                        <a:spcAft>
                          <a:spcPts val="0"/>
                        </a:spcAft>
                        <a:buNone/>
                      </a:pPr>
                      <a:r>
                        <a:rPr lang="en" sz="800" b="1" dirty="0">
                          <a:solidFill>
                            <a:schemeClr val="lt1"/>
                          </a:solidFill>
                          <a:latin typeface="Verdana"/>
                          <a:ea typeface="Verdana"/>
                          <a:cs typeface="Verdana"/>
                          <a:sym typeface="Verdana"/>
                        </a:rPr>
                        <a:t>Which Schools Have This Resource?</a:t>
                      </a:r>
                      <a:endParaRPr sz="800" b="1" dirty="0">
                        <a:solidFill>
                          <a:schemeClr val="lt1"/>
                        </a:solidFill>
                        <a:latin typeface="Verdana"/>
                        <a:ea typeface="Verdana"/>
                        <a:cs typeface="Verdana"/>
                        <a:sym typeface="Verdana"/>
                      </a:endParaRPr>
                    </a:p>
                  </a:txBody>
                  <a:tcPr marL="68600" marR="68600" marT="34300" marB="34300" anchor="ctr">
                    <a:solidFill>
                      <a:schemeClr val="accent1"/>
                    </a:solidFill>
                  </a:tcPr>
                </a:tc>
                <a:extLst>
                  <a:ext uri="{0D108BD9-81ED-4DB2-BD59-A6C34878D82A}">
                    <a16:rowId xmlns:a16="http://schemas.microsoft.com/office/drawing/2014/main" val="10000"/>
                  </a:ext>
                </a:extLst>
              </a:tr>
              <a:tr h="607964">
                <a:tc>
                  <a:txBody>
                    <a:bodyPr/>
                    <a:lstStyle/>
                    <a:p>
                      <a:pPr marL="0" marR="0" lvl="0" indent="0" algn="ctr" rtl="0">
                        <a:spcBef>
                          <a:spcPts val="0"/>
                        </a:spcBef>
                        <a:spcAft>
                          <a:spcPts val="0"/>
                        </a:spcAft>
                        <a:buClr>
                          <a:schemeClr val="dk1"/>
                        </a:buClr>
                        <a:buSzPts val="900"/>
                        <a:buFont typeface="Arial"/>
                        <a:buNone/>
                      </a:pPr>
                      <a:r>
                        <a:rPr lang="en-US" sz="800" b="0" dirty="0">
                          <a:latin typeface="Verdana"/>
                          <a:ea typeface="Verdana"/>
                          <a:cs typeface="Verdana"/>
                          <a:sym typeface="Verdana"/>
                        </a:rPr>
                        <a:t>Professional Development Sessions</a:t>
                      </a:r>
                      <a:endParaRPr lang="en-US" sz="800" b="0" u="none" strike="noStrike" cap="none" dirty="0">
                        <a:solidFill>
                          <a:srgbClr val="000000"/>
                        </a:solidFill>
                      </a:endParaRPr>
                    </a:p>
                  </a:txBody>
                  <a:tcPr marL="68600" marR="68600" marT="34300" marB="34300" anchor="ctr"/>
                </a:tc>
                <a:tc>
                  <a:txBody>
                    <a:bodyPr/>
                    <a:lstStyle/>
                    <a:p>
                      <a:pPr marL="0" marR="0" lvl="0" indent="0" algn="l" rtl="0">
                        <a:spcBef>
                          <a:spcPts val="0"/>
                        </a:spcBef>
                        <a:spcAft>
                          <a:spcPts val="0"/>
                        </a:spcAft>
                        <a:buClr>
                          <a:schemeClr val="dk1"/>
                        </a:buClr>
                        <a:buSzPts val="900"/>
                        <a:buFont typeface="Arial"/>
                        <a:buNone/>
                      </a:pPr>
                      <a:r>
                        <a:rPr lang="en" sz="800" i="1" dirty="0">
                          <a:latin typeface="Verdana"/>
                          <a:ea typeface="Verdana"/>
                          <a:cs typeface="Verdana"/>
                          <a:sym typeface="Verdana"/>
                        </a:rPr>
                        <a:t>Over the summer, </a:t>
                      </a:r>
                      <a:r>
                        <a:rPr lang="en" sz="800" i="1" u="none" strike="noStrike" cap="none" dirty="0">
                          <a:solidFill>
                            <a:srgbClr val="000000"/>
                          </a:solidFill>
                          <a:latin typeface="Verdana"/>
                          <a:ea typeface="Verdana"/>
                          <a:cs typeface="Verdana"/>
                          <a:sym typeface="Verdana"/>
                        </a:rPr>
                        <a:t>Commit partners developed and delivered </a:t>
                      </a:r>
                      <a:r>
                        <a:rPr lang="en" sz="800" i="1" dirty="0">
                          <a:latin typeface="Verdana"/>
                          <a:ea typeface="Verdana"/>
                          <a:cs typeface="Verdana"/>
                          <a:sym typeface="Verdana"/>
                        </a:rPr>
                        <a:t>3 two-hour</a:t>
                      </a:r>
                      <a:r>
                        <a:rPr lang="en" sz="800" i="1" u="none" strike="noStrike" cap="none" dirty="0">
                          <a:solidFill>
                            <a:srgbClr val="000000"/>
                          </a:solidFill>
                          <a:latin typeface="Verdana"/>
                          <a:ea typeface="Verdana"/>
                          <a:cs typeface="Verdana"/>
                          <a:sym typeface="Verdana"/>
                        </a:rPr>
                        <a:t> </a:t>
                      </a:r>
                      <a:r>
                        <a:rPr lang="en" sz="800" i="1" dirty="0">
                          <a:latin typeface="Verdana"/>
                          <a:ea typeface="Verdana"/>
                          <a:cs typeface="Verdana"/>
                          <a:sym typeface="Verdana"/>
                        </a:rPr>
                        <a:t>professional development sessions entitled “2+2 = Success.”  These are specialized PD sessions on math instruction.</a:t>
                      </a:r>
                      <a:endParaRPr sz="800" i="1" u="none" strike="noStrike" cap="none" dirty="0">
                        <a:solidFill>
                          <a:srgbClr val="000000"/>
                        </a:solidFill>
                        <a:latin typeface="Verdana"/>
                        <a:ea typeface="Verdana"/>
                        <a:cs typeface="Verdana"/>
                        <a:sym typeface="Verdana"/>
                      </a:endParaRPr>
                    </a:p>
                  </a:txBody>
                  <a:tcPr marL="68600" marR="68600" marT="34300" marB="34300" anchor="ctr"/>
                </a:tc>
                <a:tc>
                  <a:txBody>
                    <a:bodyPr/>
                    <a:lstStyle/>
                    <a:p>
                      <a:pPr marL="0" marR="0" lvl="0" indent="0" algn="ctr" rtl="0">
                        <a:spcBef>
                          <a:spcPts val="0"/>
                        </a:spcBef>
                        <a:spcAft>
                          <a:spcPts val="0"/>
                        </a:spcAft>
                        <a:buNone/>
                      </a:pPr>
                      <a:r>
                        <a:rPr lang="en" sz="800" i="1" dirty="0">
                          <a:latin typeface="Verdana"/>
                          <a:ea typeface="Verdana"/>
                          <a:cs typeface="Verdana"/>
                          <a:sym typeface="Verdana"/>
                        </a:rPr>
                        <a:t>Some</a:t>
                      </a:r>
                      <a:endParaRPr sz="800" i="1" dirty="0">
                        <a:latin typeface="Verdana"/>
                        <a:ea typeface="Verdana"/>
                        <a:cs typeface="Verdana"/>
                        <a:sym typeface="Verdana"/>
                      </a:endParaRPr>
                    </a:p>
                    <a:p>
                      <a:pPr marL="0" marR="0" lvl="0" indent="0" algn="ctr" rtl="0">
                        <a:spcBef>
                          <a:spcPts val="0"/>
                        </a:spcBef>
                        <a:spcAft>
                          <a:spcPts val="0"/>
                        </a:spcAft>
                        <a:buNone/>
                      </a:pPr>
                      <a:r>
                        <a:rPr lang="en" sz="800" i="1" dirty="0">
                          <a:latin typeface="Verdana"/>
                          <a:ea typeface="Verdana"/>
                          <a:cs typeface="Verdana"/>
                          <a:sym typeface="Verdana"/>
                        </a:rPr>
                        <a:t>Refer to data table</a:t>
                      </a:r>
                      <a:endParaRPr sz="800" i="1" dirty="0">
                        <a:latin typeface="Verdana"/>
                        <a:ea typeface="Verdana"/>
                        <a:cs typeface="Verdana"/>
                        <a:sym typeface="Verdana"/>
                      </a:endParaRPr>
                    </a:p>
                  </a:txBody>
                  <a:tcPr marL="68600" marR="68600" marT="34300" marB="34300" anchor="ctr"/>
                </a:tc>
                <a:extLst>
                  <a:ext uri="{0D108BD9-81ED-4DB2-BD59-A6C34878D82A}">
                    <a16:rowId xmlns:a16="http://schemas.microsoft.com/office/drawing/2014/main" val="10001"/>
                  </a:ext>
                </a:extLst>
              </a:tr>
              <a:tr h="498671">
                <a:tc>
                  <a:txBody>
                    <a:bodyPr/>
                    <a:lstStyle/>
                    <a:p>
                      <a:pPr marL="0" marR="0" lvl="0" indent="0" algn="ctr" rtl="0">
                        <a:lnSpc>
                          <a:spcPct val="100000"/>
                        </a:lnSpc>
                        <a:spcBef>
                          <a:spcPts val="0"/>
                        </a:spcBef>
                        <a:spcAft>
                          <a:spcPts val="0"/>
                        </a:spcAft>
                        <a:buClr>
                          <a:schemeClr val="dk1"/>
                        </a:buClr>
                        <a:buSzPts val="900"/>
                        <a:buFont typeface="Arial"/>
                        <a:buNone/>
                      </a:pPr>
                      <a:r>
                        <a:rPr lang="en-US" sz="800" b="0" u="none" strike="noStrike" cap="none" dirty="0">
                          <a:solidFill>
                            <a:srgbClr val="000000"/>
                          </a:solidFill>
                          <a:latin typeface="Verdana"/>
                          <a:ea typeface="Verdana"/>
                          <a:cs typeface="Verdana"/>
                          <a:sym typeface="Verdana"/>
                        </a:rPr>
                        <a:t>Use Of Individualized Technology Curriculum (“</a:t>
                      </a:r>
                      <a:r>
                        <a:rPr lang="en-US" sz="800" b="0" u="none" strike="noStrike" cap="none" dirty="0" err="1">
                          <a:solidFill>
                            <a:srgbClr val="000000"/>
                          </a:solidFill>
                          <a:latin typeface="Verdana"/>
                          <a:ea typeface="Verdana"/>
                          <a:cs typeface="Verdana"/>
                          <a:sym typeface="Verdana"/>
                        </a:rPr>
                        <a:t>Mathfast</a:t>
                      </a:r>
                      <a:r>
                        <a:rPr lang="en-US" sz="800" b="0" u="none" strike="noStrike" cap="none" dirty="0">
                          <a:solidFill>
                            <a:srgbClr val="000000"/>
                          </a:solidFill>
                          <a:latin typeface="Verdana"/>
                          <a:ea typeface="Verdana"/>
                          <a:cs typeface="Verdana"/>
                          <a:sym typeface="Verdana"/>
                        </a:rPr>
                        <a:t>”)</a:t>
                      </a:r>
                      <a:endParaRPr lang="en-US" sz="800" b="0" u="none" strike="noStrike" cap="none" dirty="0">
                        <a:solidFill>
                          <a:srgbClr val="000000"/>
                        </a:solidFill>
                      </a:endParaRPr>
                    </a:p>
                  </a:txBody>
                  <a:tcPr marL="68600" marR="68600" marT="34300" marB="34300" anchor="ctr"/>
                </a:tc>
                <a:tc>
                  <a:txBody>
                    <a:bodyPr/>
                    <a:lstStyle/>
                    <a:p>
                      <a:pPr marL="0" marR="0" lvl="0" indent="0" algn="l" rtl="0">
                        <a:spcBef>
                          <a:spcPts val="0"/>
                        </a:spcBef>
                        <a:spcAft>
                          <a:spcPts val="0"/>
                        </a:spcAft>
                        <a:buClr>
                          <a:schemeClr val="dk1"/>
                        </a:buClr>
                        <a:buSzPts val="900"/>
                        <a:buFont typeface="Arial"/>
                        <a:buNone/>
                      </a:pPr>
                      <a:r>
                        <a:rPr lang="en" sz="800" i="1" dirty="0">
                          <a:latin typeface="Verdana"/>
                          <a:ea typeface="Verdana"/>
                          <a:cs typeface="Verdana"/>
                          <a:sym typeface="Verdana"/>
                        </a:rPr>
                        <a:t>The “MathFast” curriculum is an online weekly supplemental program that aims to improve student math performance. “MathFast” was made availa</a:t>
                      </a:r>
                      <a:r>
                        <a:rPr lang="en-US" sz="800" i="1" dirty="0">
                          <a:latin typeface="Verdana"/>
                          <a:ea typeface="Verdana"/>
                          <a:cs typeface="Verdana"/>
                          <a:sym typeface="Verdana"/>
                        </a:rPr>
                        <a:t>bl</a:t>
                      </a:r>
                      <a:r>
                        <a:rPr lang="en" sz="800" i="1" dirty="0">
                          <a:latin typeface="Verdana"/>
                          <a:ea typeface="Verdana"/>
                          <a:cs typeface="Verdana"/>
                          <a:sym typeface="Verdana"/>
                        </a:rPr>
                        <a:t>e to students at the begin</a:t>
                      </a:r>
                      <a:r>
                        <a:rPr lang="en-US" sz="800" i="1" dirty="0">
                          <a:latin typeface="Verdana"/>
                          <a:ea typeface="Verdana"/>
                          <a:cs typeface="Verdana"/>
                          <a:sym typeface="Verdana"/>
                        </a:rPr>
                        <a:t>n</a:t>
                      </a:r>
                      <a:r>
                        <a:rPr lang="en" sz="800" i="1" dirty="0">
                          <a:latin typeface="Verdana"/>
                          <a:ea typeface="Verdana"/>
                          <a:cs typeface="Verdana"/>
                          <a:sym typeface="Verdana"/>
                        </a:rPr>
                        <a:t>ing of the school year. </a:t>
                      </a:r>
                      <a:endParaRPr sz="800" i="1" u="none" strike="noStrike" cap="none" dirty="0">
                        <a:solidFill>
                          <a:srgbClr val="000000"/>
                        </a:solidFill>
                        <a:latin typeface="Verdana"/>
                        <a:ea typeface="Verdana"/>
                        <a:cs typeface="Verdana"/>
                        <a:sym typeface="Verdana"/>
                      </a:endParaRPr>
                    </a:p>
                  </a:txBody>
                  <a:tcPr marL="68600" marR="68600" marT="34300" marB="34300" anchor="ctr"/>
                </a:tc>
                <a:tc>
                  <a:txBody>
                    <a:bodyPr/>
                    <a:lstStyle/>
                    <a:p>
                      <a:pPr marL="0" marR="0" lvl="0" indent="0" algn="ctr" rtl="0">
                        <a:spcBef>
                          <a:spcPts val="0"/>
                        </a:spcBef>
                        <a:spcAft>
                          <a:spcPts val="0"/>
                        </a:spcAft>
                        <a:buNone/>
                      </a:pPr>
                      <a:r>
                        <a:rPr lang="en" sz="800" i="1">
                          <a:latin typeface="Verdana"/>
                          <a:ea typeface="Verdana"/>
                          <a:cs typeface="Verdana"/>
                          <a:sym typeface="Verdana"/>
                        </a:rPr>
                        <a:t>Some</a:t>
                      </a:r>
                      <a:endParaRPr sz="800" i="1">
                        <a:latin typeface="Verdana"/>
                        <a:ea typeface="Verdana"/>
                        <a:cs typeface="Verdana"/>
                        <a:sym typeface="Verdana"/>
                      </a:endParaRPr>
                    </a:p>
                    <a:p>
                      <a:pPr marL="0" marR="0" lvl="0" indent="0" algn="ctr" rtl="0">
                        <a:spcBef>
                          <a:spcPts val="0"/>
                        </a:spcBef>
                        <a:spcAft>
                          <a:spcPts val="0"/>
                        </a:spcAft>
                        <a:buNone/>
                      </a:pPr>
                      <a:r>
                        <a:rPr lang="en" sz="800" i="1">
                          <a:latin typeface="Verdana"/>
                          <a:ea typeface="Verdana"/>
                          <a:cs typeface="Verdana"/>
                          <a:sym typeface="Verdana"/>
                        </a:rPr>
                        <a:t>Refer to data table</a:t>
                      </a:r>
                      <a:endParaRPr sz="800" i="1">
                        <a:latin typeface="Verdana"/>
                        <a:ea typeface="Verdana"/>
                        <a:cs typeface="Verdana"/>
                        <a:sym typeface="Verdana"/>
                      </a:endParaRPr>
                    </a:p>
                  </a:txBody>
                  <a:tcPr marL="68600" marR="68600" marT="34300" marB="34300" anchor="ctr"/>
                </a:tc>
                <a:extLst>
                  <a:ext uri="{0D108BD9-81ED-4DB2-BD59-A6C34878D82A}">
                    <a16:rowId xmlns:a16="http://schemas.microsoft.com/office/drawing/2014/main" val="10002"/>
                  </a:ext>
                </a:extLst>
              </a:tr>
              <a:tr h="389378">
                <a:tc>
                  <a:txBody>
                    <a:bodyPr/>
                    <a:lstStyle/>
                    <a:p>
                      <a:pPr marL="0" marR="0" lvl="0" indent="0" algn="ctr" rtl="0">
                        <a:lnSpc>
                          <a:spcPct val="100000"/>
                        </a:lnSpc>
                        <a:spcBef>
                          <a:spcPts val="0"/>
                        </a:spcBef>
                        <a:spcAft>
                          <a:spcPts val="0"/>
                        </a:spcAft>
                        <a:buNone/>
                      </a:pPr>
                      <a:r>
                        <a:rPr lang="en-US" sz="800" b="0" dirty="0">
                          <a:latin typeface="Verdana"/>
                          <a:ea typeface="Verdana"/>
                          <a:cs typeface="Verdana"/>
                          <a:sym typeface="Verdana"/>
                        </a:rPr>
                        <a:t>Family Or Parent Led Summer Math Review </a:t>
                      </a:r>
                      <a:endParaRPr lang="en-US" sz="800" b="0" u="none" strike="noStrike" cap="none" dirty="0">
                        <a:solidFill>
                          <a:srgbClr val="000000"/>
                        </a:solidFill>
                        <a:latin typeface="Verdana"/>
                        <a:ea typeface="Verdana"/>
                        <a:cs typeface="Verdana"/>
                        <a:sym typeface="Verdana"/>
                      </a:endParaRPr>
                    </a:p>
                  </a:txBody>
                  <a:tcPr marL="68600" marR="68600" marT="34300" marB="34300" anchor="ctr"/>
                </a:tc>
                <a:tc>
                  <a:txBody>
                    <a:bodyPr/>
                    <a:lstStyle/>
                    <a:p>
                      <a:pPr marL="0" marR="0" lvl="0" indent="0" algn="l" rtl="0">
                        <a:spcBef>
                          <a:spcPts val="0"/>
                        </a:spcBef>
                        <a:spcAft>
                          <a:spcPts val="0"/>
                        </a:spcAft>
                        <a:buNone/>
                      </a:pPr>
                      <a:r>
                        <a:rPr lang="en" sz="800" i="1" dirty="0">
                          <a:latin typeface="Verdana"/>
                          <a:ea typeface="Verdana"/>
                          <a:cs typeface="Verdana"/>
                          <a:sym typeface="Verdana"/>
                        </a:rPr>
                        <a:t>A math games workbook designed to help students maintain math proficiency during the summer.</a:t>
                      </a:r>
                      <a:endParaRPr sz="800" i="1" u="none" strike="noStrike" cap="none" dirty="0">
                        <a:solidFill>
                          <a:srgbClr val="000000"/>
                        </a:solidFill>
                        <a:latin typeface="Verdana"/>
                        <a:ea typeface="Verdana"/>
                        <a:cs typeface="Verdana"/>
                        <a:sym typeface="Verdana"/>
                      </a:endParaRPr>
                    </a:p>
                  </a:txBody>
                  <a:tcPr marL="68600" marR="68600" marT="34300" marB="34300" anchor="ctr"/>
                </a:tc>
                <a:tc>
                  <a:txBody>
                    <a:bodyPr/>
                    <a:lstStyle/>
                    <a:p>
                      <a:pPr marL="0" marR="0" lvl="0" indent="0" algn="ctr" rtl="0">
                        <a:spcBef>
                          <a:spcPts val="0"/>
                        </a:spcBef>
                        <a:spcAft>
                          <a:spcPts val="0"/>
                        </a:spcAft>
                        <a:buNone/>
                      </a:pPr>
                      <a:r>
                        <a:rPr lang="en" sz="800" i="1">
                          <a:latin typeface="Verdana"/>
                          <a:ea typeface="Verdana"/>
                          <a:cs typeface="Verdana"/>
                          <a:sym typeface="Verdana"/>
                        </a:rPr>
                        <a:t>Some</a:t>
                      </a:r>
                      <a:endParaRPr sz="800" i="1">
                        <a:latin typeface="Verdana"/>
                        <a:ea typeface="Verdana"/>
                        <a:cs typeface="Verdana"/>
                        <a:sym typeface="Verdana"/>
                      </a:endParaRPr>
                    </a:p>
                    <a:p>
                      <a:pPr marL="0" marR="0" lvl="0" indent="0" algn="ctr" rtl="0">
                        <a:spcBef>
                          <a:spcPts val="0"/>
                        </a:spcBef>
                        <a:spcAft>
                          <a:spcPts val="0"/>
                        </a:spcAft>
                        <a:buNone/>
                      </a:pPr>
                      <a:r>
                        <a:rPr lang="en" sz="800" i="1">
                          <a:latin typeface="Verdana"/>
                          <a:ea typeface="Verdana"/>
                          <a:cs typeface="Verdana"/>
                          <a:sym typeface="Verdana"/>
                        </a:rPr>
                        <a:t>Refer to data table</a:t>
                      </a:r>
                      <a:endParaRPr sz="800" i="1">
                        <a:latin typeface="Verdana"/>
                        <a:ea typeface="Verdana"/>
                        <a:cs typeface="Verdana"/>
                        <a:sym typeface="Verdana"/>
                      </a:endParaRPr>
                    </a:p>
                  </a:txBody>
                  <a:tcPr marL="68600" marR="68600" marT="34300" marB="34300" anchor="ctr"/>
                </a:tc>
                <a:extLst>
                  <a:ext uri="{0D108BD9-81ED-4DB2-BD59-A6C34878D82A}">
                    <a16:rowId xmlns:a16="http://schemas.microsoft.com/office/drawing/2014/main" val="10003"/>
                  </a:ext>
                </a:extLst>
              </a:tr>
              <a:tr h="498671">
                <a:tc>
                  <a:txBody>
                    <a:bodyPr/>
                    <a:lstStyle/>
                    <a:p>
                      <a:pPr marL="0" marR="0" lvl="0" indent="0" algn="ctr" rtl="0">
                        <a:spcBef>
                          <a:spcPts val="0"/>
                        </a:spcBef>
                        <a:spcAft>
                          <a:spcPts val="0"/>
                        </a:spcAft>
                        <a:buClr>
                          <a:schemeClr val="dk1"/>
                        </a:buClr>
                        <a:buSzPts val="900"/>
                        <a:buFont typeface="Arial"/>
                        <a:buNone/>
                      </a:pPr>
                      <a:r>
                        <a:rPr lang="en-US" sz="800" b="0" dirty="0">
                          <a:latin typeface="Verdana"/>
                          <a:ea typeface="Verdana"/>
                          <a:cs typeface="Verdana"/>
                          <a:sym typeface="Verdana"/>
                        </a:rPr>
                        <a:t>Additional C</a:t>
                      </a:r>
                      <a:r>
                        <a:rPr lang="en-US" sz="800" b="0" u="none" strike="noStrike" cap="none" dirty="0">
                          <a:solidFill>
                            <a:srgbClr val="000000"/>
                          </a:solidFill>
                          <a:latin typeface="Verdana"/>
                          <a:ea typeface="Verdana"/>
                          <a:cs typeface="Verdana"/>
                          <a:sym typeface="Verdana"/>
                        </a:rPr>
                        <a:t>lassroom Resources</a:t>
                      </a:r>
                    </a:p>
                  </a:txBody>
                  <a:tcPr marL="68600" marR="68600" marT="34300" marB="34300" anchor="ctr"/>
                </a:tc>
                <a:tc>
                  <a:txBody>
                    <a:bodyPr/>
                    <a:lstStyle/>
                    <a:p>
                      <a:pPr marL="0" marR="0" lvl="0" indent="0" algn="l" rtl="0">
                        <a:spcBef>
                          <a:spcPts val="0"/>
                        </a:spcBef>
                        <a:spcAft>
                          <a:spcPts val="0"/>
                        </a:spcAft>
                        <a:buClr>
                          <a:schemeClr val="dk1"/>
                        </a:buClr>
                        <a:buSzPts val="900"/>
                        <a:buFont typeface="Arial"/>
                        <a:buNone/>
                      </a:pPr>
                      <a:r>
                        <a:rPr lang="en" sz="800" i="1" u="none" strike="noStrike" cap="none" dirty="0">
                          <a:solidFill>
                            <a:srgbClr val="000000"/>
                          </a:solidFill>
                          <a:latin typeface="Verdana"/>
                          <a:ea typeface="Verdana"/>
                          <a:cs typeface="Verdana"/>
                          <a:sym typeface="Verdana"/>
                        </a:rPr>
                        <a:t>Commit </a:t>
                      </a:r>
                      <a:r>
                        <a:rPr lang="en" sz="800" i="1" dirty="0">
                          <a:latin typeface="Verdana"/>
                          <a:ea typeface="Verdana"/>
                          <a:cs typeface="Verdana"/>
                          <a:sym typeface="Verdana"/>
                        </a:rPr>
                        <a:t>facilitated a Donors Choose campaign where community members could contribute funds for additional classroom resources such as Smart Boards.</a:t>
                      </a:r>
                      <a:endParaRPr sz="800" i="1" u="none" strike="noStrike" cap="none" dirty="0">
                        <a:solidFill>
                          <a:srgbClr val="000000"/>
                        </a:solidFill>
                        <a:latin typeface="Verdana"/>
                        <a:ea typeface="Verdana"/>
                        <a:cs typeface="Verdana"/>
                        <a:sym typeface="Verdana"/>
                      </a:endParaRPr>
                    </a:p>
                  </a:txBody>
                  <a:tcPr marL="68600" marR="68600" marT="34300" marB="34300" anchor="ctr"/>
                </a:tc>
                <a:tc>
                  <a:txBody>
                    <a:bodyPr/>
                    <a:lstStyle/>
                    <a:p>
                      <a:pPr marL="0" marR="0" lvl="0" indent="0" algn="ctr" rtl="0">
                        <a:spcBef>
                          <a:spcPts val="0"/>
                        </a:spcBef>
                        <a:spcAft>
                          <a:spcPts val="0"/>
                        </a:spcAft>
                        <a:buNone/>
                      </a:pPr>
                      <a:r>
                        <a:rPr lang="en" sz="800" i="1" dirty="0">
                          <a:latin typeface="Verdana"/>
                          <a:ea typeface="Verdana"/>
                          <a:cs typeface="Verdana"/>
                          <a:sym typeface="Verdana"/>
                        </a:rPr>
                        <a:t>All</a:t>
                      </a:r>
                      <a:endParaRPr sz="800" i="1" dirty="0">
                        <a:latin typeface="Verdana"/>
                        <a:ea typeface="Verdana"/>
                        <a:cs typeface="Verdana"/>
                        <a:sym typeface="Verdana"/>
                      </a:endParaRPr>
                    </a:p>
                  </a:txBody>
                  <a:tcPr marL="68600" marR="68600" marT="34300" marB="34300" anchor="ctr"/>
                </a:tc>
                <a:extLst>
                  <a:ext uri="{0D108BD9-81ED-4DB2-BD59-A6C34878D82A}">
                    <a16:rowId xmlns:a16="http://schemas.microsoft.com/office/drawing/2014/main" val="10004"/>
                  </a:ext>
                </a:extLst>
              </a:tr>
              <a:tr h="280083">
                <a:tc>
                  <a:txBody>
                    <a:bodyPr/>
                    <a:lstStyle/>
                    <a:p>
                      <a:pPr marL="0" marR="0" lvl="0" indent="0" algn="ctr" rtl="0">
                        <a:spcBef>
                          <a:spcPts val="0"/>
                        </a:spcBef>
                        <a:spcAft>
                          <a:spcPts val="0"/>
                        </a:spcAft>
                        <a:buClr>
                          <a:schemeClr val="dk1"/>
                        </a:buClr>
                        <a:buSzPts val="900"/>
                        <a:buFont typeface="Arial"/>
                        <a:buNone/>
                      </a:pPr>
                      <a:r>
                        <a:rPr lang="en-US" sz="800" b="0" u="none" strike="noStrike" cap="none" dirty="0">
                          <a:solidFill>
                            <a:srgbClr val="000000"/>
                          </a:solidFill>
                          <a:latin typeface="Verdana"/>
                          <a:ea typeface="Verdana"/>
                          <a:cs typeface="Verdana"/>
                          <a:sym typeface="Verdana"/>
                        </a:rPr>
                        <a:t>Technology Resources</a:t>
                      </a:r>
                    </a:p>
                  </a:txBody>
                  <a:tcPr marL="68600" marR="68600" marT="34300" marB="34300" anchor="ctr"/>
                </a:tc>
                <a:tc>
                  <a:txBody>
                    <a:bodyPr/>
                    <a:lstStyle/>
                    <a:p>
                      <a:pPr marL="0" marR="0" lvl="0" indent="0" algn="l" rtl="0">
                        <a:spcBef>
                          <a:spcPts val="0"/>
                        </a:spcBef>
                        <a:spcAft>
                          <a:spcPts val="0"/>
                        </a:spcAft>
                        <a:buClr>
                          <a:schemeClr val="dk1"/>
                        </a:buClr>
                        <a:buSzPts val="900"/>
                        <a:buFont typeface="Arial"/>
                        <a:buNone/>
                      </a:pPr>
                      <a:r>
                        <a:rPr lang="en" sz="800" i="1" dirty="0">
                          <a:latin typeface="Verdana"/>
                          <a:ea typeface="Verdana"/>
                          <a:cs typeface="Verdana"/>
                          <a:sym typeface="Verdana"/>
                        </a:rPr>
                        <a:t>Technology resources include computers and classroom response systems (“clickers”).</a:t>
                      </a:r>
                      <a:endParaRPr sz="800" i="1" u="none" strike="noStrike" cap="none" dirty="0">
                        <a:solidFill>
                          <a:srgbClr val="000000"/>
                        </a:solidFill>
                        <a:latin typeface="Verdana"/>
                        <a:ea typeface="Verdana"/>
                        <a:cs typeface="Verdana"/>
                        <a:sym typeface="Verdana"/>
                      </a:endParaRPr>
                    </a:p>
                  </a:txBody>
                  <a:tcPr marL="68600" marR="68600" marT="34300" marB="34300" anchor="ctr"/>
                </a:tc>
                <a:tc>
                  <a:txBody>
                    <a:bodyPr/>
                    <a:lstStyle/>
                    <a:p>
                      <a:pPr marL="0" marR="0" lvl="0" indent="0" algn="ctr" rtl="0">
                        <a:spcBef>
                          <a:spcPts val="0"/>
                        </a:spcBef>
                        <a:spcAft>
                          <a:spcPts val="0"/>
                        </a:spcAft>
                        <a:buNone/>
                      </a:pPr>
                      <a:r>
                        <a:rPr lang="en" sz="800" i="1" dirty="0">
                          <a:latin typeface="Verdana"/>
                          <a:ea typeface="Verdana"/>
                          <a:cs typeface="Verdana"/>
                          <a:sym typeface="Verdana"/>
                        </a:rPr>
                        <a:t>All</a:t>
                      </a:r>
                      <a:endParaRPr sz="800" i="1" dirty="0">
                        <a:latin typeface="Verdana"/>
                        <a:ea typeface="Verdana"/>
                        <a:cs typeface="Verdana"/>
                        <a:sym typeface="Verdana"/>
                      </a:endParaRPr>
                    </a:p>
                  </a:txBody>
                  <a:tcPr marL="68600" marR="68600" marT="34300" marB="34300" anchor="ctr"/>
                </a:tc>
                <a:extLst>
                  <a:ext uri="{0D108BD9-81ED-4DB2-BD59-A6C34878D82A}">
                    <a16:rowId xmlns:a16="http://schemas.microsoft.com/office/drawing/2014/main" val="10005"/>
                  </a:ext>
                </a:extLst>
              </a:tr>
              <a:tr h="389378">
                <a:tc>
                  <a:txBody>
                    <a:bodyPr/>
                    <a:lstStyle/>
                    <a:p>
                      <a:pPr marL="0" marR="0" lvl="0" indent="0" algn="ctr" rtl="0">
                        <a:lnSpc>
                          <a:spcPct val="100000"/>
                        </a:lnSpc>
                        <a:spcBef>
                          <a:spcPts val="0"/>
                        </a:spcBef>
                        <a:spcAft>
                          <a:spcPts val="0"/>
                        </a:spcAft>
                        <a:buClr>
                          <a:schemeClr val="dk1"/>
                        </a:buClr>
                        <a:buSzPts val="900"/>
                        <a:buFont typeface="Arial"/>
                        <a:buNone/>
                      </a:pPr>
                      <a:r>
                        <a:rPr lang="en-US" sz="800" b="0" u="none" strike="noStrike" cap="none" dirty="0">
                          <a:solidFill>
                            <a:srgbClr val="000000"/>
                          </a:solidFill>
                          <a:latin typeface="Verdana"/>
                          <a:ea typeface="Verdana"/>
                          <a:cs typeface="Verdana"/>
                          <a:sym typeface="Verdana"/>
                        </a:rPr>
                        <a:t>Ongoing Data Meetings</a:t>
                      </a:r>
                    </a:p>
                  </a:txBody>
                  <a:tcPr marL="68600" marR="68600" marT="34300" marB="34300" anchor="ctr"/>
                </a:tc>
                <a:tc>
                  <a:txBody>
                    <a:bodyPr/>
                    <a:lstStyle/>
                    <a:p>
                      <a:pPr marL="0" marR="0" lvl="0" indent="0" algn="l" rtl="0">
                        <a:spcBef>
                          <a:spcPts val="0"/>
                        </a:spcBef>
                        <a:spcAft>
                          <a:spcPts val="0"/>
                        </a:spcAft>
                        <a:buClr>
                          <a:schemeClr val="dk1"/>
                        </a:buClr>
                        <a:buSzPts val="900"/>
                        <a:buFont typeface="Arial"/>
                        <a:buNone/>
                      </a:pPr>
                      <a:r>
                        <a:rPr lang="en" sz="800" i="1" u="none" strike="noStrike" cap="none" dirty="0">
                          <a:solidFill>
                            <a:srgbClr val="000000"/>
                          </a:solidFill>
                          <a:latin typeface="Verdana"/>
                          <a:ea typeface="Verdana"/>
                          <a:cs typeface="Verdana"/>
                          <a:sym typeface="Verdana"/>
                        </a:rPr>
                        <a:t>Commit develops content and facilitates data meetings to build data literacy with principals and teachers once a month</a:t>
                      </a:r>
                      <a:r>
                        <a:rPr lang="en" sz="800" i="1" dirty="0">
                          <a:latin typeface="Verdana"/>
                          <a:ea typeface="Verdana"/>
                          <a:cs typeface="Verdana"/>
                          <a:sym typeface="Verdana"/>
                        </a:rPr>
                        <a:t>.</a:t>
                      </a:r>
                      <a:endParaRPr sz="800" i="1" u="none" strike="noStrike" cap="none" dirty="0">
                        <a:solidFill>
                          <a:srgbClr val="000000"/>
                        </a:solidFill>
                        <a:latin typeface="Verdana"/>
                        <a:ea typeface="Verdana"/>
                        <a:cs typeface="Verdana"/>
                        <a:sym typeface="Verdana"/>
                      </a:endParaRPr>
                    </a:p>
                  </a:txBody>
                  <a:tcPr marL="68600" marR="68600" marT="34300" marB="34300" anchor="ctr"/>
                </a:tc>
                <a:tc>
                  <a:txBody>
                    <a:bodyPr/>
                    <a:lstStyle/>
                    <a:p>
                      <a:pPr marL="0" marR="0" lvl="0" indent="0" algn="ctr" rtl="0">
                        <a:spcBef>
                          <a:spcPts val="0"/>
                        </a:spcBef>
                        <a:spcAft>
                          <a:spcPts val="0"/>
                        </a:spcAft>
                        <a:buNone/>
                      </a:pPr>
                      <a:r>
                        <a:rPr lang="en" sz="800" i="1" dirty="0">
                          <a:latin typeface="Verdana"/>
                          <a:ea typeface="Verdana"/>
                          <a:cs typeface="Verdana"/>
                          <a:sym typeface="Verdana"/>
                        </a:rPr>
                        <a:t>All</a:t>
                      </a:r>
                      <a:endParaRPr sz="800" i="1" dirty="0">
                        <a:latin typeface="Verdana"/>
                        <a:ea typeface="Verdana"/>
                        <a:cs typeface="Verdana"/>
                        <a:sym typeface="Verdana"/>
                      </a:endParaRPr>
                    </a:p>
                  </a:txBody>
                  <a:tcPr marL="68600" marR="68600" marT="34300" marB="34300" anchor="ctr"/>
                </a:tc>
                <a:extLst>
                  <a:ext uri="{0D108BD9-81ED-4DB2-BD59-A6C34878D82A}">
                    <a16:rowId xmlns:a16="http://schemas.microsoft.com/office/drawing/2014/main" val="10006"/>
                  </a:ext>
                </a:extLst>
              </a:tr>
              <a:tr h="389378">
                <a:tc>
                  <a:txBody>
                    <a:bodyPr/>
                    <a:lstStyle/>
                    <a:p>
                      <a:pPr marL="0" marR="0" lvl="0" indent="0" algn="ctr" rtl="0">
                        <a:lnSpc>
                          <a:spcPct val="100000"/>
                        </a:lnSpc>
                        <a:spcBef>
                          <a:spcPts val="0"/>
                        </a:spcBef>
                        <a:spcAft>
                          <a:spcPts val="0"/>
                        </a:spcAft>
                        <a:buClr>
                          <a:schemeClr val="dk1"/>
                        </a:buClr>
                        <a:buSzPts val="900"/>
                        <a:buFont typeface="Arial"/>
                        <a:buNone/>
                      </a:pPr>
                      <a:r>
                        <a:rPr lang="en-US" sz="800" b="0" u="none" strike="noStrike" cap="none" dirty="0">
                          <a:solidFill>
                            <a:srgbClr val="000000"/>
                          </a:solidFill>
                          <a:latin typeface="Verdana"/>
                          <a:ea typeface="Verdana"/>
                          <a:cs typeface="Verdana"/>
                          <a:sym typeface="Verdana"/>
                        </a:rPr>
                        <a:t>Ongoing Instructional Modules</a:t>
                      </a:r>
                    </a:p>
                  </a:txBody>
                  <a:tcPr marL="68600" marR="68600" marT="34300" marB="34300" anchor="ctr"/>
                </a:tc>
                <a:tc>
                  <a:txBody>
                    <a:bodyPr/>
                    <a:lstStyle/>
                    <a:p>
                      <a:pPr marL="0" marR="0" lvl="0" indent="0" algn="l" rtl="0">
                        <a:spcBef>
                          <a:spcPts val="0"/>
                        </a:spcBef>
                        <a:spcAft>
                          <a:spcPts val="0"/>
                        </a:spcAft>
                        <a:buNone/>
                      </a:pPr>
                      <a:r>
                        <a:rPr lang="en" sz="800" i="1" u="none" strike="noStrike" cap="none">
                          <a:solidFill>
                            <a:srgbClr val="000000"/>
                          </a:solidFill>
                          <a:latin typeface="Verdana"/>
                          <a:ea typeface="Verdana"/>
                          <a:cs typeface="Verdana"/>
                          <a:sym typeface="Verdana"/>
                        </a:rPr>
                        <a:t>A regional partner develops</a:t>
                      </a:r>
                      <a:r>
                        <a:rPr lang="en" sz="800" i="1">
                          <a:latin typeface="Verdana"/>
                          <a:ea typeface="Verdana"/>
                          <a:cs typeface="Verdana"/>
                          <a:sym typeface="Verdana"/>
                        </a:rPr>
                        <a:t> and facilitates </a:t>
                      </a:r>
                      <a:r>
                        <a:rPr lang="en" sz="800" i="1" u="none" strike="noStrike" cap="none">
                          <a:solidFill>
                            <a:srgbClr val="000000"/>
                          </a:solidFill>
                          <a:latin typeface="Verdana"/>
                          <a:ea typeface="Verdana"/>
                          <a:cs typeface="Verdana"/>
                          <a:sym typeface="Verdana"/>
                        </a:rPr>
                        <a:t>monthly instructional modules with instructional coaches and principals.</a:t>
                      </a:r>
                      <a:endParaRPr sz="800" i="1" u="none" strike="noStrike" cap="none">
                        <a:solidFill>
                          <a:srgbClr val="000000"/>
                        </a:solidFill>
                        <a:latin typeface="Verdana"/>
                        <a:ea typeface="Verdana"/>
                        <a:cs typeface="Verdana"/>
                        <a:sym typeface="Verdana"/>
                      </a:endParaRPr>
                    </a:p>
                  </a:txBody>
                  <a:tcPr marL="68600" marR="68600" marT="34300" marB="34300" anchor="ctr"/>
                </a:tc>
                <a:tc>
                  <a:txBody>
                    <a:bodyPr/>
                    <a:lstStyle/>
                    <a:p>
                      <a:pPr marL="0" marR="0" lvl="0" indent="0" algn="ctr" rtl="0">
                        <a:spcBef>
                          <a:spcPts val="0"/>
                        </a:spcBef>
                        <a:spcAft>
                          <a:spcPts val="0"/>
                        </a:spcAft>
                        <a:buNone/>
                      </a:pPr>
                      <a:r>
                        <a:rPr lang="en" sz="800" i="1" dirty="0">
                          <a:latin typeface="Verdana"/>
                          <a:ea typeface="Verdana"/>
                          <a:cs typeface="Verdana"/>
                          <a:sym typeface="Verdana"/>
                        </a:rPr>
                        <a:t>All</a:t>
                      </a:r>
                      <a:endParaRPr sz="800" i="1" dirty="0">
                        <a:latin typeface="Verdana"/>
                        <a:ea typeface="Verdana"/>
                        <a:cs typeface="Verdana"/>
                        <a:sym typeface="Verdana"/>
                      </a:endParaRPr>
                    </a:p>
                  </a:txBody>
                  <a:tcPr marL="68600" marR="68600" marT="34300" marB="3430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988881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a:themeElements>
    <a:clrScheme name="Commit!">
      <a:dk1>
        <a:srgbClr val="003662"/>
      </a:dk1>
      <a:lt1>
        <a:srgbClr val="FFFFFF"/>
      </a:lt1>
      <a:dk2>
        <a:srgbClr val="0087A3"/>
      </a:dk2>
      <a:lt2>
        <a:srgbClr val="FFFFFF"/>
      </a:lt2>
      <a:accent1>
        <a:srgbClr val="003662"/>
      </a:accent1>
      <a:accent2>
        <a:srgbClr val="0087A3"/>
      </a:accent2>
      <a:accent3>
        <a:srgbClr val="EC7C30"/>
      </a:accent3>
      <a:accent4>
        <a:srgbClr val="81C900"/>
      </a:accent4>
      <a:accent5>
        <a:srgbClr val="FFB300"/>
      </a:accent5>
      <a:accent6>
        <a:srgbClr val="D6000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719</Words>
  <Application>Microsoft Office PowerPoint</Application>
  <PresentationFormat>On-screen Show (16:9)</PresentationFormat>
  <Paragraphs>54</Paragraphs>
  <Slides>4</Slides>
  <Notes>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1" baseType="lpstr">
      <vt:lpstr>Arial</vt:lpstr>
      <vt:lpstr>Calibri</vt:lpstr>
      <vt:lpstr>NTR</vt:lpstr>
      <vt:lpstr>Verdana</vt:lpstr>
      <vt:lpstr>Simple Light</vt:lpstr>
      <vt:lpstr>Blank</vt:lpstr>
      <vt:lpstr>think-cell Slide</vt:lpstr>
      <vt:lpstr>PowerPoint Presentation</vt:lpstr>
      <vt:lpstr>Instructions</vt:lpstr>
      <vt:lpstr>Case Situation Improving Math Achievement In Texas ISD</vt:lpstr>
      <vt:lpstr>Case Situation Resources To Support Student Math Achievement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Asenath Francis</dc:creator>
  <cp:lastModifiedBy>Charla Garcia</cp:lastModifiedBy>
  <cp:revision>25</cp:revision>
  <dcterms:modified xsi:type="dcterms:W3CDTF">2022-07-09T00:37:20Z</dcterms:modified>
  <cp:contentStatus/>
</cp:coreProperties>
</file>