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1555F-4058-4335-A27C-AD663947B338}">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5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10/21/2024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35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058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38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408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519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611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24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375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2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44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66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41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27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51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0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58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73160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400176"/>
            <a:ext cx="8937097" cy="2614612"/>
          </a:xfrm>
        </p:spPr>
        <p:txBody>
          <a:bodyPr/>
          <a:lstStyle/>
          <a:p>
            <a:r>
              <a:rPr lang="en-US" sz="7200" b="1" dirty="0" smtClean="0"/>
              <a:t>DATA ANALYSIS</a:t>
            </a:r>
            <a:endParaRPr lang="en-US" sz="7200" b="1" dirty="0"/>
          </a:p>
        </p:txBody>
      </p:sp>
      <p:sp>
        <p:nvSpPr>
          <p:cNvPr id="3" name="Subtitle 2"/>
          <p:cNvSpPr>
            <a:spLocks noGrp="1"/>
          </p:cNvSpPr>
          <p:nvPr>
            <p:ph type="subTitle" idx="1"/>
          </p:nvPr>
        </p:nvSpPr>
        <p:spPr>
          <a:xfrm>
            <a:off x="0" y="6372225"/>
            <a:ext cx="12192000" cy="1643063"/>
          </a:xfrm>
        </p:spPr>
        <p:txBody>
          <a:bodyPr>
            <a:normAutofit fontScale="92500"/>
          </a:bodyPr>
          <a:lstStyle/>
          <a:p>
            <a:r>
              <a:rPr lang="en-US" sz="2800" b="1" dirty="0" smtClean="0">
                <a:latin typeface="Cambria" panose="02040503050406030204" pitchFamily="18" charset="0"/>
                <a:ea typeface="Cambria" panose="02040503050406030204" pitchFamily="18" charset="0"/>
              </a:rPr>
              <a:t>Call agent data analysis using power Bi </a:t>
            </a:r>
            <a:r>
              <a:rPr lang="en-US" sz="2800" b="1" dirty="0" err="1">
                <a:latin typeface="Cambria" panose="02040503050406030204" pitchFamily="18" charset="0"/>
                <a:ea typeface="Cambria" panose="02040503050406030204" pitchFamily="18" charset="0"/>
              </a:rPr>
              <a:t>D</a:t>
            </a:r>
            <a:r>
              <a:rPr lang="en-US" sz="2800" b="1" dirty="0" err="1" smtClean="0">
                <a:latin typeface="Cambria" panose="02040503050406030204" pitchFamily="18" charset="0"/>
                <a:ea typeface="Cambria" panose="02040503050406030204" pitchFamily="18" charset="0"/>
              </a:rPr>
              <a:t>ax</a:t>
            </a:r>
            <a:r>
              <a:rPr lang="en-US" sz="2800" b="1" dirty="0" smtClean="0">
                <a:latin typeface="Cambria" panose="02040503050406030204" pitchFamily="18" charset="0"/>
                <a:ea typeface="Cambria" panose="02040503050406030204" pitchFamily="18" charset="0"/>
              </a:rPr>
              <a:t> for measures and visualization</a:t>
            </a:r>
          </a:p>
          <a:p>
            <a:pPr algn="r"/>
            <a:r>
              <a:rPr lang="en-US" sz="4400" b="1" dirty="0" err="1" smtClean="0">
                <a:latin typeface="Cambria" panose="02040503050406030204" pitchFamily="18" charset="0"/>
                <a:ea typeface="Cambria" panose="02040503050406030204" pitchFamily="18" charset="0"/>
              </a:rPr>
              <a:t>Babatunde-ajayi</a:t>
            </a:r>
            <a:endParaRPr lang="en-US" sz="4400" b="1" dirty="0" smtClean="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1349500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9600" b="1" dirty="0"/>
              <a:t>S</a:t>
            </a:r>
            <a:r>
              <a:rPr lang="en-US" sz="9600" b="1" dirty="0" smtClean="0"/>
              <a:t>ummary</a:t>
            </a:r>
            <a:endParaRPr lang="en-US" sz="9600" b="1" dirty="0"/>
          </a:p>
        </p:txBody>
      </p:sp>
      <p:sp>
        <p:nvSpPr>
          <p:cNvPr id="3" name="Content Placeholder 2"/>
          <p:cNvSpPr>
            <a:spLocks noGrp="1"/>
          </p:cNvSpPr>
          <p:nvPr>
            <p:ph idx="1"/>
          </p:nvPr>
        </p:nvSpPr>
        <p:spPr>
          <a:xfrm>
            <a:off x="677333" y="7015163"/>
            <a:ext cx="11367029" cy="5086350"/>
          </a:xfrm>
        </p:spPr>
        <p:txBody>
          <a:bodyPr>
            <a:normAutofit fontScale="25000" lnSpcReduction="20000"/>
          </a:bodyPr>
          <a:lstStyle/>
          <a:p>
            <a:pPr marL="0" indent="0">
              <a:buNone/>
            </a:pPr>
            <a:endParaRPr lang="en-US" sz="4300" dirty="0"/>
          </a:p>
          <a:p>
            <a:endParaRPr lang="en-US" dirty="0"/>
          </a:p>
          <a:p>
            <a:r>
              <a:rPr lang="en-US" sz="7400" b="1" dirty="0"/>
              <a:t>This project focuses on analyzing call center performance data to enhance efficiency and customer satisfaction. Key metrics such as call resolution, speed of answer, and customer satisfaction were analyzed using Power BI to drive actionable insights.</a:t>
            </a:r>
          </a:p>
          <a:p>
            <a:pPr marL="0" indent="0">
              <a:buNone/>
            </a:pPr>
            <a:endParaRPr lang="en-US" sz="7400" b="1" dirty="0"/>
          </a:p>
          <a:p>
            <a:r>
              <a:rPr lang="en-US" sz="7400" b="1" dirty="0" smtClean="0"/>
              <a:t>Recommendations</a:t>
            </a:r>
            <a:r>
              <a:rPr lang="en-US" sz="7400" b="1" dirty="0"/>
              <a:t>:</a:t>
            </a:r>
          </a:p>
          <a:p>
            <a:r>
              <a:rPr lang="en-US" sz="7400" b="1" dirty="0"/>
              <a:t>- </a:t>
            </a:r>
            <a:r>
              <a:rPr lang="en-US" sz="7400" b="1" dirty="0" smtClean="0"/>
              <a:t>Faster </a:t>
            </a:r>
            <a:r>
              <a:rPr lang="en-US" sz="7400" b="1" dirty="0"/>
              <a:t>Response Times</a:t>
            </a:r>
            <a:r>
              <a:rPr lang="en-US" sz="7400" b="1" dirty="0" smtClean="0"/>
              <a:t>: </a:t>
            </a:r>
            <a:r>
              <a:rPr lang="en-US" sz="7400" b="1" dirty="0"/>
              <a:t>Aim to reduce the speed of answer to under 30 seconds to enhance customer satisfaction.</a:t>
            </a:r>
          </a:p>
          <a:p>
            <a:r>
              <a:rPr lang="en-US" sz="7400" b="1" dirty="0"/>
              <a:t>- </a:t>
            </a:r>
            <a:r>
              <a:rPr lang="en-US" sz="7400" b="1" dirty="0" smtClean="0"/>
              <a:t>Enhanced </a:t>
            </a:r>
            <a:r>
              <a:rPr lang="en-US" sz="7400" b="1" dirty="0"/>
              <a:t>Agent Training</a:t>
            </a:r>
            <a:r>
              <a:rPr lang="en-US" sz="7400" b="1" dirty="0" smtClean="0"/>
              <a:t>: </a:t>
            </a:r>
            <a:r>
              <a:rPr lang="en-US" sz="7400" b="1" dirty="0"/>
              <a:t>Focus on areas with lower resolution, particularly technical support and payment queries.</a:t>
            </a:r>
          </a:p>
          <a:p>
            <a:r>
              <a:rPr lang="en-US" sz="7400" b="1" dirty="0"/>
              <a:t>- </a:t>
            </a:r>
            <a:r>
              <a:rPr lang="en-US" sz="7400" b="1" dirty="0" smtClean="0"/>
              <a:t>Optimized </a:t>
            </a:r>
            <a:r>
              <a:rPr lang="en-US" sz="7400" b="1" dirty="0"/>
              <a:t>Staffing</a:t>
            </a:r>
            <a:r>
              <a:rPr lang="en-US" sz="7400" b="1" dirty="0" smtClean="0"/>
              <a:t>: </a:t>
            </a:r>
            <a:r>
              <a:rPr lang="en-US" sz="7400" b="1" dirty="0"/>
              <a:t>Reevaluate staffing during peak call periods to address the high number of unanswered calls.</a:t>
            </a:r>
          </a:p>
          <a:p>
            <a:r>
              <a:rPr lang="en-US" sz="7400" b="1" dirty="0"/>
              <a:t>  </a:t>
            </a:r>
          </a:p>
          <a:p>
            <a:r>
              <a:rPr lang="en-US" sz="7400" b="1" dirty="0"/>
              <a:t>The analysis provided key insights to improve agent performance, streamline call handling processes, and boost overall customer satisfaction.</a:t>
            </a:r>
          </a:p>
        </p:txBody>
      </p:sp>
    </p:spTree>
    <p:extLst>
      <p:ext uri="{BB962C8B-B14F-4D97-AF65-F5344CB8AC3E}">
        <p14:creationId xmlns:p14="http://schemas.microsoft.com/office/powerpoint/2010/main" val="132090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Presentation’s schedule</a:t>
            </a:r>
            <a:endParaRPr lang="en-US" sz="5400" b="1" dirty="0"/>
          </a:p>
        </p:txBody>
      </p:sp>
      <p:sp>
        <p:nvSpPr>
          <p:cNvPr id="3" name="Content Placeholder 2"/>
          <p:cNvSpPr>
            <a:spLocks noGrp="1"/>
          </p:cNvSpPr>
          <p:nvPr>
            <p:ph idx="1"/>
          </p:nvPr>
        </p:nvSpPr>
        <p:spPr/>
        <p:txBody>
          <a:bodyPr>
            <a:normAutofit fontScale="70000" lnSpcReduction="20000"/>
          </a:bodyPr>
          <a:lstStyle/>
          <a:p>
            <a:r>
              <a:rPr lang="en-US" sz="3600" b="1" dirty="0" smtClean="0">
                <a:latin typeface="Cambria" panose="02040503050406030204" pitchFamily="18" charset="0"/>
                <a:ea typeface="Cambria" panose="02040503050406030204" pitchFamily="18" charset="0"/>
              </a:rPr>
              <a:t>Introduction</a:t>
            </a:r>
          </a:p>
          <a:p>
            <a:r>
              <a:rPr lang="en-US" sz="3600" b="1" dirty="0" smtClean="0">
                <a:latin typeface="Cambria" panose="02040503050406030204" pitchFamily="18" charset="0"/>
                <a:ea typeface="Cambria" panose="02040503050406030204" pitchFamily="18" charset="0"/>
              </a:rPr>
              <a:t>Key </a:t>
            </a:r>
            <a:r>
              <a:rPr lang="en-US" sz="3600" b="1" dirty="0">
                <a:latin typeface="Cambria" panose="02040503050406030204" pitchFamily="18" charset="0"/>
                <a:ea typeface="Cambria" panose="02040503050406030204" pitchFamily="18" charset="0"/>
              </a:rPr>
              <a:t>P</a:t>
            </a:r>
            <a:r>
              <a:rPr lang="en-US" sz="3600" b="1" dirty="0" smtClean="0">
                <a:latin typeface="Cambria" panose="02040503050406030204" pitchFamily="18" charset="0"/>
                <a:ea typeface="Cambria" panose="02040503050406030204" pitchFamily="18" charset="0"/>
              </a:rPr>
              <a:t>erformance Metrics</a:t>
            </a:r>
            <a:endParaRPr lang="en-US" sz="3600" b="1" dirty="0">
              <a:latin typeface="Cambria" panose="02040503050406030204" pitchFamily="18" charset="0"/>
              <a:ea typeface="Cambria" panose="02040503050406030204" pitchFamily="18" charset="0"/>
            </a:endParaRPr>
          </a:p>
          <a:p>
            <a:r>
              <a:rPr lang="en-US" sz="3600" b="1" dirty="0" smtClean="0">
                <a:latin typeface="Cambria" panose="02040503050406030204" pitchFamily="18" charset="0"/>
                <a:ea typeface="Cambria" panose="02040503050406030204" pitchFamily="18" charset="0"/>
              </a:rPr>
              <a:t>Trend and Pattern Analysis</a:t>
            </a:r>
          </a:p>
          <a:p>
            <a:r>
              <a:rPr lang="en-US" sz="3600" b="1" dirty="0" smtClean="0">
                <a:latin typeface="Cambria" panose="02040503050406030204" pitchFamily="18" charset="0"/>
                <a:ea typeface="Cambria" panose="02040503050406030204" pitchFamily="18" charset="0"/>
              </a:rPr>
              <a:t>Agent Performance Analysis</a:t>
            </a:r>
          </a:p>
          <a:p>
            <a:r>
              <a:rPr lang="en-US" sz="3600" b="1" dirty="0" smtClean="0">
                <a:latin typeface="Cambria" panose="02040503050406030204" pitchFamily="18" charset="0"/>
                <a:ea typeface="Cambria" panose="02040503050406030204" pitchFamily="18" charset="0"/>
              </a:rPr>
              <a:t>Result and Insight</a:t>
            </a:r>
          </a:p>
          <a:p>
            <a:r>
              <a:rPr lang="en-US" sz="3600" b="1" dirty="0" smtClean="0">
                <a:latin typeface="Cambria" panose="02040503050406030204" pitchFamily="18" charset="0"/>
                <a:ea typeface="Cambria" panose="02040503050406030204" pitchFamily="18" charset="0"/>
              </a:rPr>
              <a:t>Recommendation</a:t>
            </a:r>
          </a:p>
          <a:p>
            <a:r>
              <a:rPr lang="en-US" sz="3600" b="1" dirty="0" smtClean="0">
                <a:latin typeface="Cambria" panose="02040503050406030204" pitchFamily="18" charset="0"/>
                <a:ea typeface="Cambria" panose="02040503050406030204" pitchFamily="18" charset="0"/>
              </a:rPr>
              <a:t>Conclusion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8931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Autofit/>
          </a:bodyPr>
          <a:lstStyle/>
          <a:p>
            <a:r>
              <a:rPr lang="en-US" sz="4800" b="1" dirty="0" smtClean="0"/>
              <a:t>Presentation’s schedule will be as follows</a:t>
            </a:r>
            <a:endParaRPr lang="en-US" sz="4800" b="1" dirty="0"/>
          </a:p>
        </p:txBody>
      </p:sp>
      <p:sp>
        <p:nvSpPr>
          <p:cNvPr id="3" name="Content Placeholder 2"/>
          <p:cNvSpPr>
            <a:spLocks noGrp="1"/>
          </p:cNvSpPr>
          <p:nvPr>
            <p:ph idx="1"/>
          </p:nvPr>
        </p:nvSpPr>
        <p:spPr>
          <a:xfrm>
            <a:off x="0" y="2857499"/>
            <a:ext cx="12192000" cy="5129213"/>
          </a:xfrm>
        </p:spPr>
        <p:txBody>
          <a:bodyPr>
            <a:normAutofit fontScale="92500" lnSpcReduction="10000"/>
          </a:bodyPr>
          <a:lstStyle/>
          <a:p>
            <a:pPr marL="0" indent="0">
              <a:buNone/>
            </a:pPr>
            <a:r>
              <a:rPr lang="en-US" dirty="0" smtClean="0"/>
              <a:t>1  </a:t>
            </a:r>
            <a:r>
              <a:rPr lang="en-US" dirty="0"/>
              <a:t>We will recap the overall project to give a high level understanding of the </a:t>
            </a:r>
          </a:p>
          <a:p>
            <a:pPr marL="0" indent="0">
              <a:buNone/>
            </a:pPr>
            <a:r>
              <a:rPr lang="en-US" dirty="0"/>
              <a:t>business problem we're tackling and the specific </a:t>
            </a:r>
            <a:r>
              <a:rPr lang="en-US" dirty="0" smtClean="0"/>
              <a:t>requirements.</a:t>
            </a:r>
          </a:p>
          <a:p>
            <a:pPr>
              <a:buAutoNum type="arabicPlain" startAt="2"/>
            </a:pPr>
            <a:r>
              <a:rPr lang="en-US" dirty="0" smtClean="0"/>
              <a:t>I </a:t>
            </a:r>
            <a:r>
              <a:rPr lang="en-US" dirty="0"/>
              <a:t>will delve into the specific problem I've been focusing </a:t>
            </a:r>
            <a:r>
              <a:rPr lang="en-US" dirty="0" smtClean="0"/>
              <a:t>on, </a:t>
            </a:r>
            <a:r>
              <a:rPr lang="en-US" dirty="0"/>
              <a:t>and provide some </a:t>
            </a:r>
            <a:r>
              <a:rPr lang="en-US" dirty="0" smtClean="0"/>
              <a:t>    background </a:t>
            </a:r>
            <a:r>
              <a:rPr lang="en-US" dirty="0"/>
              <a:t>on why it's such a significant issue</a:t>
            </a:r>
            <a:r>
              <a:rPr lang="en-US" dirty="0" smtClean="0"/>
              <a:t>.</a:t>
            </a:r>
          </a:p>
          <a:p>
            <a:pPr>
              <a:buAutoNum type="arabicPlain" startAt="3"/>
            </a:pPr>
            <a:r>
              <a:rPr lang="en-US" dirty="0" smtClean="0"/>
              <a:t>After </a:t>
            </a:r>
            <a:r>
              <a:rPr lang="en-US" dirty="0"/>
              <a:t>introducing the problem, I will outline my role in tackling this task and explain how I approached the solution</a:t>
            </a:r>
            <a:r>
              <a:rPr lang="en-US" dirty="0" smtClean="0"/>
              <a:t>.</a:t>
            </a:r>
          </a:p>
          <a:p>
            <a:pPr marL="0" indent="0">
              <a:buNone/>
            </a:pPr>
            <a:r>
              <a:rPr lang="en-US" dirty="0" smtClean="0"/>
              <a:t>4    </a:t>
            </a:r>
            <a:r>
              <a:rPr lang="en-US" dirty="0"/>
              <a:t>I will then go over the high-level process that I</a:t>
            </a:r>
            <a:r>
              <a:rPr lang="en-US" dirty="0" smtClean="0"/>
              <a:t> </a:t>
            </a:r>
            <a:r>
              <a:rPr lang="en-US" dirty="0"/>
              <a:t>followed to complete this </a:t>
            </a:r>
          </a:p>
          <a:p>
            <a:pPr marL="0" indent="0">
              <a:buNone/>
            </a:pPr>
            <a:r>
              <a:rPr lang="en-US" dirty="0"/>
              <a:t>task, so that you have complete clarity in how </a:t>
            </a:r>
            <a:r>
              <a:rPr lang="en-US" dirty="0" err="1"/>
              <a:t>i</a:t>
            </a:r>
            <a:r>
              <a:rPr lang="en-US" dirty="0" smtClean="0"/>
              <a:t> </a:t>
            </a:r>
            <a:r>
              <a:rPr lang="en-US" dirty="0"/>
              <a:t>tackle these kinds of tasks</a:t>
            </a:r>
            <a:r>
              <a:rPr lang="en-US" dirty="0" smtClean="0"/>
              <a:t>.</a:t>
            </a:r>
          </a:p>
          <a:p>
            <a:pPr marL="0" indent="0">
              <a:buNone/>
            </a:pPr>
            <a:r>
              <a:rPr lang="en-US" dirty="0"/>
              <a:t>5 </a:t>
            </a:r>
            <a:r>
              <a:rPr lang="en-US" dirty="0" smtClean="0"/>
              <a:t> Finally</a:t>
            </a:r>
            <a:r>
              <a:rPr lang="en-US" dirty="0"/>
              <a:t>, I will go over the all important results and I will present them as a </a:t>
            </a:r>
          </a:p>
          <a:p>
            <a:pPr marL="0" indent="0">
              <a:buNone/>
            </a:pPr>
            <a:r>
              <a:rPr lang="en-US" dirty="0"/>
              <a:t>series of insights and </a:t>
            </a:r>
            <a:r>
              <a:rPr lang="en-US" dirty="0" smtClean="0"/>
              <a:t>visualization's </a:t>
            </a:r>
            <a:r>
              <a:rPr lang="en-US" dirty="0"/>
              <a:t>from </a:t>
            </a:r>
            <a:r>
              <a:rPr lang="en-US" dirty="0" smtClean="0"/>
              <a:t>my </a:t>
            </a:r>
            <a:r>
              <a:rPr lang="en-US" dirty="0"/>
              <a:t>analysis</a:t>
            </a:r>
            <a:r>
              <a:rPr lang="en-US" dirty="0" smtClean="0"/>
              <a:t>.</a:t>
            </a:r>
          </a:p>
          <a:p>
            <a:pPr marL="0" indent="0">
              <a:buNone/>
            </a:pPr>
            <a:endParaRPr lang="en-US" dirty="0"/>
          </a:p>
          <a:p>
            <a:pPr marL="0" indent="0">
              <a:buNone/>
            </a:pPr>
            <a:r>
              <a:rPr lang="en-US" dirty="0"/>
              <a:t>To wrap up, I will summarize and open for any questions</a:t>
            </a:r>
            <a:endParaRPr lang="en-US" dirty="0" smtClean="0"/>
          </a:p>
        </p:txBody>
      </p:sp>
    </p:spTree>
    <p:extLst>
      <p:ext uri="{BB962C8B-B14F-4D97-AF65-F5344CB8AC3E}">
        <p14:creationId xmlns:p14="http://schemas.microsoft.com/office/powerpoint/2010/main" val="2618440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Project recaps</a:t>
            </a:r>
            <a:endParaRPr lang="en-US" sz="7200" b="1" dirty="0"/>
          </a:p>
        </p:txBody>
      </p:sp>
      <p:sp>
        <p:nvSpPr>
          <p:cNvPr id="3" name="Content Placeholder 2"/>
          <p:cNvSpPr>
            <a:spLocks noGrp="1"/>
          </p:cNvSpPr>
          <p:nvPr>
            <p:ph idx="1"/>
          </p:nvPr>
        </p:nvSpPr>
        <p:spPr>
          <a:xfrm>
            <a:off x="0" y="6600825"/>
            <a:ext cx="12191999" cy="5943600"/>
          </a:xfrm>
        </p:spPr>
        <p:txBody>
          <a:bodyPr>
            <a:normAutofit fontScale="47500" lnSpcReduction="20000"/>
          </a:bodyPr>
          <a:lstStyle/>
          <a:p>
            <a:pPr marL="0" indent="0">
              <a:buNone/>
            </a:pPr>
            <a:endParaRPr lang="en-US" dirty="0"/>
          </a:p>
          <a:p>
            <a:endParaRPr lang="en-US" dirty="0"/>
          </a:p>
          <a:p>
            <a:r>
              <a:rPr lang="en-US" sz="5100" dirty="0" smtClean="0"/>
              <a:t>Objective </a:t>
            </a:r>
            <a:r>
              <a:rPr lang="en-US" sz="5100" dirty="0"/>
              <a:t>Analyze call center data to assess KPIs, trends, and agent performance, providing actionable insights for improving customer service and operations.</a:t>
            </a:r>
          </a:p>
          <a:p>
            <a:pPr marL="0" indent="0">
              <a:buNone/>
            </a:pPr>
            <a:r>
              <a:rPr lang="en-US" sz="5100" dirty="0"/>
              <a:t>  </a:t>
            </a:r>
          </a:p>
          <a:p>
            <a:r>
              <a:rPr lang="en-US" sz="5100" dirty="0" smtClean="0"/>
              <a:t> Data Overview: </a:t>
            </a:r>
            <a:r>
              <a:rPr lang="en-US" sz="5100" dirty="0"/>
              <a:t>Focused on agent IDs, call times, topics, resolution status, speed of answer, talk duration, and customer satisfaction.</a:t>
            </a:r>
          </a:p>
          <a:p>
            <a:endParaRPr lang="en-US" sz="5100" dirty="0"/>
          </a:p>
          <a:p>
            <a:r>
              <a:rPr lang="en-US" sz="5100" dirty="0" smtClean="0"/>
              <a:t>Key Insights:</a:t>
            </a:r>
            <a:endParaRPr lang="en-US" sz="5100" dirty="0"/>
          </a:p>
          <a:p>
            <a:pPr marL="0" indent="0">
              <a:buNone/>
            </a:pPr>
            <a:r>
              <a:rPr lang="en-US" sz="5100" dirty="0"/>
              <a:t>   - Faster response times lead to higher satisfaction.</a:t>
            </a:r>
          </a:p>
          <a:p>
            <a:pPr marL="0" indent="0">
              <a:buNone/>
            </a:pPr>
            <a:r>
              <a:rPr lang="en-US" sz="5100" dirty="0"/>
              <a:t>   - Technical support requires improved resolution rates.</a:t>
            </a:r>
          </a:p>
          <a:p>
            <a:pPr marL="0" indent="0">
              <a:buNone/>
            </a:pPr>
            <a:r>
              <a:rPr lang="en-US" sz="5100" dirty="0"/>
              <a:t>   - Agent performance identified top performers for mentoring.</a:t>
            </a:r>
          </a:p>
          <a:p>
            <a:endParaRPr lang="en-US" sz="5100" dirty="0"/>
          </a:p>
          <a:p>
            <a:r>
              <a:rPr lang="en-US" sz="5100" dirty="0" smtClean="0"/>
              <a:t>Recommendations: </a:t>
            </a:r>
            <a:r>
              <a:rPr lang="en-US" sz="5100" dirty="0"/>
              <a:t>Reduce response times, enhance technical support training, and improve satisfaction for payment queries through process changes.</a:t>
            </a:r>
          </a:p>
        </p:txBody>
      </p:sp>
    </p:spTree>
    <p:extLst>
      <p:ext uri="{BB962C8B-B14F-4D97-AF65-F5344CB8AC3E}">
        <p14:creationId xmlns:p14="http://schemas.microsoft.com/office/powerpoint/2010/main" val="3357560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smtClean="0"/>
              <a:t>Problem</a:t>
            </a:r>
            <a:r>
              <a:rPr lang="en-US" sz="6000" b="1" dirty="0" smtClean="0"/>
              <a:t> </a:t>
            </a:r>
            <a:endParaRPr lang="en-US" sz="6000" b="1" dirty="0"/>
          </a:p>
        </p:txBody>
      </p:sp>
      <p:sp>
        <p:nvSpPr>
          <p:cNvPr id="3" name="Content Placeholder 2"/>
          <p:cNvSpPr>
            <a:spLocks noGrp="1"/>
          </p:cNvSpPr>
          <p:nvPr>
            <p:ph idx="1"/>
          </p:nvPr>
        </p:nvSpPr>
        <p:spPr>
          <a:xfrm>
            <a:off x="-214313" y="6857999"/>
            <a:ext cx="12244387" cy="8929689"/>
          </a:xfrm>
        </p:spPr>
        <p:txBody>
          <a:bodyPr>
            <a:noAutofit/>
          </a:bodyPr>
          <a:lstStyle/>
          <a:p>
            <a:pPr marL="0" indent="0">
              <a:buNone/>
            </a:pPr>
            <a:r>
              <a:rPr lang="en-US" sz="3600" b="1" dirty="0" smtClean="0"/>
              <a:t>The call center's primary issues are related to both efficiency and customer satisfaction. Key areas of concern include:</a:t>
            </a:r>
          </a:p>
          <a:p>
            <a:pPr marL="0" indent="0">
              <a:buNone/>
            </a:pPr>
            <a:endParaRPr lang="en-US" sz="3600" b="1" dirty="0" smtClean="0"/>
          </a:p>
          <a:p>
            <a:pPr marL="0" indent="0">
              <a:buNone/>
            </a:pPr>
            <a:r>
              <a:rPr lang="en-US" sz="3600" dirty="0" smtClean="0"/>
              <a:t>1. Customer Satisfaction Variability: Fluctuating satisfaction scores highlight inconsistency in service quality. Payment-related and technical support queries, in particular, have low satisfaction ratings, indicating potential gaps in agent knowledge or processes.</a:t>
            </a:r>
          </a:p>
          <a:p>
            <a:pPr marL="0" indent="0">
              <a:buNone/>
            </a:pPr>
            <a:endParaRPr lang="en-US" sz="3600" dirty="0"/>
          </a:p>
          <a:p>
            <a:pPr marL="0" indent="0">
              <a:buNone/>
            </a:pPr>
            <a:r>
              <a:rPr lang="en-US" sz="3600" dirty="0"/>
              <a:t>2. </a:t>
            </a:r>
            <a:r>
              <a:rPr lang="en-US" sz="3600" dirty="0" smtClean="0"/>
              <a:t>Resolution Rates: </a:t>
            </a:r>
            <a:r>
              <a:rPr lang="en-US" sz="3600" dirty="0"/>
              <a:t>While certain topics like contract and admin support show higher resolution rates, technical support and payment issues frequently go unresolved. This may point to inadequate training or a lack of resources for resolving complex issues.</a:t>
            </a:r>
          </a:p>
          <a:p>
            <a:pPr marL="0" indent="0">
              <a:buNone/>
            </a:pPr>
            <a:endParaRPr lang="en-US" sz="3600" dirty="0"/>
          </a:p>
          <a:p>
            <a:pPr marL="0" indent="0">
              <a:buNone/>
            </a:pPr>
            <a:r>
              <a:rPr lang="en-US" sz="3600" dirty="0" smtClean="0"/>
              <a:t>3. Inefficient Response Times: Long average speed of answer, particularly in peak periods, contributes to customer frustration. Calls often exceed acceptable response times, directly impacting satisfaction levels.</a:t>
            </a:r>
          </a:p>
          <a:p>
            <a:pPr marL="0" indent="0">
              <a:buNone/>
            </a:pPr>
            <a:endParaRPr lang="en-US" sz="3600" dirty="0"/>
          </a:p>
          <a:p>
            <a:pPr marL="0" indent="0">
              <a:buNone/>
            </a:pPr>
            <a:r>
              <a:rPr lang="en-US" sz="3600" dirty="0"/>
              <a:t>4. </a:t>
            </a:r>
            <a:r>
              <a:rPr lang="en-US" sz="3600" dirty="0" smtClean="0"/>
              <a:t>Agent </a:t>
            </a:r>
            <a:r>
              <a:rPr lang="en-US" sz="3600" dirty="0"/>
              <a:t>Performance </a:t>
            </a:r>
            <a:r>
              <a:rPr lang="en-US" sz="3600" dirty="0" smtClean="0"/>
              <a:t>Discrepancies: </a:t>
            </a:r>
            <a:r>
              <a:rPr lang="en-US" sz="3600" dirty="0"/>
              <a:t>There are significant variations in agent performance. While some agents like Stewart and Greg handle calls quickly and resolve issues, others struggle with longer talk times and lower resolution rates. This uneven performance affects overall efficiency.</a:t>
            </a:r>
          </a:p>
          <a:p>
            <a:pPr marL="0" indent="0">
              <a:buNone/>
            </a:pPr>
            <a:endParaRPr lang="en-US" sz="3600" dirty="0"/>
          </a:p>
          <a:p>
            <a:pPr marL="0" indent="0">
              <a:buNone/>
            </a:pPr>
            <a:r>
              <a:rPr lang="en-US" sz="3600" dirty="0"/>
              <a:t>5. </a:t>
            </a:r>
            <a:r>
              <a:rPr lang="en-US" sz="3600" dirty="0" smtClean="0"/>
              <a:t>Call </a:t>
            </a:r>
            <a:r>
              <a:rPr lang="en-US" sz="3600" dirty="0"/>
              <a:t>Volume and Peak </a:t>
            </a:r>
            <a:r>
              <a:rPr lang="en-US" sz="3600" dirty="0" smtClean="0"/>
              <a:t>Times: </a:t>
            </a:r>
            <a:r>
              <a:rPr lang="en-US" sz="3600" dirty="0"/>
              <a:t>High call volumes during certain times of day without adequate staffing lead to delays in response times and increased customer dissatisfaction.</a:t>
            </a:r>
          </a:p>
          <a:p>
            <a:pPr marL="0" indent="0">
              <a:buNone/>
            </a:pPr>
            <a:endParaRPr lang="en-US" sz="3600" dirty="0"/>
          </a:p>
          <a:p>
            <a:pPr marL="0" indent="0">
              <a:buNone/>
            </a:pPr>
            <a:r>
              <a:rPr lang="en-US" sz="3600" dirty="0"/>
              <a:t>The combined impact of these issues hinders overall operational performance and customer service quality, suggesting a need for targeted training, process optimization, and better resource management.</a:t>
            </a:r>
          </a:p>
        </p:txBody>
      </p:sp>
    </p:spTree>
    <p:extLst>
      <p:ext uri="{BB962C8B-B14F-4D97-AF65-F5344CB8AC3E}">
        <p14:creationId xmlns:p14="http://schemas.microsoft.com/office/powerpoint/2010/main" val="287682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71649"/>
            <a:ext cx="8596668" cy="3214689"/>
          </a:xfrm>
        </p:spPr>
        <p:txBody>
          <a:bodyPr>
            <a:normAutofit fontScale="90000"/>
          </a:bodyPr>
          <a:lstStyle/>
          <a:p>
            <a:pPr marL="342900" indent="-342900">
              <a:buFont typeface="Wingdings" panose="05000000000000000000" pitchFamily="2" charset="2"/>
              <a:buChar char="ü"/>
            </a:pPr>
            <a:r>
              <a:rPr lang="en-US" sz="4800" b="1" dirty="0" smtClean="0"/>
              <a:t>Process</a:t>
            </a:r>
            <a:r>
              <a:rPr lang="en-US" sz="1800" dirty="0"/>
              <a:t/>
            </a:r>
            <a:br>
              <a:rPr lang="en-US" sz="1800" dirty="0"/>
            </a:br>
            <a:r>
              <a:rPr lang="en-US" sz="3200" dirty="0"/>
              <a:t>D</a:t>
            </a:r>
            <a:r>
              <a:rPr lang="en-US" sz="3200" dirty="0" smtClean="0"/>
              <a:t>ata Understanding</a:t>
            </a:r>
            <a:br>
              <a:rPr lang="en-US" sz="3200" dirty="0" smtClean="0"/>
            </a:br>
            <a:r>
              <a:rPr lang="en-US" sz="3200" dirty="0" smtClean="0"/>
              <a:t>Data Cleaning </a:t>
            </a:r>
            <a:br>
              <a:rPr lang="en-US" sz="3200" dirty="0" smtClean="0"/>
            </a:br>
            <a:r>
              <a:rPr lang="en-US" sz="3200" dirty="0" smtClean="0"/>
              <a:t>Data Modelling</a:t>
            </a:r>
            <a:br>
              <a:rPr lang="en-US" sz="3200" dirty="0" smtClean="0"/>
            </a:br>
            <a:r>
              <a:rPr lang="en-US" sz="3200" dirty="0" smtClean="0"/>
              <a:t>Data Analysis</a:t>
            </a:r>
            <a:br>
              <a:rPr lang="en-US" sz="3200" dirty="0" smtClean="0"/>
            </a:br>
            <a:r>
              <a:rPr lang="en-US" sz="3200" dirty="0" smtClean="0"/>
              <a:t>Uncover Insight</a:t>
            </a:r>
            <a:endParaRPr lang="en-US" sz="3200" dirty="0"/>
          </a:p>
        </p:txBody>
      </p:sp>
      <p:sp>
        <p:nvSpPr>
          <p:cNvPr id="3" name="Content Placeholder 2"/>
          <p:cNvSpPr>
            <a:spLocks noGrp="1"/>
          </p:cNvSpPr>
          <p:nvPr>
            <p:ph idx="1"/>
          </p:nvPr>
        </p:nvSpPr>
        <p:spPr>
          <a:xfrm>
            <a:off x="677334" y="6629399"/>
            <a:ext cx="10352616" cy="857249"/>
          </a:xfrm>
        </p:spPr>
        <p:txBody>
          <a:bodyPr>
            <a:noAutofit/>
          </a:bodyPr>
          <a:lstStyle/>
          <a:p>
            <a:pPr marL="0" indent="0">
              <a:buNone/>
            </a:pPr>
            <a:r>
              <a:rPr lang="en-US" sz="2800" dirty="0" smtClean="0"/>
              <a:t>1 </a:t>
            </a:r>
            <a:r>
              <a:rPr lang="en-US" sz="2800" b="1" dirty="0" smtClean="0"/>
              <a:t>Data </a:t>
            </a:r>
            <a:r>
              <a:rPr lang="en-US" sz="2800" b="1" dirty="0"/>
              <a:t>understanding </a:t>
            </a:r>
            <a:r>
              <a:rPr lang="en-US" sz="2800" dirty="0"/>
              <a:t>- the key to success on any data project is to understand </a:t>
            </a:r>
          </a:p>
          <a:p>
            <a:pPr marL="0" indent="0">
              <a:buNone/>
            </a:pPr>
            <a:r>
              <a:rPr lang="en-US" sz="2800" dirty="0"/>
              <a:t>the data in detail. So we took the time to understand the data model and </a:t>
            </a:r>
          </a:p>
          <a:p>
            <a:pPr marL="0" indent="0">
              <a:buNone/>
            </a:pPr>
            <a:r>
              <a:rPr lang="en-US" sz="2800" dirty="0"/>
              <a:t>domain of your </a:t>
            </a:r>
            <a:r>
              <a:rPr lang="en-US" sz="2800" dirty="0" smtClean="0"/>
              <a:t>business</a:t>
            </a:r>
          </a:p>
          <a:p>
            <a:pPr marL="0" indent="0">
              <a:buNone/>
            </a:pPr>
            <a:r>
              <a:rPr lang="en-US" sz="2800" dirty="0" smtClean="0"/>
              <a:t>2 </a:t>
            </a:r>
            <a:r>
              <a:rPr lang="en-US" sz="2800" b="1" dirty="0" smtClean="0"/>
              <a:t>Data </a:t>
            </a:r>
            <a:r>
              <a:rPr lang="en-US" sz="2800" b="1" dirty="0"/>
              <a:t>cleaning </a:t>
            </a:r>
            <a:r>
              <a:rPr lang="en-US" sz="2800" dirty="0"/>
              <a:t>- after understanding your business, we then cleaned the </a:t>
            </a:r>
          </a:p>
          <a:p>
            <a:pPr marL="0" indent="0">
              <a:buNone/>
            </a:pPr>
            <a:r>
              <a:rPr lang="en-US" sz="2800" dirty="0"/>
              <a:t>available datasets and thought about what an ideal dataset should look like for </a:t>
            </a:r>
          </a:p>
          <a:p>
            <a:pPr marL="0" indent="0">
              <a:buNone/>
            </a:pPr>
            <a:r>
              <a:rPr lang="en-US" sz="2800" dirty="0"/>
              <a:t>this problem</a:t>
            </a:r>
            <a:r>
              <a:rPr lang="en-US" sz="2800" dirty="0" smtClean="0"/>
              <a:t>.</a:t>
            </a:r>
          </a:p>
          <a:p>
            <a:pPr marL="0" indent="0">
              <a:buNone/>
            </a:pPr>
            <a:r>
              <a:rPr lang="en-US" sz="2800" dirty="0"/>
              <a:t>3 </a:t>
            </a:r>
            <a:r>
              <a:rPr lang="en-US" sz="2800" b="1" dirty="0"/>
              <a:t>Data </a:t>
            </a:r>
            <a:r>
              <a:rPr lang="en-US" sz="2800" b="1" dirty="0" smtClean="0"/>
              <a:t>modeling </a:t>
            </a:r>
            <a:r>
              <a:rPr lang="en-US" sz="2800" dirty="0"/>
              <a:t>- After ensuring the data was clean for analysis, we needed </a:t>
            </a:r>
          </a:p>
          <a:p>
            <a:pPr marL="0" indent="0">
              <a:buNone/>
            </a:pPr>
            <a:r>
              <a:rPr lang="en-US" sz="2800" dirty="0"/>
              <a:t>to process and model this data into a dataset that can precisely answer the </a:t>
            </a:r>
          </a:p>
          <a:p>
            <a:pPr marL="0" indent="0">
              <a:buNone/>
            </a:pPr>
            <a:r>
              <a:rPr lang="en-US" sz="2800" dirty="0"/>
              <a:t>business questions and produce the results needed</a:t>
            </a:r>
            <a:r>
              <a:rPr lang="en-US" sz="2800" dirty="0" smtClean="0"/>
              <a:t>.</a:t>
            </a:r>
          </a:p>
          <a:p>
            <a:pPr marL="0" indent="0">
              <a:buNone/>
            </a:pPr>
            <a:r>
              <a:rPr lang="en-US" sz="2800" dirty="0" smtClean="0"/>
              <a:t>4 </a:t>
            </a:r>
            <a:r>
              <a:rPr lang="en-US" sz="2800" b="1" dirty="0" smtClean="0"/>
              <a:t>Data </a:t>
            </a:r>
            <a:r>
              <a:rPr lang="en-US" sz="2800" b="1" dirty="0"/>
              <a:t>analysis </a:t>
            </a:r>
            <a:r>
              <a:rPr lang="en-US" sz="2800" dirty="0"/>
              <a:t>- With our new dataset, we used our analytical expertise to </a:t>
            </a:r>
          </a:p>
          <a:p>
            <a:pPr marL="0" indent="0">
              <a:buNone/>
            </a:pPr>
            <a:r>
              <a:rPr lang="en-US" sz="2800" dirty="0"/>
              <a:t>uncover insights from this dataset and to produce visualizations to describe the </a:t>
            </a:r>
          </a:p>
          <a:p>
            <a:pPr marL="0" indent="0">
              <a:buNone/>
            </a:pPr>
            <a:r>
              <a:rPr lang="en-US" sz="2800" dirty="0"/>
              <a:t>insights.</a:t>
            </a:r>
          </a:p>
          <a:p>
            <a:pPr marL="0" indent="0">
              <a:buNone/>
            </a:pPr>
            <a:r>
              <a:rPr lang="en-US" sz="2800" dirty="0"/>
              <a:t>5. And finally we used these insights to unlock business decisions and to make </a:t>
            </a:r>
          </a:p>
          <a:p>
            <a:pPr marL="0" indent="0">
              <a:buNone/>
            </a:pPr>
            <a:r>
              <a:rPr lang="en-US" sz="2800" dirty="0"/>
              <a:t>recommendations on next steps.</a:t>
            </a:r>
          </a:p>
        </p:txBody>
      </p:sp>
    </p:spTree>
    <p:extLst>
      <p:ext uri="{BB962C8B-B14F-4D97-AF65-F5344CB8AC3E}">
        <p14:creationId xmlns:p14="http://schemas.microsoft.com/office/powerpoint/2010/main" val="56129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
            <a:ext cx="12020550" cy="5886450"/>
          </a:xfrm>
        </p:spPr>
        <p:txBody>
          <a:bodyPr>
            <a:normAutofit fontScale="90000"/>
          </a:bodyPr>
          <a:lstStyle/>
          <a:p>
            <a:pPr algn="l"/>
            <a:r>
              <a:rPr lang="en-US" b="1" dirty="0" smtClean="0"/>
              <a:t>The sum of the speed of answer(in seconds</a:t>
            </a:r>
            <a:r>
              <a:rPr lang="en-US" dirty="0" smtClean="0"/>
              <a:t>) </a:t>
            </a:r>
            <a:r>
              <a:rPr lang="en-US" dirty="0"/>
              <a:t/>
            </a:r>
            <a:br>
              <a:rPr lang="en-US" dirty="0"/>
            </a:br>
            <a:r>
              <a:rPr lang="en-US" dirty="0"/>
              <a:t/>
            </a:r>
            <a:br>
              <a:rPr lang="en-US" dirty="0"/>
            </a:br>
            <a:r>
              <a:rPr lang="en-US" sz="3100" dirty="0" smtClean="0"/>
              <a:t>Stewart </a:t>
            </a:r>
            <a:r>
              <a:rPr lang="en-US" sz="3100" dirty="0"/>
              <a:t>and </a:t>
            </a:r>
            <a:r>
              <a:rPr lang="en-US" sz="3100" dirty="0" smtClean="0"/>
              <a:t>Diane </a:t>
            </a:r>
            <a:r>
              <a:rPr lang="en-US" sz="3100" dirty="0"/>
              <a:t>have the lowest total speed of answer, indicating they respond the fastest.</a:t>
            </a:r>
            <a:br>
              <a:rPr lang="en-US" sz="3100" dirty="0"/>
            </a:br>
            <a:r>
              <a:rPr lang="en-US" sz="3100" dirty="0"/>
              <a:t>- </a:t>
            </a:r>
            <a:r>
              <a:rPr lang="en-US" sz="3100" dirty="0" smtClean="0"/>
              <a:t>Martha </a:t>
            </a:r>
            <a:r>
              <a:rPr lang="en-US" sz="3100" dirty="0"/>
              <a:t>and </a:t>
            </a:r>
            <a:r>
              <a:rPr lang="en-US" sz="3100" dirty="0" smtClean="0"/>
              <a:t>Jim </a:t>
            </a:r>
            <a:r>
              <a:rPr lang="en-US" sz="3100" dirty="0"/>
              <a:t>have the highest, suggesting slower response times.</a:t>
            </a:r>
            <a:br>
              <a:rPr lang="en-US" sz="3100" dirty="0"/>
            </a:br>
            <a:r>
              <a:rPr lang="en-US" sz="3100" dirty="0"/>
              <a:t/>
            </a:r>
            <a:br>
              <a:rPr lang="en-US" sz="3100" dirty="0"/>
            </a:br>
            <a:r>
              <a:rPr lang="en-US" sz="3100" dirty="0" smtClean="0"/>
              <a:t> </a:t>
            </a:r>
            <a:r>
              <a:rPr lang="en-US" sz="3100" dirty="0"/>
              <a:t>Key Insight:</a:t>
            </a:r>
            <a:br>
              <a:rPr lang="en-US" sz="3100" dirty="0"/>
            </a:br>
            <a:r>
              <a:rPr lang="en-US" sz="3100" dirty="0"/>
              <a:t>- Stewart and Diane demonstrate superior response efficiency.</a:t>
            </a:r>
            <a:br>
              <a:rPr lang="en-US" sz="3100" dirty="0"/>
            </a:br>
            <a:r>
              <a:rPr lang="en-US" sz="3100" dirty="0"/>
              <a:t>- Martha and Jim could benefit from targeted training to improve their response times</a:t>
            </a:r>
            <a:r>
              <a:rPr lang="en-US" sz="3100" dirty="0" smtClean="0"/>
              <a:t>.</a:t>
            </a:r>
            <a:r>
              <a:rPr lang="en-US" sz="3100" dirty="0"/>
              <a:t/>
            </a:r>
            <a:br>
              <a:rPr lang="en-US" sz="3100" dirty="0"/>
            </a:br>
            <a:r>
              <a:rPr lang="en-US" sz="3100" dirty="0" smtClean="0"/>
              <a:t> </a:t>
            </a:r>
            <a:r>
              <a:rPr lang="en-US" sz="3100" dirty="0"/>
              <a:t>Recommendation:</a:t>
            </a:r>
            <a:br>
              <a:rPr lang="en-US" sz="3100" dirty="0"/>
            </a:br>
            <a:r>
              <a:rPr lang="en-US" sz="3100" dirty="0"/>
              <a:t>- Focus on reducing response times, leveraging Stewart and Diane as benchmarks or mentors to enhance overall team performance</a:t>
            </a:r>
            <a:r>
              <a:rPr lang="en-US" sz="18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416" y="2557463"/>
            <a:ext cx="5719168" cy="3317875"/>
          </a:xfrm>
        </p:spPr>
      </p:pic>
    </p:spTree>
    <p:extLst>
      <p:ext uri="{BB962C8B-B14F-4D97-AF65-F5344CB8AC3E}">
        <p14:creationId xmlns:p14="http://schemas.microsoft.com/office/powerpoint/2010/main" val="3101650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
            <a:ext cx="11887199" cy="5972176"/>
          </a:xfrm>
        </p:spPr>
        <p:txBody>
          <a:bodyPr>
            <a:noAutofit/>
          </a:bodyPr>
          <a:lstStyle/>
          <a:p>
            <a:pPr algn="l"/>
            <a:r>
              <a:rPr lang="en-US" sz="3200" b="1" dirty="0"/>
              <a:t>This donut chart compares </a:t>
            </a:r>
            <a:r>
              <a:rPr lang="en-US" sz="3200" b="1" dirty="0" smtClean="0"/>
              <a:t>Resolved </a:t>
            </a:r>
            <a:r>
              <a:rPr lang="en-US" sz="3200" b="1" dirty="0"/>
              <a:t>Calls </a:t>
            </a:r>
            <a:r>
              <a:rPr lang="en-US" sz="3200" b="1" dirty="0" smtClean="0"/>
              <a:t>Rate </a:t>
            </a:r>
            <a:r>
              <a:rPr lang="en-US" sz="3200" b="1" dirty="0"/>
              <a:t>(82.36%) with </a:t>
            </a:r>
            <a:r>
              <a:rPr lang="en-US" sz="3200" b="1" dirty="0" smtClean="0"/>
              <a:t>Satisfaction </a:t>
            </a:r>
            <a:r>
              <a:rPr lang="en-US" sz="3200" b="1" dirty="0"/>
              <a:t>by </a:t>
            </a:r>
            <a:r>
              <a:rPr lang="en-US" sz="3200" b="1" dirty="0" smtClean="0"/>
              <a:t>Topic(17.64</a:t>
            </a:r>
            <a:r>
              <a:rPr lang="en-US" sz="3200" b="1" dirty="0"/>
              <a:t>%).</a:t>
            </a:r>
            <a:br>
              <a:rPr lang="en-US" sz="3200" b="1" dirty="0"/>
            </a:br>
            <a:r>
              <a:rPr lang="en-US" sz="3200" b="1" dirty="0"/>
              <a:t/>
            </a:r>
            <a:br>
              <a:rPr lang="en-US" sz="3200" b="1" dirty="0"/>
            </a:br>
            <a:r>
              <a:rPr lang="en-US" sz="3200" b="1" dirty="0" smtClean="0"/>
              <a:t> </a:t>
            </a:r>
            <a:r>
              <a:rPr lang="en-US" sz="3200" b="1" dirty="0"/>
              <a:t>Key Insight:</a:t>
            </a:r>
            <a:br>
              <a:rPr lang="en-US" sz="3200" b="1" dirty="0"/>
            </a:br>
            <a:r>
              <a:rPr lang="en-US" sz="3200" b="1" dirty="0"/>
              <a:t>- A high call resolution rate (82.36%) is not proportionately reflected in customer satisfaction (17.64</a:t>
            </a:r>
            <a:r>
              <a:rPr lang="en-US" sz="3200" b="1" dirty="0" smtClean="0"/>
              <a:t>%).call </a:t>
            </a:r>
            <a:r>
              <a:rPr lang="en-US" sz="3200" b="1" dirty="0"/>
              <a:t>topics or agent performance</a:t>
            </a:r>
            <a:r>
              <a:rPr lang="en-US" sz="3200" b="1" dirty="0" smtClean="0"/>
              <a:t>.</a:t>
            </a:r>
            <a:br>
              <a:rPr lang="en-US" sz="3200" b="1" dirty="0" smtClean="0"/>
            </a:br>
            <a:r>
              <a:rPr lang="en-US" sz="3200" b="1" dirty="0" smtClean="0"/>
              <a:t/>
            </a:r>
            <a:br>
              <a:rPr lang="en-US" sz="3200" b="1" dirty="0" smtClean="0"/>
            </a:br>
            <a:r>
              <a:rPr lang="en-US" sz="3200" b="1" dirty="0" smtClean="0"/>
              <a:t> </a:t>
            </a:r>
            <a:r>
              <a:rPr lang="en-US" sz="3200" b="1" dirty="0"/>
              <a:t>Recommendation:</a:t>
            </a:r>
            <a:br>
              <a:rPr lang="en-US" sz="3200" b="1" dirty="0"/>
            </a:br>
            <a:r>
              <a:rPr lang="en-US" sz="3200" b="1" dirty="0"/>
              <a:t>- Investigate gaps between call resolution and satisfaction to identify areas where resolved calls may not be meeting customer expectations, possibly focusing on specific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576" y="2557463"/>
            <a:ext cx="5052847" cy="3317875"/>
          </a:xfrm>
        </p:spPr>
      </p:pic>
    </p:spTree>
    <p:extLst>
      <p:ext uri="{BB962C8B-B14F-4D97-AF65-F5344CB8AC3E}">
        <p14:creationId xmlns:p14="http://schemas.microsoft.com/office/powerpoint/2010/main" val="313829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157163"/>
            <a:ext cx="11830050" cy="5986461"/>
          </a:xfrm>
        </p:spPr>
        <p:txBody>
          <a:bodyPr>
            <a:normAutofit/>
          </a:bodyPr>
          <a:lstStyle/>
          <a:p>
            <a:r>
              <a:rPr lang="en-US" dirty="0" smtClean="0"/>
              <a:t>Analysis</a:t>
            </a:r>
            <a:r>
              <a:rPr lang="en-US" dirty="0"/>
              <a:t>:</a:t>
            </a:r>
            <a:br>
              <a:rPr lang="en-US" dirty="0"/>
            </a:br>
            <a:r>
              <a:rPr lang="en-US" dirty="0" smtClean="0"/>
              <a:t>-</a:t>
            </a:r>
            <a:r>
              <a:rPr lang="en-US" sz="2400" b="1" dirty="0" smtClean="0"/>
              <a:t>Average </a:t>
            </a:r>
            <a:r>
              <a:rPr lang="en-US" sz="2400" b="1" dirty="0"/>
              <a:t>Speed of Answered Calls</a:t>
            </a:r>
            <a:r>
              <a:rPr lang="en-US" sz="2400" b="1" dirty="0" smtClean="0"/>
              <a:t>: </a:t>
            </a:r>
            <a:r>
              <a:rPr lang="en-US" sz="2400" b="1" dirty="0"/>
              <a:t>67.52% indicates moderate efficiency. Faster response times can improve customer experience.</a:t>
            </a:r>
            <a:br>
              <a:rPr lang="en-US" sz="2400" b="1" dirty="0"/>
            </a:br>
            <a:r>
              <a:rPr lang="en-US" sz="2400" b="1" dirty="0"/>
              <a:t>- </a:t>
            </a:r>
            <a:r>
              <a:rPr lang="en-US" sz="2400" b="1" dirty="0" smtClean="0"/>
              <a:t>Overall </a:t>
            </a:r>
            <a:r>
              <a:rPr lang="en-US" sz="2400" b="1" dirty="0"/>
              <a:t>Calls Answered</a:t>
            </a:r>
            <a:r>
              <a:rPr lang="en-US" sz="2400" b="1" dirty="0" smtClean="0"/>
              <a:t>: </a:t>
            </a:r>
            <a:r>
              <a:rPr lang="en-US" sz="2400" b="1" dirty="0"/>
              <a:t>4,050 calls were successfully handled, showcasing high call management capacity.</a:t>
            </a:r>
            <a:br>
              <a:rPr lang="en-US" sz="2400" b="1" dirty="0"/>
            </a:br>
            <a:r>
              <a:rPr lang="en-US" sz="2400" b="1" dirty="0"/>
              <a:t>- </a:t>
            </a:r>
            <a:r>
              <a:rPr lang="en-US" sz="2400" b="1" dirty="0" smtClean="0"/>
              <a:t>Overall </a:t>
            </a:r>
            <a:r>
              <a:rPr lang="en-US" sz="2400" b="1" dirty="0"/>
              <a:t>Calls Not </a:t>
            </a:r>
            <a:r>
              <a:rPr lang="en-US" sz="2400" b="1" dirty="0" smtClean="0"/>
              <a:t>Answered:946 </a:t>
            </a:r>
            <a:r>
              <a:rPr lang="en-US" sz="2400" b="1" dirty="0"/>
              <a:t>missed calls highlight room for improvement in agent availability or staffing during peak times.</a:t>
            </a:r>
            <a:br>
              <a:rPr lang="en-US" sz="2400" b="1" dirty="0"/>
            </a:br>
            <a:r>
              <a:rPr lang="en-US" sz="2400" b="1" dirty="0"/>
              <a:t>- </a:t>
            </a:r>
            <a:r>
              <a:rPr lang="en-US" sz="2400" b="1" dirty="0" smtClean="0"/>
              <a:t>Overall </a:t>
            </a:r>
            <a:r>
              <a:rPr lang="en-US" sz="2400" b="1" dirty="0"/>
              <a:t>Customer Satisfaction</a:t>
            </a:r>
            <a:r>
              <a:rPr lang="en-US" sz="2400" b="1" dirty="0" smtClean="0"/>
              <a:t>: </a:t>
            </a:r>
            <a:r>
              <a:rPr lang="en-US" sz="2400" b="1" dirty="0"/>
              <a:t>3.90% is relatively low, pointing to potential issues in service quality or post-call handling despite a good answer rate.</a:t>
            </a:r>
            <a:br>
              <a:rPr lang="en-US" sz="2400" b="1" dirty="0"/>
            </a:br>
            <a:r>
              <a:rPr lang="en-US" dirty="0"/>
              <a:t/>
            </a:r>
            <a:br>
              <a:rPr lang="en-US" dirty="0"/>
            </a:br>
            <a:r>
              <a:rPr lang="en-US" sz="2700" b="1" dirty="0" smtClean="0"/>
              <a:t>Recommendation</a:t>
            </a:r>
            <a:r>
              <a:rPr lang="en-US" sz="2700" b="1" dirty="0"/>
              <a:t>:</a:t>
            </a:r>
            <a:br>
              <a:rPr lang="en-US" sz="2700" b="1" dirty="0"/>
            </a:br>
            <a:r>
              <a:rPr lang="en-US" sz="2700" b="1" dirty="0"/>
              <a:t>- Improve agent response time and minimize missed calls to boost satisfaction.</a:t>
            </a:r>
            <a:br>
              <a:rPr lang="en-US" sz="2700" b="1" dirty="0"/>
            </a:br>
            <a:r>
              <a:rPr lang="en-US" sz="2700" b="1" dirty="0"/>
              <a:t>- Investigate factors affecting satisfaction for targeted enhancements.</a:t>
            </a:r>
          </a:p>
        </p:txBody>
      </p:sp>
      <p:sp>
        <p:nvSpPr>
          <p:cNvPr id="3" name="Content Placeholder 2"/>
          <p:cNvSpPr>
            <a:spLocks noGrp="1"/>
          </p:cNvSpPr>
          <p:nvPr>
            <p:ph idx="1"/>
          </p:nvPr>
        </p:nvSpPr>
        <p:spPr>
          <a:xfrm>
            <a:off x="677334" y="6858000"/>
            <a:ext cx="10595504" cy="3371850"/>
          </a:xfrm>
          <a:solidFill>
            <a:schemeClr val="accent4">
              <a:lumMod val="40000"/>
              <a:lumOff val="60000"/>
            </a:schemeClr>
          </a:solidFill>
          <a:effectLst>
            <a:innerShdw blurRad="114300">
              <a:prstClr val="black"/>
            </a:innerShdw>
            <a:softEdge rad="127000"/>
          </a:effectLst>
        </p:spPr>
        <p:txBody>
          <a:bodyPr>
            <a:normAutofit lnSpcReduction="10000"/>
          </a:bodyPr>
          <a:lstStyle/>
          <a:p>
            <a:r>
              <a:rPr lang="en-US" sz="6000" b="1" dirty="0" smtClean="0">
                <a:ln>
                  <a:solidFill>
                    <a:schemeClr val="accent5"/>
                  </a:solidFill>
                </a:ln>
                <a:solidFill>
                  <a:schemeClr val="bg1"/>
                </a:solidFill>
              </a:rPr>
              <a:t>67.52</a:t>
            </a:r>
            <a:r>
              <a:rPr lang="en-US" sz="6000" b="1" dirty="0" smtClean="0"/>
              <a:t>%  </a:t>
            </a:r>
            <a:r>
              <a:rPr lang="en-US" sz="6000" b="1" dirty="0" smtClean="0">
                <a:ln>
                  <a:solidFill>
                    <a:schemeClr val="accent5"/>
                  </a:solidFill>
                </a:ln>
                <a:solidFill>
                  <a:schemeClr val="bg1"/>
                </a:solidFill>
              </a:rPr>
              <a:t>4050</a:t>
            </a:r>
            <a:r>
              <a:rPr lang="en-US" sz="6000" b="1" dirty="0" smtClean="0"/>
              <a:t>     </a:t>
            </a:r>
            <a:r>
              <a:rPr lang="en-US" sz="6000" b="1" dirty="0" smtClean="0">
                <a:ln>
                  <a:solidFill>
                    <a:schemeClr val="accent4"/>
                  </a:solidFill>
                </a:ln>
                <a:solidFill>
                  <a:schemeClr val="bg1"/>
                </a:solidFill>
              </a:rPr>
              <a:t>946</a:t>
            </a:r>
          </a:p>
          <a:p>
            <a:r>
              <a:rPr lang="en-US" sz="1400" b="1" dirty="0" smtClean="0"/>
              <a:t>Average speed of </a:t>
            </a:r>
            <a:r>
              <a:rPr lang="en-US" sz="1400" b="1" dirty="0" err="1" smtClean="0"/>
              <a:t>answed</a:t>
            </a:r>
            <a:r>
              <a:rPr lang="en-US" sz="1400" b="1" dirty="0" smtClean="0"/>
              <a:t> call                     overall call </a:t>
            </a:r>
            <a:r>
              <a:rPr lang="en-US" sz="1400" b="1" dirty="0" err="1" smtClean="0"/>
              <a:t>answed</a:t>
            </a:r>
            <a:r>
              <a:rPr lang="en-US" sz="1400" b="1" dirty="0" smtClean="0"/>
              <a:t>                    overall call not </a:t>
            </a:r>
            <a:r>
              <a:rPr lang="en-US" sz="1400" b="1" dirty="0" err="1" smtClean="0"/>
              <a:t>answerd</a:t>
            </a:r>
            <a:r>
              <a:rPr lang="en-US" sz="1400" b="1" dirty="0"/>
              <a:t> </a:t>
            </a:r>
            <a:endParaRPr lang="en-US" sz="1400" b="1" dirty="0" smtClean="0"/>
          </a:p>
          <a:p>
            <a:endParaRPr lang="en-US" sz="1400" b="1" dirty="0"/>
          </a:p>
          <a:p>
            <a:r>
              <a:rPr lang="en-US" sz="6600" b="1" dirty="0" smtClean="0">
                <a:ln>
                  <a:solidFill>
                    <a:schemeClr val="accent5"/>
                  </a:solidFill>
                </a:ln>
                <a:solidFill>
                  <a:schemeClr val="bg1"/>
                </a:solidFill>
              </a:rPr>
              <a:t>3.40</a:t>
            </a:r>
            <a:r>
              <a:rPr lang="en-US" sz="6600" b="1" dirty="0" smtClean="0"/>
              <a:t>%</a:t>
            </a:r>
          </a:p>
          <a:p>
            <a:pPr marL="0" indent="0">
              <a:buNone/>
            </a:pPr>
            <a:r>
              <a:rPr lang="en-US" sz="2600" b="1" dirty="0" smtClean="0"/>
              <a:t>Overall customer satisfaction</a:t>
            </a:r>
          </a:p>
          <a:p>
            <a:endParaRPr lang="en-US" sz="6600" b="1" dirty="0"/>
          </a:p>
        </p:txBody>
      </p:sp>
    </p:spTree>
    <p:extLst>
      <p:ext uri="{BB962C8B-B14F-4D97-AF65-F5344CB8AC3E}">
        <p14:creationId xmlns:p14="http://schemas.microsoft.com/office/powerpoint/2010/main" val="1958869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1621</TotalTime>
  <Words>1139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Garamond</vt:lpstr>
      <vt:lpstr>Wingdings</vt:lpstr>
      <vt:lpstr>Organic</vt:lpstr>
      <vt:lpstr>DATA ANALYSIS</vt:lpstr>
      <vt:lpstr>Presentation’s schedule</vt:lpstr>
      <vt:lpstr>Presentation’s schedule will be as follows</vt:lpstr>
      <vt:lpstr>Project recaps</vt:lpstr>
      <vt:lpstr>Problem </vt:lpstr>
      <vt:lpstr>Process Data Understanding Data Cleaning  Data Modelling Data Analysis Uncover Insight</vt:lpstr>
      <vt:lpstr>The sum of the speed of answer(in seconds)   Stewart and Diane have the lowest total speed of answer, indicating they respond the fastest. - Martha and Jim have the highest, suggesting slower response times.   Key Insight: - Stewart and Diane demonstrate superior response efficiency. - Martha and Jim could benefit from targeted training to improve their response times.  Recommendation: - Focus on reducing response times, leveraging Stewart and Diane as benchmarks or mentors to enhance overall team performance.</vt:lpstr>
      <vt:lpstr>This donut chart compares Resolved Calls Rate (82.36%) with Satisfaction by Topic(17.64%).   Key Insight: - A high call resolution rate (82.36%) is not proportionately reflected in customer satisfaction (17.64%).call topics or agent performance.   Recommendation: - Investigate gaps between call resolution and satisfaction to identify areas where resolved calls may not be meeting customer expectations, possibly focusing on specific </vt:lpstr>
      <vt:lpstr>Analysis: -Average Speed of Answered Calls: 67.52% indicates moderate efficiency. Faster response times can improve customer experience. - Overall Calls Answered: 4,050 calls were successfully handled, showcasing high call management capacity. - Overall Calls Not Answered:946 missed calls highlight room for improvement in agent availability or staffing during peak times. - Overall Customer Satisfaction: 3.90% is relatively low, pointing to potential issues in service quality or post-call handling despite a good answer rate.  Recommendation: - Improve agent response time and minimize missed calls to boost satisfaction. - Investigate factors affecting satisfaction for targeted enhancements.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Windows User</dc:creator>
  <cp:lastModifiedBy>Windows User</cp:lastModifiedBy>
  <cp:revision>34</cp:revision>
  <dcterms:created xsi:type="dcterms:W3CDTF">2024-10-21T12:03:55Z</dcterms:created>
  <dcterms:modified xsi:type="dcterms:W3CDTF">2024-10-22T15:04:56Z</dcterms:modified>
</cp:coreProperties>
</file>