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4233A-CE33-4529-8D58-5CD952C12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La conception de circuit imprimé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EC7AF9-5F0D-456D-A4DC-4F8E2726C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&amp; l’électronique fondamentale</a:t>
            </a:r>
          </a:p>
        </p:txBody>
      </p:sp>
    </p:spTree>
    <p:extLst>
      <p:ext uri="{BB962C8B-B14F-4D97-AF65-F5344CB8AC3E}">
        <p14:creationId xmlns:p14="http://schemas.microsoft.com/office/powerpoint/2010/main" val="428930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B89968-EAD5-4A56-B3F2-86B39765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Condensateur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D62E81-F4F0-4D70-9398-78F642059BA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fr-CA" dirty="0"/>
              <a:t>Stock une charge électrique</a:t>
            </a:r>
          </a:p>
          <a:p>
            <a:r>
              <a:rPr lang="fr-CA" dirty="0"/>
              <a:t>Plusieurs types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E33DDB2-B7D3-4EEF-86B7-80EA14570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Résistance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B009D69-53B0-46A3-8998-E42C6CD5297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fr-CA" dirty="0"/>
              <a:t>Diminue un courant électrique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B2EEA76-BC00-4965-8F97-EB5C61902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diode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F332AEC-52CC-47E2-B8B5-9CF5CD926460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Laisse passer le courant dans un sens unique</a:t>
            </a:r>
          </a:p>
          <a:p>
            <a:r>
              <a:rPr lang="fr-CA" dirty="0"/>
              <a:t>Plusieurs types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727B353-8243-4F64-AC58-C79ADB7C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93" y="593009"/>
            <a:ext cx="9905999" cy="1374776"/>
          </a:xfrm>
        </p:spPr>
        <p:txBody>
          <a:bodyPr>
            <a:normAutofit/>
          </a:bodyPr>
          <a:lstStyle/>
          <a:p>
            <a:r>
              <a:rPr lang="fr-CA" sz="3600" dirty="0"/>
              <a:t>L’électronique fondamentale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DCA010D9-3A46-4068-AA07-4A41C7CC2419}"/>
              </a:ext>
            </a:extLst>
          </p:cNvPr>
          <p:cNvSpPr txBox="1">
            <a:spLocks/>
          </p:cNvSpPr>
          <p:nvPr/>
        </p:nvSpPr>
        <p:spPr>
          <a:xfrm>
            <a:off x="1141410" y="473074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composantes de base</a:t>
            </a:r>
          </a:p>
        </p:txBody>
      </p:sp>
      <p:pic>
        <p:nvPicPr>
          <p:cNvPr id="3074" name="Picture 2" descr="Comment diagnostiquer un condensateur défecteux dans un électroménager ? |  Pieces Online">
            <a:extLst>
              <a:ext uri="{FF2B5EF4-FFF2-40B4-BE49-F238E27FC236}">
                <a16:creationId xmlns:a16="http://schemas.microsoft.com/office/drawing/2014/main" id="{7CE2665F-1F0B-43A9-8FB2-4A94981AF180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" b="69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istances 1/4w | meilleur prix au MAROC">
            <a:extLst>
              <a:ext uri="{FF2B5EF4-FFF2-40B4-BE49-F238E27FC236}">
                <a16:creationId xmlns:a16="http://schemas.microsoft.com/office/drawing/2014/main" id="{ACEFBBE6-042B-4867-B029-364693B344F0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9" b="261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a Diode: Basics, Types, Symbols, Characteristics, Applications &amp;  Packages">
            <a:extLst>
              <a:ext uri="{FF2B5EF4-FFF2-40B4-BE49-F238E27FC236}">
                <a16:creationId xmlns:a16="http://schemas.microsoft.com/office/drawing/2014/main" id="{D2A57771-E128-4DBD-B605-7EC5CFC819CF}"/>
              </a:ext>
            </a:extLst>
          </p:cNvPr>
          <p:cNvPicPr>
            <a:picLocks noGrp="1" noChangeAspect="1" noChangeArrowheads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0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B89968-EAD5-4A56-B3F2-86B39765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Transistor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D62E81-F4F0-4D70-9398-78F642059BA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fr-CA" dirty="0"/>
              <a:t>Amplifie ou fait basculer un signal ou un courant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E33DDB2-B7D3-4EEF-86B7-80EA14570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 err="1"/>
              <a:t>Varistor</a:t>
            </a:r>
            <a:r>
              <a:rPr lang="fr-CA" dirty="0"/>
              <a:t>/varistance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B009D69-53B0-46A3-8998-E42C6CD5297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4927657"/>
            <a:ext cx="3200400" cy="1284134"/>
          </a:xfrm>
        </p:spPr>
        <p:txBody>
          <a:bodyPr>
            <a:normAutofit/>
          </a:bodyPr>
          <a:lstStyle/>
          <a:p>
            <a:r>
              <a:rPr lang="fr-CA" dirty="0"/>
              <a:t>Protège les circuits électroniques</a:t>
            </a:r>
          </a:p>
          <a:p>
            <a:r>
              <a:rPr lang="fr-CA" dirty="0"/>
              <a:t>S’adapte selon le courant d’entrée</a:t>
            </a:r>
          </a:p>
          <a:p>
            <a:r>
              <a:rPr lang="fr-CA" dirty="0"/>
              <a:t>Sert de « régulateur » ou de « limiteur »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B2EEA76-BC00-4965-8F97-EB5C61902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thermistance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F332AEC-52CC-47E2-B8B5-9CF5CD926460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1073437"/>
          </a:xfrm>
        </p:spPr>
        <p:txBody>
          <a:bodyPr>
            <a:normAutofit lnSpcReduction="10000"/>
          </a:bodyPr>
          <a:lstStyle/>
          <a:p>
            <a:r>
              <a:rPr lang="fr-CA" dirty="0"/>
              <a:t>Résistance thermosensible</a:t>
            </a:r>
          </a:p>
          <a:p>
            <a:r>
              <a:rPr lang="fr-CA" dirty="0"/>
              <a:t>Permet de détecter la température</a:t>
            </a:r>
          </a:p>
          <a:p>
            <a:r>
              <a:rPr lang="fr-CA" dirty="0"/>
              <a:t>Deux types: PTC / NTC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727B353-8243-4F64-AC58-C79ADB7C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93" y="593009"/>
            <a:ext cx="9905999" cy="1374776"/>
          </a:xfrm>
        </p:spPr>
        <p:txBody>
          <a:bodyPr>
            <a:normAutofit/>
          </a:bodyPr>
          <a:lstStyle/>
          <a:p>
            <a:r>
              <a:rPr lang="fr-CA" sz="3600" dirty="0"/>
              <a:t>L’électronique fondamentale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DCA010D9-3A46-4068-AA07-4A41C7CC2419}"/>
              </a:ext>
            </a:extLst>
          </p:cNvPr>
          <p:cNvSpPr txBox="1">
            <a:spLocks/>
          </p:cNvSpPr>
          <p:nvPr/>
        </p:nvSpPr>
        <p:spPr>
          <a:xfrm>
            <a:off x="1141410" y="473074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composantes de base</a:t>
            </a:r>
          </a:p>
        </p:txBody>
      </p:sp>
      <p:pic>
        <p:nvPicPr>
          <p:cNvPr id="4098" name="Picture 2" descr="A quick tutorial on how to test a transistor | Electronic components.  Distributor, online shop – Transfer Multisort Elektronik">
            <a:extLst>
              <a:ext uri="{FF2B5EF4-FFF2-40B4-BE49-F238E27FC236}">
                <a16:creationId xmlns:a16="http://schemas.microsoft.com/office/drawing/2014/main" id="{92AA65B9-03FC-4D70-B78C-7C07105983A1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8" b="10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the action of the varistor - Knowledge - Dongguan Tianrui  Electronics Co., Ltd">
            <a:extLst>
              <a:ext uri="{FF2B5EF4-FFF2-40B4-BE49-F238E27FC236}">
                <a16:creationId xmlns:a16="http://schemas.microsoft.com/office/drawing/2014/main" id="{95D613FF-92E0-4F29-B007-9632027F079C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9" b="261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Thermistances : notions de base sur les NTC-PTC-PPTC">
            <a:extLst>
              <a:ext uri="{FF2B5EF4-FFF2-40B4-BE49-F238E27FC236}">
                <a16:creationId xmlns:a16="http://schemas.microsoft.com/office/drawing/2014/main" id="{AABE7D76-6FFC-4A38-88B4-7691592E304D}"/>
              </a:ext>
            </a:extLst>
          </p:cNvPr>
          <p:cNvPicPr>
            <a:picLocks noGrp="1" noChangeAspect="1" noChangeArrowheads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t="33552" r="7202" b="11863"/>
          <a:stretch/>
        </p:blipFill>
        <p:spPr bwMode="auto">
          <a:xfrm>
            <a:off x="7840393" y="2666998"/>
            <a:ext cx="32003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1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B89968-EAD5-4A56-B3F2-86B39765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Photorésistance (LDR)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D62E81-F4F0-4D70-9398-78F642059BA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fr-CA" dirty="0"/>
              <a:t>Permet de détecter une intensité lumineuse</a:t>
            </a:r>
          </a:p>
          <a:p>
            <a:r>
              <a:rPr lang="fr-CA" dirty="0"/>
              <a:t>Deux types: intrinsèque / extrinsèque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E33DDB2-B7D3-4EEF-86B7-80EA14570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potentiomètre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B009D69-53B0-46A3-8998-E42C6CD5297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fr-CA" dirty="0"/>
              <a:t>Comme une résistance variable</a:t>
            </a:r>
          </a:p>
          <a:p>
            <a:r>
              <a:rPr lang="fr-CA" dirty="0"/>
              <a:t>Contrôle un niveau de courant électrique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B2EEA76-BC00-4965-8F97-EB5C61902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inductance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F332AEC-52CC-47E2-B8B5-9CF5CD926460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fr-CA" dirty="0"/>
              <a:t>Multiples utilités</a:t>
            </a:r>
          </a:p>
          <a:p>
            <a:r>
              <a:rPr lang="fr-CA" dirty="0"/>
              <a:t>Multiples types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727B353-8243-4F64-AC58-C79ADB7C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93" y="593009"/>
            <a:ext cx="9905999" cy="1374776"/>
          </a:xfrm>
        </p:spPr>
        <p:txBody>
          <a:bodyPr>
            <a:normAutofit/>
          </a:bodyPr>
          <a:lstStyle/>
          <a:p>
            <a:r>
              <a:rPr lang="fr-CA" sz="3600" dirty="0"/>
              <a:t>L’électronique fondamentale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DCA010D9-3A46-4068-AA07-4A41C7CC2419}"/>
              </a:ext>
            </a:extLst>
          </p:cNvPr>
          <p:cNvSpPr txBox="1">
            <a:spLocks/>
          </p:cNvSpPr>
          <p:nvPr/>
        </p:nvSpPr>
        <p:spPr>
          <a:xfrm>
            <a:off x="1141410" y="473074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composantes de base</a:t>
            </a:r>
          </a:p>
        </p:txBody>
      </p:sp>
      <p:pic>
        <p:nvPicPr>
          <p:cNvPr id="5122" name="Picture 2" descr="Photoresistor - Wikipedia">
            <a:extLst>
              <a:ext uri="{FF2B5EF4-FFF2-40B4-BE49-F238E27FC236}">
                <a16:creationId xmlns:a16="http://schemas.microsoft.com/office/drawing/2014/main" id="{F87C49FF-78BA-432B-AEA8-74B4734902EA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" b="753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ment choisir la valeur d'un potentiomètre ? – IZI by EDF">
            <a:extLst>
              <a:ext uri="{FF2B5EF4-FFF2-40B4-BE49-F238E27FC236}">
                <a16:creationId xmlns:a16="http://schemas.microsoft.com/office/drawing/2014/main" id="{B545B3E5-0730-42E6-B1B2-5F58BDD23789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6" b="155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nducteurs de puissance et bobine | Transformateur de puissance et  alimentation électrique à commutation | LTE">
            <a:extLst>
              <a:ext uri="{FF2B5EF4-FFF2-40B4-BE49-F238E27FC236}">
                <a16:creationId xmlns:a16="http://schemas.microsoft.com/office/drawing/2014/main" id="{4DC88BED-91FB-476A-B36E-A9E2467024CF}"/>
              </a:ext>
            </a:extLst>
          </p:cNvPr>
          <p:cNvPicPr>
            <a:picLocks noGrp="1" noChangeAspect="1" noChangeArrowheads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0" b="463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61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F72BA-7887-4400-99AB-3A6CFEBA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26131"/>
            <a:ext cx="9906000" cy="2852737"/>
          </a:xfrm>
        </p:spPr>
        <p:txBody>
          <a:bodyPr/>
          <a:lstStyle/>
          <a:p>
            <a:r>
              <a:rPr lang="fr-CA" dirty="0"/>
              <a:t>Conception de schéma et de </a:t>
            </a:r>
            <a:r>
              <a:rPr lang="fr-CA" dirty="0" err="1"/>
              <a:t>pcb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158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9A4B1-F994-4639-9488-B1A697B1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Schéma électronique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D351E1-22BC-48B2-8F78-7252B856E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26" t="11548" r="18881" b="11236"/>
          <a:stretch/>
        </p:blipFill>
        <p:spPr>
          <a:xfrm>
            <a:off x="3012143" y="1870682"/>
            <a:ext cx="6167714" cy="4368800"/>
          </a:xfrm>
        </p:spPr>
      </p:pic>
    </p:spTree>
    <p:extLst>
      <p:ext uri="{BB962C8B-B14F-4D97-AF65-F5344CB8AC3E}">
        <p14:creationId xmlns:p14="http://schemas.microsoft.com/office/powerpoint/2010/main" val="638091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AA76D-5C9E-4FC4-BBC0-01CD5CC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Circuit imprimé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A184E04-6CA2-4E98-AEA1-C208DE7A2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220" y="1729826"/>
            <a:ext cx="5627559" cy="4874174"/>
          </a:xfrm>
        </p:spPr>
      </p:pic>
    </p:spTree>
    <p:extLst>
      <p:ext uri="{BB962C8B-B14F-4D97-AF65-F5344CB8AC3E}">
        <p14:creationId xmlns:p14="http://schemas.microsoft.com/office/powerpoint/2010/main" val="116894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AA76D-5C9E-4FC4-BBC0-01CD5CC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Circuit imprimé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63B0D4B-A7D7-4BE3-B0F7-15EE42F6D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00" t="18243" r="28774" b="4064"/>
          <a:stretch/>
        </p:blipFill>
        <p:spPr>
          <a:xfrm>
            <a:off x="3451362" y="1970088"/>
            <a:ext cx="5289275" cy="4362980"/>
          </a:xfrm>
        </p:spPr>
      </p:pic>
    </p:spTree>
    <p:extLst>
      <p:ext uri="{BB962C8B-B14F-4D97-AF65-F5344CB8AC3E}">
        <p14:creationId xmlns:p14="http://schemas.microsoft.com/office/powerpoint/2010/main" val="63649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4270-58B8-4802-B8BA-AE1135E2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et facilités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DC0DE4-7880-4895-943D-41B9FE157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Difficultés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BD196E-31FD-4A8D-B5ED-31419BA0B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Trouver toutes les informations sur les composantes</a:t>
            </a:r>
          </a:p>
          <a:p>
            <a:r>
              <a:rPr lang="fr-CA" dirty="0"/>
              <a:t>Difficulté avec </a:t>
            </a:r>
            <a:r>
              <a:rPr lang="fr-CA" dirty="0" err="1"/>
              <a:t>KiCad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6C037C-2B6A-4AE0-B18D-9B2AD9CB5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Facilités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BB2640-3B2F-4C5E-AE00-ECB4DA27F2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J’avais déjà des connaissances de base en électronique, cela a aidé à comprendre les principes et les fonctionnements</a:t>
            </a:r>
          </a:p>
        </p:txBody>
      </p:sp>
    </p:spTree>
    <p:extLst>
      <p:ext uri="{BB962C8B-B14F-4D97-AF65-F5344CB8AC3E}">
        <p14:creationId xmlns:p14="http://schemas.microsoft.com/office/powerpoint/2010/main" val="162311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8B932-F2F5-4B5A-B501-F6625F6E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FA548-7E06-4741-BB2E-42106972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Complexité du domaine</a:t>
            </a:r>
          </a:p>
          <a:p>
            <a:r>
              <a:rPr lang="fr-CA" dirty="0"/>
              <a:t>Fondamental et à la base de presque tout</a:t>
            </a:r>
          </a:p>
          <a:p>
            <a:r>
              <a:rPr lang="fr-CA" dirty="0"/>
              <a:t>Électronique fondamentale nécessaire pour la conception de PCB</a:t>
            </a:r>
          </a:p>
          <a:p>
            <a:r>
              <a:rPr lang="fr-CA" dirty="0" err="1"/>
              <a:t>KiCad</a:t>
            </a:r>
            <a:r>
              <a:rPr lang="fr-CA" dirty="0"/>
              <a:t> est un bon logiciel, simple et gratuit</a:t>
            </a:r>
          </a:p>
          <a:p>
            <a:r>
              <a:rPr lang="fr-CA" dirty="0"/>
              <a:t>Permet de concrétiser des idées et des concepts</a:t>
            </a:r>
          </a:p>
        </p:txBody>
      </p:sp>
    </p:spTree>
    <p:extLst>
      <p:ext uri="{BB962C8B-B14F-4D97-AF65-F5344CB8AC3E}">
        <p14:creationId xmlns:p14="http://schemas.microsoft.com/office/powerpoint/2010/main" val="6112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2DFE1-8F2C-4C6B-8F92-B8329CFC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36AE1-512C-4F98-912D-017532BB5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0333"/>
            <a:ext cx="9905999" cy="3970868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Introduction</a:t>
            </a:r>
          </a:p>
          <a:p>
            <a:r>
              <a:rPr lang="fr-CA" dirty="0"/>
              <a:t>Description du projet</a:t>
            </a:r>
          </a:p>
          <a:p>
            <a:r>
              <a:rPr lang="fr-CA" dirty="0"/>
              <a:t>Les fondamentaux de l’électronique</a:t>
            </a:r>
          </a:p>
          <a:p>
            <a:pPr lvl="1"/>
            <a:r>
              <a:rPr lang="fr-CA" dirty="0"/>
              <a:t>Base électrique</a:t>
            </a:r>
          </a:p>
          <a:p>
            <a:pPr lvl="1"/>
            <a:r>
              <a:rPr lang="fr-CA" dirty="0"/>
              <a:t>Composantes de base</a:t>
            </a:r>
          </a:p>
          <a:p>
            <a:r>
              <a:rPr lang="fr-CA" dirty="0"/>
              <a:t>Conception de circuit imprimé</a:t>
            </a:r>
          </a:p>
          <a:p>
            <a:pPr lvl="1"/>
            <a:r>
              <a:rPr lang="fr-CA" dirty="0"/>
              <a:t>Schéma électrique</a:t>
            </a:r>
          </a:p>
          <a:p>
            <a:pPr lvl="1"/>
            <a:r>
              <a:rPr lang="fr-CA" dirty="0"/>
              <a:t>Circuit imprimé</a:t>
            </a:r>
          </a:p>
          <a:p>
            <a:r>
              <a:rPr lang="fr-CA" dirty="0"/>
              <a:t>Difficultés et facilités</a:t>
            </a:r>
          </a:p>
          <a:p>
            <a:r>
              <a:rPr lang="fr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2579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E6E11-0068-4AC7-866E-335CA480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3A7D7-4157-43B2-A6B9-F93D436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600" dirty="0"/>
              <a:t>N’hésitez pas à poser des questions au long de la présentation !</a:t>
            </a:r>
          </a:p>
        </p:txBody>
      </p:sp>
    </p:spTree>
    <p:extLst>
      <p:ext uri="{BB962C8B-B14F-4D97-AF65-F5344CB8AC3E}">
        <p14:creationId xmlns:p14="http://schemas.microsoft.com/office/powerpoint/2010/main" val="346228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6EB3C-2F1D-4558-ABA0-6FC30515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54D4B-165C-4572-A2E9-48872136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Toujours eu un grand intérêt</a:t>
            </a:r>
          </a:p>
          <a:p>
            <a:r>
              <a:rPr lang="fr-CA" dirty="0"/>
              <a:t>Électronique essentiel et régis le fonctionnement des appareils au quotidien</a:t>
            </a:r>
          </a:p>
          <a:p>
            <a:r>
              <a:rPr lang="fr-CA" dirty="0"/>
              <a:t>Circuits imprimés simplifient les montages électroniques</a:t>
            </a:r>
          </a:p>
          <a:p>
            <a:r>
              <a:rPr lang="fr-CA" dirty="0"/>
              <a:t>Important d’avoir des connaissances de base en électronique</a:t>
            </a:r>
          </a:p>
        </p:txBody>
      </p:sp>
    </p:spTree>
    <p:extLst>
      <p:ext uri="{BB962C8B-B14F-4D97-AF65-F5344CB8AC3E}">
        <p14:creationId xmlns:p14="http://schemas.microsoft.com/office/powerpoint/2010/main" val="217752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34BC3-8290-4784-A0DF-042099D3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04DF8-4D42-4A08-90A9-296689B9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89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CA" sz="1800" dirty="0"/>
              <a:t>L’électronique est essentiel et omniprésent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CA" sz="1800" dirty="0"/>
              <a:t>Les circuits imprimés ou PCB (</a:t>
            </a:r>
            <a:r>
              <a:rPr lang="fr-CA" sz="1800" i="1" dirty="0" err="1"/>
              <a:t>Printed</a:t>
            </a:r>
            <a:r>
              <a:rPr lang="fr-CA" sz="1800" i="1" dirty="0"/>
              <a:t> Circuit </a:t>
            </a:r>
            <a:r>
              <a:rPr lang="fr-CA" sz="1800" i="1" dirty="0" err="1"/>
              <a:t>Board</a:t>
            </a:r>
            <a:r>
              <a:rPr lang="fr-CA" sz="1800" dirty="0"/>
              <a:t>) sont essentiel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sz="1400" dirty="0"/>
              <a:t>Sert de support aux composants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sz="1400" dirty="0"/>
              <a:t>Simplifie les branchements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sz="1400" dirty="0"/>
              <a:t>Permet une meilleure précision et des plus petits composants</a:t>
            </a:r>
          </a:p>
          <a:p>
            <a:pPr marL="0" indent="0">
              <a:buNone/>
            </a:pPr>
            <a:r>
              <a:rPr lang="fr-CA" sz="2200" dirty="0"/>
              <a:t>Dans le cadre du projet, j’ai du faire: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1800" dirty="0"/>
              <a:t>Une recherche sur les bases de l’électricité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1800" dirty="0"/>
              <a:t>Une recherche sur les bases de l’électronique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1800" dirty="0"/>
              <a:t>Un apprentissage du logiciel </a:t>
            </a:r>
            <a:r>
              <a:rPr lang="fr-CA" sz="1800" dirty="0" err="1"/>
              <a:t>KiCad</a:t>
            </a:r>
            <a:endParaRPr lang="fr-CA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fr-CA" sz="1800" dirty="0"/>
              <a:t>Créer un circuit imprimé (basé sur un projet déjà existant: </a:t>
            </a:r>
            <a:r>
              <a:rPr lang="fr-CA" sz="1800" b="0" i="1" dirty="0">
                <a:effectLst/>
              </a:rPr>
              <a:t>Amplificateur audio 70 Watts - abcelectronique.com</a:t>
            </a:r>
            <a:r>
              <a:rPr lang="fr-CA" sz="1800" b="0" dirty="0">
                <a:effectLst/>
              </a:rPr>
              <a:t>)</a:t>
            </a:r>
            <a:endParaRPr lang="fr-CA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CA" sz="1400" dirty="0"/>
              <a:t>Une conception d’un schéma électronique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sz="1400" dirty="0"/>
              <a:t>Une conception d’un circuit imprimé simple selon les concepts appris</a:t>
            </a:r>
          </a:p>
        </p:txBody>
      </p:sp>
    </p:spTree>
    <p:extLst>
      <p:ext uri="{BB962C8B-B14F-4D97-AF65-F5344CB8AC3E}">
        <p14:creationId xmlns:p14="http://schemas.microsoft.com/office/powerpoint/2010/main" val="136832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F72BA-7887-4400-99AB-3A6CFEBA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26131"/>
            <a:ext cx="9906000" cy="2852737"/>
          </a:xfrm>
        </p:spPr>
        <p:txBody>
          <a:bodyPr/>
          <a:lstStyle/>
          <a:p>
            <a:r>
              <a:rPr lang="fr-CA" dirty="0"/>
              <a:t>L’électronique fondamentale</a:t>
            </a:r>
          </a:p>
        </p:txBody>
      </p:sp>
    </p:spTree>
    <p:extLst>
      <p:ext uri="{BB962C8B-B14F-4D97-AF65-F5344CB8AC3E}">
        <p14:creationId xmlns:p14="http://schemas.microsoft.com/office/powerpoint/2010/main" val="197423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3AE72-B1FA-42B7-93B6-6E795020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L’électronique fondamentale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189D24-4FAD-4D14-8158-99CAFCD5A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Tension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9A605-B570-4E32-BADF-69A9F0CE31C5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fr-CA" dirty="0"/>
              <a:t>En </a:t>
            </a:r>
            <a:r>
              <a:rPr lang="fr-CA" i="1" dirty="0"/>
              <a:t>Volts </a:t>
            </a:r>
            <a:r>
              <a:rPr lang="fr-CA" dirty="0"/>
              <a:t>(voltage)</a:t>
            </a:r>
          </a:p>
          <a:p>
            <a:pPr>
              <a:spcBef>
                <a:spcPts val="0"/>
              </a:spcBef>
            </a:pPr>
            <a:r>
              <a:rPr lang="fr-CA" dirty="0"/>
              <a:t>Force électrique du courant</a:t>
            </a:r>
          </a:p>
          <a:p>
            <a:pPr>
              <a:spcBef>
                <a:spcPts val="0"/>
              </a:spcBef>
            </a:pPr>
            <a:r>
              <a:rPr lang="fr-CA" dirty="0"/>
              <a:t>Différence de potentiel entre deux points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E3962A9-DB6E-4BC7-BDF6-30EFE5692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Puissance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746D7C5-02F3-47E9-9EF7-8A73EBA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Intensité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0D24FE4-24BF-48D2-80E1-9113622A2451}"/>
              </a:ext>
            </a:extLst>
          </p:cNvPr>
          <p:cNvSpPr txBox="1">
            <a:spLocks/>
          </p:cNvSpPr>
          <p:nvPr/>
        </p:nvSpPr>
        <p:spPr>
          <a:xfrm>
            <a:off x="1144589" y="746482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bases électrique</a:t>
            </a:r>
          </a:p>
        </p:txBody>
      </p:sp>
      <p:pic>
        <p:nvPicPr>
          <p:cNvPr id="1026" name="Picture 2" descr="La tension électrique">
            <a:extLst>
              <a:ext uri="{FF2B5EF4-FFF2-40B4-BE49-F238E27FC236}">
                <a16:creationId xmlns:a16="http://schemas.microsoft.com/office/drawing/2014/main" id="{8DB69FF6-9185-455F-8C68-5CB54BFFF35C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9" t="7583" r="10708" b="7583"/>
          <a:stretch/>
        </p:blipFill>
        <p:spPr bwMode="auto">
          <a:xfrm>
            <a:off x="964151" y="2773797"/>
            <a:ext cx="2502568" cy="1524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4" name="Picture 10" descr="Puissance électrique | Cours d'électronique">
            <a:extLst>
              <a:ext uri="{FF2B5EF4-FFF2-40B4-BE49-F238E27FC236}">
                <a16:creationId xmlns:a16="http://schemas.microsoft.com/office/drawing/2014/main" id="{1D719AA8-394B-4537-9A74-9FDEC258C8F1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b="7319"/>
          <a:stretch>
            <a:fillRect/>
          </a:stretch>
        </p:blipFill>
        <p:spPr bwMode="auto">
          <a:xfrm>
            <a:off x="3801238" y="3225889"/>
            <a:ext cx="3872358" cy="10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ensité Électrique ou Débit Instantané">
            <a:extLst>
              <a:ext uri="{FF2B5EF4-FFF2-40B4-BE49-F238E27FC236}">
                <a16:creationId xmlns:a16="http://schemas.microsoft.com/office/drawing/2014/main" id="{3061C9B2-6E23-4514-B441-10BA11BC3C90}"/>
              </a:ext>
            </a:extLst>
          </p:cNvPr>
          <p:cNvPicPr>
            <a:picLocks noGrp="1" noChangeAspect="1" noChangeArrowheads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r="3771"/>
          <a:stretch>
            <a:fillRect/>
          </a:stretch>
        </p:blipFill>
        <p:spPr bwMode="auto">
          <a:xfrm>
            <a:off x="8008115" y="2745564"/>
            <a:ext cx="35226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FBB4C43-A6F1-4CE3-A608-0DD63E6CBE70}"/>
              </a:ext>
            </a:extLst>
          </p:cNvPr>
          <p:cNvSpPr txBox="1">
            <a:spLocks/>
          </p:cNvSpPr>
          <p:nvPr/>
        </p:nvSpPr>
        <p:spPr>
          <a:xfrm>
            <a:off x="4508856" y="4980858"/>
            <a:ext cx="3195240" cy="817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A" dirty="0"/>
              <a:t>En </a:t>
            </a:r>
            <a:r>
              <a:rPr lang="fr-CA" i="1" dirty="0"/>
              <a:t>Watts </a:t>
            </a:r>
            <a:r>
              <a:rPr lang="fr-CA" dirty="0"/>
              <a:t>(</a:t>
            </a:r>
            <a:r>
              <a:rPr lang="fr-CA" dirty="0" err="1"/>
              <a:t>wattage</a:t>
            </a:r>
            <a:r>
              <a:rPr lang="fr-CA" dirty="0"/>
              <a:t>)</a:t>
            </a:r>
          </a:p>
          <a:p>
            <a:pPr>
              <a:spcBef>
                <a:spcPts val="0"/>
              </a:spcBef>
            </a:pPr>
            <a:r>
              <a:rPr lang="fr-CA" dirty="0"/>
              <a:t>Quantité d’énergie sur un temps donné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E42A96D0-F50C-4688-A562-A0ED7B4081B3}"/>
              </a:ext>
            </a:extLst>
          </p:cNvPr>
          <p:cNvSpPr txBox="1">
            <a:spLocks/>
          </p:cNvSpPr>
          <p:nvPr/>
        </p:nvSpPr>
        <p:spPr>
          <a:xfrm>
            <a:off x="7861656" y="4980858"/>
            <a:ext cx="3195240" cy="817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A" dirty="0"/>
              <a:t>En </a:t>
            </a:r>
            <a:r>
              <a:rPr lang="fr-CA" i="1" dirty="0"/>
              <a:t>Ampères </a:t>
            </a:r>
            <a:r>
              <a:rPr lang="fr-CA" dirty="0"/>
              <a:t>(ampérage)</a:t>
            </a:r>
          </a:p>
          <a:p>
            <a:pPr>
              <a:spcBef>
                <a:spcPts val="0"/>
              </a:spcBef>
            </a:pPr>
            <a:r>
              <a:rPr lang="fr-CA" dirty="0"/>
              <a:t>Intensité du courant électrique</a:t>
            </a:r>
          </a:p>
        </p:txBody>
      </p:sp>
    </p:spTree>
    <p:extLst>
      <p:ext uri="{BB962C8B-B14F-4D97-AF65-F5344CB8AC3E}">
        <p14:creationId xmlns:p14="http://schemas.microsoft.com/office/powerpoint/2010/main" val="332177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874FE2-A6C8-4742-B643-3383EABE2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2600" b="1" dirty="0"/>
              <a:t>Polarité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Distinction entre deux points opposés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 courant circule d’un point vers l’autre si le circuit est fermé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Positif (aucune charge)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Vivant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Actif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Ligne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Négatif (chargé d’électron)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Neutre*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8F09679-96A5-469F-8CE0-2A88558D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9" y="104342"/>
            <a:ext cx="9905999" cy="1374776"/>
          </a:xfrm>
        </p:spPr>
        <p:txBody>
          <a:bodyPr>
            <a:normAutofit/>
          </a:bodyPr>
          <a:lstStyle/>
          <a:p>
            <a:r>
              <a:rPr lang="fr-CA" sz="3600" dirty="0"/>
              <a:t>L’électronique fondamentale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BA9CE1CC-4BAA-4A02-91B8-D889AD610D59}"/>
              </a:ext>
            </a:extLst>
          </p:cNvPr>
          <p:cNvSpPr txBox="1">
            <a:spLocks/>
          </p:cNvSpPr>
          <p:nvPr/>
        </p:nvSpPr>
        <p:spPr>
          <a:xfrm>
            <a:off x="1141409" y="379412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bases électrique</a:t>
            </a:r>
          </a:p>
        </p:txBody>
      </p:sp>
      <p:pic>
        <p:nvPicPr>
          <p:cNvPr id="2050" name="Picture 2" descr="A quoi correspondent les couleurs des fils électriques ? - M6 Deco.fr">
            <a:extLst>
              <a:ext uri="{FF2B5EF4-FFF2-40B4-BE49-F238E27FC236}">
                <a16:creationId xmlns:a16="http://schemas.microsoft.com/office/drawing/2014/main" id="{2BCCB5D5-2EC1-40DC-AF8A-31F1B2CD87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501990"/>
            <a:ext cx="5891213" cy="303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20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919E54-988C-41F3-97CF-7282185B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7" y="4359541"/>
            <a:ext cx="4649783" cy="823912"/>
          </a:xfrm>
        </p:spPr>
        <p:txBody>
          <a:bodyPr/>
          <a:lstStyle/>
          <a:p>
            <a:r>
              <a:rPr lang="fr-CA" dirty="0"/>
              <a:t>Courant continu (CC / DC)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962B5E-B69E-4F6C-B41C-17AAA17A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08" y="5183453"/>
            <a:ext cx="4878391" cy="1151470"/>
          </a:xfrm>
        </p:spPr>
        <p:txBody>
          <a:bodyPr/>
          <a:lstStyle/>
          <a:p>
            <a:r>
              <a:rPr lang="fr-CA" dirty="0"/>
              <a:t>Batteries</a:t>
            </a:r>
          </a:p>
          <a:p>
            <a:r>
              <a:rPr lang="fr-CA" dirty="0"/>
              <a:t>Transformateur CA vers CC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E2BE6B-C4E2-4ABC-8D09-E9F6041F9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6" y="4359540"/>
            <a:ext cx="4646602" cy="823912"/>
          </a:xfrm>
        </p:spPr>
        <p:txBody>
          <a:bodyPr/>
          <a:lstStyle/>
          <a:p>
            <a:r>
              <a:rPr lang="fr-CA" dirty="0"/>
              <a:t>Courant alternatif (CA / AC)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C80ABA-E4CE-4629-9AAD-DC6926227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8" y="5183453"/>
            <a:ext cx="4875210" cy="1151470"/>
          </a:xfrm>
        </p:spPr>
        <p:txBody>
          <a:bodyPr/>
          <a:lstStyle/>
          <a:p>
            <a:r>
              <a:rPr lang="fr-CA" dirty="0"/>
              <a:t>Prises électriques</a:t>
            </a:r>
          </a:p>
          <a:p>
            <a:r>
              <a:rPr lang="fr-CA" dirty="0"/>
              <a:t>Alternateur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D7A4DA3-7150-462D-81DB-50180021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9" y="523077"/>
            <a:ext cx="9905999" cy="1374776"/>
          </a:xfrm>
        </p:spPr>
        <p:txBody>
          <a:bodyPr>
            <a:normAutofit/>
          </a:bodyPr>
          <a:lstStyle/>
          <a:p>
            <a:r>
              <a:rPr lang="fr-CA" sz="3600" dirty="0"/>
              <a:t>L’électronique fondamentale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82982A85-331F-4806-B3F7-03EABE83C621}"/>
              </a:ext>
            </a:extLst>
          </p:cNvPr>
          <p:cNvSpPr txBox="1">
            <a:spLocks/>
          </p:cNvSpPr>
          <p:nvPr/>
        </p:nvSpPr>
        <p:spPr>
          <a:xfrm>
            <a:off x="1141409" y="379412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bases électrique</a:t>
            </a:r>
          </a:p>
        </p:txBody>
      </p:sp>
      <p:pic>
        <p:nvPicPr>
          <p:cNvPr id="1026" name="Picture 2" descr="Petite histoire de l'électricité">
            <a:extLst>
              <a:ext uri="{FF2B5EF4-FFF2-40B4-BE49-F238E27FC236}">
                <a16:creationId xmlns:a16="http://schemas.microsoft.com/office/drawing/2014/main" id="{72DAB756-8211-44CA-958B-5A65A2C1C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08" y="1951369"/>
            <a:ext cx="3883555" cy="25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266</TotalTime>
  <Words>492</Words>
  <Application>Microsoft Office PowerPoint</Application>
  <PresentationFormat>Grand écran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Tw Cen MT</vt:lpstr>
      <vt:lpstr>Wingdings</vt:lpstr>
      <vt:lpstr>Circuit</vt:lpstr>
      <vt:lpstr>La conception de circuit imprimé</vt:lpstr>
      <vt:lpstr>Déroulement</vt:lpstr>
      <vt:lpstr>Questions</vt:lpstr>
      <vt:lpstr>Introduction</vt:lpstr>
      <vt:lpstr>Description du Projet</vt:lpstr>
      <vt:lpstr>L’électronique fondamentale</vt:lpstr>
      <vt:lpstr>L’électronique fondamentale</vt:lpstr>
      <vt:lpstr>L’électronique fondamentale</vt:lpstr>
      <vt:lpstr>L’électronique fondamentale</vt:lpstr>
      <vt:lpstr>L’électronique fondamentale</vt:lpstr>
      <vt:lpstr>L’électronique fondamentale</vt:lpstr>
      <vt:lpstr>L’électronique fondamentale</vt:lpstr>
      <vt:lpstr>Conception de schéma et de pcb</vt:lpstr>
      <vt:lpstr>Schéma électronique</vt:lpstr>
      <vt:lpstr>Circuit imprimé</vt:lpstr>
      <vt:lpstr>Circuit imprimé</vt:lpstr>
      <vt:lpstr>Difficultés et facilités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conception de circuit imprimé</dc:title>
  <dc:creator>Charles</dc:creator>
  <cp:lastModifiedBy>Charles</cp:lastModifiedBy>
  <cp:revision>33</cp:revision>
  <dcterms:created xsi:type="dcterms:W3CDTF">2024-06-06T15:51:55Z</dcterms:created>
  <dcterms:modified xsi:type="dcterms:W3CDTF">2024-06-06T20:22:57Z</dcterms:modified>
</cp:coreProperties>
</file>