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29e387886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29e387886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29e387886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29e387886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2b524679d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2b524679d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29e387886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29e387886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29e38788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29e38788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29e387886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29e387886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29e387886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29e387886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2b524679d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2b524679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29e387886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29e387886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2b524679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2b524679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2b524679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2b524679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29e387886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29e387886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hyperlink" Target="https://github.com/charlehl/project-one-group-three/blob/master/analysis.ipynb" TargetMode="External"/><Relationship Id="rId5" Type="http://schemas.openxmlformats.org/officeDocument/2006/relationships/hyperlink" Target="https://github.com/charlehl/project-one-group-three/blob/master/csi_analysis.ipynb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hyperlink" Target="https://github.com/charlehl/project-one-group-three/blob/master/plots_dest_vs_weather.ipynb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hyperlink" Target="https://github.com/charlehl/project-one-group-three/blob/master/avg_rain_inches_plots.ipynb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778575" y="1068450"/>
            <a:ext cx="5702700" cy="21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Travelytics</a:t>
            </a:r>
            <a:endParaRPr b="1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Project 1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894575" y="2679588"/>
            <a:ext cx="34707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Team Members: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Charles Lee, Kristen N. Broersma, Cynthia Wonsch, Jimmy Fung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7389975" y="3801725"/>
            <a:ext cx="58551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43125" y="0"/>
            <a:ext cx="1108712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 txBox="1"/>
          <p:nvPr>
            <p:ph type="title"/>
          </p:nvPr>
        </p:nvSpPr>
        <p:spPr>
          <a:xfrm>
            <a:off x="5314975" y="349900"/>
            <a:ext cx="2463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</a:rPr>
              <a:t>In Conclusion</a:t>
            </a:r>
            <a:endParaRPr u="sng">
              <a:solidFill>
                <a:srgbClr val="000000"/>
              </a:solidFill>
            </a:endParaRPr>
          </a:p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3914450" y="1460425"/>
            <a:ext cx="5141100" cy="32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We </a:t>
            </a:r>
            <a:r>
              <a:rPr lang="en" sz="1500">
                <a:solidFill>
                  <a:srgbClr val="000000"/>
                </a:solidFill>
              </a:rPr>
              <a:t>were</a:t>
            </a:r>
            <a:r>
              <a:rPr lang="en" sz="1500">
                <a:solidFill>
                  <a:srgbClr val="000000"/>
                </a:solidFill>
              </a:rPr>
              <a:t> unable to reject our Alternative hypothesis .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Linear regressions shows that travel patterns correlates to temperature, with the exceptions of a few </a:t>
            </a:r>
            <a:r>
              <a:rPr lang="en" sz="1500">
                <a:solidFill>
                  <a:srgbClr val="000000"/>
                </a:solidFill>
              </a:rPr>
              <a:t>anomalies.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Majority of anomalies can be explained by rain.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001448" cy="625092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3"/>
          <p:cNvSpPr txBox="1"/>
          <p:nvPr>
            <p:ph type="title"/>
          </p:nvPr>
        </p:nvSpPr>
        <p:spPr>
          <a:xfrm>
            <a:off x="1056325" y="101800"/>
            <a:ext cx="25857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</a:rPr>
              <a:t>Post </a:t>
            </a:r>
            <a:r>
              <a:rPr lang="en" u="sng">
                <a:solidFill>
                  <a:srgbClr val="000000"/>
                </a:solidFill>
              </a:rPr>
              <a:t>mortem</a:t>
            </a:r>
            <a:r>
              <a:rPr lang="en" u="sng">
                <a:solidFill>
                  <a:srgbClr val="000000"/>
                </a:solidFill>
              </a:rPr>
              <a:t> </a:t>
            </a:r>
            <a:endParaRPr u="sng">
              <a:solidFill>
                <a:srgbClr val="000000"/>
              </a:solidFill>
            </a:endParaRPr>
          </a:p>
        </p:txBody>
      </p:sp>
      <p:sp>
        <p:nvSpPr>
          <p:cNvPr id="212" name="Google Shape;212;p23"/>
          <p:cNvSpPr txBox="1"/>
          <p:nvPr>
            <p:ph idx="1" type="body"/>
          </p:nvPr>
        </p:nvSpPr>
        <p:spPr>
          <a:xfrm>
            <a:off x="108600" y="836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Obtaining free historical  weather  data.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We used manual-wikipedia lookups pertaining to weather.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Manipulating dataframes.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Data </a:t>
            </a:r>
            <a:r>
              <a:rPr lang="en">
                <a:solidFill>
                  <a:srgbClr val="000000"/>
                </a:solidFill>
              </a:rPr>
              <a:t>formatting</a:t>
            </a:r>
            <a:r>
              <a:rPr lang="en">
                <a:solidFill>
                  <a:srgbClr val="000000"/>
                </a:solidFill>
              </a:rPr>
              <a:t>, for historical values. (JSON)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Finding the best way to determine the if travel advisory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has a </a:t>
            </a:r>
            <a:r>
              <a:rPr lang="en">
                <a:solidFill>
                  <a:srgbClr val="000000"/>
                </a:solidFill>
              </a:rPr>
              <a:t>positive</a:t>
            </a:r>
            <a:r>
              <a:rPr lang="en">
                <a:solidFill>
                  <a:srgbClr val="000000"/>
                </a:solidFill>
              </a:rPr>
              <a:t> or negative effect, and determining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what the advisory states. 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Find the best way to automate the process.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Further analysis of  Mexico City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0600" y="184850"/>
            <a:ext cx="3457200" cy="2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1225" y="284600"/>
            <a:ext cx="3307575" cy="22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0325" y="2655978"/>
            <a:ext cx="3457200" cy="2403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81474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5"/>
          <p:cNvSpPr txBox="1"/>
          <p:nvPr>
            <p:ph type="title"/>
          </p:nvPr>
        </p:nvSpPr>
        <p:spPr>
          <a:xfrm>
            <a:off x="1111325" y="333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Questions</a:t>
            </a:r>
            <a:r>
              <a:rPr lang="en"/>
              <a:t> </a:t>
            </a:r>
            <a:endParaRPr/>
          </a:p>
        </p:txBody>
      </p:sp>
      <p:sp>
        <p:nvSpPr>
          <p:cNvPr id="228" name="Google Shape;22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4"/>
          <p:cNvPicPr preferRelativeResize="0"/>
          <p:nvPr/>
        </p:nvPicPr>
        <p:blipFill>
          <a:blip r:embed="rId3">
            <a:alphaModFix amt="61000"/>
          </a:blip>
          <a:stretch>
            <a:fillRect/>
          </a:stretch>
        </p:blipFill>
        <p:spPr>
          <a:xfrm>
            <a:off x="5465525" y="2668250"/>
            <a:ext cx="3110626" cy="233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5696100" cy="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Motivation &amp; Summary </a:t>
            </a:r>
            <a:endParaRPr u="sng"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250325" y="2486100"/>
            <a:ext cx="5411700" cy="17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Null Hypothesis</a:t>
            </a:r>
            <a:r>
              <a:rPr lang="en" u="sng"/>
              <a:t>:</a:t>
            </a:r>
            <a:r>
              <a:rPr lang="en"/>
              <a:t> </a:t>
            </a:r>
            <a:br>
              <a:rPr lang="en"/>
            </a:br>
            <a:r>
              <a:rPr lang="en"/>
              <a:t>Travel advisories have no effect on Americans traveling abroad.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u="sng"/>
              <a:t>Alternative Hypothesis</a:t>
            </a:r>
            <a:r>
              <a:rPr lang="en"/>
              <a:t>: </a:t>
            </a:r>
            <a:br>
              <a:rPr lang="en"/>
            </a:br>
            <a:r>
              <a:rPr lang="en"/>
              <a:t>If travel advisories are considered then the number of Americans traveling abroad should decline in the year going forward.</a:t>
            </a:r>
            <a:endParaRPr/>
          </a:p>
        </p:txBody>
      </p:sp>
      <p:sp>
        <p:nvSpPr>
          <p:cNvPr id="144" name="Google Shape;144;p14"/>
          <p:cNvSpPr txBox="1"/>
          <p:nvPr/>
        </p:nvSpPr>
        <p:spPr>
          <a:xfrm>
            <a:off x="1187100" y="1317225"/>
            <a:ext cx="67698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 are trying to find Americans’ travel preferences and the reasons that influence their destination choice.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5"/>
          <p:cNvPicPr preferRelativeResize="0"/>
          <p:nvPr/>
        </p:nvPicPr>
        <p:blipFill rotWithShape="1">
          <a:blip r:embed="rId3">
            <a:alphaModFix/>
          </a:blip>
          <a:srcRect b="92156" l="0" r="93451" t="0"/>
          <a:stretch/>
        </p:blipFill>
        <p:spPr>
          <a:xfrm>
            <a:off x="-1486075" y="-85975"/>
            <a:ext cx="652375" cy="43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 txBox="1"/>
          <p:nvPr>
            <p:ph type="title"/>
          </p:nvPr>
        </p:nvSpPr>
        <p:spPr>
          <a:xfrm>
            <a:off x="1400725" y="525925"/>
            <a:ext cx="25566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Data Analysis </a:t>
            </a:r>
            <a:endParaRPr u="sng"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915450" y="2622250"/>
            <a:ext cx="6822600" cy="1947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Found  top 10 travel destinations based on  monthly  number of  travelers.  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Searched within the travel  advisory the number of mentions per destination and ran a T-Test. 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We visualized travel data for all 10 destinations year by year. 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Used a linear regression to compare temperature and passenger number. 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We analyzed rain to explain  anomalies.</a:t>
            </a:r>
            <a:endParaRPr b="1" sz="14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152" name="Google Shape;152;p15"/>
          <p:cNvSpPr txBox="1"/>
          <p:nvPr/>
        </p:nvSpPr>
        <p:spPr>
          <a:xfrm>
            <a:off x="598825" y="1207400"/>
            <a:ext cx="6644400" cy="10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What are the Top 10 Travel destinations of Americans traveling abroad?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Do travel advisories affect the decision making of Americans traveling abroad?</a:t>
            </a:r>
            <a:endParaRPr b="1"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Does weather influence the decision making process of picking a place to travel?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418626" cy="601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 txBox="1"/>
          <p:nvPr>
            <p:ph type="title"/>
          </p:nvPr>
        </p:nvSpPr>
        <p:spPr>
          <a:xfrm>
            <a:off x="547075" y="297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</a:rPr>
              <a:t>Data Cleanup &amp; Exploration</a:t>
            </a:r>
            <a:endParaRPr u="sng">
              <a:solidFill>
                <a:srgbClr val="000000"/>
              </a:solidFill>
            </a:endParaRPr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645600" y="909075"/>
            <a:ext cx="7038900" cy="30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 u="sng">
                <a:solidFill>
                  <a:srgbClr val="000000"/>
                </a:solidFill>
                <a:hlinkClick r:id="rId4"/>
              </a:rPr>
              <a:t>Merging Data and Aggregation</a:t>
            </a:r>
            <a:endParaRPr b="1" sz="14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Data Request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Isolating Flights to Foreign Nations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Ranking Destinations</a:t>
            </a:r>
            <a:br>
              <a:rPr lang="en" sz="1200">
                <a:solidFill>
                  <a:srgbClr val="000000"/>
                </a:solidFill>
              </a:rPr>
            </a:br>
            <a:endParaRPr sz="12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 u="sng">
                <a:solidFill>
                  <a:srgbClr val="000000"/>
                </a:solidFill>
                <a:hlinkClick r:id="rId5"/>
              </a:rPr>
              <a:t>Travel Advisory JSON</a:t>
            </a:r>
            <a:endParaRPr b="1" sz="14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Types of Advisories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Determining Negative Advisory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Travel Update Status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Travel Advisory Output Dictionary</a:t>
            </a:r>
            <a:endParaRPr sz="12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Data Plots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Temperature/Rainfall Data</a:t>
            </a:r>
            <a:endParaRPr b="1"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Travel Destinations for Americans going abroad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Cancun, Mexico	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London, England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Tokyo, Japan	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Toronto, Canada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Mexico City, Mexico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Amsterdam, The Netherlands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Paris, France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Punta Cana, Dominican Republic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Vancouver, Canada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San Jose Del Cabo, Mexico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975" y="1432475"/>
            <a:ext cx="426720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3" y="-1666393"/>
            <a:ext cx="9079875" cy="680989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 txBox="1"/>
          <p:nvPr>
            <p:ph type="title"/>
          </p:nvPr>
        </p:nvSpPr>
        <p:spPr>
          <a:xfrm>
            <a:off x="2260950" y="62200"/>
            <a:ext cx="4622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FFFF"/>
                </a:solidFill>
              </a:rPr>
              <a:t>Weather’s impact on Travel</a:t>
            </a:r>
            <a:endParaRPr b="1" u="sng">
              <a:solidFill>
                <a:srgbClr val="FFFFFF"/>
              </a:solidFill>
            </a:endParaRPr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1743600" y="3090875"/>
            <a:ext cx="5656800" cy="18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W</a:t>
            </a:r>
            <a:r>
              <a:rPr b="1" lang="en"/>
              <a:t>e ran 10 regressions on Temperature Vs. Travel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Out of the top ten cities, 7 had a </a:t>
            </a:r>
            <a:r>
              <a:rPr b="1" lang="en"/>
              <a:t>positive</a:t>
            </a:r>
            <a:r>
              <a:rPr b="1" lang="en"/>
              <a:t> correlation  between temperature  and travel.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The 3 cities that had a negative correlation were Mexican  beach destination cities. 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052550" y="4022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Similar patterns in: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Tokyo, Toronto, Amsterdam, Paris, Vancouver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75" y="120015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6350" y="1200150"/>
            <a:ext cx="40197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 txBox="1"/>
          <p:nvPr/>
        </p:nvSpPr>
        <p:spPr>
          <a:xfrm>
            <a:off x="1390950" y="304950"/>
            <a:ext cx="63534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hlink"/>
                </a:solidFill>
                <a:hlinkClick r:id="rId5"/>
              </a:rPr>
              <a:t>Temperature vs. Number of Passengers</a:t>
            </a:r>
            <a:endParaRPr b="1"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921375" y="4103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Similar patterns in: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Punta Cana, San Jose del Cabo</a:t>
            </a:r>
            <a:endParaRPr sz="1800"/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075" y="1307849"/>
            <a:ext cx="4101502" cy="273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0771" y="1242450"/>
            <a:ext cx="3741129" cy="286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0"/>
          <p:cNvSpPr txBox="1"/>
          <p:nvPr/>
        </p:nvSpPr>
        <p:spPr>
          <a:xfrm>
            <a:off x="1921200" y="233800"/>
            <a:ext cx="60390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hlink"/>
                </a:solidFill>
                <a:hlinkClick r:id="rId5"/>
              </a:rPr>
              <a:t>Rain vs. Number of Travelers </a:t>
            </a:r>
            <a:endParaRPr b="1"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852448" y="0"/>
            <a:ext cx="1199646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 txBox="1"/>
          <p:nvPr>
            <p:ph type="title"/>
          </p:nvPr>
        </p:nvSpPr>
        <p:spPr>
          <a:xfrm>
            <a:off x="5107275" y="672025"/>
            <a:ext cx="1910400" cy="6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Discussion</a:t>
            </a:r>
            <a:r>
              <a:rPr lang="en"/>
              <a:t> </a:t>
            </a:r>
            <a:endParaRPr/>
          </a:p>
        </p:txBody>
      </p:sp>
      <p:sp>
        <p:nvSpPr>
          <p:cNvPr id="198" name="Google Shape;198;p21"/>
          <p:cNvSpPr txBox="1"/>
          <p:nvPr>
            <p:ph idx="1" type="body"/>
          </p:nvPr>
        </p:nvSpPr>
        <p:spPr>
          <a:xfrm>
            <a:off x="3027075" y="1424200"/>
            <a:ext cx="6070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expected to find a </a:t>
            </a:r>
            <a:r>
              <a:rPr lang="en"/>
              <a:t>greater</a:t>
            </a:r>
            <a:r>
              <a:rPr lang="en"/>
              <a:t> influence from travel advisories on the destination choice by Americans.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expected that travel advisories would decrease  passenger number to those destinations.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other more important factors influencing the destination choice.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found out  temperature had a greater impact in decision.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