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41"/>
  </p:notesMasterIdLst>
  <p:sldIdLst>
    <p:sldId id="256" r:id="rId2"/>
    <p:sldId id="260" r:id="rId3"/>
    <p:sldId id="288" r:id="rId4"/>
    <p:sldId id="289" r:id="rId5"/>
    <p:sldId id="285" r:id="rId6"/>
    <p:sldId id="286" r:id="rId7"/>
    <p:sldId id="266" r:id="rId8"/>
    <p:sldId id="263" r:id="rId9"/>
    <p:sldId id="261" r:id="rId10"/>
    <p:sldId id="258" r:id="rId11"/>
    <p:sldId id="287" r:id="rId12"/>
    <p:sldId id="257" r:id="rId13"/>
    <p:sldId id="262" r:id="rId14"/>
    <p:sldId id="270" r:id="rId15"/>
    <p:sldId id="259" r:id="rId16"/>
    <p:sldId id="294" r:id="rId17"/>
    <p:sldId id="284" r:id="rId18"/>
    <p:sldId id="300" r:id="rId19"/>
    <p:sldId id="268" r:id="rId20"/>
    <p:sldId id="295" r:id="rId21"/>
    <p:sldId id="269" r:id="rId22"/>
    <p:sldId id="296" r:id="rId23"/>
    <p:sldId id="267" r:id="rId24"/>
    <p:sldId id="282" r:id="rId25"/>
    <p:sldId id="297" r:id="rId26"/>
    <p:sldId id="293" r:id="rId27"/>
    <p:sldId id="290" r:id="rId28"/>
    <p:sldId id="291" r:id="rId29"/>
    <p:sldId id="292" r:id="rId30"/>
    <p:sldId id="281" r:id="rId31"/>
    <p:sldId id="283" r:id="rId32"/>
    <p:sldId id="298" r:id="rId33"/>
    <p:sldId id="279" r:id="rId34"/>
    <p:sldId id="277" r:id="rId35"/>
    <p:sldId id="278" r:id="rId36"/>
    <p:sldId id="302" r:id="rId37"/>
    <p:sldId id="280" r:id="rId38"/>
    <p:sldId id="299" r:id="rId39"/>
    <p:sldId id="26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autoAdjust="0"/>
  </p:normalViewPr>
  <p:slideViewPr>
    <p:cSldViewPr snapToGrid="0">
      <p:cViewPr varScale="1">
        <p:scale>
          <a:sx n="92" d="100"/>
          <a:sy n="92" d="100"/>
        </p:scale>
        <p:origin x="354" y="90"/>
      </p:cViewPr>
      <p:guideLst/>
    </p:cSldViewPr>
  </p:slideViewPr>
  <p:outlineViewPr>
    <p:cViewPr>
      <p:scale>
        <a:sx n="33" d="100"/>
        <a:sy n="33" d="100"/>
      </p:scale>
      <p:origin x="0" y="-108"/>
    </p:cViewPr>
  </p:outlineViewPr>
  <p:notesTextViewPr>
    <p:cViewPr>
      <p:scale>
        <a:sx n="1" d="1"/>
        <a:sy n="1" d="1"/>
      </p:scale>
      <p:origin x="0" y="0"/>
    </p:cViewPr>
  </p:notesTextViewPr>
  <p:notesViewPr>
    <p:cSldViewPr snapToGrid="0">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AF061-4B43-492C-8CB7-F8277C27325C}" type="datetimeFigureOut">
              <a:rPr lang="en-US" smtClean="0"/>
              <a:t>7/14/2016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B2ECC-165C-4A60-B468-14465E5FD573}" type="slidenum">
              <a:rPr lang="en-US" smtClean="0"/>
              <a:t>‹#›</a:t>
            </a:fld>
            <a:endParaRPr lang="en-US"/>
          </a:p>
        </p:txBody>
      </p:sp>
    </p:spTree>
    <p:extLst>
      <p:ext uri="{BB962C8B-B14F-4D97-AF65-F5344CB8AC3E}">
        <p14:creationId xmlns:p14="http://schemas.microsoft.com/office/powerpoint/2010/main" val="2050694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describe a compelling destination, you’re helping to correct one of the Rider’s great weaknesses—the tendency to get lost in analysis.  Our first </a:t>
            </a:r>
            <a:r>
              <a:rPr lang="en-US" dirty="0" err="1" smtClean="0"/>
              <a:t>instanct</a:t>
            </a:r>
            <a:r>
              <a:rPr lang="en-US" dirty="0" smtClean="0"/>
              <a:t>, in most change situations, is to offer up data to people’s Riders: Here’s why we need to change. Here are the tables and graphs and charts that prove it.  The Rider loves this.  He’ll start pouring over the data…and he’ll be inclined to debate with you about the conclusions you’ve drawn.  To the Rider, the ‘analyzing’ phase is often more satisfying than the ‘doing’ phase, and that’s dangerous for your switch.  Notice what happens, though, when you point to an attractive destination:  The Rider starts applying his strengths to figure out how to get there…”</a:t>
            </a:r>
            <a:endParaRPr lang="en-US" dirty="0"/>
          </a:p>
        </p:txBody>
      </p:sp>
      <p:sp>
        <p:nvSpPr>
          <p:cNvPr id="4" name="Slide Number Placeholder 3"/>
          <p:cNvSpPr>
            <a:spLocks noGrp="1"/>
          </p:cNvSpPr>
          <p:nvPr>
            <p:ph type="sldNum" sz="quarter" idx="10"/>
          </p:nvPr>
        </p:nvSpPr>
        <p:spPr/>
        <p:txBody>
          <a:bodyPr/>
          <a:lstStyle/>
          <a:p>
            <a:fld id="{FC5B2ECC-165C-4A60-B468-14465E5FD573}" type="slidenum">
              <a:rPr lang="en-US" smtClean="0"/>
              <a:t>19</a:t>
            </a:fld>
            <a:endParaRPr lang="en-US"/>
          </a:p>
        </p:txBody>
      </p:sp>
    </p:spTree>
    <p:extLst>
      <p:ext uri="{BB962C8B-B14F-4D97-AF65-F5344CB8AC3E}">
        <p14:creationId xmlns:p14="http://schemas.microsoft.com/office/powerpoint/2010/main" val="90665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E1DDD9-6247-4E60-8B58-6980A6DCC643}"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F3AC8-0B28-4B8B-BA7C-0110C4A0D875}" type="slidenum">
              <a:rPr lang="en-US" smtClean="0"/>
              <a:t>‹#›</a:t>
            </a:fld>
            <a:endParaRPr lang="en-US"/>
          </a:p>
        </p:txBody>
      </p:sp>
    </p:spTree>
    <p:extLst>
      <p:ext uri="{BB962C8B-B14F-4D97-AF65-F5344CB8AC3E}">
        <p14:creationId xmlns:p14="http://schemas.microsoft.com/office/powerpoint/2010/main" val="19985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E1DDD9-6247-4E60-8B58-6980A6DCC643}" type="datetimeFigureOut">
              <a:rPr lang="en-US" smtClean="0"/>
              <a:t>7/14/2016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F3AC8-0B28-4B8B-BA7C-0110C4A0D875}" type="slidenum">
              <a:rPr lang="en-US" smtClean="0"/>
              <a:t>‹#›</a:t>
            </a:fld>
            <a:endParaRPr lang="en-US"/>
          </a:p>
        </p:txBody>
      </p:sp>
    </p:spTree>
    <p:extLst>
      <p:ext uri="{BB962C8B-B14F-4D97-AF65-F5344CB8AC3E}">
        <p14:creationId xmlns:p14="http://schemas.microsoft.com/office/powerpoint/2010/main" val="189403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E1DDD9-6247-4E60-8B58-6980A6DCC643}" type="datetimeFigureOut">
              <a:rPr lang="en-US" smtClean="0"/>
              <a:t>7/14/2016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F3AC8-0B28-4B8B-BA7C-0110C4A0D875}" type="slidenum">
              <a:rPr lang="en-US" smtClean="0"/>
              <a:t>‹#›</a:t>
            </a:fld>
            <a:endParaRPr lang="en-US"/>
          </a:p>
        </p:txBody>
      </p:sp>
    </p:spTree>
    <p:extLst>
      <p:ext uri="{BB962C8B-B14F-4D97-AF65-F5344CB8AC3E}">
        <p14:creationId xmlns:p14="http://schemas.microsoft.com/office/powerpoint/2010/main" val="233014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1DDD9-6247-4E60-8B58-6980A6DCC643}"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F3AC8-0B28-4B8B-BA7C-0110C4A0D875}" type="slidenum">
              <a:rPr lang="en-US" smtClean="0"/>
              <a:t>‹#›</a:t>
            </a:fld>
            <a:endParaRPr lang="en-US"/>
          </a:p>
        </p:txBody>
      </p:sp>
    </p:spTree>
    <p:extLst>
      <p:ext uri="{BB962C8B-B14F-4D97-AF65-F5344CB8AC3E}">
        <p14:creationId xmlns:p14="http://schemas.microsoft.com/office/powerpoint/2010/main" val="887222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E1DDD9-6247-4E60-8B58-6980A6DCC643}" type="datetimeFigureOut">
              <a:rPr lang="en-US" smtClean="0"/>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F3AC8-0B28-4B8B-BA7C-0110C4A0D875}" type="slidenum">
              <a:rPr lang="en-US" smtClean="0"/>
              <a:t>‹#›</a:t>
            </a:fld>
            <a:endParaRPr lang="en-US"/>
          </a:p>
        </p:txBody>
      </p:sp>
    </p:spTree>
    <p:extLst>
      <p:ext uri="{BB962C8B-B14F-4D97-AF65-F5344CB8AC3E}">
        <p14:creationId xmlns:p14="http://schemas.microsoft.com/office/powerpoint/2010/main" val="56618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49E1DDD9-6247-4E60-8B58-6980A6DCC643}" type="datetimeFigureOut">
              <a:rPr lang="en-US" smtClean="0"/>
              <a:t>7/14/2016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0BF3AC8-0B28-4B8B-BA7C-0110C4A0D875}" type="slidenum">
              <a:rPr lang="en-US" smtClean="0"/>
              <a:t>‹#›</a:t>
            </a:fld>
            <a:endParaRPr lang="en-US"/>
          </a:p>
        </p:txBody>
      </p:sp>
    </p:spTree>
    <p:extLst>
      <p:ext uri="{BB962C8B-B14F-4D97-AF65-F5344CB8AC3E}">
        <p14:creationId xmlns:p14="http://schemas.microsoft.com/office/powerpoint/2010/main" val="129580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49E1DDD9-6247-4E60-8B58-6980A6DCC643}" type="datetimeFigureOut">
              <a:rPr lang="en-US" smtClean="0"/>
              <a:t>7/14/2016</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D0BF3AC8-0B28-4B8B-BA7C-0110C4A0D875}" type="slidenum">
              <a:rPr lang="en-US" smtClean="0"/>
              <a:t>‹#›</a:t>
            </a:fld>
            <a:endParaRPr lang="en-US"/>
          </a:p>
        </p:txBody>
      </p:sp>
    </p:spTree>
    <p:extLst>
      <p:ext uri="{BB962C8B-B14F-4D97-AF65-F5344CB8AC3E}">
        <p14:creationId xmlns:p14="http://schemas.microsoft.com/office/powerpoint/2010/main" val="194298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49E1DDD9-6247-4E60-8B58-6980A6DCC643}" type="datetimeFigureOut">
              <a:rPr lang="en-US" smtClean="0"/>
              <a:t>7/14/2016</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D0BF3AC8-0B28-4B8B-BA7C-0110C4A0D875}" type="slidenum">
              <a:rPr lang="en-US" smtClean="0"/>
              <a:t>‹#›</a:t>
            </a:fld>
            <a:endParaRPr lang="en-US"/>
          </a:p>
        </p:txBody>
      </p:sp>
    </p:spTree>
    <p:extLst>
      <p:ext uri="{BB962C8B-B14F-4D97-AF65-F5344CB8AC3E}">
        <p14:creationId xmlns:p14="http://schemas.microsoft.com/office/powerpoint/2010/main" val="67123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9E1DDD9-6247-4E60-8B58-6980A6DCC643}" type="datetimeFigureOut">
              <a:rPr lang="en-US" smtClean="0"/>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F3AC8-0B28-4B8B-BA7C-0110C4A0D875}" type="slidenum">
              <a:rPr lang="en-US" smtClean="0"/>
              <a:t>‹#›</a:t>
            </a:fld>
            <a:endParaRPr lang="en-US"/>
          </a:p>
        </p:txBody>
      </p:sp>
    </p:spTree>
    <p:extLst>
      <p:ext uri="{BB962C8B-B14F-4D97-AF65-F5344CB8AC3E}">
        <p14:creationId xmlns:p14="http://schemas.microsoft.com/office/powerpoint/2010/main" val="3558226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9E1DDD9-6247-4E60-8B58-6980A6DCC643}" type="datetimeFigureOut">
              <a:rPr lang="en-US" smtClean="0"/>
              <a:t>7/14/2016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0BF3AC8-0B28-4B8B-BA7C-0110C4A0D875}" type="slidenum">
              <a:rPr lang="en-US" smtClean="0"/>
              <a:t>‹#›</a:t>
            </a:fld>
            <a:endParaRPr lang="en-US"/>
          </a:p>
        </p:txBody>
      </p:sp>
    </p:spTree>
    <p:extLst>
      <p:ext uri="{BB962C8B-B14F-4D97-AF65-F5344CB8AC3E}">
        <p14:creationId xmlns:p14="http://schemas.microsoft.com/office/powerpoint/2010/main" val="346035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9E1DDD9-6247-4E60-8B58-6980A6DCC643}" type="datetimeFigureOut">
              <a:rPr lang="en-US" smtClean="0"/>
              <a:t>7/14/2016</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D0BF3AC8-0B28-4B8B-BA7C-0110C4A0D875}" type="slidenum">
              <a:rPr lang="en-US" smtClean="0"/>
              <a:t>‹#›</a:t>
            </a:fld>
            <a:endParaRPr lang="en-US"/>
          </a:p>
        </p:txBody>
      </p:sp>
    </p:spTree>
    <p:extLst>
      <p:ext uri="{BB962C8B-B14F-4D97-AF65-F5344CB8AC3E}">
        <p14:creationId xmlns:p14="http://schemas.microsoft.com/office/powerpoint/2010/main" val="309283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9E1DDD9-6247-4E60-8B58-6980A6DCC643}" type="datetimeFigureOut">
              <a:rPr lang="en-US" smtClean="0"/>
              <a:t>7/14/2016</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0BF3AC8-0B28-4B8B-BA7C-0110C4A0D875}" type="slidenum">
              <a:rPr lang="en-US" smtClean="0"/>
              <a:t>‹#›</a:t>
            </a:fld>
            <a:endParaRPr lang="en-US"/>
          </a:p>
        </p:txBody>
      </p:sp>
    </p:spTree>
    <p:extLst>
      <p:ext uri="{BB962C8B-B14F-4D97-AF65-F5344CB8AC3E}">
        <p14:creationId xmlns:p14="http://schemas.microsoft.com/office/powerpoint/2010/main" val="826631268"/>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ourrescue.org/" TargetMode="External"/><Relationship Id="rId2" Type="http://schemas.openxmlformats.org/officeDocument/2006/relationships/hyperlink" Target="http://www.theabolitionistsmovie.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slideshare.net/StanfordBusiness/using-neuroscience-to-influence-behavior" TargetMode="External"/><Relationship Id="rId2" Type="http://schemas.openxmlformats.org/officeDocument/2006/relationships/hyperlink" Target="https://www.openwest.org/schedule/#talk-111" TargetMode="External"/><Relationship Id="rId1" Type="http://schemas.openxmlformats.org/officeDocument/2006/relationships/slideLayout" Target="../slideLayouts/slideLayout2.xml"/><Relationship Id="rId6" Type="http://schemas.openxmlformats.org/officeDocument/2006/relationships/hyperlink" Target="https://www.ted.com/talks/hans_and_ola_rosling_how_not_to_be_ignorant_about_the_world" TargetMode="External"/><Relationship Id="rId5" Type="http://schemas.openxmlformats.org/officeDocument/2006/relationships/hyperlink" Target="https://www.ted.com/talks/tim_urban_inside_the_mind_of_a_master_procrastinator?language=en" TargetMode="External"/><Relationship Id="rId4" Type="http://schemas.openxmlformats.org/officeDocument/2006/relationships/hyperlink" Target="https://www.amazon.com/Switch-Change-Things-When-Hard/dp/0385528752"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ed.com/talks/hans_and_ola_rosling_how_not_to_be_ignorant_about_the_worl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How to Gamify Technical Debt and Introduce Change Successfully</a:t>
            </a:r>
            <a:endParaRPr lang="en-US" dirty="0"/>
          </a:p>
        </p:txBody>
      </p:sp>
      <p:sp>
        <p:nvSpPr>
          <p:cNvPr id="3" name="Subtitle 2"/>
          <p:cNvSpPr>
            <a:spLocks noGrp="1"/>
          </p:cNvSpPr>
          <p:nvPr>
            <p:ph type="subTitle" idx="1"/>
          </p:nvPr>
        </p:nvSpPr>
        <p:spPr/>
        <p:txBody>
          <a:bodyPr/>
          <a:lstStyle/>
          <a:p>
            <a:r>
              <a:rPr lang="en-US" dirty="0" smtClean="0"/>
              <a:t>Jason Jones, M.S.</a:t>
            </a:r>
          </a:p>
          <a:p>
            <a:r>
              <a:rPr lang="en-US" dirty="0" smtClean="0"/>
              <a:t>Intermountain Healthcare</a:t>
            </a:r>
            <a:endParaRPr lang="en-US" dirty="0"/>
          </a:p>
        </p:txBody>
      </p:sp>
    </p:spTree>
    <p:extLst>
      <p:ext uri="{BB962C8B-B14F-4D97-AF65-F5344CB8AC3E}">
        <p14:creationId xmlns:p14="http://schemas.microsoft.com/office/powerpoint/2010/main" val="2092731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Elephant</a:t>
            </a:r>
            <a:endParaRPr lang="en-US" dirty="0"/>
          </a:p>
        </p:txBody>
      </p:sp>
      <p:sp>
        <p:nvSpPr>
          <p:cNvPr id="3" name="Content Placeholder 2"/>
          <p:cNvSpPr>
            <a:spLocks noGrp="1"/>
          </p:cNvSpPr>
          <p:nvPr>
            <p:ph idx="1"/>
          </p:nvPr>
        </p:nvSpPr>
        <p:spPr/>
        <p:txBody>
          <a:bodyPr/>
          <a:lstStyle/>
          <a:p>
            <a:r>
              <a:rPr lang="en-US" dirty="0" smtClean="0"/>
              <a:t>Weaknesses</a:t>
            </a:r>
          </a:p>
          <a:p>
            <a:pPr lvl="1"/>
            <a:r>
              <a:rPr lang="en-US" dirty="0" smtClean="0"/>
              <a:t>Lazy and skittish</a:t>
            </a:r>
          </a:p>
          <a:p>
            <a:pPr lvl="1"/>
            <a:r>
              <a:rPr lang="en-US" dirty="0" smtClean="0"/>
              <a:t>Emotional and instinctive</a:t>
            </a:r>
          </a:p>
          <a:p>
            <a:pPr lvl="1"/>
            <a:r>
              <a:rPr lang="en-US" dirty="0" smtClean="0"/>
              <a:t>Quick payoff (ice cream) over long-term vision (health, </a:t>
            </a:r>
            <a:r>
              <a:rPr lang="en-US" dirty="0" err="1" smtClean="0"/>
              <a:t>etc</a:t>
            </a:r>
            <a:r>
              <a:rPr lang="en-US" dirty="0" smtClean="0"/>
              <a:t>)</a:t>
            </a:r>
          </a:p>
          <a:p>
            <a:pPr lvl="1"/>
            <a:r>
              <a:rPr lang="en-US" dirty="0" smtClean="0"/>
              <a:t>Instant gratification </a:t>
            </a:r>
          </a:p>
          <a:p>
            <a:pPr lvl="1"/>
            <a:r>
              <a:rPr lang="en-US" dirty="0" smtClean="0"/>
              <a:t>Usually the cause of failed change efforts</a:t>
            </a:r>
          </a:p>
          <a:p>
            <a:r>
              <a:rPr lang="en-US" dirty="0" smtClean="0"/>
              <a:t>Strengths</a:t>
            </a:r>
          </a:p>
          <a:p>
            <a:pPr lvl="1"/>
            <a:r>
              <a:rPr lang="en-US" dirty="0" smtClean="0"/>
              <a:t>Emotional energy (compassion, loyalty, competition, </a:t>
            </a:r>
            <a:r>
              <a:rPr lang="en-US" dirty="0" err="1" smtClean="0"/>
              <a:t>etc</a:t>
            </a:r>
            <a:r>
              <a:rPr lang="en-US" dirty="0" smtClean="0"/>
              <a:t>)</a:t>
            </a:r>
          </a:p>
          <a:p>
            <a:pPr lvl="1"/>
            <a:r>
              <a:rPr lang="en-US" dirty="0" smtClean="0"/>
              <a:t>Provides the passion to drive to completion</a:t>
            </a:r>
          </a:p>
          <a:p>
            <a:endParaRPr lang="en-US" dirty="0"/>
          </a:p>
          <a:p>
            <a:r>
              <a:rPr lang="en-US" dirty="0" smtClean="0"/>
              <a:t>“To make progress toward a goal, whether it’s noble or crass, requires the energy and drive of the Elephant.”  Switch.</a:t>
            </a:r>
          </a:p>
        </p:txBody>
      </p:sp>
    </p:spTree>
    <p:extLst>
      <p:ext uri="{BB962C8B-B14F-4D97-AF65-F5344CB8AC3E}">
        <p14:creationId xmlns:p14="http://schemas.microsoft.com/office/powerpoint/2010/main" val="139244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Tim Urban</a:t>
            </a:r>
            <a:endParaRPr lang="en-US" sz="3500" dirty="0"/>
          </a:p>
        </p:txBody>
      </p:sp>
      <p:sp>
        <p:nvSpPr>
          <p:cNvPr id="4" name="TextBox 3"/>
          <p:cNvSpPr txBox="1"/>
          <p:nvPr/>
        </p:nvSpPr>
        <p:spPr>
          <a:xfrm>
            <a:off x="3869268" y="6241795"/>
            <a:ext cx="6465553" cy="276999"/>
          </a:xfrm>
          <a:prstGeom prst="rect">
            <a:avLst/>
          </a:prstGeom>
          <a:noFill/>
        </p:spPr>
        <p:txBody>
          <a:bodyPr wrap="none" rtlCol="0">
            <a:spAutoFit/>
          </a:bodyPr>
          <a:lstStyle/>
          <a:p>
            <a:r>
              <a:rPr lang="en-US" sz="1200" dirty="0"/>
              <a:t>https://www.ted.com/talks/tim_urban_inside_the_mind_of_a_master_procrastinator?language=en</a:t>
            </a:r>
          </a:p>
        </p:txBody>
      </p:sp>
      <p:pic>
        <p:nvPicPr>
          <p:cNvPr id="5" name="Picture 2" descr="http://cdn2.hubspot.net/hubfs/451100/t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791" y="1274873"/>
            <a:ext cx="7772400" cy="42991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69268" y="5723222"/>
            <a:ext cx="1398140" cy="369332"/>
          </a:xfrm>
          <a:prstGeom prst="rect">
            <a:avLst/>
          </a:prstGeom>
          <a:noFill/>
        </p:spPr>
        <p:txBody>
          <a:bodyPr wrap="none" rtlCol="0">
            <a:spAutoFit/>
          </a:bodyPr>
          <a:lstStyle/>
          <a:p>
            <a:r>
              <a:rPr lang="en-US" dirty="0" smtClean="0"/>
              <a:t>5 minute clip</a:t>
            </a:r>
            <a:endParaRPr lang="en-US" dirty="0"/>
          </a:p>
        </p:txBody>
      </p:sp>
    </p:spTree>
    <p:extLst>
      <p:ext uri="{BB962C8B-B14F-4D97-AF65-F5344CB8AC3E}">
        <p14:creationId xmlns:p14="http://schemas.microsoft.com/office/powerpoint/2010/main" val="338987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Rider</a:t>
            </a:r>
            <a:endParaRPr lang="en-US" dirty="0"/>
          </a:p>
        </p:txBody>
      </p:sp>
      <p:sp>
        <p:nvSpPr>
          <p:cNvPr id="3" name="Content Placeholder 2"/>
          <p:cNvSpPr>
            <a:spLocks noGrp="1"/>
          </p:cNvSpPr>
          <p:nvPr>
            <p:ph idx="1"/>
          </p:nvPr>
        </p:nvSpPr>
        <p:spPr/>
        <p:txBody>
          <a:bodyPr/>
          <a:lstStyle/>
          <a:p>
            <a:r>
              <a:rPr lang="en-US" dirty="0" smtClean="0"/>
              <a:t>Strengths</a:t>
            </a:r>
          </a:p>
          <a:p>
            <a:pPr lvl="1"/>
            <a:r>
              <a:rPr lang="en-US" dirty="0" smtClean="0"/>
              <a:t>Ability to think long-term</a:t>
            </a:r>
          </a:p>
          <a:p>
            <a:pPr lvl="1"/>
            <a:r>
              <a:rPr lang="en-US" dirty="0" smtClean="0"/>
              <a:t>Planning</a:t>
            </a:r>
          </a:p>
          <a:p>
            <a:pPr lvl="1"/>
            <a:r>
              <a:rPr lang="en-US" dirty="0" smtClean="0"/>
              <a:t>Analysis</a:t>
            </a:r>
          </a:p>
          <a:p>
            <a:r>
              <a:rPr lang="en-US" dirty="0" smtClean="0"/>
              <a:t>Weaknesses</a:t>
            </a:r>
          </a:p>
          <a:p>
            <a:pPr lvl="1"/>
            <a:r>
              <a:rPr lang="en-US" dirty="0" err="1" smtClean="0"/>
              <a:t>Tendancy</a:t>
            </a:r>
            <a:r>
              <a:rPr lang="en-US" dirty="0" smtClean="0"/>
              <a:t> to over-think</a:t>
            </a:r>
          </a:p>
          <a:p>
            <a:pPr lvl="1"/>
            <a:r>
              <a:rPr lang="en-US" dirty="0" smtClean="0"/>
              <a:t>Analysis paralysis</a:t>
            </a:r>
          </a:p>
          <a:p>
            <a:pPr lvl="1"/>
            <a:endParaRPr lang="en-US" dirty="0" smtClean="0"/>
          </a:p>
          <a:p>
            <a:r>
              <a:rPr lang="en-US" dirty="0" smtClean="0"/>
              <a:t>“If you reach the Riders of your team but not the Elephants, team members will have understanding without motivation.  If you reach their Elephants but not their Riders, they’ll have passion without direction.  In both cases the flaws can be paralyzing.” Switch</a:t>
            </a:r>
          </a:p>
          <a:p>
            <a:pPr lvl="1"/>
            <a:endParaRPr lang="en-US" dirty="0"/>
          </a:p>
        </p:txBody>
      </p:sp>
    </p:spTree>
    <p:extLst>
      <p:ext uri="{BB962C8B-B14F-4D97-AF65-F5344CB8AC3E}">
        <p14:creationId xmlns:p14="http://schemas.microsoft.com/office/powerpoint/2010/main" val="4075081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Appeal to both the Elephant and the Rider</a:t>
            </a:r>
            <a:endParaRPr lang="en-US" dirty="0"/>
          </a:p>
        </p:txBody>
      </p:sp>
      <p:pic>
        <p:nvPicPr>
          <p:cNvPr id="2050" name="Picture 2" descr="http://1.bp.blogspot.com/-0cb-8hb1TQg/VZjGtgTeMYI/AAAAAAAACDY/oshrBp7JiaY/s1600/elephan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8880" y="763794"/>
            <a:ext cx="7709509" cy="4175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08207" y="5411096"/>
            <a:ext cx="7885236" cy="646331"/>
          </a:xfrm>
          <a:prstGeom prst="rect">
            <a:avLst/>
          </a:prstGeom>
          <a:noFill/>
        </p:spPr>
        <p:txBody>
          <a:bodyPr wrap="none" rtlCol="0">
            <a:spAutoFit/>
          </a:bodyPr>
          <a:lstStyle/>
          <a:p>
            <a:r>
              <a:rPr lang="en-US" dirty="0" smtClean="0"/>
              <a:t>“Anytime the six-ton Elephant and the Rider disagree about which direction to go</a:t>
            </a:r>
            <a:br>
              <a:rPr lang="en-US" dirty="0" smtClean="0"/>
            </a:br>
            <a:r>
              <a:rPr lang="en-US" dirty="0" smtClean="0"/>
              <a:t>the Rider is going to lose.  He’s completely overmatched.”  Switch, </a:t>
            </a:r>
            <a:r>
              <a:rPr lang="en-US" dirty="0" err="1" smtClean="0"/>
              <a:t>pg</a:t>
            </a:r>
            <a:r>
              <a:rPr lang="en-US" dirty="0" smtClean="0"/>
              <a:t> 7.</a:t>
            </a:r>
            <a:endParaRPr lang="en-US" dirty="0"/>
          </a:p>
        </p:txBody>
      </p:sp>
    </p:spTree>
    <p:extLst>
      <p:ext uri="{BB962C8B-B14F-4D97-AF65-F5344CB8AC3E}">
        <p14:creationId xmlns:p14="http://schemas.microsoft.com/office/powerpoint/2010/main" val="316683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Glove Shrine</a:t>
            </a:r>
            <a:endParaRPr lang="en-US" dirty="0"/>
          </a:p>
        </p:txBody>
      </p:sp>
      <p:pic>
        <p:nvPicPr>
          <p:cNvPr id="7170" name="Picture 2" descr="http://www.gardenatoz.com/media/108975/Gloves9133_497x33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3519" y="2949892"/>
            <a:ext cx="4733925"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869268" y="86410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Jon </a:t>
            </a:r>
            <a:r>
              <a:rPr lang="en-US" dirty="0" err="1" smtClean="0"/>
              <a:t>Stegner</a:t>
            </a:r>
            <a:r>
              <a:rPr lang="en-US" dirty="0" smtClean="0"/>
              <a:t> had an idea to reduce costs by $1 Billion over 5 years.</a:t>
            </a:r>
          </a:p>
          <a:p>
            <a:r>
              <a:rPr lang="en-US" dirty="0" smtClean="0"/>
              <a:t>V.P.’s didn’t buy into his plan</a:t>
            </a:r>
          </a:p>
          <a:p>
            <a:r>
              <a:rPr lang="en-US" dirty="0" smtClean="0"/>
              <a:t>424 gloves in many different factories</a:t>
            </a:r>
          </a:p>
          <a:p>
            <a:r>
              <a:rPr lang="en-US" dirty="0" smtClean="0"/>
              <a:t>Prices negotiated separately</a:t>
            </a:r>
          </a:p>
          <a:p>
            <a:pPr lvl="1"/>
            <a:r>
              <a:rPr lang="en-US" dirty="0" smtClean="0"/>
              <a:t>$5 - $17 for same gloves</a:t>
            </a:r>
          </a:p>
          <a:p>
            <a:r>
              <a:rPr lang="en-US" dirty="0" smtClean="0"/>
              <a:t>Emotional connection to</a:t>
            </a:r>
            <a:br>
              <a:rPr lang="en-US" dirty="0" smtClean="0"/>
            </a:br>
            <a:r>
              <a:rPr lang="en-US" dirty="0" smtClean="0"/>
              <a:t>Elephant then engage</a:t>
            </a:r>
            <a:br>
              <a:rPr lang="en-US" dirty="0" smtClean="0"/>
            </a:br>
            <a:r>
              <a:rPr lang="en-US" dirty="0" smtClean="0"/>
              <a:t>Rider</a:t>
            </a:r>
          </a:p>
          <a:p>
            <a:endParaRPr lang="en-US" dirty="0"/>
          </a:p>
          <a:p>
            <a:endParaRPr lang="en-US" dirty="0" smtClean="0"/>
          </a:p>
          <a:p>
            <a:pPr lvl="1"/>
            <a:endParaRPr lang="en-US" dirty="0"/>
          </a:p>
        </p:txBody>
      </p:sp>
    </p:spTree>
    <p:extLst>
      <p:ext uri="{BB962C8B-B14F-4D97-AF65-F5344CB8AC3E}">
        <p14:creationId xmlns:p14="http://schemas.microsoft.com/office/powerpoint/2010/main" val="230604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a:t>
            </a:r>
            <a:endParaRPr lang="en-US" dirty="0"/>
          </a:p>
        </p:txBody>
      </p:sp>
      <p:sp>
        <p:nvSpPr>
          <p:cNvPr id="3" name="Content Placeholder 2"/>
          <p:cNvSpPr>
            <a:spLocks noGrp="1"/>
          </p:cNvSpPr>
          <p:nvPr>
            <p:ph idx="1"/>
          </p:nvPr>
        </p:nvSpPr>
        <p:spPr/>
        <p:txBody>
          <a:bodyPr/>
          <a:lstStyle/>
          <a:p>
            <a:r>
              <a:rPr lang="en-US" dirty="0" smtClean="0"/>
              <a:t>Popcorn study</a:t>
            </a:r>
          </a:p>
          <a:p>
            <a:pPr lvl="1"/>
            <a:r>
              <a:rPr lang="en-US" dirty="0" smtClean="0"/>
              <a:t>Stale, unlimited supply in 2 sizes</a:t>
            </a:r>
          </a:p>
          <a:p>
            <a:pPr lvl="1"/>
            <a:r>
              <a:rPr lang="en-US" dirty="0" smtClean="0"/>
              <a:t>53% more popcorn, 173 calories, 21 handfuls</a:t>
            </a:r>
          </a:p>
          <a:p>
            <a:r>
              <a:rPr lang="en-US" dirty="0" smtClean="0"/>
              <a:t>Taste study: radishes vs cookies</a:t>
            </a:r>
          </a:p>
          <a:p>
            <a:pPr lvl="1"/>
            <a:r>
              <a:rPr lang="en-US" dirty="0" smtClean="0"/>
              <a:t>Geometric test: 8 minutes vs 19 minutes</a:t>
            </a:r>
          </a:p>
          <a:p>
            <a:pPr lvl="1"/>
            <a:endParaRPr lang="en-US" dirty="0" smtClean="0"/>
          </a:p>
          <a:p>
            <a:r>
              <a:rPr lang="en-US" dirty="0" smtClean="0"/>
              <a:t>“When people try to change things, they’re usually tinkering with behaviors that have become automatic, and changing those behaviors requires careful supervision by the Rider.” </a:t>
            </a:r>
          </a:p>
          <a:p>
            <a:r>
              <a:rPr lang="en-US" dirty="0" smtClean="0"/>
              <a:t>“Change is hard because people wear themselves out… What looks like laziness is often exhaustion.” Switch</a:t>
            </a:r>
            <a:endParaRPr lang="en-US" dirty="0"/>
          </a:p>
        </p:txBody>
      </p:sp>
    </p:spTree>
    <p:extLst>
      <p:ext uri="{BB962C8B-B14F-4D97-AF65-F5344CB8AC3E}">
        <p14:creationId xmlns:p14="http://schemas.microsoft.com/office/powerpoint/2010/main" val="1949609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Successful Change Leader must do 3 things</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Direct the Rider</a:t>
            </a:r>
          </a:p>
          <a:p>
            <a:pPr marL="457200" indent="-457200">
              <a:buFont typeface="+mj-lt"/>
              <a:buAutoNum type="arabicPeriod"/>
            </a:pPr>
            <a:endParaRPr lang="en-US" dirty="0" smtClean="0"/>
          </a:p>
          <a:p>
            <a:pPr marL="457200" indent="-457200">
              <a:buFont typeface="+mj-lt"/>
              <a:buAutoNum type="arabicPeriod"/>
            </a:pPr>
            <a:r>
              <a:rPr lang="en-US" dirty="0" smtClean="0"/>
              <a:t>Motivate the Elephant</a:t>
            </a:r>
          </a:p>
          <a:p>
            <a:pPr marL="457200" indent="-457200">
              <a:buFont typeface="+mj-lt"/>
              <a:buAutoNum type="arabicPeriod"/>
            </a:pPr>
            <a:endParaRPr lang="en-US" dirty="0" smtClean="0"/>
          </a:p>
          <a:p>
            <a:pPr marL="457200" indent="-457200">
              <a:buFont typeface="+mj-lt"/>
              <a:buAutoNum type="arabicPeriod"/>
            </a:pPr>
            <a:r>
              <a:rPr lang="en-US" dirty="0" smtClean="0"/>
              <a:t>Shape the Path</a:t>
            </a:r>
            <a:endParaRPr lang="en-US" dirty="0"/>
          </a:p>
        </p:txBody>
      </p:sp>
    </p:spTree>
    <p:extLst>
      <p:ext uri="{BB962C8B-B14F-4D97-AF65-F5344CB8AC3E}">
        <p14:creationId xmlns:p14="http://schemas.microsoft.com/office/powerpoint/2010/main" val="127436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Direct the Rider</a:t>
            </a:r>
            <a:endParaRPr lang="en-US" dirty="0"/>
          </a:p>
        </p:txBody>
      </p:sp>
      <p:sp>
        <p:nvSpPr>
          <p:cNvPr id="3" name="Content Placeholder 2"/>
          <p:cNvSpPr>
            <a:spLocks noGrp="1"/>
          </p:cNvSpPr>
          <p:nvPr>
            <p:ph idx="1"/>
          </p:nvPr>
        </p:nvSpPr>
        <p:spPr/>
        <p:txBody>
          <a:bodyPr/>
          <a:lstStyle/>
          <a:p>
            <a:r>
              <a:rPr lang="en-US" dirty="0" smtClean="0"/>
              <a:t>What looks like resistance is often a lack of clarity.  So provide crystal-clear direction.</a:t>
            </a:r>
          </a:p>
          <a:p>
            <a:endParaRPr lang="en-US" dirty="0" smtClean="0"/>
          </a:p>
          <a:p>
            <a:r>
              <a:rPr lang="en-US" dirty="0" smtClean="0"/>
              <a:t>Find the Bright Spots</a:t>
            </a:r>
          </a:p>
          <a:p>
            <a:r>
              <a:rPr lang="en-US" dirty="0" smtClean="0"/>
              <a:t>Script the Critical Moves</a:t>
            </a:r>
          </a:p>
          <a:p>
            <a:r>
              <a:rPr lang="en-US" dirty="0" smtClean="0"/>
              <a:t>Point to the Destination</a:t>
            </a:r>
          </a:p>
        </p:txBody>
      </p:sp>
    </p:spTree>
    <p:extLst>
      <p:ext uri="{BB962C8B-B14F-4D97-AF65-F5344CB8AC3E}">
        <p14:creationId xmlns:p14="http://schemas.microsoft.com/office/powerpoint/2010/main" val="303475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Bright Spots</a:t>
            </a:r>
            <a:endParaRPr lang="en-US" dirty="0"/>
          </a:p>
        </p:txBody>
      </p:sp>
      <p:sp>
        <p:nvSpPr>
          <p:cNvPr id="3" name="Content Placeholder 2"/>
          <p:cNvSpPr>
            <a:spLocks noGrp="1"/>
          </p:cNvSpPr>
          <p:nvPr>
            <p:ph idx="1"/>
          </p:nvPr>
        </p:nvSpPr>
        <p:spPr/>
        <p:txBody>
          <a:bodyPr/>
          <a:lstStyle/>
          <a:p>
            <a:r>
              <a:rPr lang="en-US" dirty="0" smtClean="0"/>
              <a:t>Vietnam malnutrition story, Jerry </a:t>
            </a:r>
            <a:r>
              <a:rPr lang="en-US" dirty="0" err="1" smtClean="0"/>
              <a:t>Sternin</a:t>
            </a:r>
            <a:endParaRPr lang="en-US" dirty="0" smtClean="0"/>
          </a:p>
          <a:p>
            <a:pPr lvl="1"/>
            <a:r>
              <a:rPr lang="en-US" dirty="0" smtClean="0"/>
              <a:t>6 months to improve child malnutrition</a:t>
            </a:r>
          </a:p>
          <a:p>
            <a:pPr lvl="1"/>
            <a:r>
              <a:rPr lang="en-US" dirty="0" smtClean="0"/>
              <a:t>Poor sanitation</a:t>
            </a:r>
          </a:p>
          <a:p>
            <a:pPr lvl="1"/>
            <a:r>
              <a:rPr lang="en-US" dirty="0" smtClean="0"/>
              <a:t>Poverty nearly universal</a:t>
            </a:r>
          </a:p>
          <a:p>
            <a:pPr lvl="1"/>
            <a:r>
              <a:rPr lang="en-US" dirty="0" smtClean="0"/>
              <a:t>Clean water not readily available</a:t>
            </a:r>
          </a:p>
          <a:p>
            <a:pPr lvl="1"/>
            <a:r>
              <a:rPr lang="en-US" dirty="0" smtClean="0"/>
              <a:t>Low understanding about nutrition</a:t>
            </a:r>
          </a:p>
          <a:p>
            <a:pPr lvl="1"/>
            <a:r>
              <a:rPr lang="en-US" dirty="0" smtClean="0"/>
              <a:t>Government opposition &amp; shoestring budget</a:t>
            </a:r>
          </a:p>
          <a:p>
            <a:r>
              <a:rPr lang="en-US" dirty="0" smtClean="0"/>
              <a:t>Any kids bigger than average?</a:t>
            </a:r>
          </a:p>
          <a:p>
            <a:pPr lvl="1"/>
            <a:r>
              <a:rPr lang="en-US" dirty="0" smtClean="0"/>
              <a:t>Why?</a:t>
            </a:r>
          </a:p>
          <a:p>
            <a:pPr lvl="1"/>
            <a:endParaRPr lang="en-US" dirty="0" smtClean="0"/>
          </a:p>
        </p:txBody>
      </p:sp>
    </p:spTree>
    <p:extLst>
      <p:ext uri="{BB962C8B-B14F-4D97-AF65-F5344CB8AC3E}">
        <p14:creationId xmlns:p14="http://schemas.microsoft.com/office/powerpoint/2010/main" val="190227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 Postcard</a:t>
            </a:r>
            <a:endParaRPr lang="en-US" dirty="0"/>
          </a:p>
        </p:txBody>
      </p:sp>
      <p:pic>
        <p:nvPicPr>
          <p:cNvPr id="6146" name="Picture 2" descr="http://www.tripdesigners.co/wp-content/uploads/2015/09/feature.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868738" y="761719"/>
            <a:ext cx="73152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61161" y="5520624"/>
            <a:ext cx="7940700" cy="646331"/>
          </a:xfrm>
          <a:prstGeom prst="rect">
            <a:avLst/>
          </a:prstGeom>
          <a:noFill/>
        </p:spPr>
        <p:txBody>
          <a:bodyPr wrap="none" rtlCol="0">
            <a:spAutoFit/>
          </a:bodyPr>
          <a:lstStyle/>
          <a:p>
            <a:r>
              <a:rPr lang="en-US" dirty="0" smtClean="0"/>
              <a:t>Destination postcards do double duty: They show the Rider where you’re headed, </a:t>
            </a:r>
          </a:p>
          <a:p>
            <a:r>
              <a:rPr lang="en-US" dirty="0" smtClean="0"/>
              <a:t>and they show the Elephant why the journey is worthwhile.” Switch </a:t>
            </a:r>
            <a:r>
              <a:rPr lang="en-US" dirty="0" err="1" smtClean="0"/>
              <a:t>pg</a:t>
            </a:r>
            <a:r>
              <a:rPr lang="en-US" dirty="0" smtClean="0"/>
              <a:t> 82</a:t>
            </a:r>
            <a:endParaRPr lang="en-US" dirty="0"/>
          </a:p>
        </p:txBody>
      </p:sp>
    </p:spTree>
    <p:extLst>
      <p:ext uri="{BB962C8B-B14F-4D97-AF65-F5344CB8AC3E}">
        <p14:creationId xmlns:p14="http://schemas.microsoft.com/office/powerpoint/2010/main" val="366989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Software Engineering Supervisor </a:t>
            </a:r>
            <a:br>
              <a:rPr lang="en-US" dirty="0" smtClean="0"/>
            </a:br>
            <a:r>
              <a:rPr lang="en-US" dirty="0" smtClean="0"/>
              <a:t>@ Intermountain </a:t>
            </a:r>
            <a:r>
              <a:rPr lang="en-US" dirty="0" smtClean="0"/>
              <a:t>Healthcare</a:t>
            </a:r>
          </a:p>
          <a:p>
            <a:r>
              <a:rPr lang="en-US" dirty="0" smtClean="0"/>
              <a:t>Interested in Change; What’s new?</a:t>
            </a:r>
            <a:endParaRPr lang="en-US" dirty="0" smtClean="0"/>
          </a:p>
          <a:p>
            <a:r>
              <a:rPr lang="en-US" dirty="0" smtClean="0"/>
              <a:t>Like to build </a:t>
            </a:r>
            <a:r>
              <a:rPr lang="en-US" dirty="0" smtClean="0"/>
              <a:t>things (Deck, hidden room)</a:t>
            </a:r>
            <a:endParaRPr lang="en-US" dirty="0" smtClean="0"/>
          </a:p>
          <a:p>
            <a:r>
              <a:rPr lang="en-US" dirty="0" smtClean="0"/>
              <a:t>WVC Planning Commissioner</a:t>
            </a:r>
          </a:p>
          <a:p>
            <a:r>
              <a:rPr lang="en-US" dirty="0" smtClean="0"/>
              <a:t>HOA Board -&gt; Built $430k pool</a:t>
            </a:r>
            <a:endParaRPr lang="en-US" dirty="0" smtClean="0"/>
          </a:p>
          <a:p>
            <a:r>
              <a:rPr lang="en-US" dirty="0" smtClean="0"/>
              <a:t>Cycling- 100 &amp; 200 mile races</a:t>
            </a:r>
          </a:p>
          <a:p>
            <a:r>
              <a:rPr lang="en-US" dirty="0" smtClean="0"/>
              <a:t>Passionate </a:t>
            </a:r>
            <a:r>
              <a:rPr lang="en-US" dirty="0" smtClean="0"/>
              <a:t>about eradicating child </a:t>
            </a:r>
            <a:br>
              <a:rPr lang="en-US" dirty="0" smtClean="0"/>
            </a:br>
            <a:r>
              <a:rPr lang="en-US" dirty="0" smtClean="0"/>
              <a:t>trafficking</a:t>
            </a:r>
          </a:p>
          <a:p>
            <a:pPr lvl="1"/>
            <a:r>
              <a:rPr lang="en-US" dirty="0" smtClean="0"/>
              <a:t> </a:t>
            </a:r>
            <a:r>
              <a:rPr lang="en-US" dirty="0" smtClean="0">
                <a:hlinkClick r:id="rId2"/>
              </a:rPr>
              <a:t>www.theAbolitionistsMovie.com</a:t>
            </a:r>
            <a:endParaRPr lang="en-US" dirty="0" smtClean="0"/>
          </a:p>
          <a:p>
            <a:pPr lvl="1"/>
            <a:r>
              <a:rPr lang="en-US" dirty="0" smtClean="0"/>
              <a:t> </a:t>
            </a:r>
            <a:r>
              <a:rPr lang="en-US" dirty="0" smtClean="0">
                <a:hlinkClick r:id="rId3"/>
              </a:rPr>
              <a:t>www.OURrescue.org</a:t>
            </a:r>
            <a:r>
              <a:rPr lang="en-US" dirty="0" smtClean="0"/>
              <a:t> </a:t>
            </a:r>
          </a:p>
          <a:p>
            <a:pPr lvl="1"/>
            <a:endParaRPr lang="en-US" dirty="0" smtClean="0"/>
          </a:p>
        </p:txBody>
      </p:sp>
      <p:pic>
        <p:nvPicPr>
          <p:cNvPr id="6" name="Picture 5"/>
          <p:cNvPicPr>
            <a:picLocks noChangeAspect="1"/>
          </p:cNvPicPr>
          <p:nvPr/>
        </p:nvPicPr>
        <p:blipFill>
          <a:blip r:embed="rId4"/>
          <a:stretch>
            <a:fillRect/>
          </a:stretch>
        </p:blipFill>
        <p:spPr>
          <a:xfrm>
            <a:off x="8572406" y="1050798"/>
            <a:ext cx="3114675" cy="4933950"/>
          </a:xfrm>
          <a:prstGeom prst="rect">
            <a:avLst/>
          </a:prstGeom>
        </p:spPr>
      </p:pic>
      <p:pic>
        <p:nvPicPr>
          <p:cNvPr id="7" name="Picture 6"/>
          <p:cNvPicPr>
            <a:picLocks noChangeAspect="1"/>
          </p:cNvPicPr>
          <p:nvPr/>
        </p:nvPicPr>
        <p:blipFill>
          <a:blip r:embed="rId5"/>
          <a:stretch>
            <a:fillRect/>
          </a:stretch>
        </p:blipFill>
        <p:spPr>
          <a:xfrm>
            <a:off x="402685" y="2622052"/>
            <a:ext cx="2647950" cy="3067050"/>
          </a:xfrm>
          <a:prstGeom prst="rect">
            <a:avLst/>
          </a:prstGeom>
        </p:spPr>
      </p:pic>
    </p:spTree>
    <p:extLst>
      <p:ext uri="{BB962C8B-B14F-4D97-AF65-F5344CB8AC3E}">
        <p14:creationId xmlns:p14="http://schemas.microsoft.com/office/powerpoint/2010/main" val="299049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Motivate the Elephant</a:t>
            </a:r>
            <a:endParaRPr lang="en-US" dirty="0"/>
          </a:p>
        </p:txBody>
      </p:sp>
      <p:sp>
        <p:nvSpPr>
          <p:cNvPr id="3" name="Content Placeholder 2"/>
          <p:cNvSpPr>
            <a:spLocks noGrp="1"/>
          </p:cNvSpPr>
          <p:nvPr>
            <p:ph idx="1"/>
          </p:nvPr>
        </p:nvSpPr>
        <p:spPr/>
        <p:txBody>
          <a:bodyPr/>
          <a:lstStyle/>
          <a:p>
            <a:r>
              <a:rPr lang="en-US" dirty="0" smtClean="0"/>
              <a:t>What looks like laziness is often exhaustion.  The Rider can’t get his way by force for very long.  So it’s critical that you engage people’s emotional side. (Remember the Glove Shrine)</a:t>
            </a:r>
          </a:p>
          <a:p>
            <a:endParaRPr lang="en-US" dirty="0" smtClean="0"/>
          </a:p>
          <a:p>
            <a:r>
              <a:rPr lang="en-US" dirty="0" smtClean="0"/>
              <a:t>Find the Feeling</a:t>
            </a:r>
          </a:p>
          <a:p>
            <a:r>
              <a:rPr lang="en-US" dirty="0" smtClean="0"/>
              <a:t>Shrink the Change</a:t>
            </a:r>
          </a:p>
          <a:p>
            <a:r>
              <a:rPr lang="en-US" dirty="0" smtClean="0"/>
              <a:t>Grow Your People</a:t>
            </a:r>
            <a:endParaRPr lang="en-US" dirty="0"/>
          </a:p>
        </p:txBody>
      </p:sp>
    </p:spTree>
    <p:extLst>
      <p:ext uri="{BB962C8B-B14F-4D97-AF65-F5344CB8AC3E}">
        <p14:creationId xmlns:p14="http://schemas.microsoft.com/office/powerpoint/2010/main" val="3935392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Shrink the change</a:t>
            </a:r>
            <a:endParaRPr lang="en-US" dirty="0"/>
          </a:p>
        </p:txBody>
      </p:sp>
      <p:sp>
        <p:nvSpPr>
          <p:cNvPr id="3" name="Content Placeholder 2"/>
          <p:cNvSpPr>
            <a:spLocks noGrp="1"/>
          </p:cNvSpPr>
          <p:nvPr>
            <p:ph idx="1"/>
          </p:nvPr>
        </p:nvSpPr>
        <p:spPr/>
        <p:txBody>
          <a:bodyPr/>
          <a:lstStyle/>
          <a:p>
            <a:r>
              <a:rPr lang="en-US" dirty="0" smtClean="0"/>
              <a:t>Business cliché “Raise the Bar” is wrong approach to motivate a reluctant Elephant.</a:t>
            </a:r>
          </a:p>
          <a:p>
            <a:endParaRPr lang="en-US" dirty="0" smtClean="0"/>
          </a:p>
          <a:p>
            <a:r>
              <a:rPr lang="en-US" dirty="0" smtClean="0"/>
              <a:t>Shrink the Change</a:t>
            </a:r>
          </a:p>
          <a:p>
            <a:pPr marL="0" indent="0">
              <a:buNone/>
            </a:pPr>
            <a:endParaRPr lang="en-US" dirty="0" smtClean="0"/>
          </a:p>
          <a:p>
            <a:r>
              <a:rPr lang="en-US" dirty="0" smtClean="0"/>
              <a:t>“Make the change small enough that they can’t help but score a victory.  Once people clean a single room, or pay off a single debt, their dread starts to dissipate, and their progress begins to snowball.”  Switch, </a:t>
            </a:r>
            <a:r>
              <a:rPr lang="en-US" dirty="0" err="1" smtClean="0"/>
              <a:t>pg</a:t>
            </a:r>
            <a:r>
              <a:rPr lang="en-US" dirty="0" smtClean="0"/>
              <a:t> 134</a:t>
            </a:r>
          </a:p>
          <a:p>
            <a:endParaRPr lang="en-US" dirty="0"/>
          </a:p>
          <a:p>
            <a:r>
              <a:rPr lang="en-US" dirty="0" smtClean="0"/>
              <a:t>Free car wash card study: </a:t>
            </a:r>
            <a:r>
              <a:rPr lang="en-US" dirty="0"/>
              <a:t>8 stamps vs </a:t>
            </a:r>
            <a:r>
              <a:rPr lang="en-US" dirty="0" smtClean="0"/>
              <a:t>10.  </a:t>
            </a:r>
            <a:endParaRPr lang="en-US" dirty="0"/>
          </a:p>
          <a:p>
            <a:pPr lvl="1"/>
            <a:r>
              <a:rPr lang="en-US" dirty="0" smtClean="0"/>
              <a:t>56% more &amp; faster success</a:t>
            </a:r>
            <a:endParaRPr lang="en-US" dirty="0"/>
          </a:p>
          <a:p>
            <a:endParaRPr lang="en-US" dirty="0"/>
          </a:p>
        </p:txBody>
      </p:sp>
    </p:spTree>
    <p:extLst>
      <p:ext uri="{BB962C8B-B14F-4D97-AF65-F5344CB8AC3E}">
        <p14:creationId xmlns:p14="http://schemas.microsoft.com/office/powerpoint/2010/main" val="2100561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Shape the Path	</a:t>
            </a:r>
            <a:endParaRPr lang="en-US" dirty="0"/>
          </a:p>
        </p:txBody>
      </p:sp>
      <p:sp>
        <p:nvSpPr>
          <p:cNvPr id="3" name="Content Placeholder 2"/>
          <p:cNvSpPr>
            <a:spLocks noGrp="1"/>
          </p:cNvSpPr>
          <p:nvPr>
            <p:ph idx="1"/>
          </p:nvPr>
        </p:nvSpPr>
        <p:spPr/>
        <p:txBody>
          <a:bodyPr/>
          <a:lstStyle/>
          <a:p>
            <a:r>
              <a:rPr lang="en-US" dirty="0" smtClean="0"/>
              <a:t>What looks like a people problem, is often a situation problem.  (Think of shrinking movie popcorn </a:t>
            </a:r>
            <a:r>
              <a:rPr lang="en-US" smtClean="0"/>
              <a:t>buckets)</a:t>
            </a:r>
          </a:p>
          <a:p>
            <a:endParaRPr lang="en-US" dirty="0" smtClean="0"/>
          </a:p>
          <a:p>
            <a:r>
              <a:rPr lang="en-US" dirty="0" smtClean="0"/>
              <a:t>Tweak the Environment (Factory equipment safety)</a:t>
            </a:r>
          </a:p>
          <a:p>
            <a:r>
              <a:rPr lang="en-US" dirty="0" smtClean="0"/>
              <a:t>Build Habits</a:t>
            </a:r>
          </a:p>
          <a:p>
            <a:r>
              <a:rPr lang="en-US" dirty="0" smtClean="0"/>
              <a:t>Rally the Herd</a:t>
            </a:r>
          </a:p>
          <a:p>
            <a:r>
              <a:rPr lang="en-US" dirty="0" smtClean="0"/>
              <a:t>Keep the Switch Going</a:t>
            </a:r>
            <a:endParaRPr lang="en-US" dirty="0"/>
          </a:p>
        </p:txBody>
      </p:sp>
    </p:spTree>
    <p:extLst>
      <p:ext uri="{BB962C8B-B14F-4D97-AF65-F5344CB8AC3E}">
        <p14:creationId xmlns:p14="http://schemas.microsoft.com/office/powerpoint/2010/main" val="1079122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br>
              <a:rPr lang="en-US" dirty="0" smtClean="0"/>
            </a:b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94" y="3969571"/>
            <a:ext cx="3232731" cy="1959843"/>
          </a:xfrm>
          <a:prstGeom prst="rect">
            <a:avLst/>
          </a:prstGeom>
        </p:spPr>
      </p:pic>
      <p:sp>
        <p:nvSpPr>
          <p:cNvPr id="8" name="Content Placeholder 7"/>
          <p:cNvSpPr>
            <a:spLocks noGrp="1"/>
          </p:cNvSpPr>
          <p:nvPr>
            <p:ph idx="1"/>
          </p:nvPr>
        </p:nvSpPr>
        <p:spPr/>
        <p:txBody>
          <a:bodyPr/>
          <a:lstStyle/>
          <a:p>
            <a:r>
              <a:rPr lang="en-US" dirty="0" smtClean="0"/>
              <a:t>Case Study: Opportunity to put Change principles into practice</a:t>
            </a:r>
          </a:p>
          <a:p>
            <a:pPr lvl="1"/>
            <a:r>
              <a:rPr lang="en-US" dirty="0" smtClean="0"/>
              <a:t>Still a work in progress</a:t>
            </a:r>
          </a:p>
          <a:p>
            <a:r>
              <a:rPr lang="en-US" dirty="0" smtClean="0"/>
              <a:t>Challenges</a:t>
            </a:r>
          </a:p>
          <a:p>
            <a:pPr lvl="1"/>
            <a:r>
              <a:rPr lang="en-US" dirty="0" smtClean="0"/>
              <a:t>Engineering reorganization created orphaned applications</a:t>
            </a:r>
          </a:p>
          <a:p>
            <a:pPr lvl="1"/>
            <a:r>
              <a:rPr lang="en-US" dirty="0" smtClean="0"/>
              <a:t>Hundreds of applications (some unknown)</a:t>
            </a:r>
          </a:p>
          <a:p>
            <a:pPr lvl="1"/>
            <a:r>
              <a:rPr lang="en-US" dirty="0" smtClean="0"/>
              <a:t>Dramatic differences and micro cultures within new engineering department</a:t>
            </a:r>
          </a:p>
          <a:p>
            <a:pPr lvl="2"/>
            <a:r>
              <a:rPr lang="en-US" dirty="0" smtClean="0"/>
              <a:t>Various levels of documentation from none to some</a:t>
            </a:r>
          </a:p>
          <a:p>
            <a:pPr lvl="2"/>
            <a:r>
              <a:rPr lang="en-US" dirty="0" smtClean="0"/>
              <a:t>~20% have Bamboo (continuous integration) builds</a:t>
            </a:r>
          </a:p>
          <a:p>
            <a:pPr lvl="1"/>
            <a:r>
              <a:rPr lang="en-US" dirty="0" smtClean="0"/>
              <a:t>How do you motivate teams to reduce technical debt?</a:t>
            </a:r>
          </a:p>
          <a:p>
            <a:pPr lvl="1"/>
            <a:r>
              <a:rPr lang="en-US" dirty="0" smtClean="0"/>
              <a:t>How do you motivate teams to take ownership of documenting old apps—especially the orphaned apps?</a:t>
            </a:r>
            <a:endParaRPr lang="en-US" dirty="0"/>
          </a:p>
        </p:txBody>
      </p:sp>
    </p:spTree>
    <p:extLst>
      <p:ext uri="{BB962C8B-B14F-4D97-AF65-F5344CB8AC3E}">
        <p14:creationId xmlns:p14="http://schemas.microsoft.com/office/powerpoint/2010/main" val="2517773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Interns</a:t>
            </a:r>
            <a:endParaRPr lang="en-US" dirty="0"/>
          </a:p>
        </p:txBody>
      </p:sp>
      <p:sp>
        <p:nvSpPr>
          <p:cNvPr id="3" name="Content Placeholder 2"/>
          <p:cNvSpPr>
            <a:spLocks noGrp="1"/>
          </p:cNvSpPr>
          <p:nvPr>
            <p:ph idx="1"/>
          </p:nvPr>
        </p:nvSpPr>
        <p:spPr/>
        <p:txBody>
          <a:bodyPr>
            <a:normAutofit/>
          </a:bodyPr>
          <a:lstStyle/>
          <a:p>
            <a:r>
              <a:rPr lang="en-US" sz="5400" dirty="0" smtClean="0"/>
              <a:t>We didn’t.  </a:t>
            </a:r>
          </a:p>
          <a:p>
            <a:endParaRPr lang="en-US" sz="5400" dirty="0"/>
          </a:p>
          <a:p>
            <a:r>
              <a:rPr lang="en-US" sz="5400" dirty="0" smtClean="0"/>
              <a:t>We hired interns.</a:t>
            </a:r>
            <a:endParaRPr lang="en-US" sz="5400" dirty="0"/>
          </a:p>
        </p:txBody>
      </p:sp>
    </p:spTree>
    <p:extLst>
      <p:ext uri="{BB962C8B-B14F-4D97-AF65-F5344CB8AC3E}">
        <p14:creationId xmlns:p14="http://schemas.microsoft.com/office/powerpoint/2010/main" val="59387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the Path @ Intermountain</a:t>
            </a:r>
            <a:endParaRPr lang="en-US" dirty="0"/>
          </a:p>
        </p:txBody>
      </p:sp>
      <p:sp>
        <p:nvSpPr>
          <p:cNvPr id="3" name="Content Placeholder 2"/>
          <p:cNvSpPr>
            <a:spLocks noGrp="1"/>
          </p:cNvSpPr>
          <p:nvPr>
            <p:ph idx="1"/>
          </p:nvPr>
        </p:nvSpPr>
        <p:spPr/>
        <p:txBody>
          <a:bodyPr/>
          <a:lstStyle/>
          <a:p>
            <a:r>
              <a:rPr lang="en-US" dirty="0"/>
              <a:t>Interns to track down details on orphaned </a:t>
            </a:r>
            <a:r>
              <a:rPr lang="en-US" dirty="0" smtClean="0"/>
              <a:t>apps</a:t>
            </a:r>
          </a:p>
          <a:p>
            <a:r>
              <a:rPr lang="en-US" dirty="0"/>
              <a:t>Leverage existing tools (SVN/</a:t>
            </a:r>
            <a:r>
              <a:rPr lang="en-US" dirty="0" err="1"/>
              <a:t>Git</a:t>
            </a:r>
            <a:r>
              <a:rPr lang="en-US" dirty="0"/>
              <a:t>, Confluence, Bamboo, Sonar</a:t>
            </a:r>
            <a:r>
              <a:rPr lang="en-US" dirty="0" smtClean="0"/>
              <a:t>)</a:t>
            </a:r>
          </a:p>
          <a:p>
            <a:r>
              <a:rPr lang="en-US" dirty="0" smtClean="0"/>
              <a:t>Auto-generated </a:t>
            </a:r>
            <a:r>
              <a:rPr lang="en-US" dirty="0"/>
              <a:t>Confluence pages</a:t>
            </a:r>
          </a:p>
          <a:p>
            <a:r>
              <a:rPr lang="en-US" dirty="0" smtClean="0"/>
              <a:t>Create transparency on technical debt</a:t>
            </a:r>
            <a:endParaRPr lang="en-US" dirty="0"/>
          </a:p>
          <a:p>
            <a:endParaRPr lang="en-US" dirty="0"/>
          </a:p>
        </p:txBody>
      </p:sp>
    </p:spTree>
    <p:extLst>
      <p:ext uri="{BB962C8B-B14F-4D97-AF65-F5344CB8AC3E}">
        <p14:creationId xmlns:p14="http://schemas.microsoft.com/office/powerpoint/2010/main" val="446333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SonarQube</a:t>
            </a:r>
            <a:endParaRPr lang="en-US" dirty="0"/>
          </a:p>
        </p:txBody>
      </p:sp>
      <p:pic>
        <p:nvPicPr>
          <p:cNvPr id="4" name="Picture 3"/>
          <p:cNvPicPr>
            <a:picLocks noChangeAspect="1"/>
          </p:cNvPicPr>
          <p:nvPr/>
        </p:nvPicPr>
        <p:blipFill>
          <a:blip r:embed="rId2"/>
          <a:stretch>
            <a:fillRect/>
          </a:stretch>
        </p:blipFill>
        <p:spPr>
          <a:xfrm>
            <a:off x="4062311" y="1694688"/>
            <a:ext cx="5947791" cy="3056965"/>
          </a:xfrm>
          <a:prstGeom prst="rect">
            <a:avLst/>
          </a:prstGeom>
        </p:spPr>
      </p:pic>
      <p:pic>
        <p:nvPicPr>
          <p:cNvPr id="5" name="Picture 4"/>
          <p:cNvPicPr>
            <a:picLocks noChangeAspect="1"/>
          </p:cNvPicPr>
          <p:nvPr/>
        </p:nvPicPr>
        <p:blipFill>
          <a:blip r:embed="rId3"/>
          <a:stretch>
            <a:fillRect/>
          </a:stretch>
        </p:blipFill>
        <p:spPr>
          <a:xfrm>
            <a:off x="3962399" y="928574"/>
            <a:ext cx="3073808" cy="656386"/>
          </a:xfrm>
          <a:prstGeom prst="rect">
            <a:avLst/>
          </a:prstGeom>
        </p:spPr>
      </p:pic>
      <p:sp>
        <p:nvSpPr>
          <p:cNvPr id="6" name="TextBox 5"/>
          <p:cNvSpPr txBox="1"/>
          <p:nvPr/>
        </p:nvSpPr>
        <p:spPr>
          <a:xfrm>
            <a:off x="4315968" y="5047488"/>
            <a:ext cx="2647200" cy="369332"/>
          </a:xfrm>
          <a:prstGeom prst="rect">
            <a:avLst/>
          </a:prstGeom>
          <a:noFill/>
        </p:spPr>
        <p:txBody>
          <a:bodyPr wrap="none" rtlCol="0">
            <a:spAutoFit/>
          </a:bodyPr>
          <a:lstStyle/>
          <a:p>
            <a:r>
              <a:rPr lang="en-US" dirty="0" smtClean="0"/>
              <a:t>20+ Languages supported</a:t>
            </a:r>
            <a:endParaRPr lang="en-US" dirty="0"/>
          </a:p>
        </p:txBody>
      </p:sp>
    </p:spTree>
    <p:extLst>
      <p:ext uri="{BB962C8B-B14F-4D97-AF65-F5344CB8AC3E}">
        <p14:creationId xmlns:p14="http://schemas.microsoft.com/office/powerpoint/2010/main" val="3420410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6675"/>
            <a:ext cx="12192000" cy="6991350"/>
          </a:xfrm>
          <a:prstGeom prst="rect">
            <a:avLst/>
          </a:prstGeom>
        </p:spPr>
      </p:pic>
    </p:spTree>
    <p:extLst>
      <p:ext uri="{BB962C8B-B14F-4D97-AF65-F5344CB8AC3E}">
        <p14:creationId xmlns:p14="http://schemas.microsoft.com/office/powerpoint/2010/main" val="1737769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1438"/>
            <a:ext cx="12192000" cy="7000875"/>
          </a:xfrm>
          <a:prstGeom prst="rect">
            <a:avLst/>
          </a:prstGeom>
        </p:spPr>
      </p:pic>
    </p:spTree>
    <p:extLst>
      <p:ext uri="{BB962C8B-B14F-4D97-AF65-F5344CB8AC3E}">
        <p14:creationId xmlns:p14="http://schemas.microsoft.com/office/powerpoint/2010/main" val="1299503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1438"/>
            <a:ext cx="12192000" cy="7000875"/>
          </a:xfrm>
          <a:prstGeom prst="rect">
            <a:avLst/>
          </a:prstGeom>
        </p:spPr>
      </p:pic>
    </p:spTree>
    <p:extLst>
      <p:ext uri="{BB962C8B-B14F-4D97-AF65-F5344CB8AC3E}">
        <p14:creationId xmlns:p14="http://schemas.microsoft.com/office/powerpoint/2010/main" val="4238371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lstStyle/>
          <a:p>
            <a:r>
              <a:rPr lang="en-US" dirty="0" smtClean="0"/>
              <a:t>News sensational &amp; often negative (grabs attention)</a:t>
            </a:r>
          </a:p>
          <a:p>
            <a:pPr lvl="1"/>
            <a:r>
              <a:rPr lang="en-US" dirty="0" smtClean="0"/>
              <a:t>Earthquakes, Tsunamis, Droughts, Tornados</a:t>
            </a:r>
          </a:p>
          <a:p>
            <a:pPr lvl="1"/>
            <a:r>
              <a:rPr lang="en-US" dirty="0" smtClean="0"/>
              <a:t>Poverty</a:t>
            </a:r>
          </a:p>
          <a:p>
            <a:pPr lvl="1"/>
            <a:r>
              <a:rPr lang="en-US" dirty="0" smtClean="0"/>
              <a:t>Gender Education Gap</a:t>
            </a:r>
          </a:p>
          <a:p>
            <a:pPr lvl="1"/>
            <a:r>
              <a:rPr lang="en-US" dirty="0" smtClean="0"/>
              <a:t>Shootings &amp; Violence</a:t>
            </a:r>
          </a:p>
          <a:p>
            <a:pPr lvl="1"/>
            <a:r>
              <a:rPr lang="en-US" dirty="0" smtClean="0"/>
              <a:t>Human Trafficking </a:t>
            </a:r>
            <a:r>
              <a:rPr lang="en-US" dirty="0" smtClean="0"/>
              <a:t>traps</a:t>
            </a:r>
            <a:r>
              <a:rPr lang="en-US" dirty="0" smtClean="0"/>
              <a:t> </a:t>
            </a:r>
            <a:r>
              <a:rPr lang="en-US" dirty="0" smtClean="0"/>
              <a:t>26 million people</a:t>
            </a:r>
          </a:p>
          <a:p>
            <a:pPr lvl="2"/>
            <a:r>
              <a:rPr lang="en-US" dirty="0" smtClean="0"/>
              <a:t>2 Million are sexually exploited children</a:t>
            </a:r>
          </a:p>
          <a:p>
            <a:pPr lvl="1"/>
            <a:r>
              <a:rPr lang="en-US" dirty="0" smtClean="0"/>
              <a:t>Example: Niece &amp; 9/11 </a:t>
            </a:r>
          </a:p>
          <a:p>
            <a:pPr lvl="2"/>
            <a:r>
              <a:rPr lang="en-US" dirty="0" smtClean="0"/>
              <a:t>“People kept crashing into buildings all day long”</a:t>
            </a:r>
            <a:endParaRPr lang="en-US" dirty="0"/>
          </a:p>
        </p:txBody>
      </p:sp>
    </p:spTree>
    <p:extLst>
      <p:ext uri="{BB962C8B-B14F-4D97-AF65-F5344CB8AC3E}">
        <p14:creationId xmlns:p14="http://schemas.microsoft.com/office/powerpoint/2010/main" val="922120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6212"/>
            <a:ext cx="12192000" cy="6505575"/>
          </a:xfrm>
          <a:prstGeom prst="rect">
            <a:avLst/>
          </a:prstGeom>
        </p:spPr>
      </p:pic>
    </p:spTree>
    <p:extLst>
      <p:ext uri="{BB962C8B-B14F-4D97-AF65-F5344CB8AC3E}">
        <p14:creationId xmlns:p14="http://schemas.microsoft.com/office/powerpoint/2010/main" val="661375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Motivate the Elephant @ Intermountain</a:t>
            </a:r>
            <a:endParaRPr lang="en-US" dirty="0"/>
          </a:p>
        </p:txBody>
      </p:sp>
      <p:sp>
        <p:nvSpPr>
          <p:cNvPr id="3" name="Content Placeholder 2"/>
          <p:cNvSpPr>
            <a:spLocks noGrp="1"/>
          </p:cNvSpPr>
          <p:nvPr>
            <p:ph idx="1"/>
          </p:nvPr>
        </p:nvSpPr>
        <p:spPr/>
        <p:txBody>
          <a:bodyPr/>
          <a:lstStyle/>
          <a:p>
            <a:r>
              <a:rPr lang="en-US" dirty="0" smtClean="0"/>
              <a:t>Motivate the Elephant</a:t>
            </a:r>
          </a:p>
          <a:p>
            <a:pPr lvl="1"/>
            <a:r>
              <a:rPr lang="en-US" dirty="0" smtClean="0"/>
              <a:t>Technical Debt Buster of the Month parking</a:t>
            </a:r>
          </a:p>
          <a:p>
            <a:pPr lvl="1"/>
            <a:r>
              <a:rPr lang="en-US" dirty="0" smtClean="0"/>
              <a:t>Leaderboards monitors</a:t>
            </a:r>
          </a:p>
          <a:p>
            <a:pPr marL="502920" lvl="1" indent="0">
              <a:buNone/>
            </a:pP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6774873" y="2369363"/>
            <a:ext cx="4738253" cy="3615385"/>
          </a:xfrm>
          <a:prstGeom prst="rect">
            <a:avLst/>
          </a:prstGeom>
        </p:spPr>
      </p:pic>
      <p:pic>
        <p:nvPicPr>
          <p:cNvPr id="6" name="Picture 5"/>
          <p:cNvPicPr>
            <a:picLocks noChangeAspect="1"/>
          </p:cNvPicPr>
          <p:nvPr/>
        </p:nvPicPr>
        <p:blipFill>
          <a:blip r:embed="rId3"/>
          <a:stretch>
            <a:fillRect/>
          </a:stretch>
        </p:blipFill>
        <p:spPr>
          <a:xfrm>
            <a:off x="3869268" y="2371483"/>
            <a:ext cx="2452326" cy="3613266"/>
          </a:xfrm>
          <a:prstGeom prst="rect">
            <a:avLst/>
          </a:prstGeom>
        </p:spPr>
      </p:pic>
    </p:spTree>
    <p:extLst>
      <p:ext uri="{BB962C8B-B14F-4D97-AF65-F5344CB8AC3E}">
        <p14:creationId xmlns:p14="http://schemas.microsoft.com/office/powerpoint/2010/main" val="3715632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the Rider @ Intermountain</a:t>
            </a:r>
            <a:endParaRPr lang="en-US" dirty="0"/>
          </a:p>
        </p:txBody>
      </p:sp>
      <p:sp>
        <p:nvSpPr>
          <p:cNvPr id="3" name="Content Placeholder 2"/>
          <p:cNvSpPr>
            <a:spLocks noGrp="1"/>
          </p:cNvSpPr>
          <p:nvPr>
            <p:ph idx="1"/>
          </p:nvPr>
        </p:nvSpPr>
        <p:spPr/>
        <p:txBody>
          <a:bodyPr/>
          <a:lstStyle/>
          <a:p>
            <a:r>
              <a:rPr lang="en-US" dirty="0" smtClean="0"/>
              <a:t>Supportability Dashboard</a:t>
            </a:r>
          </a:p>
          <a:p>
            <a:pPr lvl="1"/>
            <a:r>
              <a:rPr lang="en-US" dirty="0" smtClean="0"/>
              <a:t>1 stop shopping for application metadata</a:t>
            </a:r>
          </a:p>
          <a:p>
            <a:pPr lvl="1"/>
            <a:r>
              <a:rPr lang="en-US" dirty="0" smtClean="0"/>
              <a:t>Auto generated from existing Confluence documentation</a:t>
            </a:r>
          </a:p>
          <a:p>
            <a:pPr lvl="1"/>
            <a:r>
              <a:rPr lang="en-US" dirty="0" smtClean="0"/>
              <a:t>Stats dashboards</a:t>
            </a:r>
          </a:p>
          <a:p>
            <a:pPr lvl="1"/>
            <a:r>
              <a:rPr lang="en-US" dirty="0" smtClean="0"/>
              <a:t>Project Debt History</a:t>
            </a:r>
          </a:p>
          <a:p>
            <a:pPr lvl="1"/>
            <a:r>
              <a:rPr lang="en-US" dirty="0" smtClean="0"/>
              <a:t>Individual contributions to technical debt with each commit</a:t>
            </a:r>
            <a:endParaRPr lang="en-US" dirty="0"/>
          </a:p>
        </p:txBody>
      </p:sp>
    </p:spTree>
    <p:extLst>
      <p:ext uri="{BB962C8B-B14F-4D97-AF65-F5344CB8AC3E}">
        <p14:creationId xmlns:p14="http://schemas.microsoft.com/office/powerpoint/2010/main" val="3253065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6675"/>
            <a:ext cx="12192000" cy="6991350"/>
          </a:xfrm>
          <a:prstGeom prst="rect">
            <a:avLst/>
          </a:prstGeom>
        </p:spPr>
      </p:pic>
    </p:spTree>
    <p:extLst>
      <p:ext uri="{BB962C8B-B14F-4D97-AF65-F5344CB8AC3E}">
        <p14:creationId xmlns:p14="http://schemas.microsoft.com/office/powerpoint/2010/main" val="412443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80962"/>
            <a:ext cx="12192000" cy="6696075"/>
          </a:xfrm>
          <a:prstGeom prst="rect">
            <a:avLst/>
          </a:prstGeom>
        </p:spPr>
      </p:pic>
    </p:spTree>
    <p:extLst>
      <p:ext uri="{BB962C8B-B14F-4D97-AF65-F5344CB8AC3E}">
        <p14:creationId xmlns:p14="http://schemas.microsoft.com/office/powerpoint/2010/main" val="2785062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7150"/>
            <a:ext cx="12192000" cy="6743700"/>
          </a:xfrm>
          <a:prstGeom prst="rect">
            <a:avLst/>
          </a:prstGeom>
        </p:spPr>
      </p:pic>
    </p:spTree>
    <p:extLst>
      <p:ext uri="{BB962C8B-B14F-4D97-AF65-F5344CB8AC3E}">
        <p14:creationId xmlns:p14="http://schemas.microsoft.com/office/powerpoint/2010/main" val="3171637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Intermountain Technical Debt Architecture</a:t>
            </a:r>
            <a:endParaRPr lang="en-US" dirty="0"/>
          </a:p>
        </p:txBody>
      </p:sp>
      <p:pic>
        <p:nvPicPr>
          <p:cNvPr id="3" name="Picture 2"/>
          <p:cNvPicPr>
            <a:picLocks noChangeAspect="1"/>
          </p:cNvPicPr>
          <p:nvPr/>
        </p:nvPicPr>
        <p:blipFill>
          <a:blip r:embed="rId2"/>
          <a:stretch>
            <a:fillRect/>
          </a:stretch>
        </p:blipFill>
        <p:spPr>
          <a:xfrm>
            <a:off x="3483074" y="783425"/>
            <a:ext cx="8237872" cy="5282005"/>
          </a:xfrm>
          <a:prstGeom prst="rect">
            <a:avLst/>
          </a:prstGeom>
        </p:spPr>
      </p:pic>
    </p:spTree>
    <p:extLst>
      <p:ext uri="{BB962C8B-B14F-4D97-AF65-F5344CB8AC3E}">
        <p14:creationId xmlns:p14="http://schemas.microsoft.com/office/powerpoint/2010/main" val="3889558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debt busting solution</a:t>
            </a:r>
            <a:endParaRPr lang="en-US" dirty="0"/>
          </a:p>
        </p:txBody>
      </p:sp>
      <p:sp>
        <p:nvSpPr>
          <p:cNvPr id="3" name="Content Placeholder 2"/>
          <p:cNvSpPr>
            <a:spLocks noGrp="1"/>
          </p:cNvSpPr>
          <p:nvPr>
            <p:ph idx="1"/>
          </p:nvPr>
        </p:nvSpPr>
        <p:spPr/>
        <p:txBody>
          <a:bodyPr/>
          <a:lstStyle/>
          <a:p>
            <a:r>
              <a:rPr lang="en-US" dirty="0" smtClean="0"/>
              <a:t>Keep It Simple</a:t>
            </a:r>
          </a:p>
          <a:p>
            <a:pPr lvl="1"/>
            <a:r>
              <a:rPr lang="en-US" dirty="0" smtClean="0"/>
              <a:t>Start with out of the box Continuous Integration Builds with Bamboo, Jenkins</a:t>
            </a:r>
          </a:p>
          <a:p>
            <a:pPr lvl="1"/>
            <a:r>
              <a:rPr lang="en-US" dirty="0" smtClean="0"/>
              <a:t>Add Sonar for Technical Debt metrics</a:t>
            </a:r>
          </a:p>
          <a:p>
            <a:pPr lvl="1"/>
            <a:r>
              <a:rPr lang="en-US" dirty="0" smtClean="0"/>
              <a:t>Find ways to </a:t>
            </a:r>
          </a:p>
          <a:p>
            <a:pPr lvl="2"/>
            <a:r>
              <a:rPr lang="en-US" dirty="0" smtClean="0"/>
              <a:t>Direct the Rider</a:t>
            </a:r>
          </a:p>
          <a:p>
            <a:pPr lvl="2"/>
            <a:r>
              <a:rPr lang="en-US" dirty="0" smtClean="0"/>
              <a:t>Motivate the Elephant</a:t>
            </a:r>
          </a:p>
          <a:p>
            <a:pPr lvl="2"/>
            <a:r>
              <a:rPr lang="en-US" dirty="0" smtClean="0"/>
              <a:t>Shape the Path</a:t>
            </a:r>
            <a:endParaRPr lang="en-US" dirty="0"/>
          </a:p>
          <a:p>
            <a:r>
              <a:rPr lang="en-US" dirty="0" smtClean="0"/>
              <a:t>Then if needed</a:t>
            </a:r>
          </a:p>
          <a:p>
            <a:pPr lvl="1"/>
            <a:r>
              <a:rPr lang="en-US" dirty="0" smtClean="0"/>
              <a:t>Add Leaderboard</a:t>
            </a:r>
          </a:p>
          <a:p>
            <a:pPr lvl="1"/>
            <a:r>
              <a:rPr lang="en-US" dirty="0" smtClean="0"/>
              <a:t>Add Supportability Dashboard</a:t>
            </a:r>
          </a:p>
          <a:p>
            <a:pPr lvl="1"/>
            <a:endParaRPr lang="en-US" dirty="0" smtClean="0"/>
          </a:p>
        </p:txBody>
      </p:sp>
    </p:spTree>
    <p:extLst>
      <p:ext uri="{BB962C8B-B14F-4D97-AF65-F5344CB8AC3E}">
        <p14:creationId xmlns:p14="http://schemas.microsoft.com/office/powerpoint/2010/main" val="678019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In order to implement lasting Change personally, at home, or at work you must</a:t>
            </a:r>
          </a:p>
          <a:p>
            <a:pPr lvl="1"/>
            <a:endParaRPr lang="en-US" dirty="0" smtClean="0"/>
          </a:p>
          <a:p>
            <a:pPr lvl="1"/>
            <a:r>
              <a:rPr lang="en-US" dirty="0" smtClean="0"/>
              <a:t>Direct the Rider</a:t>
            </a:r>
          </a:p>
          <a:p>
            <a:pPr lvl="1"/>
            <a:r>
              <a:rPr lang="en-US" dirty="0" smtClean="0"/>
              <a:t>Motivate the Elephant</a:t>
            </a:r>
          </a:p>
          <a:p>
            <a:pPr lvl="1"/>
            <a:r>
              <a:rPr lang="en-US" dirty="0" smtClean="0"/>
              <a:t>Shape the Path</a:t>
            </a:r>
          </a:p>
          <a:p>
            <a:endParaRPr lang="en-US" dirty="0"/>
          </a:p>
          <a:p>
            <a:r>
              <a:rPr lang="en-US" dirty="0" smtClean="0"/>
              <a:t>Life is Good and it’s Getting Better as we learn to successfully implement lasting Change.</a:t>
            </a:r>
          </a:p>
          <a:p>
            <a:endParaRPr lang="en-US" dirty="0"/>
          </a:p>
          <a:p>
            <a:r>
              <a:rPr lang="en-US" dirty="0" smtClean="0"/>
              <a:t>Questions?</a:t>
            </a:r>
            <a:endParaRPr lang="en-US" dirty="0"/>
          </a:p>
        </p:txBody>
      </p:sp>
    </p:spTree>
    <p:extLst>
      <p:ext uri="{BB962C8B-B14F-4D97-AF65-F5344CB8AC3E}">
        <p14:creationId xmlns:p14="http://schemas.microsoft.com/office/powerpoint/2010/main" val="1062649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&amp; </a:t>
            </a:r>
            <a:r>
              <a:rPr lang="en-US" dirty="0" err="1" smtClean="0"/>
              <a:t>Followup</a:t>
            </a:r>
            <a:endParaRPr lang="en-US" dirty="0"/>
          </a:p>
        </p:txBody>
      </p:sp>
      <p:sp>
        <p:nvSpPr>
          <p:cNvPr id="3" name="Content Placeholder 2"/>
          <p:cNvSpPr>
            <a:spLocks noGrp="1"/>
          </p:cNvSpPr>
          <p:nvPr>
            <p:ph idx="1"/>
          </p:nvPr>
        </p:nvSpPr>
        <p:spPr/>
        <p:txBody>
          <a:bodyPr/>
          <a:lstStyle/>
          <a:p>
            <a:r>
              <a:rPr lang="en-US" dirty="0" err="1" smtClean="0"/>
              <a:t>OpenWest</a:t>
            </a:r>
            <a:r>
              <a:rPr lang="en-US" dirty="0" smtClean="0"/>
              <a:t>, </a:t>
            </a:r>
            <a:r>
              <a:rPr lang="en-US" smtClean="0"/>
              <a:t>SonarQube</a:t>
            </a:r>
            <a:r>
              <a:rPr lang="en-US" dirty="0" smtClean="0"/>
              <a:t> presentation by Jeremy </a:t>
            </a:r>
            <a:r>
              <a:rPr lang="en-US" dirty="0" err="1" smtClean="0"/>
              <a:t>Mefford</a:t>
            </a:r>
            <a:r>
              <a:rPr lang="en-US" dirty="0" smtClean="0"/>
              <a:t> at 3pm </a:t>
            </a:r>
            <a:r>
              <a:rPr lang="en-US" dirty="0"/>
              <a:t>in EH2-B. </a:t>
            </a:r>
            <a:r>
              <a:rPr lang="en-US" dirty="0">
                <a:hlinkClick r:id="rId2"/>
              </a:rPr>
              <a:t>https://www.openwest.org/schedule/#</a:t>
            </a:r>
            <a:r>
              <a:rPr lang="en-US" dirty="0" smtClean="0">
                <a:hlinkClick r:id="rId2"/>
              </a:rPr>
              <a:t>talk-111</a:t>
            </a:r>
            <a:r>
              <a:rPr lang="en-US" dirty="0" smtClean="0"/>
              <a:t> </a:t>
            </a:r>
          </a:p>
          <a:p>
            <a:r>
              <a:rPr lang="en-US" dirty="0" smtClean="0"/>
              <a:t>“Using Neuroscience to Influence Behavior”, Stanford Graduate School </a:t>
            </a:r>
            <a:r>
              <a:rPr lang="en-US" dirty="0"/>
              <a:t>of Business </a:t>
            </a:r>
            <a:r>
              <a:rPr lang="en-US" dirty="0">
                <a:hlinkClick r:id="rId3"/>
              </a:rPr>
              <a:t>http://</a:t>
            </a:r>
            <a:r>
              <a:rPr lang="en-US" dirty="0" smtClean="0">
                <a:hlinkClick r:id="rId3"/>
              </a:rPr>
              <a:t>www.slideshare.net/StanfordBusiness/using-neuroscience-to-influence-behavior</a:t>
            </a:r>
            <a:r>
              <a:rPr lang="en-US" dirty="0" smtClean="0"/>
              <a:t> </a:t>
            </a:r>
          </a:p>
          <a:p>
            <a:r>
              <a:rPr lang="en-US" dirty="0" smtClean="0"/>
              <a:t>“Switch: How to Change Things When Change is Hard”, Chip &amp; </a:t>
            </a:r>
            <a:r>
              <a:rPr lang="en-US" dirty="0"/>
              <a:t>Dan Heath </a:t>
            </a:r>
            <a:r>
              <a:rPr lang="en-US" dirty="0">
                <a:hlinkClick r:id="rId4"/>
              </a:rPr>
              <a:t>https://</a:t>
            </a:r>
            <a:r>
              <a:rPr lang="en-US" dirty="0" smtClean="0">
                <a:hlinkClick r:id="rId4"/>
              </a:rPr>
              <a:t>www.amazon.com/Switch-Change-Things-When-Hard/dp/0385528752</a:t>
            </a:r>
            <a:r>
              <a:rPr lang="en-US" dirty="0" smtClean="0"/>
              <a:t> </a:t>
            </a:r>
          </a:p>
          <a:p>
            <a:r>
              <a:rPr lang="en-US" dirty="0" smtClean="0"/>
              <a:t>“Inside the mind of  a Master Procrastinator"  by Tim Urban </a:t>
            </a:r>
            <a:r>
              <a:rPr lang="en-US" dirty="0" smtClean="0">
                <a:hlinkClick r:id="rId5"/>
              </a:rPr>
              <a:t>https</a:t>
            </a:r>
            <a:r>
              <a:rPr lang="en-US" dirty="0">
                <a:hlinkClick r:id="rId5"/>
              </a:rPr>
              <a:t>://</a:t>
            </a:r>
            <a:r>
              <a:rPr lang="en-US" dirty="0" smtClean="0">
                <a:hlinkClick r:id="rId5"/>
              </a:rPr>
              <a:t>www.ted.com/talks/tim_urban_inside_the_mind_of_a_master_procrastinator?language=en</a:t>
            </a:r>
            <a:r>
              <a:rPr lang="en-US" dirty="0" smtClean="0"/>
              <a:t> </a:t>
            </a:r>
          </a:p>
          <a:p>
            <a:r>
              <a:rPr lang="en-US" dirty="0" smtClean="0"/>
              <a:t>“How not to be ignorant about the world” by Hans &amp; Ola </a:t>
            </a:r>
            <a:r>
              <a:rPr lang="en-US" dirty="0" err="1" smtClean="0"/>
              <a:t>Rosling</a:t>
            </a:r>
            <a:r>
              <a:rPr lang="en-US" dirty="0"/>
              <a:t> </a:t>
            </a:r>
            <a:r>
              <a:rPr lang="en-US" dirty="0">
                <a:hlinkClick r:id="rId6"/>
              </a:rPr>
              <a:t>https://</a:t>
            </a:r>
            <a:r>
              <a:rPr lang="en-US" dirty="0" smtClean="0">
                <a:hlinkClick r:id="rId6"/>
              </a:rPr>
              <a:t>www.ted.com/talks/hans_and_ola_rosling_how_not_to_be_ignorant_about_the_world</a:t>
            </a:r>
            <a:r>
              <a:rPr lang="en-US" dirty="0" smtClean="0"/>
              <a:t> </a:t>
            </a:r>
          </a:p>
        </p:txBody>
      </p:sp>
    </p:spTree>
    <p:extLst>
      <p:ext uri="{BB962C8B-B14F-4D97-AF65-F5344CB8AC3E}">
        <p14:creationId xmlns:p14="http://schemas.microsoft.com/office/powerpoint/2010/main" val="121587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Hans Gosling</a:t>
            </a:r>
            <a:endParaRPr lang="en-US" dirty="0"/>
          </a:p>
        </p:txBody>
      </p:sp>
      <p:pic>
        <p:nvPicPr>
          <p:cNvPr id="1026" name="Picture 2" descr="http://cdn2.hubspot.net/hubfs/451100/t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791" y="1274873"/>
            <a:ext cx="7772400" cy="42991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88791" y="5725020"/>
            <a:ext cx="1404552" cy="369332"/>
          </a:xfrm>
          <a:prstGeom prst="rect">
            <a:avLst/>
          </a:prstGeom>
          <a:noFill/>
        </p:spPr>
        <p:txBody>
          <a:bodyPr wrap="none" rtlCol="0">
            <a:spAutoFit/>
          </a:bodyPr>
          <a:lstStyle/>
          <a:p>
            <a:r>
              <a:rPr lang="en-US" dirty="0" smtClean="0"/>
              <a:t>2 Minute clip</a:t>
            </a:r>
            <a:endParaRPr lang="en-US" dirty="0"/>
          </a:p>
        </p:txBody>
      </p:sp>
      <p:sp>
        <p:nvSpPr>
          <p:cNvPr id="5" name="TextBox 4"/>
          <p:cNvSpPr txBox="1"/>
          <p:nvPr/>
        </p:nvSpPr>
        <p:spPr>
          <a:xfrm>
            <a:off x="3788791" y="6245390"/>
            <a:ext cx="6215484" cy="276999"/>
          </a:xfrm>
          <a:prstGeom prst="rect">
            <a:avLst/>
          </a:prstGeom>
          <a:noFill/>
        </p:spPr>
        <p:txBody>
          <a:bodyPr wrap="none" rtlCol="0">
            <a:spAutoFit/>
          </a:bodyPr>
          <a:lstStyle/>
          <a:p>
            <a:r>
              <a:rPr lang="en-US" sz="1200" dirty="0"/>
              <a:t>https://</a:t>
            </a:r>
            <a:r>
              <a:rPr lang="en-US" sz="1200" dirty="0" smtClean="0"/>
              <a:t>www.ted.com/talks/hans_and_ola_rosling_how_not_to_be_ignorant_about_the_world</a:t>
            </a:r>
            <a:endParaRPr lang="en-US" sz="1200" dirty="0"/>
          </a:p>
        </p:txBody>
      </p:sp>
    </p:spTree>
    <p:extLst>
      <p:ext uri="{BB962C8B-B14F-4D97-AF65-F5344CB8AC3E}">
        <p14:creationId xmlns:p14="http://schemas.microsoft.com/office/powerpoint/2010/main" val="4062481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is Good</a:t>
            </a:r>
            <a:endParaRPr lang="en-US" dirty="0"/>
          </a:p>
        </p:txBody>
      </p:sp>
      <p:sp>
        <p:nvSpPr>
          <p:cNvPr id="3" name="Content Placeholder 2"/>
          <p:cNvSpPr>
            <a:spLocks noGrp="1"/>
          </p:cNvSpPr>
          <p:nvPr>
            <p:ph idx="1"/>
          </p:nvPr>
        </p:nvSpPr>
        <p:spPr/>
        <p:txBody>
          <a:bodyPr>
            <a:normAutofit/>
          </a:bodyPr>
          <a:lstStyle/>
          <a:p>
            <a:r>
              <a:rPr lang="en-US" dirty="0" smtClean="0"/>
              <a:t>Most things are better today than ever in recorded history</a:t>
            </a:r>
          </a:p>
          <a:p>
            <a:pPr lvl="1"/>
            <a:r>
              <a:rPr lang="en-US" dirty="0" smtClean="0"/>
              <a:t>Deaths from natural disasters:</a:t>
            </a:r>
          </a:p>
          <a:p>
            <a:pPr lvl="2"/>
            <a:r>
              <a:rPr lang="en-US" dirty="0" smtClean="0"/>
              <a:t>1900: </a:t>
            </a:r>
            <a:r>
              <a:rPr lang="en-US" dirty="0"/>
              <a:t>~</a:t>
            </a:r>
            <a:r>
              <a:rPr lang="en-US" dirty="0" smtClean="0"/>
              <a:t>500,000 each year; </a:t>
            </a:r>
          </a:p>
          <a:p>
            <a:pPr lvl="2"/>
            <a:r>
              <a:rPr lang="en-US" dirty="0" smtClean="0"/>
              <a:t>2014: =  22,452;</a:t>
            </a:r>
          </a:p>
          <a:p>
            <a:pPr lvl="1"/>
            <a:r>
              <a:rPr lang="en-US" dirty="0" smtClean="0"/>
              <a:t>Years in school for boys &amp; girls is approaching parity.</a:t>
            </a:r>
            <a:endParaRPr lang="en-US" dirty="0"/>
          </a:p>
          <a:p>
            <a:pPr lvl="1"/>
            <a:r>
              <a:rPr lang="en-US" dirty="0"/>
              <a:t>Violent crime in U.S. down dramatically since 1990</a:t>
            </a:r>
            <a:r>
              <a:rPr lang="en-US" dirty="0" smtClean="0"/>
              <a:t>.</a:t>
            </a:r>
          </a:p>
          <a:p>
            <a:pPr lvl="1"/>
            <a:r>
              <a:rPr lang="en-US" dirty="0" smtClean="0"/>
              <a:t>Global poverty in last 20 years has been cut in half.</a:t>
            </a:r>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r>
              <a:rPr lang="en-US" sz="1200" dirty="0" smtClean="0"/>
              <a:t>How not to be Ignorant About the World, Hans &amp; Ola </a:t>
            </a:r>
            <a:r>
              <a:rPr lang="en-US" sz="1200" dirty="0" err="1" smtClean="0"/>
              <a:t>Rosling</a:t>
            </a:r>
            <a:r>
              <a:rPr lang="en-US" sz="1200" dirty="0" smtClean="0"/>
              <a:t>. </a:t>
            </a:r>
            <a:r>
              <a:rPr lang="en-US" sz="1200" dirty="0" smtClean="0">
                <a:hlinkClick r:id="rId2"/>
              </a:rPr>
              <a:t>https</a:t>
            </a:r>
            <a:r>
              <a:rPr lang="en-US" sz="1200" dirty="0">
                <a:hlinkClick r:id="rId2"/>
              </a:rPr>
              <a:t>://</a:t>
            </a:r>
            <a:r>
              <a:rPr lang="en-US" sz="1200" dirty="0" smtClean="0">
                <a:hlinkClick r:id="rId2"/>
              </a:rPr>
              <a:t>www.ted.com/talks/hans_and_ola_rosling_how_not_to_be_ignorant_about_the_world</a:t>
            </a:r>
            <a:endParaRPr lang="en-US" sz="1200" dirty="0" smtClean="0"/>
          </a:p>
          <a:p>
            <a:r>
              <a:rPr lang="en-US" sz="1200" dirty="0"/>
              <a:t>http://www.ifrc.org/world-disasters-report-2014/data</a:t>
            </a:r>
          </a:p>
        </p:txBody>
      </p:sp>
      <p:pic>
        <p:nvPicPr>
          <p:cNvPr id="4" name="Picture 3"/>
          <p:cNvPicPr>
            <a:picLocks noChangeAspect="1"/>
          </p:cNvPicPr>
          <p:nvPr/>
        </p:nvPicPr>
        <p:blipFill>
          <a:blip r:embed="rId3"/>
          <a:stretch>
            <a:fillRect/>
          </a:stretch>
        </p:blipFill>
        <p:spPr>
          <a:xfrm>
            <a:off x="4658016" y="3293704"/>
            <a:ext cx="3153330" cy="1772817"/>
          </a:xfrm>
          <a:prstGeom prst="rect">
            <a:avLst/>
          </a:prstGeom>
        </p:spPr>
      </p:pic>
    </p:spTree>
    <p:extLst>
      <p:ext uri="{BB962C8B-B14F-4D97-AF65-F5344CB8AC3E}">
        <p14:creationId xmlns:p14="http://schemas.microsoft.com/office/powerpoint/2010/main" val="3529848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a:t>
            </a:r>
            <a:endParaRPr lang="en-US" dirty="0"/>
          </a:p>
        </p:txBody>
      </p:sp>
      <p:sp>
        <p:nvSpPr>
          <p:cNvPr id="3" name="Content Placeholder 2"/>
          <p:cNvSpPr>
            <a:spLocks noGrp="1"/>
          </p:cNvSpPr>
          <p:nvPr>
            <p:ph idx="1"/>
          </p:nvPr>
        </p:nvSpPr>
        <p:spPr/>
        <p:txBody>
          <a:bodyPr/>
          <a:lstStyle/>
          <a:p>
            <a:r>
              <a:rPr lang="en-US" dirty="0" smtClean="0"/>
              <a:t>Life is good because people like you and me decided to improve the world around us, and they succeeded.</a:t>
            </a:r>
          </a:p>
          <a:p>
            <a:endParaRPr lang="en-US" dirty="0" smtClean="0"/>
          </a:p>
          <a:p>
            <a:r>
              <a:rPr lang="en-US" dirty="0" smtClean="0"/>
              <a:t>Life is good, but we can make it better.</a:t>
            </a:r>
          </a:p>
          <a:p>
            <a:endParaRPr lang="en-US" dirty="0" smtClean="0"/>
          </a:p>
          <a:p>
            <a:r>
              <a:rPr lang="en-US" dirty="0" smtClean="0"/>
              <a:t>Who made New Year’s Resolutions for 2016?</a:t>
            </a:r>
            <a:endParaRPr lang="en-US" dirty="0"/>
          </a:p>
        </p:txBody>
      </p:sp>
    </p:spTree>
    <p:extLst>
      <p:ext uri="{BB962C8B-B14F-4D97-AF65-F5344CB8AC3E}">
        <p14:creationId xmlns:p14="http://schemas.microsoft.com/office/powerpoint/2010/main" val="2733928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Implementing Change: Hard or Easy?  Resisted or Welcomed?</a:t>
            </a:r>
          </a:p>
          <a:p>
            <a:endParaRPr lang="en-US" dirty="0" smtClean="0"/>
          </a:p>
          <a:p>
            <a:r>
              <a:rPr lang="en-US" dirty="0" smtClean="0"/>
              <a:t>Patterns for successful, lasting Change</a:t>
            </a:r>
          </a:p>
          <a:p>
            <a:endParaRPr lang="en-US" dirty="0" smtClean="0"/>
          </a:p>
          <a:p>
            <a:r>
              <a:rPr lang="en-US" dirty="0" smtClean="0"/>
              <a:t>Gamification of Technical Debt at Intermountain Healthcare</a:t>
            </a:r>
          </a:p>
        </p:txBody>
      </p:sp>
    </p:spTree>
    <p:extLst>
      <p:ext uri="{BB962C8B-B14F-4D97-AF65-F5344CB8AC3E}">
        <p14:creationId xmlns:p14="http://schemas.microsoft.com/office/powerpoint/2010/main" val="2228475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How to Change When Change is Hard”</a:t>
            </a:r>
            <a:br>
              <a:rPr lang="en-US" dirty="0" smtClean="0"/>
            </a:br>
            <a:r>
              <a:rPr lang="en-US" dirty="0" smtClean="0"/>
              <a:t/>
            </a:r>
            <a:br>
              <a:rPr lang="en-US" dirty="0" smtClean="0"/>
            </a:br>
            <a:r>
              <a:rPr lang="en-US" dirty="0"/>
              <a:t/>
            </a:r>
            <a:br>
              <a:rPr lang="en-US" dirty="0"/>
            </a:br>
            <a:r>
              <a:rPr lang="en-US" dirty="0" smtClean="0"/>
              <a:t>“Happiness Hypothesis”</a:t>
            </a:r>
            <a:endParaRPr lang="en-US" dirty="0"/>
          </a:p>
        </p:txBody>
      </p:sp>
      <p:pic>
        <p:nvPicPr>
          <p:cNvPr id="3078" name="Picture 6" descr="https://images-na.ssl-images-amazon.com/images/I/415V1QUNH1L._SX336_BO1,204,203,200_.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7357" y="1047940"/>
            <a:ext cx="321945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appiness Hypothe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744" y="1047940"/>
            <a:ext cx="31686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2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Brain,</a:t>
            </a:r>
            <a:br>
              <a:rPr lang="en-US" dirty="0" smtClean="0"/>
            </a:br>
            <a:r>
              <a:rPr lang="en-US" dirty="0" smtClean="0"/>
              <a:t>Two Minds</a:t>
            </a:r>
            <a:endParaRPr lang="en-US" dirty="0"/>
          </a:p>
        </p:txBody>
      </p:sp>
      <p:pic>
        <p:nvPicPr>
          <p:cNvPr id="8194" name="Picture 2" descr="One brain, two minds•   Elephant =    impulsive mind•   Rider = Rational    mind•   Path = the    environment     Willpow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3054" y="382426"/>
            <a:ext cx="7928385" cy="61314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12602" y="6234158"/>
            <a:ext cx="5000087" cy="276999"/>
          </a:xfrm>
          <a:prstGeom prst="rect">
            <a:avLst/>
          </a:prstGeom>
          <a:noFill/>
        </p:spPr>
        <p:txBody>
          <a:bodyPr wrap="none" rtlCol="0">
            <a:spAutoFit/>
          </a:bodyPr>
          <a:lstStyle/>
          <a:p>
            <a:r>
              <a:rPr lang="en-US" sz="1200" dirty="0" smtClean="0"/>
              <a:t>“Using Neuroscience to Influence Behavior”, Stanford Business presentation</a:t>
            </a:r>
            <a:endParaRPr lang="en-US" sz="1200" dirty="0"/>
          </a:p>
        </p:txBody>
      </p:sp>
    </p:spTree>
    <p:extLst>
      <p:ext uri="{BB962C8B-B14F-4D97-AF65-F5344CB8AC3E}">
        <p14:creationId xmlns:p14="http://schemas.microsoft.com/office/powerpoint/2010/main" val="246776695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2073</TotalTime>
  <Words>1349</Words>
  <Application>Microsoft Office PowerPoint</Application>
  <PresentationFormat>Widescreen</PresentationFormat>
  <Paragraphs>219</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Corbel</vt:lpstr>
      <vt:lpstr>Wingdings 2</vt:lpstr>
      <vt:lpstr>Frame</vt:lpstr>
      <vt:lpstr>How to Gamify Technical Debt and Introduce Change Successfully</vt:lpstr>
      <vt:lpstr>About me?       </vt:lpstr>
      <vt:lpstr>News</vt:lpstr>
      <vt:lpstr>Hans Gosling</vt:lpstr>
      <vt:lpstr>Life is Good</vt:lpstr>
      <vt:lpstr>Change</vt:lpstr>
      <vt:lpstr>Overview</vt:lpstr>
      <vt:lpstr>“Switch: How to Change When Change is Hard”   “Happiness Hypothesis”</vt:lpstr>
      <vt:lpstr>One Brain, Two Minds</vt:lpstr>
      <vt:lpstr>Elephant</vt:lpstr>
      <vt:lpstr>Tim Urban</vt:lpstr>
      <vt:lpstr>Rider</vt:lpstr>
      <vt:lpstr>Appeal to both the Elephant and the Rider</vt:lpstr>
      <vt:lpstr>Glove Shrine</vt:lpstr>
      <vt:lpstr>Path</vt:lpstr>
      <vt:lpstr>Successful Change Leader must do 3 things</vt:lpstr>
      <vt:lpstr>1. Direct the Rider</vt:lpstr>
      <vt:lpstr>Find the Bright Spots</vt:lpstr>
      <vt:lpstr>Destination Postcard</vt:lpstr>
      <vt:lpstr>2. Motivate the Elephant</vt:lpstr>
      <vt:lpstr>Shrink the change</vt:lpstr>
      <vt:lpstr>3. Shape the Path </vt:lpstr>
      <vt:lpstr>Case Study </vt:lpstr>
      <vt:lpstr>Interns</vt:lpstr>
      <vt:lpstr>Shape the Path @ Intermountain</vt:lpstr>
      <vt:lpstr>SonarQube</vt:lpstr>
      <vt:lpstr>PowerPoint Presentation</vt:lpstr>
      <vt:lpstr>PowerPoint Presentation</vt:lpstr>
      <vt:lpstr>PowerPoint Presentation</vt:lpstr>
      <vt:lpstr>PowerPoint Presentation</vt:lpstr>
      <vt:lpstr>Motivate the Elephant @ Intermountain</vt:lpstr>
      <vt:lpstr>Direct the Rider @ Intermountain</vt:lpstr>
      <vt:lpstr>PowerPoint Presentation</vt:lpstr>
      <vt:lpstr>PowerPoint Presentation</vt:lpstr>
      <vt:lpstr>PowerPoint Presentation</vt:lpstr>
      <vt:lpstr>Intermountain Technical Debt Architecture</vt:lpstr>
      <vt:lpstr>Your debt busting solution</vt:lpstr>
      <vt:lpstr>Conclusion</vt:lpstr>
      <vt:lpstr>References &amp; Followup</vt:lpstr>
    </vt:vector>
  </TitlesOfParts>
  <Company>Intermountain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Gamify Technical Debt and Introduce Change Successfully</dc:title>
  <dc:creator>Jason Jones</dc:creator>
  <cp:lastModifiedBy>Jason Jones</cp:lastModifiedBy>
  <cp:revision>65</cp:revision>
  <dcterms:created xsi:type="dcterms:W3CDTF">2016-07-12T16:07:40Z</dcterms:created>
  <dcterms:modified xsi:type="dcterms:W3CDTF">2016-07-14T16:18:09Z</dcterms:modified>
</cp:coreProperties>
</file>