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 id="267" r:id="rId13"/>
    <p:sldId id="268" r:id="rId14"/>
    <p:sldId id="273" r:id="rId15"/>
    <p:sldId id="274" r:id="rId16"/>
    <p:sldId id="269" r:id="rId17"/>
  </p:sldIdLst>
  <p:sldSz cx="12192000" cy="6858000"/>
  <p:notesSz cx="12192000"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5"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4" d="100"/>
          <a:sy n="74" d="100"/>
        </p:scale>
        <p:origin x="1013" y="67"/>
      </p:cViewPr>
      <p:guideLst>
        <p:guide orient="horz" pos="2875"/>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7091426" cy="508635"/>
          </a:xfrm>
          <a:prstGeom prst="rect">
            <a:avLst/>
          </a:prstGeom>
        </p:spPr>
        <p:txBody>
          <a:bodyPr vert="horz" wrap="square" lIns="0" tIns="16510" rIns="0" bIns="0" rtlCol="0">
            <a:spAutoFit/>
          </a:bodyPr>
          <a:lstStyle/>
          <a:p>
            <a:pPr marL="3213735">
              <a:lnSpc>
                <a:spcPct val="100000"/>
              </a:lnSpc>
              <a:spcBef>
                <a:spcPts val="130"/>
              </a:spcBef>
            </a:pPr>
            <a:r>
              <a:rPr lang="en-US" spc="15" dirty="0"/>
              <a:t>J.CHARLE MARO </a:t>
            </a: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panose="020B0603020202020204"/>
                <a:cs typeface="Trebuchet MS" panose="020B0603020202020204"/>
              </a:rPr>
              <a:t>Final</a:t>
            </a:r>
            <a:r>
              <a:rPr sz="2400" b="1" spc="-165" dirty="0">
                <a:solidFill>
                  <a:srgbClr val="2D936B"/>
                </a:solidFill>
                <a:latin typeface="Trebuchet MS" panose="020B0603020202020204"/>
                <a:cs typeface="Trebuchet MS" panose="020B0603020202020204"/>
              </a:rPr>
              <a:t> </a:t>
            </a:r>
            <a:r>
              <a:rPr sz="2400" b="1" spc="-5" dirty="0">
                <a:solidFill>
                  <a:srgbClr val="2D936B"/>
                </a:solidFill>
                <a:latin typeface="Trebuchet MS" panose="020B0603020202020204"/>
                <a:cs typeface="Trebuchet MS" panose="020B0603020202020204"/>
              </a:rPr>
              <a:t>Project</a:t>
            </a:r>
            <a:endParaRPr sz="2400" dirty="0">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45085" y="635"/>
            <a:ext cx="12165330" cy="827405"/>
          </a:xfrm>
          <a:prstGeom prst="rect">
            <a:avLst/>
          </a:prstGeom>
          <a:solidFill>
            <a:schemeClr val="accent5">
              <a:lumMod val="60000"/>
              <a:lumOff val="40000"/>
            </a:schemeClr>
          </a:solidFill>
        </p:spPr>
        <p:txBody>
          <a:bodyPr vert="horz" wrap="square" lIns="0" tIns="13335" rIns="0" bIns="0" rtlCol="0">
            <a:noAutofit/>
          </a:bodyPr>
          <a:lstStyle/>
          <a:p>
            <a:pPr marL="12700">
              <a:lnSpc>
                <a:spcPct val="100000"/>
              </a:lnSpc>
              <a:spcBef>
                <a:spcPts val="105"/>
              </a:spcBef>
            </a:pPr>
            <a:r>
              <a:rPr lang="en-US" sz="4800" b="1" spc="15" dirty="0">
                <a:latin typeface="Trebuchet MS" panose="020B0603020202020204"/>
                <a:cs typeface="Trebuchet MS" panose="020B0603020202020204"/>
              </a:rPr>
              <a:t>                     </a:t>
            </a: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a:latin typeface="Trebuchet MS" panose="020B0603020202020204"/>
              <a:cs typeface="Trebuchet MS" panose="020B0603020202020204"/>
            </a:endParaRPr>
          </a:p>
        </p:txBody>
      </p:sp>
      <p:pic>
        <p:nvPicPr>
          <p:cNvPr id="5" name="Content Placeholder 4">
            <a:extLst>
              <a:ext uri="{FF2B5EF4-FFF2-40B4-BE49-F238E27FC236}">
                <a16:creationId xmlns:a16="http://schemas.microsoft.com/office/drawing/2014/main" id="{6A3AFC9C-3E7F-B175-3F0F-489705A955D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81000" y="1323109"/>
            <a:ext cx="9220200" cy="556260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0" y="0"/>
            <a:ext cx="12192000" cy="751840"/>
          </a:xfrm>
          <a:prstGeom prst="rect">
            <a:avLst/>
          </a:prstGeom>
          <a:solidFill>
            <a:schemeClr val="accent5">
              <a:lumMod val="60000"/>
              <a:lumOff val="40000"/>
            </a:schemeClr>
          </a:solidFill>
        </p:spPr>
        <p:txBody>
          <a:bodyPr vert="horz" wrap="square" lIns="0" tIns="13335" rIns="0" bIns="0" rtlCol="0">
            <a:spAutoFit/>
          </a:bodyPr>
          <a:lstStyle/>
          <a:p>
            <a:pPr marL="12700">
              <a:lnSpc>
                <a:spcPct val="100000"/>
              </a:lnSpc>
              <a:spcBef>
                <a:spcPts val="105"/>
              </a:spcBef>
            </a:pPr>
            <a:r>
              <a:rPr lang="en-US" dirty="0"/>
              <a:t>                        </a:t>
            </a: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pic>
        <p:nvPicPr>
          <p:cNvPr id="22" name="Content Placeholder 21">
            <a:extLst>
              <a:ext uri="{FF2B5EF4-FFF2-40B4-BE49-F238E27FC236}">
                <a16:creationId xmlns:a16="http://schemas.microsoft.com/office/drawing/2014/main" id="{7BC64222-8C85-D6D8-63DF-5DBDC390980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81000" y="906780"/>
            <a:ext cx="5303838" cy="5867399"/>
          </a:xfrm>
        </p:spPr>
      </p:pic>
      <p:pic>
        <p:nvPicPr>
          <p:cNvPr id="24" name="Content Placeholder 23">
            <a:extLst>
              <a:ext uri="{FF2B5EF4-FFF2-40B4-BE49-F238E27FC236}">
                <a16:creationId xmlns:a16="http://schemas.microsoft.com/office/drawing/2014/main" id="{42C1D991-427A-E04A-ACF7-EBD1A2873984}"/>
              </a:ext>
            </a:extLst>
          </p:cNvPr>
          <p:cNvPicPr>
            <a:picLocks noGrp="1" noChangeAspect="1"/>
          </p:cNvPicPr>
          <p:nvPr>
            <p:ph sz="half" idx="3"/>
          </p:nvPr>
        </p:nvPicPr>
        <p:blipFill>
          <a:blip r:embed="rId4">
            <a:extLst>
              <a:ext uri="{28A0092B-C50C-407E-A947-70E740481C1C}">
                <a14:useLocalDpi xmlns:a14="http://schemas.microsoft.com/office/drawing/2010/main" val="0"/>
              </a:ext>
            </a:extLst>
          </a:blip>
          <a:stretch>
            <a:fillRect/>
          </a:stretch>
        </p:blipFill>
        <p:spPr>
          <a:xfrm>
            <a:off x="5684839" y="990600"/>
            <a:ext cx="5897562" cy="5476875"/>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23">
            <a:extLst>
              <a:ext uri="{FF2B5EF4-FFF2-40B4-BE49-F238E27FC236}">
                <a16:creationId xmlns:a16="http://schemas.microsoft.com/office/drawing/2014/main" id="{0F880567-7929-D817-02B7-C6680B4B432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52400" y="438785"/>
            <a:ext cx="5761038" cy="6419215"/>
          </a:xfrm>
        </p:spPr>
      </p:pic>
      <p:pic>
        <p:nvPicPr>
          <p:cNvPr id="11" name="Content Placeholder 10">
            <a:extLst>
              <a:ext uri="{FF2B5EF4-FFF2-40B4-BE49-F238E27FC236}">
                <a16:creationId xmlns:a16="http://schemas.microsoft.com/office/drawing/2014/main" id="{055D1764-DB89-98C2-3436-8001E4240EBB}"/>
              </a:ext>
            </a:extLst>
          </p:cNvPr>
          <p:cNvPicPr>
            <a:picLocks noGrp="1" noChangeAspect="1"/>
          </p:cNvPicPr>
          <p:nvPr>
            <p:ph sz="half" idx="3"/>
          </p:nvPr>
        </p:nvPicPr>
        <p:blipFill>
          <a:blip r:embed="rId3">
            <a:extLst>
              <a:ext uri="{28A0092B-C50C-407E-A947-70E740481C1C}">
                <a14:useLocalDpi xmlns:a14="http://schemas.microsoft.com/office/drawing/2010/main" val="0"/>
              </a:ext>
            </a:extLst>
          </a:blip>
          <a:stretch>
            <a:fillRect/>
          </a:stretch>
        </p:blipFill>
        <p:spPr>
          <a:xfrm>
            <a:off x="7132005" y="1295400"/>
            <a:ext cx="3596952" cy="4241153"/>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051742A-77D4-2427-A254-A31112DDFF8D}"/>
              </a:ext>
            </a:extLst>
          </p:cNvPr>
          <p:cNvSpPr>
            <a:spLocks noGrp="1"/>
          </p:cNvSpPr>
          <p:nvPr>
            <p:ph sz="half" idx="2"/>
          </p:nvPr>
        </p:nvSpPr>
        <p:spPr>
          <a:xfrm>
            <a:off x="609600" y="457200"/>
            <a:ext cx="5303520" cy="276999"/>
          </a:xfrm>
        </p:spPr>
        <p:txBody>
          <a:bodyPr/>
          <a:lstStyle/>
          <a:p>
            <a:r>
              <a:rPr lang="en-IN" dirty="0"/>
              <a:t>BRAIN TUMOUR DISTRIBUTION:</a:t>
            </a:r>
          </a:p>
        </p:txBody>
      </p:sp>
      <p:pic>
        <p:nvPicPr>
          <p:cNvPr id="6" name="Picture 5">
            <a:extLst>
              <a:ext uri="{FF2B5EF4-FFF2-40B4-BE49-F238E27FC236}">
                <a16:creationId xmlns:a16="http://schemas.microsoft.com/office/drawing/2014/main" id="{422639E9-31C5-30C8-B3F7-48CC7ACEAC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219200"/>
            <a:ext cx="5882991" cy="48006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4B37C75-B10C-79E2-DA6F-C1268FC6B06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9600" y="304800"/>
            <a:ext cx="8915400" cy="5486400"/>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506503-2090-0CEC-02D2-1500E9AE65A7}"/>
              </a:ext>
            </a:extLst>
          </p:cNvPr>
          <p:cNvSpPr>
            <a:spLocks noGrp="1"/>
          </p:cNvSpPr>
          <p:nvPr>
            <p:ph sz="half" idx="2"/>
          </p:nvPr>
        </p:nvSpPr>
        <p:spPr>
          <a:xfrm>
            <a:off x="609600" y="152400"/>
            <a:ext cx="8839200" cy="5791200"/>
          </a:xfrm>
        </p:spPr>
        <p:txBody>
          <a:bodyPr/>
          <a:lstStyle/>
          <a:p>
            <a:r>
              <a:rPr lang="en-IN" dirty="0" err="1"/>
              <a:t>glioma_tumor</a:t>
            </a:r>
            <a:r>
              <a:rPr lang="en-IN" dirty="0"/>
              <a:t>            =&gt;1</a:t>
            </a:r>
          </a:p>
          <a:p>
            <a:r>
              <a:rPr lang="en-IN" dirty="0" err="1"/>
              <a:t>meningioma_tumor</a:t>
            </a:r>
            <a:r>
              <a:rPr lang="en-IN" dirty="0"/>
              <a:t>  =&gt;2</a:t>
            </a:r>
          </a:p>
          <a:p>
            <a:r>
              <a:rPr lang="en-IN" dirty="0" err="1"/>
              <a:t>no_tumor</a:t>
            </a:r>
            <a:r>
              <a:rPr lang="en-IN" dirty="0"/>
              <a:t>                    =&gt;3</a:t>
            </a:r>
          </a:p>
          <a:p>
            <a:r>
              <a:rPr lang="en-IN" dirty="0" err="1"/>
              <a:t>pituitary_tumor</a:t>
            </a:r>
            <a:r>
              <a:rPr lang="en-IN" dirty="0"/>
              <a:t>          =&gt;4</a:t>
            </a:r>
          </a:p>
          <a:p>
            <a:endParaRPr lang="en-IN" dirty="0"/>
          </a:p>
        </p:txBody>
      </p:sp>
      <p:pic>
        <p:nvPicPr>
          <p:cNvPr id="6" name="Picture 5">
            <a:extLst>
              <a:ext uri="{FF2B5EF4-FFF2-40B4-BE49-F238E27FC236}">
                <a16:creationId xmlns:a16="http://schemas.microsoft.com/office/drawing/2014/main" id="{93D23BF9-38A3-0014-09C8-26EDF74C2D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496" y="2514600"/>
            <a:ext cx="4907408" cy="326909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40005" y="0"/>
            <a:ext cx="12304395" cy="6896735"/>
          </a:xfrm>
          <a:prstGeom prst="rect">
            <a:avLst/>
          </a:prstGeom>
          <a:solidFill>
            <a:schemeClr val="accent6">
              <a:lumMod val="40000"/>
              <a:lumOff val="60000"/>
            </a:schemeClr>
          </a:solidFill>
          <a:ln>
            <a:solidFill>
              <a:srgbClr val="FF0000"/>
            </a:solidFill>
          </a:ln>
        </p:spPr>
        <p:txBody>
          <a:bodyPr wrap="square" rtlCol="0">
            <a:noAutofit/>
          </a:bodyPr>
          <a:lstStyle/>
          <a:p>
            <a:endParaRPr lang="en-US" sz="2400" dirty="0"/>
          </a:p>
          <a:p>
            <a:r>
              <a:rPr lang="en-US" sz="2400" dirty="0"/>
              <a:t>By following these steps, you can generate results that contribute to accurate and efficient brain </a:t>
            </a:r>
            <a:r>
              <a:rPr lang="en-US" sz="2400" dirty="0" err="1"/>
              <a:t>tumour</a:t>
            </a:r>
            <a:r>
              <a:rPr lang="en-US" sz="2400" dirty="0"/>
              <a:t> detection using CNNs, ultimately improving patient outcomes in clinical practice.</a:t>
            </a:r>
          </a:p>
          <a:p>
            <a:endParaRPr lang="en-US" sz="2400" dirty="0"/>
          </a:p>
          <a:p>
            <a:pPr algn="just"/>
            <a:r>
              <a:rPr lang="en-US" sz="2400" dirty="0"/>
              <a:t>                                      </a:t>
            </a:r>
            <a:r>
              <a:rPr lang="en-US" sz="2400" b="1" dirty="0"/>
              <a:t>    </a:t>
            </a:r>
            <a:r>
              <a:rPr lang="en-US" sz="2400" dirty="0"/>
              <a:t>   </a:t>
            </a:r>
            <a:r>
              <a:rPr lang="en-US" sz="2400" b="1" dirty="0"/>
              <a:t>                 </a:t>
            </a:r>
            <a:r>
              <a:rPr lang="en-US" sz="2400" b="1" dirty="0">
                <a:highlight>
                  <a:srgbClr val="FFFF00"/>
                </a:highlight>
              </a:rPr>
              <a:t>   CNN Network                    </a:t>
            </a:r>
          </a:p>
          <a:p>
            <a:pPr algn="just"/>
            <a:endParaRPr lang="en-US" sz="2400" b="1" dirty="0">
              <a:highlight>
                <a:srgbClr val="FFFF00"/>
              </a:highlight>
            </a:endParaRPr>
          </a:p>
          <a:p>
            <a:pPr algn="just"/>
            <a:r>
              <a:rPr lang="en-US" sz="2400" b="1" dirty="0"/>
              <a:t>                                          </a:t>
            </a:r>
            <a:r>
              <a:rPr lang="en-US" sz="2400" b="1" dirty="0">
                <a:highlight>
                  <a:srgbClr val="FFFF00"/>
                </a:highlight>
              </a:rPr>
              <a:t>TUMOUR Accuracy: 90.00      Type: 3        </a:t>
            </a:r>
          </a:p>
          <a:p>
            <a:pPr algn="just"/>
            <a:endParaRPr lang="en-US" sz="2400" b="1" dirty="0">
              <a:highlight>
                <a:srgbClr val="FFFF00"/>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508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a:ln>
            <a:solidFill>
              <a:schemeClr val="tx2">
                <a:lumMod val="60000"/>
                <a:lumOff val="40000"/>
              </a:schemeClr>
            </a:solidFill>
          </a:ln>
        </p:spPr>
        <p:txBody>
          <a:bodyPr wrap="square" lIns="0" tIns="0" rIns="0" bIns="0" rtlCol="0">
            <a:noAutofit/>
          </a:bodyPr>
          <a:lstStyle/>
          <a:p>
            <a:pPr lvl="0" algn="l">
              <a:buClrTx/>
              <a:buSzTx/>
              <a:buFontTx/>
            </a:pPr>
            <a:endParaRPr>
              <a:effectLst>
                <a:glow rad="228600">
                  <a:schemeClr val="accent5">
                    <a:satMod val="175000"/>
                    <a:alpha val="40000"/>
                  </a:schemeClr>
                </a:glow>
              </a:effectLst>
              <a:sym typeface="+mn-ea"/>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0" y="2057400"/>
            <a:ext cx="12205970" cy="2152015"/>
          </a:xfrm>
          <a:prstGeom prst="rect">
            <a:avLst/>
          </a:prstGeom>
          <a:solidFill>
            <a:schemeClr val="bg1"/>
          </a:solidFill>
          <a:ln>
            <a:noFill/>
          </a:ln>
        </p:spPr>
        <p:txBody>
          <a:bodyPr vert="horz" wrap="square" lIns="0" tIns="16510" rIns="0" bIns="0" rtlCol="0">
            <a:noAutofit/>
          </a:bodyPr>
          <a:lstStyle/>
          <a:p>
            <a:pPr marL="12700">
              <a:lnSpc>
                <a:spcPct val="100000"/>
              </a:lnSpc>
              <a:spcBef>
                <a:spcPts val="130"/>
              </a:spcBef>
            </a:pPr>
            <a:r>
              <a:rPr lang="en-US" sz="4250" dirty="0">
                <a:ln w="12700">
                  <a:solidFill>
                    <a:schemeClr val="accent5"/>
                  </a:solidFill>
                  <a:prstDash val="solid"/>
                </a:ln>
                <a:solidFill>
                  <a:srgbClr val="FF0000"/>
                </a:solidFill>
                <a:effectLst>
                  <a:glow rad="228600">
                    <a:schemeClr val="accent5">
                      <a:satMod val="175000"/>
                      <a:alpha val="40000"/>
                    </a:schemeClr>
                  </a:glow>
                </a:effectLst>
              </a:rPr>
              <a:t>       </a:t>
            </a:r>
            <a:br>
              <a:rPr lang="en-US" sz="4250" dirty="0">
                <a:ln w="12700">
                  <a:solidFill>
                    <a:schemeClr val="accent5"/>
                  </a:solidFill>
                  <a:prstDash val="solid"/>
                </a:ln>
                <a:solidFill>
                  <a:srgbClr val="FF0000"/>
                </a:solidFill>
                <a:effectLst>
                  <a:glow rad="228600">
                    <a:schemeClr val="accent5">
                      <a:satMod val="175000"/>
                      <a:alpha val="40000"/>
                    </a:schemeClr>
                  </a:glow>
                </a:effectLst>
              </a:rPr>
            </a:br>
            <a:r>
              <a:rPr lang="en-US" sz="4250" dirty="0">
                <a:ln w="12700">
                  <a:solidFill>
                    <a:schemeClr val="accent5"/>
                  </a:solidFill>
                  <a:prstDash val="solid"/>
                </a:ln>
                <a:solidFill>
                  <a:srgbClr val="FF0000"/>
                </a:solidFill>
                <a:effectLst>
                  <a:glow rad="228600">
                    <a:schemeClr val="accent5">
                      <a:satMod val="175000"/>
                      <a:alpha val="40000"/>
                    </a:schemeClr>
                  </a:glow>
                </a:effectLst>
              </a:rPr>
              <a:t>     BRAIN TUMOUR DETECTION USING CNN</a:t>
            </a:r>
            <a:endParaRPr sz="4250" dirty="0">
              <a:ln w="9525">
                <a:solidFill>
                  <a:schemeClr val="bg1"/>
                </a:solidFill>
                <a:prstDash val="solid"/>
              </a:ln>
              <a:solidFill>
                <a:srgbClr val="FF0000"/>
              </a:solidFill>
              <a:effectLst>
                <a:glow rad="228600">
                  <a:schemeClr val="accent5">
                    <a:satMod val="175000"/>
                    <a:alpha val="40000"/>
                  </a:schemeClr>
                </a:glow>
                <a:outerShdw blurRad="12700" dist="38100" dir="2700000" algn="tl" rotWithShape="0">
                  <a:schemeClr val="accent5">
                    <a:lumMod val="60000"/>
                    <a:lumOff val="40000"/>
                  </a:schemeClr>
                </a:outerShdw>
              </a:effectLs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Rectangles 20"/>
          <p:cNvSpPr/>
          <p:nvPr/>
        </p:nvSpPr>
        <p:spPr>
          <a:xfrm>
            <a:off x="-10795" y="0"/>
            <a:ext cx="12278995" cy="2133600"/>
          </a:xfrm>
          <a:prstGeom prst="rect">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23" name="Rectangles 22"/>
          <p:cNvSpPr/>
          <p:nvPr/>
        </p:nvSpPr>
        <p:spPr>
          <a:xfrm>
            <a:off x="0" y="4340860"/>
            <a:ext cx="12278995" cy="2522220"/>
          </a:xfrm>
          <a:prstGeom prst="rect">
            <a:avLst/>
          </a:prstGeom>
          <a:gradFill>
            <a:gsLst>
              <a:gs pos="0">
                <a:srgbClr val="14CD68"/>
              </a:gs>
              <a:gs pos="100000">
                <a:srgbClr val="0B6E38"/>
              </a:gs>
            </a:gsLst>
            <a:lin scaled="0"/>
          </a:gra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40000"/>
            <a:lumOff val="60000"/>
          </a:schemeClr>
        </a:solidFill>
        <a:effectLst/>
      </p:bgPr>
    </p:bg>
    <p:spTree>
      <p:nvGrpSpPr>
        <p:cNvPr id="1" name=""/>
        <p:cNvGrpSpPr/>
        <p:nvPr/>
      </p:nvGrpSpPr>
      <p:grpSpPr>
        <a:xfrm>
          <a:off x="0" y="0"/>
          <a:ext cx="0" cy="0"/>
          <a:chOff x="0" y="0"/>
          <a:chExt cx="0" cy="0"/>
        </a:xfrm>
      </p:grpSpPr>
      <p:grpSp>
        <p:nvGrpSpPr>
          <p:cNvPr id="3" name="object 3"/>
          <p:cNvGrpSpPr/>
          <p:nvPr/>
        </p:nvGrpSpPr>
        <p:grpSpPr>
          <a:xfrm>
            <a:off x="7443849" y="7620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grpSp>
        <p:nvGrpSpPr>
          <p:cNvPr id="18" name="object 18"/>
          <p:cNvGrpSpPr/>
          <p:nvPr/>
        </p:nvGrpSpPr>
        <p:grpSpPr>
          <a:xfrm>
            <a:off x="8346440" y="0"/>
            <a:ext cx="5897245" cy="697103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2689893" cy="3009900"/>
            </a:xfrm>
            <a:prstGeom prst="rect">
              <a:avLst/>
            </a:prstGeom>
          </p:spPr>
        </p:pic>
      </p:gr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21" name="object 21"/>
          <p:cNvSpPr txBox="1">
            <a:spLocks noGrp="1"/>
          </p:cNvSpPr>
          <p:nvPr>
            <p:ph type="title"/>
          </p:nvPr>
        </p:nvSpPr>
        <p:spPr>
          <a:xfrm>
            <a:off x="2895600" y="228600"/>
            <a:ext cx="2444750" cy="751840"/>
          </a:xfrm>
          <a:prstGeom prst="rect">
            <a:avLst/>
          </a:prstGeom>
          <a:solidFill>
            <a:schemeClr val="bg1"/>
          </a:solidFill>
        </p:spPr>
        <p:txBody>
          <a:bodyPr vert="horz" wrap="square" lIns="0" tIns="13335" rIns="0" bIns="0" rtlCol="0">
            <a:spAutoFit/>
          </a:bodyPr>
          <a:lstStyle/>
          <a:p>
            <a:pPr marL="12700">
              <a:lnSpc>
                <a:spcPct val="100000"/>
              </a:lnSpc>
              <a:spcBef>
                <a:spcPts val="105"/>
              </a:spcBef>
            </a:pPr>
            <a:r>
              <a:rPr spc="25" dirty="0">
                <a:ln w="22225">
                  <a:solidFill>
                    <a:schemeClr val="accent2"/>
                  </a:solidFill>
                  <a:prstDash val="solid"/>
                </a:ln>
                <a:solidFill>
                  <a:schemeClr val="accent6"/>
                </a:solidFill>
                <a:effectLst/>
              </a:rPr>
              <a:t>A</a:t>
            </a:r>
            <a:r>
              <a:rPr spc="-5" dirty="0">
                <a:ln w="22225">
                  <a:solidFill>
                    <a:schemeClr val="accent2"/>
                  </a:solidFill>
                  <a:prstDash val="solid"/>
                </a:ln>
                <a:solidFill>
                  <a:schemeClr val="accent6"/>
                </a:solidFill>
                <a:effectLst/>
              </a:rPr>
              <a:t>G</a:t>
            </a:r>
            <a:r>
              <a:rPr spc="-35" dirty="0">
                <a:ln w="22225">
                  <a:solidFill>
                    <a:schemeClr val="accent2"/>
                  </a:solidFill>
                  <a:prstDash val="solid"/>
                </a:ln>
                <a:solidFill>
                  <a:schemeClr val="accent6"/>
                </a:solidFill>
                <a:effectLst/>
              </a:rPr>
              <a:t>E</a:t>
            </a:r>
            <a:r>
              <a:rPr spc="15" dirty="0">
                <a:ln w="22225">
                  <a:solidFill>
                    <a:schemeClr val="accent2"/>
                  </a:solidFill>
                  <a:prstDash val="solid"/>
                </a:ln>
                <a:solidFill>
                  <a:schemeClr val="accent6"/>
                </a:solidFill>
                <a:effectLst/>
              </a:rPr>
              <a:t>N</a:t>
            </a:r>
            <a:r>
              <a:rPr dirty="0">
                <a:ln w="22225">
                  <a:solidFill>
                    <a:schemeClr val="accent2"/>
                  </a:solidFill>
                  <a:prstDash val="solid"/>
                </a:ln>
                <a:solidFill>
                  <a:schemeClr val="accent6"/>
                </a:solidFill>
                <a:effectLs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30" name="Text Box 29"/>
          <p:cNvSpPr txBox="1"/>
          <p:nvPr/>
        </p:nvSpPr>
        <p:spPr>
          <a:xfrm>
            <a:off x="1371600" y="1143000"/>
            <a:ext cx="5386070" cy="421640"/>
          </a:xfrm>
          <a:prstGeom prst="rect">
            <a:avLst/>
          </a:prstGeom>
          <a:effectLst>
            <a:softEdge rad="50800"/>
          </a:effectLst>
        </p:spPr>
        <p:style>
          <a:lnRef idx="0">
            <a:srgbClr val="FFFFFF"/>
          </a:lnRef>
          <a:fillRef idx="1">
            <a:schemeClr val="accent1"/>
          </a:fillRef>
          <a:effectRef idx="0">
            <a:srgbClr val="FFFFFF"/>
          </a:effectRef>
          <a:fontRef idx="minor">
            <a:schemeClr val="lt1"/>
          </a:fontRef>
        </p:style>
        <p:txBody>
          <a:bodyPr wrap="square" rtlCol="0">
            <a:noAutofit/>
          </a:bodyPr>
          <a:lstStyle/>
          <a:p>
            <a:pPr algn="ctr"/>
            <a:r>
              <a:rPr lang="en-US" sz="2400" b="1">
                <a:sym typeface="+mn-ea"/>
              </a:rPr>
              <a:t>Problem Statement</a:t>
            </a:r>
            <a:endParaRPr lang="en-US" sz="2400" b="1"/>
          </a:p>
          <a:p>
            <a:endParaRPr lang="en-US" sz="2400" b="1"/>
          </a:p>
        </p:txBody>
      </p:sp>
      <p:sp>
        <p:nvSpPr>
          <p:cNvPr id="32" name="Text Box 31"/>
          <p:cNvSpPr txBox="1"/>
          <p:nvPr/>
        </p:nvSpPr>
        <p:spPr>
          <a:xfrm>
            <a:off x="1331595" y="1894205"/>
            <a:ext cx="5414645" cy="448945"/>
          </a:xfrm>
          <a:prstGeom prst="rect">
            <a:avLst/>
          </a:prstGeom>
          <a:effectLst>
            <a:softEdge rad="50800"/>
          </a:effectLst>
        </p:spPr>
        <p:style>
          <a:lnRef idx="0">
            <a:srgbClr val="FFFFFF"/>
          </a:lnRef>
          <a:fillRef idx="1">
            <a:schemeClr val="accent1"/>
          </a:fillRef>
          <a:effectRef idx="0">
            <a:srgbClr val="FFFFFF"/>
          </a:effectRef>
          <a:fontRef idx="minor">
            <a:schemeClr val="lt1"/>
          </a:fontRef>
        </p:style>
        <p:txBody>
          <a:bodyPr wrap="square" rtlCol="0">
            <a:noAutofit/>
          </a:bodyPr>
          <a:lstStyle/>
          <a:p>
            <a:pPr algn="ctr"/>
            <a:r>
              <a:rPr lang="en-US" sz="2400" b="1">
                <a:sym typeface="+mn-ea"/>
              </a:rPr>
              <a:t>Project Overview</a:t>
            </a:r>
            <a:endParaRPr lang="en-US" sz="2400" b="1"/>
          </a:p>
          <a:p>
            <a:endParaRPr lang="en-US" sz="2400" b="1"/>
          </a:p>
        </p:txBody>
      </p:sp>
      <p:sp>
        <p:nvSpPr>
          <p:cNvPr id="33" name="Text Box 32"/>
          <p:cNvSpPr txBox="1"/>
          <p:nvPr/>
        </p:nvSpPr>
        <p:spPr>
          <a:xfrm>
            <a:off x="1331595" y="2602865"/>
            <a:ext cx="5377815" cy="415925"/>
          </a:xfrm>
          <a:prstGeom prst="rect">
            <a:avLst/>
          </a:prstGeom>
          <a:effectLst>
            <a:softEdge rad="50800"/>
          </a:effectLst>
        </p:spPr>
        <p:style>
          <a:lnRef idx="0">
            <a:srgbClr val="FFFFFF"/>
          </a:lnRef>
          <a:fillRef idx="1">
            <a:schemeClr val="accent1"/>
          </a:fillRef>
          <a:effectRef idx="0">
            <a:srgbClr val="FFFFFF"/>
          </a:effectRef>
          <a:fontRef idx="minor">
            <a:schemeClr val="lt1"/>
          </a:fontRef>
        </p:style>
        <p:txBody>
          <a:bodyPr wrap="square" rtlCol="0">
            <a:noAutofit/>
          </a:bodyPr>
          <a:lstStyle/>
          <a:p>
            <a:pPr algn="ctr"/>
            <a:r>
              <a:rPr lang="en-US" sz="2400" b="1">
                <a:sym typeface="+mn-ea"/>
              </a:rPr>
              <a:t>Who are the end users?</a:t>
            </a:r>
            <a:endParaRPr lang="en-US" b="1"/>
          </a:p>
          <a:p>
            <a:endParaRPr lang="en-US"/>
          </a:p>
        </p:txBody>
      </p:sp>
      <p:sp>
        <p:nvSpPr>
          <p:cNvPr id="34" name="Text Box 33"/>
          <p:cNvSpPr txBox="1"/>
          <p:nvPr/>
        </p:nvSpPr>
        <p:spPr>
          <a:xfrm>
            <a:off x="1371600" y="3516630"/>
            <a:ext cx="5342890" cy="478790"/>
          </a:xfrm>
          <a:prstGeom prst="rect">
            <a:avLst/>
          </a:prstGeom>
          <a:effectLst>
            <a:softEdge rad="50800"/>
          </a:effectLst>
        </p:spPr>
        <p:style>
          <a:lnRef idx="0">
            <a:srgbClr val="FFFFFF"/>
          </a:lnRef>
          <a:fillRef idx="1">
            <a:schemeClr val="accent1"/>
          </a:fillRef>
          <a:effectRef idx="0">
            <a:srgbClr val="FFFFFF"/>
          </a:effectRef>
          <a:fontRef idx="minor">
            <a:schemeClr val="lt1"/>
          </a:fontRef>
        </p:style>
        <p:txBody>
          <a:bodyPr wrap="square" rtlCol="0">
            <a:noAutofit/>
          </a:bodyPr>
          <a:lstStyle/>
          <a:p>
            <a:pPr algn="ctr"/>
            <a:r>
              <a:rPr lang="en-US" sz="2400" b="1">
                <a:sym typeface="+mn-ea"/>
              </a:rPr>
              <a:t>Your solution and its value proposition</a:t>
            </a:r>
            <a:endParaRPr lang="en-US" sz="2400" b="1"/>
          </a:p>
          <a:p>
            <a:pPr algn="ctr"/>
            <a:endParaRPr lang="en-US" sz="2400" b="1"/>
          </a:p>
        </p:txBody>
      </p:sp>
      <p:sp>
        <p:nvSpPr>
          <p:cNvPr id="35" name="Text Box 34"/>
          <p:cNvSpPr txBox="1"/>
          <p:nvPr/>
        </p:nvSpPr>
        <p:spPr>
          <a:xfrm>
            <a:off x="1324610" y="4439285"/>
            <a:ext cx="5342890" cy="485775"/>
          </a:xfrm>
          <a:prstGeom prst="rect">
            <a:avLst/>
          </a:prstGeom>
          <a:effectLst>
            <a:softEdge rad="50800"/>
          </a:effectLst>
        </p:spPr>
        <p:style>
          <a:lnRef idx="0">
            <a:srgbClr val="FFFFFF"/>
          </a:lnRef>
          <a:fillRef idx="1">
            <a:schemeClr val="accent1"/>
          </a:fillRef>
          <a:effectRef idx="0">
            <a:srgbClr val="FFFFFF"/>
          </a:effectRef>
          <a:fontRef idx="minor">
            <a:schemeClr val="lt1"/>
          </a:fontRef>
        </p:style>
        <p:txBody>
          <a:bodyPr wrap="square" rtlCol="0">
            <a:noAutofit/>
          </a:bodyPr>
          <a:lstStyle/>
          <a:p>
            <a:pPr algn="ctr"/>
            <a:r>
              <a:rPr lang="en-US" sz="2400" b="1">
                <a:sym typeface="+mn-ea"/>
              </a:rPr>
              <a:t>The Wow in your solution</a:t>
            </a:r>
            <a:endParaRPr lang="en-US" sz="2400" b="1"/>
          </a:p>
          <a:p>
            <a:endParaRPr lang="en-US" sz="2400" b="1"/>
          </a:p>
        </p:txBody>
      </p:sp>
      <p:sp>
        <p:nvSpPr>
          <p:cNvPr id="36" name="Text Box 35"/>
          <p:cNvSpPr txBox="1"/>
          <p:nvPr/>
        </p:nvSpPr>
        <p:spPr>
          <a:xfrm>
            <a:off x="1371600" y="5257800"/>
            <a:ext cx="5318125" cy="440055"/>
          </a:xfrm>
          <a:prstGeom prst="rect">
            <a:avLst/>
          </a:prstGeom>
          <a:effectLst>
            <a:softEdge rad="50800"/>
          </a:effectLst>
        </p:spPr>
        <p:style>
          <a:lnRef idx="0">
            <a:srgbClr val="FFFFFF"/>
          </a:lnRef>
          <a:fillRef idx="1">
            <a:schemeClr val="accent1"/>
          </a:fillRef>
          <a:effectRef idx="0">
            <a:srgbClr val="FFFFFF"/>
          </a:effectRef>
          <a:fontRef idx="minor">
            <a:schemeClr val="lt1"/>
          </a:fontRef>
        </p:style>
        <p:txBody>
          <a:bodyPr wrap="square" rtlCol="0">
            <a:noAutofit/>
          </a:bodyPr>
          <a:lstStyle/>
          <a:p>
            <a:pPr algn="ctr"/>
            <a:r>
              <a:rPr lang="en-US" sz="2400" b="1">
                <a:sym typeface="+mn-ea"/>
              </a:rPr>
              <a:t>Modelling</a:t>
            </a:r>
            <a:endParaRPr lang="en-US" sz="2400" b="1"/>
          </a:p>
          <a:p>
            <a:endParaRPr lang="en-US" sz="2400" b="1"/>
          </a:p>
        </p:txBody>
      </p:sp>
      <p:sp>
        <p:nvSpPr>
          <p:cNvPr id="37" name="Text Box 36"/>
          <p:cNvSpPr txBox="1"/>
          <p:nvPr/>
        </p:nvSpPr>
        <p:spPr>
          <a:xfrm>
            <a:off x="1371600" y="5985510"/>
            <a:ext cx="5267960" cy="431800"/>
          </a:xfrm>
          <a:prstGeom prst="rect">
            <a:avLst/>
          </a:prstGeom>
          <a:effectLst>
            <a:softEdge rad="50800"/>
          </a:effectLst>
        </p:spPr>
        <p:style>
          <a:lnRef idx="0">
            <a:srgbClr val="FFFFFF"/>
          </a:lnRef>
          <a:fillRef idx="1">
            <a:schemeClr val="accent1"/>
          </a:fillRef>
          <a:effectRef idx="0">
            <a:srgbClr val="FFFFFF"/>
          </a:effectRef>
          <a:fontRef idx="minor">
            <a:schemeClr val="lt1"/>
          </a:fontRef>
        </p:style>
        <p:txBody>
          <a:bodyPr wrap="square" rtlCol="0">
            <a:noAutofit/>
          </a:bodyPr>
          <a:lstStyle/>
          <a:p>
            <a:pPr algn="ctr"/>
            <a:r>
              <a:rPr lang="en-US" sz="2400" b="1">
                <a:sym typeface="+mn-ea"/>
              </a:rPr>
              <a:t>Results</a:t>
            </a:r>
            <a:endParaRPr lang="en-US" sz="2400" b="1"/>
          </a:p>
          <a:p>
            <a:endParaRPr lang="en-US" sz="2400" b="1"/>
          </a:p>
        </p:txBody>
      </p:sp>
      <p:sp>
        <p:nvSpPr>
          <p:cNvPr id="38" name="Down Arrow 37"/>
          <p:cNvSpPr/>
          <p:nvPr/>
        </p:nvSpPr>
        <p:spPr>
          <a:xfrm>
            <a:off x="3733800" y="1492250"/>
            <a:ext cx="485775" cy="402590"/>
          </a:xfrm>
          <a:prstGeom prst="downArrow">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ln w="28575" cmpd="sng">
                <a:solidFill>
                  <a:schemeClr val="accent1">
                    <a:shade val="50000"/>
                  </a:schemeClr>
                </a:solidFill>
                <a:prstDash val="solid"/>
              </a:ln>
              <a:solidFill>
                <a:schemeClr val="accent6"/>
              </a:solidFill>
            </a:endParaRPr>
          </a:p>
        </p:txBody>
      </p:sp>
      <p:sp>
        <p:nvSpPr>
          <p:cNvPr id="39" name="Down Arrow 38"/>
          <p:cNvSpPr/>
          <p:nvPr/>
        </p:nvSpPr>
        <p:spPr>
          <a:xfrm>
            <a:off x="3733800" y="2286000"/>
            <a:ext cx="485775" cy="402590"/>
          </a:xfrm>
          <a:prstGeom prst="downArrow">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ln w="28575" cmpd="sng">
                <a:solidFill>
                  <a:schemeClr val="accent1">
                    <a:shade val="50000"/>
                  </a:schemeClr>
                </a:solidFill>
                <a:prstDash val="solid"/>
              </a:ln>
              <a:solidFill>
                <a:schemeClr val="accent6"/>
              </a:solidFill>
            </a:endParaRPr>
          </a:p>
        </p:txBody>
      </p:sp>
      <p:sp>
        <p:nvSpPr>
          <p:cNvPr id="40" name="Down Arrow 39"/>
          <p:cNvSpPr/>
          <p:nvPr/>
        </p:nvSpPr>
        <p:spPr>
          <a:xfrm>
            <a:off x="3733800" y="3066415"/>
            <a:ext cx="485775" cy="402590"/>
          </a:xfrm>
          <a:prstGeom prst="downArrow">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ln w="28575" cmpd="sng">
                <a:solidFill>
                  <a:schemeClr val="accent1">
                    <a:shade val="50000"/>
                  </a:schemeClr>
                </a:solidFill>
                <a:prstDash val="solid"/>
              </a:ln>
              <a:solidFill>
                <a:schemeClr val="accent6"/>
              </a:solidFill>
            </a:endParaRPr>
          </a:p>
        </p:txBody>
      </p:sp>
      <p:sp>
        <p:nvSpPr>
          <p:cNvPr id="41" name="Down Arrow 40"/>
          <p:cNvSpPr/>
          <p:nvPr/>
        </p:nvSpPr>
        <p:spPr>
          <a:xfrm>
            <a:off x="3733800" y="4038600"/>
            <a:ext cx="485775" cy="402590"/>
          </a:xfrm>
          <a:prstGeom prst="downArrow">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ln w="28575" cmpd="sng">
                <a:solidFill>
                  <a:schemeClr val="accent1">
                    <a:shade val="50000"/>
                  </a:schemeClr>
                </a:solidFill>
                <a:prstDash val="solid"/>
              </a:ln>
              <a:solidFill>
                <a:schemeClr val="accent6"/>
              </a:solidFill>
            </a:endParaRPr>
          </a:p>
        </p:txBody>
      </p:sp>
      <p:sp>
        <p:nvSpPr>
          <p:cNvPr id="42" name="Down Arrow 41"/>
          <p:cNvSpPr/>
          <p:nvPr/>
        </p:nvSpPr>
        <p:spPr>
          <a:xfrm>
            <a:off x="3810000" y="5791200"/>
            <a:ext cx="485775" cy="402590"/>
          </a:xfrm>
          <a:prstGeom prst="downArrow">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ln w="28575" cmpd="sng">
                <a:solidFill>
                  <a:schemeClr val="accent1">
                    <a:shade val="50000"/>
                  </a:schemeClr>
                </a:solidFill>
                <a:prstDash val="solid"/>
              </a:ln>
              <a:solidFill>
                <a:schemeClr val="accent6"/>
              </a:solidFill>
            </a:endParaRPr>
          </a:p>
        </p:txBody>
      </p:sp>
      <p:sp>
        <p:nvSpPr>
          <p:cNvPr id="43" name="Down Arrow 42"/>
          <p:cNvSpPr/>
          <p:nvPr/>
        </p:nvSpPr>
        <p:spPr>
          <a:xfrm>
            <a:off x="3746500" y="4893945"/>
            <a:ext cx="485775" cy="402590"/>
          </a:xfrm>
          <a:prstGeom prst="downArrow">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ln w="28575" cmpd="sng">
                <a:solidFill>
                  <a:schemeClr val="accent1">
                    <a:shade val="50000"/>
                  </a:schemeClr>
                </a:solidFill>
                <a:prstDash val="solid"/>
              </a:ln>
              <a:solidFill>
                <a:schemeClr val="accent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48800" y="3288030"/>
            <a:ext cx="2762250" cy="2994025"/>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109220" y="-635"/>
            <a:ext cx="9509125" cy="1245870"/>
          </a:xfrm>
          <a:prstGeom prst="rect">
            <a:avLst/>
          </a:prstGeom>
          <a:solidFill>
            <a:schemeClr val="accent1"/>
          </a:solidFill>
        </p:spPr>
        <p:txBody>
          <a:bodyPr vert="horz" wrap="square" lIns="0" tIns="16510" rIns="0" bIns="0" rtlCol="0">
            <a:noAutofit/>
          </a:bodyPr>
          <a:lstStyle/>
          <a:p>
            <a:pPr marL="12700">
              <a:lnSpc>
                <a:spcPct val="100000"/>
              </a:lnSpc>
              <a:spcBef>
                <a:spcPts val="130"/>
              </a:spcBef>
              <a:tabLst>
                <a:tab pos="2727960" algn="l"/>
              </a:tabLst>
            </a:pPr>
            <a:r>
              <a:rPr lang="en-US" sz="4250" spc="-20" dirty="0"/>
              <a:t>            </a:t>
            </a:r>
            <a:br>
              <a:rPr lang="en-US" sz="4250" spc="-20" dirty="0"/>
            </a:br>
            <a:r>
              <a:rPr lang="en-US" sz="4250" spc="-20" dirty="0"/>
              <a:t>            </a:t>
            </a:r>
            <a:r>
              <a:rPr sz="4250" spc="-20" dirty="0">
                <a:solidFill>
                  <a:schemeClr val="bg1"/>
                </a:solidFill>
              </a:rPr>
              <a:t>P</a:t>
            </a:r>
            <a:r>
              <a:rPr sz="4250" spc="15" dirty="0">
                <a:solidFill>
                  <a:schemeClr val="bg1"/>
                </a:solidFill>
              </a:rPr>
              <a:t>ROB</a:t>
            </a:r>
            <a:r>
              <a:rPr sz="4250" spc="55" dirty="0">
                <a:solidFill>
                  <a:schemeClr val="bg1"/>
                </a:solidFill>
              </a:rPr>
              <a:t>L</a:t>
            </a:r>
            <a:r>
              <a:rPr sz="4250" spc="-20" dirty="0">
                <a:solidFill>
                  <a:schemeClr val="bg1"/>
                </a:solidFill>
              </a:rPr>
              <a:t>E</a:t>
            </a:r>
            <a:r>
              <a:rPr sz="4250" spc="20" dirty="0">
                <a:solidFill>
                  <a:schemeClr val="bg1"/>
                </a:solidFill>
              </a:rPr>
              <a:t>M</a:t>
            </a:r>
            <a:r>
              <a:rPr sz="4250" dirty="0">
                <a:solidFill>
                  <a:schemeClr val="bg1"/>
                </a:solidFill>
              </a:rPr>
              <a:t>	</a:t>
            </a:r>
            <a:r>
              <a:rPr sz="4250" spc="10" dirty="0">
                <a:solidFill>
                  <a:schemeClr val="bg1"/>
                </a:solidFill>
              </a:rPr>
              <a:t>S</a:t>
            </a:r>
            <a:r>
              <a:rPr sz="4250" spc="-370" dirty="0">
                <a:solidFill>
                  <a:schemeClr val="bg1"/>
                </a:solidFill>
              </a:rPr>
              <a:t>T</a:t>
            </a:r>
            <a:r>
              <a:rPr sz="4250" spc="-375" dirty="0">
                <a:solidFill>
                  <a:schemeClr val="bg1"/>
                </a:solidFill>
              </a:rPr>
              <a:t>A</a:t>
            </a:r>
            <a:r>
              <a:rPr sz="4250" spc="15" dirty="0">
                <a:solidFill>
                  <a:schemeClr val="bg1"/>
                </a:solidFill>
              </a:rPr>
              <a:t>T</a:t>
            </a:r>
            <a:r>
              <a:rPr sz="4250" spc="-10" dirty="0">
                <a:solidFill>
                  <a:schemeClr val="bg1"/>
                </a:solidFill>
              </a:rPr>
              <a:t>E</a:t>
            </a:r>
            <a:r>
              <a:rPr sz="4250" spc="-20" dirty="0">
                <a:solidFill>
                  <a:schemeClr val="bg1"/>
                </a:solidFill>
              </a:rPr>
              <a:t>ME</a:t>
            </a:r>
            <a:r>
              <a:rPr sz="4250" spc="10" dirty="0">
                <a:solidFill>
                  <a:schemeClr val="bg1"/>
                </a:solidFill>
              </a:rPr>
              <a:t>NT</a:t>
            </a: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 Box 10"/>
          <p:cNvSpPr txBox="1"/>
          <p:nvPr/>
        </p:nvSpPr>
        <p:spPr>
          <a:xfrm>
            <a:off x="-76200" y="1184910"/>
            <a:ext cx="9465945" cy="5663565"/>
          </a:xfrm>
          <a:prstGeom prst="rect">
            <a:avLst/>
          </a:prstGeom>
          <a:solidFill>
            <a:schemeClr val="tx2">
              <a:lumMod val="20000"/>
              <a:lumOff val="80000"/>
            </a:schemeClr>
          </a:solidFill>
        </p:spPr>
        <p:txBody>
          <a:bodyPr wrap="square" rtlCol="0">
            <a:noAutofit/>
          </a:bodyPr>
          <a:lstStyle/>
          <a:p>
            <a:pPr algn="just"/>
            <a:endParaRPr lang="en-US" sz="2800" dirty="0">
              <a:latin typeface="Times New Roman" panose="02020603050405020304" charset="0"/>
              <a:cs typeface="Times New Roman" panose="02020603050405020304" charset="0"/>
            </a:endParaRPr>
          </a:p>
          <a:p>
            <a:pPr algn="just"/>
            <a:endParaRPr lang="en-US" sz="2800" dirty="0">
              <a:latin typeface="Times New Roman" panose="02020603050405020304" charset="0"/>
              <a:cs typeface="Times New Roman" panose="02020603050405020304" charset="0"/>
            </a:endParaRPr>
          </a:p>
          <a:p>
            <a:pPr algn="just"/>
            <a:r>
              <a:rPr lang="en-US" sz="2800" dirty="0">
                <a:latin typeface="Times New Roman" panose="02020603050405020304" charset="0"/>
                <a:cs typeface="Times New Roman" panose="02020603050405020304" charset="0"/>
              </a:rPr>
              <a:t>        Brain </a:t>
            </a:r>
            <a:r>
              <a:rPr lang="en-US" sz="2800" dirty="0" err="1">
                <a:latin typeface="Times New Roman" panose="02020603050405020304" charset="0"/>
                <a:cs typeface="Times New Roman" panose="02020603050405020304" charset="0"/>
              </a:rPr>
              <a:t>tumour</a:t>
            </a:r>
            <a:r>
              <a:rPr lang="en-US" sz="2800" dirty="0">
                <a:latin typeface="Times New Roman" panose="02020603050405020304" charset="0"/>
                <a:cs typeface="Times New Roman" panose="02020603050405020304" charset="0"/>
              </a:rPr>
              <a:t> diagnosis from MRI scans is labor-intensive and subjective. This project focuses on creating a Convolutional Neural Network (CNN) solution to automate this process. Key tasks include data preparation, CNN architecture design, model training, metric definition, and clinical integration. The aim is to enhance diagnostic accuracy and streamline brain </a:t>
            </a:r>
            <a:r>
              <a:rPr lang="en-US" sz="2800" dirty="0" err="1">
                <a:latin typeface="Times New Roman" panose="02020603050405020304" charset="0"/>
                <a:cs typeface="Times New Roman" panose="02020603050405020304" charset="0"/>
              </a:rPr>
              <a:t>tumour</a:t>
            </a:r>
            <a:r>
              <a:rPr lang="en-US" sz="2800" dirty="0">
                <a:latin typeface="Times New Roman" panose="02020603050405020304" charset="0"/>
                <a:cs typeface="Times New Roman" panose="02020603050405020304" charset="0"/>
              </a:rPr>
              <a:t> detection for better patient outcomes.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22860" y="0"/>
            <a:ext cx="12230735" cy="494665"/>
          </a:xfrm>
          <a:prstGeom prst="rect">
            <a:avLst/>
          </a:prstGeom>
          <a:solidFill>
            <a:schemeClr val="accent3"/>
          </a:solidFill>
        </p:spPr>
        <p:txBody>
          <a:bodyPr vert="horz" wrap="square" lIns="0" tIns="16510" rIns="0" bIns="0" rtlCol="0">
            <a:noAutofit/>
          </a:bodyPr>
          <a:lstStyle/>
          <a:p>
            <a:pPr marL="12700">
              <a:lnSpc>
                <a:spcPct val="100000"/>
              </a:lnSpc>
              <a:spcBef>
                <a:spcPts val="130"/>
              </a:spcBef>
              <a:tabLst>
                <a:tab pos="2642870" algn="l"/>
              </a:tabLst>
            </a:pPr>
            <a:r>
              <a:rPr lang="en-US" sz="2800" spc="5" dirty="0"/>
              <a:t>                                         </a:t>
            </a:r>
            <a:r>
              <a:rPr sz="2800" spc="5" dirty="0"/>
              <a:t>PROJEC</a:t>
            </a:r>
            <a:r>
              <a:rPr lang="en-US" sz="2800" spc="5" dirty="0"/>
              <a:t>T </a:t>
            </a:r>
            <a:r>
              <a:rPr sz="2800" spc="-20" dirty="0"/>
              <a:t>OVERVIEW</a:t>
            </a: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 Box 10"/>
          <p:cNvSpPr txBox="1"/>
          <p:nvPr/>
        </p:nvSpPr>
        <p:spPr>
          <a:xfrm>
            <a:off x="-6985" y="457200"/>
            <a:ext cx="12214860" cy="6430010"/>
          </a:xfrm>
          <a:prstGeom prst="rect">
            <a:avLst/>
          </a:prstGeom>
          <a:solidFill>
            <a:schemeClr val="bg2"/>
          </a:solidFill>
          <a:ln>
            <a:solidFill>
              <a:schemeClr val="bg1"/>
            </a:solidFill>
          </a:ln>
        </p:spPr>
        <p:txBody>
          <a:bodyPr wrap="square" rtlCol="0">
            <a:noAutofit/>
          </a:bodyPr>
          <a:lstStyle/>
          <a:p>
            <a:pPr algn="just"/>
            <a:r>
              <a:rPr lang="en-US" sz="2800" b="1"/>
              <a:t>     A more imaginative and adaptable approach to creating models with greater complexity is provided by the Keras Functional API. A model that performs multiple supervised prediction types (such as regression and classification predictions) introduces a certain level of complexity. Used libraries :</a:t>
            </a:r>
          </a:p>
          <a:p>
            <a:pPr algn="just"/>
            <a:r>
              <a:rPr lang="en-US" sz="2800" b="1">
                <a:solidFill>
                  <a:srgbClr val="FF0000"/>
                </a:solidFill>
              </a:rPr>
              <a:t>Pandas</a:t>
            </a:r>
            <a:r>
              <a:rPr lang="en-US" sz="2800" b="1"/>
              <a:t> – An open-source library to read and manipulate datasets. Here it was used to read the CSV file which contained pixel values for the image</a:t>
            </a:r>
          </a:p>
          <a:p>
            <a:pPr algn="just"/>
            <a:r>
              <a:rPr lang="en-US" sz="2800" b="1">
                <a:solidFill>
                  <a:srgbClr val="FF0000"/>
                </a:solidFill>
              </a:rPr>
              <a:t>Numpy</a:t>
            </a:r>
            <a:r>
              <a:rPr lang="en-US" sz="2800" b="1"/>
              <a:t> – An open-source library with functions for high-level mathematical calculations as well as handling data that spans multiple dimensions</a:t>
            </a:r>
          </a:p>
          <a:p>
            <a:pPr algn="just"/>
            <a:r>
              <a:rPr lang="en-US" sz="2800" b="1">
                <a:solidFill>
                  <a:srgbClr val="FF0000"/>
                </a:solidFill>
              </a:rPr>
              <a:t>Matlplotlib </a:t>
            </a:r>
            <a:r>
              <a:rPr lang="en-US" sz="2800" b="1"/>
              <a:t>– An open source library which is used to visualize our data and losses in our prediction model</a:t>
            </a:r>
          </a:p>
          <a:p>
            <a:pPr algn="just"/>
            <a:r>
              <a:rPr lang="en-US" sz="2800" b="1">
                <a:solidFill>
                  <a:srgbClr val="FF0000"/>
                </a:solidFill>
              </a:rPr>
              <a:t>Sklearn</a:t>
            </a:r>
            <a:r>
              <a:rPr lang="en-US" sz="2800" b="1"/>
              <a:t> – This library consists of pre-defined functions and evaluation metrics that help in data preprocessing, model performance evaluation and model initialization.</a:t>
            </a:r>
          </a:p>
          <a:p>
            <a:pPr algn="just"/>
            <a:r>
              <a:rPr lang="en-US" sz="2800" b="1">
                <a:solidFill>
                  <a:srgbClr val="FF0000"/>
                </a:solidFill>
              </a:rPr>
              <a:t>Tensorflow</a:t>
            </a:r>
            <a:r>
              <a:rPr lang="en-US" sz="2800" b="1"/>
              <a:t> – Developed by Google, It provides many methods to interpret data but mainly focuses on training and inference of Neural Networks</a:t>
            </a:r>
          </a:p>
        </p:txBody>
      </p:sp>
      <p:pic>
        <p:nvPicPr>
          <p:cNvPr id="12" name="Content Placeholder 11" descr="images"/>
          <p:cNvPicPr>
            <a:picLocks noGrp="1" noChangeAspect="1"/>
          </p:cNvPicPr>
          <p:nvPr>
            <p:ph sz="half" idx="2"/>
          </p:nvPr>
        </p:nvPicPr>
        <p:blipFill>
          <a:blip r:embed="rId3"/>
          <a:stretch>
            <a:fillRect/>
          </a:stretch>
        </p:blipFill>
        <p:spPr>
          <a:xfrm>
            <a:off x="12725400" y="3276600"/>
            <a:ext cx="2876550" cy="15906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6200" y="0"/>
            <a:ext cx="12267565" cy="758190"/>
          </a:xfrm>
          <a:prstGeom prst="rect">
            <a:avLst/>
          </a:prstGeom>
          <a:solidFill>
            <a:schemeClr val="bg2"/>
          </a:solidFill>
        </p:spPr>
        <p:txBody>
          <a:bodyPr vert="horz" wrap="square" lIns="0" tIns="16510" rIns="0" bIns="0" rtlCol="0">
            <a:noAutofit/>
          </a:bodyPr>
          <a:lstStyle/>
          <a:p>
            <a:pPr marL="12700">
              <a:lnSpc>
                <a:spcPct val="100000"/>
              </a:lnSpc>
              <a:spcBef>
                <a:spcPts val="130"/>
              </a:spcBef>
            </a:pPr>
            <a:r>
              <a:rPr lang="en-US" sz="3200" spc="25" dirty="0"/>
              <a:t>                       </a:t>
            </a: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2" name="Content Placeholder 11"/>
          <p:cNvSpPr>
            <a:spLocks noGrp="1"/>
          </p:cNvSpPr>
          <p:nvPr>
            <p:ph sz="half" idx="3"/>
          </p:nvPr>
        </p:nvSpPr>
        <p:spPr/>
        <p:txBody>
          <a:bodyPr/>
          <a:lstStyle/>
          <a:p>
            <a:endParaRPr lang="en-US"/>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 Box 9"/>
          <p:cNvSpPr txBox="1"/>
          <p:nvPr/>
        </p:nvSpPr>
        <p:spPr>
          <a:xfrm>
            <a:off x="0" y="609600"/>
            <a:ext cx="12252325" cy="6316345"/>
          </a:xfrm>
          <a:prstGeom prst="rect">
            <a:avLst/>
          </a:prstGeom>
          <a:solidFill>
            <a:schemeClr val="accent3">
              <a:lumMod val="40000"/>
              <a:lumOff val="60000"/>
            </a:schemeClr>
          </a:solidFill>
        </p:spPr>
        <p:txBody>
          <a:bodyPr wrap="square" rtlCol="0">
            <a:noAutofit/>
          </a:bodyPr>
          <a:lstStyle/>
          <a:p>
            <a:pPr algn="just">
              <a:lnSpc>
                <a:spcPct val="100000"/>
              </a:lnSpc>
            </a:pPr>
            <a:r>
              <a:rPr lang="en-US" sz="2400" b="1" dirty="0">
                <a:sym typeface="+mn-ea"/>
              </a:rPr>
              <a:t>                        A more imaginative and adaptable approach to creating models with greater complexity is provided by the </a:t>
            </a:r>
            <a:r>
              <a:rPr lang="en-US" sz="2400" b="1" dirty="0" err="1">
                <a:sym typeface="+mn-ea"/>
              </a:rPr>
              <a:t>Keras</a:t>
            </a:r>
            <a:r>
              <a:rPr lang="en-US" sz="2400" b="1" dirty="0">
                <a:sym typeface="+mn-ea"/>
              </a:rPr>
              <a:t> Functional API. A model that performs multiple supervised prediction types (such as regression and classification predictions) introduces a certain level of complexity. To develop a model with regression and classification capabilities, we will dissect a comparable situation.</a:t>
            </a:r>
          </a:p>
          <a:p>
            <a:pPr algn="just">
              <a:lnSpc>
                <a:spcPct val="100000"/>
              </a:lnSpc>
            </a:pPr>
            <a:endParaRPr lang="en-US" sz="2400" b="1" dirty="0">
              <a:sym typeface="+mn-ea"/>
            </a:endParaRPr>
          </a:p>
          <a:p>
            <a:pPr algn="just">
              <a:lnSpc>
                <a:spcPct val="100000"/>
              </a:lnSpc>
            </a:pPr>
            <a:r>
              <a:rPr lang="en-US" sz="2400" b="1" dirty="0"/>
              <a:t>There are several potential end users for a project on "Gender and age prediction using CNN":</a:t>
            </a:r>
          </a:p>
          <a:p>
            <a:pPr algn="just">
              <a:lnSpc>
                <a:spcPct val="100000"/>
              </a:lnSpc>
            </a:pPr>
            <a:r>
              <a:rPr lang="en-US" sz="2400" b="1" dirty="0"/>
              <a:t>1. Medical Professionals</a:t>
            </a:r>
          </a:p>
          <a:p>
            <a:pPr algn="just">
              <a:lnSpc>
                <a:spcPct val="100000"/>
              </a:lnSpc>
            </a:pPr>
            <a:r>
              <a:rPr lang="en-US" sz="2400" b="1" dirty="0"/>
              <a:t>2. Healthcare Institutions</a:t>
            </a:r>
          </a:p>
          <a:p>
            <a:pPr algn="just">
              <a:lnSpc>
                <a:spcPct val="100000"/>
              </a:lnSpc>
            </a:pPr>
            <a:r>
              <a:rPr lang="en-US" sz="2400" b="1" dirty="0"/>
              <a:t>3. Patients</a:t>
            </a:r>
          </a:p>
          <a:p>
            <a:pPr algn="just">
              <a:lnSpc>
                <a:spcPct val="100000"/>
              </a:lnSpc>
            </a:pPr>
            <a:r>
              <a:rPr lang="en-US" sz="2400" b="1" dirty="0"/>
              <a:t>4. Medical Technology Companies</a:t>
            </a:r>
          </a:p>
          <a:p>
            <a:pPr algn="just">
              <a:lnSpc>
                <a:spcPct val="100000"/>
              </a:lnSpc>
            </a:pPr>
            <a:r>
              <a:rPr lang="en-US" sz="2400" b="1" dirty="0"/>
              <a:t>5. Research Community:</a:t>
            </a:r>
          </a:p>
        </p:txBody>
      </p:sp>
      <p:pic>
        <p:nvPicPr>
          <p:cNvPr id="11" name="Content Placeholder 10" descr="download"/>
          <p:cNvPicPr>
            <a:picLocks noGrp="1" noChangeAspect="1"/>
          </p:cNvPicPr>
          <p:nvPr>
            <p:ph sz="half" idx="2"/>
          </p:nvPr>
        </p:nvPicPr>
        <p:blipFill>
          <a:blip r:embed="rId3"/>
          <a:srcRect b="8571"/>
          <a:stretch>
            <a:fillRect/>
          </a:stretch>
        </p:blipFill>
        <p:spPr>
          <a:xfrm>
            <a:off x="5326380" y="4038600"/>
            <a:ext cx="6925310" cy="28270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0" y="0"/>
            <a:ext cx="12237085" cy="616585"/>
          </a:xfrm>
          <a:prstGeom prst="rect">
            <a:avLst/>
          </a:prstGeom>
          <a:solidFill>
            <a:schemeClr val="accent2">
              <a:lumMod val="40000"/>
              <a:lumOff val="60000"/>
            </a:schemeClr>
          </a:solidFill>
        </p:spPr>
        <p:txBody>
          <a:bodyPr vert="horz" wrap="square" lIns="0" tIns="13335" rIns="0" bIns="0" rtlCol="0">
            <a:noAutofit/>
          </a:bodyPr>
          <a:lstStyle/>
          <a:p>
            <a:pPr marL="12700">
              <a:lnSpc>
                <a:spcPct val="100000"/>
              </a:lnSpc>
              <a:spcBef>
                <a:spcPts val="105"/>
              </a:spcBef>
            </a:pPr>
            <a:r>
              <a:rPr lang="en-US" sz="3600" spc="-40" dirty="0"/>
              <a:t>      </a:t>
            </a: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14" name="Content Placeholder 13"/>
          <p:cNvSpPr>
            <a:spLocks noGrp="1"/>
          </p:cNvSpPr>
          <p:nvPr>
            <p:ph sz="half" idx="3"/>
          </p:nvPr>
        </p:nvSpPr>
        <p:spPr/>
        <p:txBody>
          <a:bodyPr/>
          <a:lstStyle/>
          <a:p>
            <a:endParaRPr lang="en-US"/>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 Box 9"/>
          <p:cNvSpPr txBox="1"/>
          <p:nvPr/>
        </p:nvSpPr>
        <p:spPr>
          <a:xfrm>
            <a:off x="-12065" y="595630"/>
            <a:ext cx="12249150" cy="6277610"/>
          </a:xfrm>
          <a:prstGeom prst="rect">
            <a:avLst/>
          </a:prstGeom>
          <a:solidFill>
            <a:schemeClr val="accent6">
              <a:lumMod val="60000"/>
              <a:lumOff val="40000"/>
            </a:schemeClr>
          </a:solidFill>
        </p:spPr>
        <p:txBody>
          <a:bodyPr wrap="square" rtlCol="0">
            <a:spAutoFit/>
          </a:bodyPr>
          <a:lstStyle/>
          <a:p>
            <a:endParaRPr lang="en-US" sz="2400" dirty="0"/>
          </a:p>
          <a:p>
            <a:r>
              <a:rPr lang="en-US" sz="2400" dirty="0"/>
              <a:t>Focus on Improved Accuracy and Transparency:</a:t>
            </a:r>
          </a:p>
          <a:p>
            <a:r>
              <a:rPr lang="en-US" sz="2400" b="1" dirty="0"/>
              <a:t>Large, Diverse Dataset:</a:t>
            </a:r>
            <a:r>
              <a:rPr lang="en-US" sz="2400" dirty="0"/>
              <a:t> Make use of a sizable face dataset that spans a variety of ages, genders, ethnicities, and facial features. This lessens bias in the model's predictions and encourages generalizability.</a:t>
            </a:r>
          </a:p>
          <a:p>
            <a:r>
              <a:rPr lang="en-US" sz="2400" b="1" dirty="0"/>
              <a:t>Multi-stage CNN Architecture: </a:t>
            </a:r>
            <a:r>
              <a:rPr lang="en-US" sz="2400" dirty="0"/>
              <a:t>Create a CNN architecture with several stages, each focused on extracting a different amount of information from the picture. This makes it possible for the model to accurately predict age by capturing both fine- and coarse-grained features, such as wrinkles and facial shape.</a:t>
            </a:r>
            <a:endParaRPr lang="en-US" sz="2400" b="1" dirty="0"/>
          </a:p>
          <a:p>
            <a:r>
              <a:rPr lang="en-US" sz="2400" b="1" dirty="0"/>
              <a:t>Real-time Processing: </a:t>
            </a:r>
            <a:r>
              <a:rPr lang="en-US" sz="2400" dirty="0"/>
              <a:t>Make the model as resource-efficient as possible for real-time processing on devices. This makes it possible to verify age and gender in applications such as secure access control.</a:t>
            </a:r>
          </a:p>
          <a:p>
            <a:endParaRPr lang="en-US" sz="2400" b="1" dirty="0"/>
          </a:p>
          <a:p>
            <a:endParaRPr lang="en-US" sz="2400" b="1" dirty="0"/>
          </a:p>
          <a:p>
            <a:endParaRPr lang="en-US" sz="2400" b="1" dirty="0"/>
          </a:p>
          <a:p>
            <a:endParaRPr lang="en-US" sz="2400" b="1" dirty="0"/>
          </a:p>
          <a:p>
            <a:endParaRPr lang="en-US" b="1" dirty="0"/>
          </a:p>
        </p:txBody>
      </p:sp>
      <p:pic>
        <p:nvPicPr>
          <p:cNvPr id="13" name="Content Placeholder 12" descr="download (1)"/>
          <p:cNvPicPr>
            <a:picLocks noGrp="1" noChangeAspect="1"/>
          </p:cNvPicPr>
          <p:nvPr>
            <p:ph sz="half" idx="2"/>
          </p:nvPr>
        </p:nvPicPr>
        <p:blipFill>
          <a:blip r:embed="rId3"/>
          <a:stretch>
            <a:fillRect/>
          </a:stretch>
        </p:blipFill>
        <p:spPr>
          <a:xfrm>
            <a:off x="4038600" y="4800600"/>
            <a:ext cx="4991735" cy="2032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3" name="Text Box 2"/>
          <p:cNvSpPr txBox="1"/>
          <p:nvPr/>
        </p:nvSpPr>
        <p:spPr>
          <a:xfrm>
            <a:off x="1891030" y="304800"/>
            <a:ext cx="4064000" cy="645160"/>
          </a:xfrm>
          <a:prstGeom prst="rect">
            <a:avLst/>
          </a:prstGeom>
          <a:noFill/>
        </p:spPr>
        <p:txBody>
          <a:bodyPr wrap="square" rtlCol="0">
            <a:spAutoFit/>
          </a:bodyPr>
          <a:lstStyle/>
          <a:p>
            <a:endParaRPr lang="en-US"/>
          </a:p>
          <a:p>
            <a:endParaRPr lang="en-US"/>
          </a:p>
        </p:txBody>
      </p:sp>
      <p:sp>
        <p:nvSpPr>
          <p:cNvPr id="7" name="Content Placeholder 6"/>
          <p:cNvSpPr>
            <a:spLocks noGrp="1"/>
          </p:cNvSpPr>
          <p:nvPr>
            <p:ph sz="half" idx="3"/>
          </p:nvPr>
        </p:nvSpPr>
        <p:spPr/>
        <p:txBody>
          <a:bodyPr/>
          <a:lstStyle/>
          <a:p>
            <a:endParaRPr lang="en-US"/>
          </a:p>
        </p:txBody>
      </p:sp>
      <p:sp>
        <p:nvSpPr>
          <p:cNvPr id="4" name="Text Box 3"/>
          <p:cNvSpPr txBox="1"/>
          <p:nvPr/>
        </p:nvSpPr>
        <p:spPr>
          <a:xfrm>
            <a:off x="0" y="22225"/>
            <a:ext cx="12209780" cy="6836410"/>
          </a:xfrm>
          <a:prstGeom prst="rect">
            <a:avLst/>
          </a:prstGeom>
          <a:solidFill>
            <a:schemeClr val="accent5">
              <a:lumMod val="60000"/>
              <a:lumOff val="40000"/>
            </a:schemeClr>
          </a:solidFill>
        </p:spPr>
        <p:txBody>
          <a:bodyPr wrap="square" rtlCol="0">
            <a:noAutofit/>
          </a:bodyPr>
          <a:lstStyle/>
          <a:p>
            <a:r>
              <a:rPr lang="en-US" sz="2400" b="1">
                <a:sym typeface="+mn-ea"/>
              </a:rPr>
              <a:t>Proposition:</a:t>
            </a:r>
          </a:p>
          <a:p>
            <a:endParaRPr lang="en-US" sz="2400" b="1">
              <a:sym typeface="+mn-ea"/>
            </a:endParaRPr>
          </a:p>
          <a:p>
            <a:r>
              <a:rPr lang="en-US" sz="2400">
                <a:sym typeface="+mn-ea"/>
              </a:rPr>
              <a:t>With accuracy, transparency, and responsible AI practices as top priorities, this project suggests a CNN-based age and gender prediction system.  Explainable AI will be utilised in conjunction with a varied dataset to train the model, guaranteeing impartial and equitable predictions. </a:t>
            </a:r>
          </a:p>
          <a:p>
            <a:r>
              <a:rPr lang="en-US" sz="2400">
                <a:sym typeface="+mn-ea"/>
              </a:rPr>
              <a:t> By emphasising privacy-preserving methods and real-time processing, the system can be integrated into different applications without compromising user privacy.</a:t>
            </a:r>
            <a:endParaRPr lang="en-US" sz="2400"/>
          </a:p>
          <a:p>
            <a:endParaRPr lang="en-US" sz="2400" b="1"/>
          </a:p>
          <a:p>
            <a:endParaRPr lang="en-US" sz="2400" b="1"/>
          </a:p>
          <a:p>
            <a:endParaRPr lang="en-US" sz="2400" b="1"/>
          </a:p>
          <a:p>
            <a:endParaRPr lang="en-US" sz="2400" b="1"/>
          </a:p>
          <a:p>
            <a:endParaRPr lang="en-US" sz="2400" b="1"/>
          </a:p>
          <a:p>
            <a:endParaRPr lang="en-US" sz="2400" b="1"/>
          </a:p>
          <a:p>
            <a:endParaRPr lang="en-US" sz="2400" b="1"/>
          </a:p>
        </p:txBody>
      </p:sp>
      <p:pic>
        <p:nvPicPr>
          <p:cNvPr id="11" name="Content Placeholder 10" descr="construction-programme-of-works"/>
          <p:cNvPicPr>
            <a:picLocks noGrp="1" noChangeAspect="1"/>
          </p:cNvPicPr>
          <p:nvPr>
            <p:ph sz="half" idx="2"/>
          </p:nvPr>
        </p:nvPicPr>
        <p:blipFill>
          <a:blip r:embed="rId2"/>
          <a:stretch>
            <a:fillRect/>
          </a:stretch>
        </p:blipFill>
        <p:spPr>
          <a:xfrm>
            <a:off x="0" y="3185795"/>
            <a:ext cx="12209780" cy="3723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0" y="-76200"/>
            <a:ext cx="12256770" cy="669925"/>
          </a:xfrm>
          <a:prstGeom prst="rect">
            <a:avLst/>
          </a:prstGeom>
          <a:solidFill>
            <a:schemeClr val="bg2"/>
          </a:solidFill>
        </p:spPr>
        <p:txBody>
          <a:bodyPr vert="horz" wrap="square" lIns="0" tIns="16510" rIns="0" bIns="0" rtlCol="0">
            <a:spAutoFit/>
          </a:bodyPr>
          <a:lstStyle/>
          <a:p>
            <a:pPr marL="12700">
              <a:lnSpc>
                <a:spcPct val="100000"/>
              </a:lnSpc>
              <a:spcBef>
                <a:spcPts val="130"/>
              </a:spcBef>
            </a:pPr>
            <a:r>
              <a:rPr lang="en-US" sz="4250" spc="15" dirty="0"/>
              <a:t>          </a:t>
            </a:r>
            <a:r>
              <a:rPr sz="4250" spc="15" dirty="0"/>
              <a:t>THE</a:t>
            </a:r>
            <a:r>
              <a:rPr sz="4250" spc="20" dirty="0"/>
              <a:t> </a:t>
            </a:r>
            <a:r>
              <a:rPr sz="4250" spc="10" dirty="0">
                <a:solidFill>
                  <a:srgbClr val="FF0000"/>
                </a:solidFill>
              </a:rPr>
              <a:t>WOW </a:t>
            </a:r>
            <a:r>
              <a:rPr sz="4250" spc="10" dirty="0"/>
              <a:t>IN</a:t>
            </a:r>
            <a:r>
              <a:rPr sz="4250" spc="-5" dirty="0"/>
              <a:t> </a:t>
            </a:r>
            <a:r>
              <a:rPr sz="4250" spc="15" dirty="0"/>
              <a:t>YOUR</a:t>
            </a:r>
            <a:r>
              <a:rPr sz="4250" spc="-10" dirty="0"/>
              <a:t> </a:t>
            </a:r>
            <a:r>
              <a:rPr sz="4250" spc="20" dirty="0">
                <a:solidFill>
                  <a:srgbClr val="FF0000"/>
                </a:solidFill>
              </a:rPr>
              <a:t>SOLUTION</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pic>
        <p:nvPicPr>
          <p:cNvPr id="14" name="Content Placeholder 13" descr="images"/>
          <p:cNvPicPr>
            <a:picLocks noGrp="1" noChangeAspect="1"/>
          </p:cNvPicPr>
          <p:nvPr>
            <p:ph sz="half" idx="3"/>
          </p:nvPr>
        </p:nvPicPr>
        <p:blipFill>
          <a:blip r:embed="rId2"/>
          <a:stretch>
            <a:fillRect/>
          </a:stretch>
        </p:blipFill>
        <p:spPr>
          <a:xfrm>
            <a:off x="6014085" y="3626485"/>
            <a:ext cx="6177915" cy="3230880"/>
          </a:xfrm>
          <a:prstGeom prst="rect">
            <a:avLst/>
          </a:prstGeom>
        </p:spPr>
      </p:pic>
      <p:sp>
        <p:nvSpPr>
          <p:cNvPr id="9" name="Text Box 8"/>
          <p:cNvSpPr txBox="1"/>
          <p:nvPr/>
        </p:nvSpPr>
        <p:spPr>
          <a:xfrm>
            <a:off x="0" y="526415"/>
            <a:ext cx="12175490" cy="3308350"/>
          </a:xfrm>
          <a:prstGeom prst="rect">
            <a:avLst/>
          </a:prstGeom>
          <a:solidFill>
            <a:schemeClr val="accent5">
              <a:lumMod val="60000"/>
              <a:lumOff val="40000"/>
            </a:schemeClr>
          </a:solidFill>
        </p:spPr>
        <p:txBody>
          <a:bodyPr wrap="square" rtlCol="0">
            <a:noAutofit/>
          </a:bodyPr>
          <a:lstStyle/>
          <a:p>
            <a:pPr marL="342900" indent="-342900">
              <a:buFont typeface="Wingdings" panose="05000000000000000000" charset="0"/>
              <a:buChar char="v"/>
            </a:pPr>
            <a:endParaRPr lang="en-US" sz="2800" dirty="0">
              <a:sym typeface="+mn-ea"/>
            </a:endParaRPr>
          </a:p>
          <a:p>
            <a:pPr marL="342900" indent="-342900">
              <a:buFont typeface="Wingdings" panose="05000000000000000000" charset="0"/>
              <a:buChar char="v"/>
            </a:pPr>
            <a:r>
              <a:rPr lang="en-US" sz="2800" dirty="0">
                <a:sym typeface="+mn-ea"/>
              </a:rPr>
              <a:t>Precision: Accurately identifies </a:t>
            </a:r>
            <a:r>
              <a:rPr lang="en-US" sz="2800" dirty="0" err="1">
                <a:sym typeface="+mn-ea"/>
              </a:rPr>
              <a:t>tumour</a:t>
            </a:r>
            <a:r>
              <a:rPr lang="en-US" sz="2800" dirty="0">
                <a:sym typeface="+mn-ea"/>
              </a:rPr>
              <a:t> locations, reducing false results.</a:t>
            </a:r>
          </a:p>
          <a:p>
            <a:pPr marL="342900" indent="-342900">
              <a:buFont typeface="Wingdings" panose="05000000000000000000" charset="0"/>
              <a:buChar char="v"/>
            </a:pPr>
            <a:r>
              <a:rPr lang="en-US" sz="2800" dirty="0">
                <a:sym typeface="+mn-ea"/>
              </a:rPr>
              <a:t>Efficiency: Automates MRI scan interpretation, freeing up healthcare professionals.</a:t>
            </a:r>
          </a:p>
          <a:p>
            <a:pPr marL="342900" indent="-342900">
              <a:buFont typeface="Wingdings" panose="05000000000000000000" charset="0"/>
              <a:buChar char="v"/>
            </a:pPr>
            <a:r>
              <a:rPr lang="en-US" sz="2800" dirty="0">
                <a:sym typeface="+mn-ea"/>
              </a:rPr>
              <a:t>Timeliness: Enables rapid analysis for prompt treatment planning.</a:t>
            </a:r>
          </a:p>
          <a:p>
            <a:pPr marL="342900" indent="-342900">
              <a:buFont typeface="Wingdings" panose="05000000000000000000" charset="0"/>
              <a:buChar char="v"/>
            </a:pPr>
            <a:r>
              <a:rPr lang="en-US" sz="2800" dirty="0">
                <a:sym typeface="+mn-ea"/>
              </a:rPr>
              <a:t>Scalability: Easily integrates into existing workflows for seamless adoption.</a:t>
            </a:r>
            <a:endParaRPr lang="en-US" sz="2800" dirty="0"/>
          </a:p>
        </p:txBody>
      </p:sp>
      <p:pic>
        <p:nvPicPr>
          <p:cNvPr id="12" name="Content Placeholder 11" descr="download (2)"/>
          <p:cNvPicPr>
            <a:picLocks noGrp="1" noChangeAspect="1"/>
          </p:cNvPicPr>
          <p:nvPr>
            <p:ph sz="half" idx="2"/>
          </p:nvPr>
        </p:nvPicPr>
        <p:blipFill>
          <a:blip r:embed="rId3"/>
          <a:stretch>
            <a:fillRect/>
          </a:stretch>
        </p:blipFill>
        <p:spPr>
          <a:xfrm>
            <a:off x="-76200" y="3733800"/>
            <a:ext cx="6152515" cy="31242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716</Words>
  <Application>Microsoft Office PowerPoint</Application>
  <PresentationFormat>Widescreen</PresentationFormat>
  <Paragraphs>78</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Calibri</vt:lpstr>
      <vt:lpstr>Times New Roman</vt:lpstr>
      <vt:lpstr>Trebuchet MS</vt:lpstr>
      <vt:lpstr>Wingdings</vt:lpstr>
      <vt:lpstr>Office Theme</vt:lpstr>
      <vt:lpstr>J.CHARLE MARO </vt:lpstr>
      <vt:lpstr>             BRAIN TUMOUR DETECTION USING CNN</vt:lpstr>
      <vt:lpstr>AGENDA</vt:lpstr>
      <vt:lpstr>                         PROBLEM STATEMENT</vt:lpstr>
      <vt:lpstr>                                         PROJECT OVERVIEW</vt:lpstr>
      <vt:lpstr>                       WHO ARE THE END USERS?</vt:lpstr>
      <vt:lpstr>      YOUR SOLUTION AND ITS VALUE PROPOSITION</vt:lpstr>
      <vt:lpstr>PowerPoint Presentation</vt:lpstr>
      <vt:lpstr>          THE WOW IN YOUR SOLUTION</vt:lpstr>
      <vt:lpstr>PowerPoint Presentation</vt:lpstr>
      <vt:lpstr>                        RESULTS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A.M.DHINESH</dc:title>
  <dc:creator>charle J</dc:creator>
  <cp:lastModifiedBy>charle J</cp:lastModifiedBy>
  <cp:revision>7</cp:revision>
  <dcterms:created xsi:type="dcterms:W3CDTF">2024-03-30T08:25:00Z</dcterms:created>
  <dcterms:modified xsi:type="dcterms:W3CDTF">2024-04-02T16:26:48Z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2024-03-21T16:30:00Z</vt:filetime>
  </property>
  <property fmtid="{D5CDD505-2E9C-101B-9397-08002B2CF9AE}" pid="3" name="LastSaved">
    <vt:filetime>2024-03-30T16:30:00Z</vt:filetime>
  </property>
  <property fmtid="{D5CDD505-2E9C-101B-9397-08002B2CF9AE}" pid="4" name="ICV">
    <vt:lpwstr>EA338333440D4700A0BC625B747418AA_13</vt:lpwstr>
  </property>
  <property fmtid="{D5CDD505-2E9C-101B-9397-08002B2CF9AE}" pid="5" name="KSOProductBuildVer">
    <vt:lpwstr>1033-12.2.0.16703</vt:lpwstr>
  </property>
</Properties>
</file>