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90" userDrawn="1">
          <p15:clr>
            <a:srgbClr val="A4A3A4"/>
          </p15:clr>
        </p15:guide>
        <p15:guide id="2" pos="4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849" autoAdjust="0"/>
    <p:restoredTop sz="96548" autoAdjust="0"/>
  </p:normalViewPr>
  <p:slideViewPr>
    <p:cSldViewPr snapToGrid="0" showGuides="1">
      <p:cViewPr>
        <p:scale>
          <a:sx n="75" d="100"/>
          <a:sy n="75" d="100"/>
        </p:scale>
        <p:origin x="54" y="18"/>
      </p:cViewPr>
      <p:guideLst>
        <p:guide orient="horz" pos="3390"/>
        <p:guide pos="4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ANALYSIS.xlsx]PivotTables!PivotTable6</c:name>
    <c:fmtId val="13"/>
  </c:pivotSource>
  <c:chart>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7"/>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8"/>
        <c:spPr>
          <a:solidFill>
            <a:schemeClr val="accent1"/>
          </a:solidFill>
          <a:ln w="28575" cap="rnd">
            <a:solidFill>
              <a:schemeClr val="bg1">
                <a:lumMod val="50000"/>
              </a:schemeClr>
            </a:solidFill>
            <a:round/>
          </a:ln>
          <a:effectLst/>
        </c:spPr>
        <c:marker>
          <c:symbol val="circle"/>
          <c:size val="5"/>
          <c:spPr>
            <a:solidFill>
              <a:schemeClr val="accent3"/>
            </a:solidFill>
            <a:ln w="9525">
              <a:solidFill>
                <a:schemeClr val="bg1">
                  <a:lumMod val="50000"/>
                </a:schemeClr>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1"/>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12"/>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13"/>
        <c:spPr>
          <a:solidFill>
            <a:schemeClr val="accent1"/>
          </a:solidFill>
          <a:ln w="28575" cap="rnd">
            <a:solidFill>
              <a:schemeClr val="bg1">
                <a:lumMod val="50000"/>
              </a:schemeClr>
            </a:solidFill>
            <a:round/>
          </a:ln>
          <a:effectLst/>
        </c:spPr>
        <c:marker>
          <c:symbol val="circle"/>
          <c:size val="5"/>
          <c:spPr>
            <a:solidFill>
              <a:schemeClr val="accent3"/>
            </a:solidFill>
            <a:ln w="9525">
              <a:solidFill>
                <a:schemeClr val="bg1">
                  <a:lumMod val="50000"/>
                </a:schemeClr>
              </a:solidFill>
            </a:ln>
            <a:effectLst/>
          </c:spPr>
        </c:marker>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s>
    <c:plotArea>
      <c:layout>
        <c:manualLayout>
          <c:layoutTarget val="inner"/>
          <c:xMode val="edge"/>
          <c:yMode val="edge"/>
          <c:x val="9.6204514949368269E-2"/>
          <c:y val="7.2361261396121701E-2"/>
          <c:w val="0.68530149531456508"/>
          <c:h val="0.66518749957914447"/>
        </c:manualLayout>
      </c:layout>
      <c:lineChart>
        <c:grouping val="standard"/>
        <c:varyColors val="0"/>
        <c:ser>
          <c:idx val="0"/>
          <c:order val="0"/>
          <c:tx>
            <c:strRef>
              <c:f>PivotTables!$B$97:$B$98</c:f>
              <c:strCache>
                <c:ptCount val="1"/>
                <c:pt idx="0">
                  <c:v>Auckland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PivotTables!$B$99:$B$112</c:f>
              <c:numCache>
                <c:formatCode>General</c:formatCode>
                <c:ptCount val="10"/>
                <c:pt idx="0">
                  <c:v>6741</c:v>
                </c:pt>
                <c:pt idx="1">
                  <c:v>4376</c:v>
                </c:pt>
                <c:pt idx="2">
                  <c:v>6519</c:v>
                </c:pt>
                <c:pt idx="3">
                  <c:v>3364</c:v>
                </c:pt>
                <c:pt idx="4">
                  <c:v>6974</c:v>
                </c:pt>
                <c:pt idx="5">
                  <c:v>4402</c:v>
                </c:pt>
                <c:pt idx="6">
                  <c:v>5037</c:v>
                </c:pt>
                <c:pt idx="7">
                  <c:v>3258</c:v>
                </c:pt>
                <c:pt idx="8">
                  <c:v>6252</c:v>
                </c:pt>
                <c:pt idx="9">
                  <c:v>4842</c:v>
                </c:pt>
              </c:numCache>
            </c:numRef>
          </c:val>
          <c:smooth val="0"/>
          <c:extLst>
            <c:ext xmlns:c16="http://schemas.microsoft.com/office/drawing/2014/chart" uri="{C3380CC4-5D6E-409C-BE32-E72D297353CC}">
              <c16:uniqueId val="{00000000-F332-4D5B-8DFF-810556AB9F59}"/>
            </c:ext>
          </c:extLst>
        </c:ser>
        <c:ser>
          <c:idx val="1"/>
          <c:order val="1"/>
          <c:tx>
            <c:strRef>
              <c:f>PivotTables!$C$97:$C$98</c:f>
              <c:strCache>
                <c:ptCount val="1"/>
                <c:pt idx="0">
                  <c:v>Canterbury</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PivotTables!$C$99:$C$112</c:f>
              <c:numCache>
                <c:formatCode>General</c:formatCode>
                <c:ptCount val="10"/>
                <c:pt idx="0">
                  <c:v>2633</c:v>
                </c:pt>
                <c:pt idx="1">
                  <c:v>1692</c:v>
                </c:pt>
                <c:pt idx="2">
                  <c:v>2340</c:v>
                </c:pt>
                <c:pt idx="3">
                  <c:v>1084</c:v>
                </c:pt>
                <c:pt idx="4">
                  <c:v>2858</c:v>
                </c:pt>
                <c:pt idx="5">
                  <c:v>1746</c:v>
                </c:pt>
                <c:pt idx="6">
                  <c:v>1728</c:v>
                </c:pt>
                <c:pt idx="7">
                  <c:v>1223</c:v>
                </c:pt>
                <c:pt idx="8">
                  <c:v>2428</c:v>
                </c:pt>
                <c:pt idx="9">
                  <c:v>1727</c:v>
                </c:pt>
              </c:numCache>
            </c:numRef>
          </c:val>
          <c:smooth val="0"/>
          <c:extLst>
            <c:ext xmlns:c16="http://schemas.microsoft.com/office/drawing/2014/chart" uri="{C3380CC4-5D6E-409C-BE32-E72D297353CC}">
              <c16:uniqueId val="{00000001-F332-4D5B-8DFF-810556AB9F59}"/>
            </c:ext>
          </c:extLst>
        </c:ser>
        <c:ser>
          <c:idx val="2"/>
          <c:order val="2"/>
          <c:tx>
            <c:strRef>
              <c:f>PivotTables!$D$97:$D$98</c:f>
              <c:strCache>
                <c:ptCount val="1"/>
                <c:pt idx="0">
                  <c:v>Wellington</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PivotTables!$D$99:$D$112</c:f>
              <c:numCache>
                <c:formatCode>General</c:formatCode>
                <c:ptCount val="10"/>
                <c:pt idx="0">
                  <c:v>3192</c:v>
                </c:pt>
                <c:pt idx="1">
                  <c:v>1304</c:v>
                </c:pt>
                <c:pt idx="2">
                  <c:v>1935</c:v>
                </c:pt>
                <c:pt idx="3">
                  <c:v>993</c:v>
                </c:pt>
                <c:pt idx="4">
                  <c:v>2957</c:v>
                </c:pt>
                <c:pt idx="5">
                  <c:v>1389</c:v>
                </c:pt>
                <c:pt idx="6">
                  <c:v>1370</c:v>
                </c:pt>
                <c:pt idx="7">
                  <c:v>1070</c:v>
                </c:pt>
                <c:pt idx="8">
                  <c:v>2496</c:v>
                </c:pt>
                <c:pt idx="9">
                  <c:v>1401</c:v>
                </c:pt>
              </c:numCache>
            </c:numRef>
          </c:val>
          <c:smooth val="0"/>
          <c:extLst>
            <c:ext xmlns:c16="http://schemas.microsoft.com/office/drawing/2014/chart" uri="{C3380CC4-5D6E-409C-BE32-E72D297353CC}">
              <c16:uniqueId val="{00000002-F332-4D5B-8DFF-810556AB9F59}"/>
            </c:ext>
          </c:extLst>
        </c:ser>
        <c:ser>
          <c:idx val="3"/>
          <c:order val="3"/>
          <c:tx>
            <c:strRef>
              <c:f>PivotTables!$E$97:$E$98</c:f>
              <c:strCache>
                <c:ptCount val="1"/>
                <c:pt idx="0">
                  <c:v>Waikato</c:v>
                </c:pt>
              </c:strCache>
            </c:strRef>
          </c:tx>
          <c:spPr>
            <a:ln w="28575" cap="rnd">
              <a:solidFill>
                <a:schemeClr val="bg1">
                  <a:lumMod val="50000"/>
                </a:schemeClr>
              </a:solidFill>
              <a:round/>
            </a:ln>
            <a:effectLst/>
          </c:spPr>
          <c:marker>
            <c:symbol val="circle"/>
            <c:size val="5"/>
            <c:spPr>
              <a:solidFill>
                <a:schemeClr val="accent3"/>
              </a:solidFill>
              <a:ln w="9525">
                <a:solidFill>
                  <a:schemeClr val="bg1">
                    <a:lumMod val="50000"/>
                  </a:schemeClr>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PivotTables!$E$99:$E$112</c:f>
              <c:numCache>
                <c:formatCode>General</c:formatCode>
                <c:ptCount val="10"/>
                <c:pt idx="0">
                  <c:v>2048</c:v>
                </c:pt>
                <c:pt idx="1">
                  <c:v>1313</c:v>
                </c:pt>
                <c:pt idx="2">
                  <c:v>1700</c:v>
                </c:pt>
                <c:pt idx="3">
                  <c:v>754</c:v>
                </c:pt>
                <c:pt idx="4">
                  <c:v>1881</c:v>
                </c:pt>
                <c:pt idx="5">
                  <c:v>1166</c:v>
                </c:pt>
                <c:pt idx="6">
                  <c:v>1204</c:v>
                </c:pt>
                <c:pt idx="7">
                  <c:v>774</c:v>
                </c:pt>
                <c:pt idx="8">
                  <c:v>1695</c:v>
                </c:pt>
                <c:pt idx="9">
                  <c:v>1182</c:v>
                </c:pt>
              </c:numCache>
            </c:numRef>
          </c:val>
          <c:smooth val="0"/>
          <c:extLst>
            <c:ext xmlns:c16="http://schemas.microsoft.com/office/drawing/2014/chart" uri="{C3380CC4-5D6E-409C-BE32-E72D297353CC}">
              <c16:uniqueId val="{00000003-F332-4D5B-8DFF-810556AB9F59}"/>
            </c:ext>
          </c:extLst>
        </c:ser>
        <c:ser>
          <c:idx val="4"/>
          <c:order val="4"/>
          <c:tx>
            <c:strRef>
              <c:f>PivotTables!$F$97:$F$98</c:f>
              <c:strCache>
                <c:ptCount val="1"/>
                <c:pt idx="0">
                  <c:v>Otago</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PivotTables!$F$99:$F$112</c:f>
              <c:numCache>
                <c:formatCode>General</c:formatCode>
                <c:ptCount val="10"/>
                <c:pt idx="0">
                  <c:v>1122</c:v>
                </c:pt>
                <c:pt idx="1">
                  <c:v>563</c:v>
                </c:pt>
                <c:pt idx="2">
                  <c:v>884</c:v>
                </c:pt>
                <c:pt idx="3">
                  <c:v>650</c:v>
                </c:pt>
                <c:pt idx="4">
                  <c:v>1257</c:v>
                </c:pt>
                <c:pt idx="5">
                  <c:v>668</c:v>
                </c:pt>
                <c:pt idx="6">
                  <c:v>716</c:v>
                </c:pt>
                <c:pt idx="7">
                  <c:v>603</c:v>
                </c:pt>
                <c:pt idx="8">
                  <c:v>1204</c:v>
                </c:pt>
                <c:pt idx="9">
                  <c:v>668</c:v>
                </c:pt>
              </c:numCache>
            </c:numRef>
          </c:val>
          <c:smooth val="0"/>
          <c:extLst>
            <c:ext xmlns:c16="http://schemas.microsoft.com/office/drawing/2014/chart" uri="{C3380CC4-5D6E-409C-BE32-E72D297353CC}">
              <c16:uniqueId val="{00000004-F332-4D5B-8DFF-810556AB9F59}"/>
            </c:ext>
          </c:extLst>
        </c:ser>
        <c:dLbls>
          <c:showLegendKey val="0"/>
          <c:showVal val="0"/>
          <c:showCatName val="0"/>
          <c:showSerName val="0"/>
          <c:showPercent val="0"/>
          <c:showBubbleSize val="0"/>
        </c:dLbls>
        <c:marker val="1"/>
        <c:smooth val="0"/>
        <c:axId val="1439765424"/>
        <c:axId val="1439768336"/>
      </c:lineChart>
      <c:catAx>
        <c:axId val="14397654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768336"/>
        <c:crosses val="autoZero"/>
        <c:auto val="1"/>
        <c:lblAlgn val="ctr"/>
        <c:lblOffset val="100"/>
        <c:noMultiLvlLbl val="0"/>
      </c:catAx>
      <c:valAx>
        <c:axId val="1439768336"/>
        <c:scaling>
          <c:orientation val="minMax"/>
          <c:max val="7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765424"/>
        <c:crosses val="autoZero"/>
        <c:crossBetween val="between"/>
      </c:valAx>
      <c:spPr>
        <a:noFill/>
        <a:ln>
          <a:noFill/>
        </a:ln>
        <a:effectLst/>
      </c:spPr>
    </c:plotArea>
    <c:legend>
      <c:legendPos val="r"/>
      <c:layout>
        <c:manualLayout>
          <c:xMode val="edge"/>
          <c:yMode val="edge"/>
          <c:x val="0.78441344553744174"/>
          <c:y val="0.22247591540621497"/>
          <c:w val="0.20686424864203312"/>
          <c:h val="0.555047651211468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ANALYSIS.xlsx]PivotTables!PivotTable1</c:name>
    <c:fmtId val="10"/>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2"/>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3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4"/>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35"/>
        <c:spPr>
          <a:solidFill>
            <a:schemeClr val="accent1"/>
          </a:solidFill>
          <a:ln w="28575" cap="rnd">
            <a:solidFill>
              <a:schemeClr val="accent5"/>
            </a:solidFill>
            <a:round/>
          </a:ln>
          <a:effectLst/>
        </c:spPr>
        <c:marker>
          <c:symbol val="circle"/>
          <c:size val="5"/>
          <c:spPr>
            <a:solidFill>
              <a:schemeClr val="accent5"/>
            </a:solidFill>
            <a:ln w="9525">
              <a:solidFill>
                <a:schemeClr val="accent5"/>
              </a:solidFill>
            </a:ln>
            <a:effectLst/>
          </c:spPr>
        </c:marker>
      </c:pivotFmt>
      <c:pivotFmt>
        <c:idx val="36"/>
        <c:spPr>
          <a:solidFill>
            <a:schemeClr val="accent1"/>
          </a:solidFill>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pivotFmt>
      <c:pivotFmt>
        <c:idx val="37"/>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3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9"/>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40"/>
        <c:spPr>
          <a:solidFill>
            <a:schemeClr val="accent1"/>
          </a:solidFill>
          <a:ln w="28575" cap="rnd">
            <a:solidFill>
              <a:schemeClr val="accent5"/>
            </a:solidFill>
            <a:round/>
          </a:ln>
          <a:effectLst/>
        </c:spPr>
        <c:marker>
          <c:symbol val="circle"/>
          <c:size val="5"/>
          <c:spPr>
            <a:solidFill>
              <a:schemeClr val="accent5"/>
            </a:solidFill>
            <a:ln w="9525">
              <a:solidFill>
                <a:schemeClr val="accent5"/>
              </a:solidFill>
            </a:ln>
            <a:effectLst/>
          </c:spPr>
        </c:marker>
      </c:pivotFmt>
      <c:pivotFmt>
        <c:idx val="41"/>
        <c:spPr>
          <a:solidFill>
            <a:schemeClr val="accent1"/>
          </a:solidFill>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pivotFmt>
    </c:pivotFmts>
    <c:plotArea>
      <c:layout>
        <c:manualLayout>
          <c:layoutTarget val="inner"/>
          <c:xMode val="edge"/>
          <c:yMode val="edge"/>
          <c:x val="0.13421952364558229"/>
          <c:y val="7.0869385237252641E-2"/>
          <c:w val="0.62390199307863492"/>
          <c:h val="0.67209034755929287"/>
        </c:manualLayout>
      </c:layout>
      <c:lineChart>
        <c:grouping val="standard"/>
        <c:varyColors val="0"/>
        <c:ser>
          <c:idx val="0"/>
          <c:order val="0"/>
          <c:tx>
            <c:strRef>
              <c:f>PivotTables!$B$4:$B$5</c:f>
              <c:strCache>
                <c:ptCount val="1"/>
                <c:pt idx="0">
                  <c:v>Wellington</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PivotTables!$B$6:$B$19</c:f>
              <c:numCache>
                <c:formatCode>General</c:formatCode>
                <c:ptCount val="10"/>
                <c:pt idx="0">
                  <c:v>100489</c:v>
                </c:pt>
                <c:pt idx="1">
                  <c:v>105297</c:v>
                </c:pt>
                <c:pt idx="2">
                  <c:v>104160</c:v>
                </c:pt>
                <c:pt idx="3">
                  <c:v>104529</c:v>
                </c:pt>
                <c:pt idx="4">
                  <c:v>110405</c:v>
                </c:pt>
                <c:pt idx="5">
                  <c:v>106909</c:v>
                </c:pt>
                <c:pt idx="6">
                  <c:v>105782</c:v>
                </c:pt>
                <c:pt idx="7">
                  <c:v>103318</c:v>
                </c:pt>
                <c:pt idx="8">
                  <c:v>106493</c:v>
                </c:pt>
                <c:pt idx="9">
                  <c:v>104499</c:v>
                </c:pt>
              </c:numCache>
            </c:numRef>
          </c:val>
          <c:smooth val="0"/>
          <c:extLst>
            <c:ext xmlns:c16="http://schemas.microsoft.com/office/drawing/2014/chart" uri="{C3380CC4-5D6E-409C-BE32-E72D297353CC}">
              <c16:uniqueId val="{00000000-014B-4E1E-AE04-B64BA7DC5B27}"/>
            </c:ext>
          </c:extLst>
        </c:ser>
        <c:ser>
          <c:idx val="1"/>
          <c:order val="1"/>
          <c:tx>
            <c:strRef>
              <c:f>PivotTables!$C$4:$C$5</c:f>
              <c:strCache>
                <c:ptCount val="1"/>
                <c:pt idx="0">
                  <c:v>Auckland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PivotTables!$C$6:$C$19</c:f>
              <c:numCache>
                <c:formatCode>General</c:formatCode>
                <c:ptCount val="10"/>
                <c:pt idx="0">
                  <c:v>94740</c:v>
                </c:pt>
                <c:pt idx="1">
                  <c:v>95376</c:v>
                </c:pt>
                <c:pt idx="2">
                  <c:v>94686</c:v>
                </c:pt>
                <c:pt idx="3">
                  <c:v>94578</c:v>
                </c:pt>
                <c:pt idx="4">
                  <c:v>94715</c:v>
                </c:pt>
                <c:pt idx="5">
                  <c:v>95320</c:v>
                </c:pt>
                <c:pt idx="6">
                  <c:v>95352</c:v>
                </c:pt>
                <c:pt idx="7">
                  <c:v>94565</c:v>
                </c:pt>
                <c:pt idx="8">
                  <c:v>95263</c:v>
                </c:pt>
                <c:pt idx="9">
                  <c:v>95446</c:v>
                </c:pt>
              </c:numCache>
            </c:numRef>
          </c:val>
          <c:smooth val="0"/>
          <c:extLst>
            <c:ext xmlns:c16="http://schemas.microsoft.com/office/drawing/2014/chart" uri="{C3380CC4-5D6E-409C-BE32-E72D297353CC}">
              <c16:uniqueId val="{00000001-014B-4E1E-AE04-B64BA7DC5B27}"/>
            </c:ext>
          </c:extLst>
        </c:ser>
        <c:ser>
          <c:idx val="2"/>
          <c:order val="2"/>
          <c:tx>
            <c:strRef>
              <c:f>PivotTables!$D$4:$D$5</c:f>
              <c:strCache>
                <c:ptCount val="1"/>
                <c:pt idx="0">
                  <c:v>Canterbury</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PivotTables!$D$6:$D$19</c:f>
              <c:numCache>
                <c:formatCode>General</c:formatCode>
                <c:ptCount val="10"/>
                <c:pt idx="0">
                  <c:v>33463</c:v>
                </c:pt>
                <c:pt idx="1">
                  <c:v>40118</c:v>
                </c:pt>
                <c:pt idx="2">
                  <c:v>36864</c:v>
                </c:pt>
                <c:pt idx="3">
                  <c:v>37716</c:v>
                </c:pt>
                <c:pt idx="4">
                  <c:v>36021</c:v>
                </c:pt>
                <c:pt idx="5">
                  <c:v>36732</c:v>
                </c:pt>
                <c:pt idx="6">
                  <c:v>35114</c:v>
                </c:pt>
                <c:pt idx="7">
                  <c:v>44150</c:v>
                </c:pt>
                <c:pt idx="8">
                  <c:v>38847</c:v>
                </c:pt>
                <c:pt idx="9">
                  <c:v>42358</c:v>
                </c:pt>
              </c:numCache>
            </c:numRef>
          </c:val>
          <c:smooth val="0"/>
          <c:extLst>
            <c:ext xmlns:c16="http://schemas.microsoft.com/office/drawing/2014/chart" uri="{C3380CC4-5D6E-409C-BE32-E72D297353CC}">
              <c16:uniqueId val="{00000002-014B-4E1E-AE04-B64BA7DC5B27}"/>
            </c:ext>
          </c:extLst>
        </c:ser>
        <c:ser>
          <c:idx val="3"/>
          <c:order val="3"/>
          <c:tx>
            <c:strRef>
              <c:f>PivotTables!$E$4:$E$5</c:f>
              <c:strCache>
                <c:ptCount val="1"/>
                <c:pt idx="0">
                  <c:v>Otago</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PivotTables!$E$6:$E$19</c:f>
              <c:numCache>
                <c:formatCode>General</c:formatCode>
                <c:ptCount val="10"/>
                <c:pt idx="0">
                  <c:v>27320</c:v>
                </c:pt>
                <c:pt idx="1">
                  <c:v>23699</c:v>
                </c:pt>
                <c:pt idx="2">
                  <c:v>23812</c:v>
                </c:pt>
                <c:pt idx="3">
                  <c:v>22655</c:v>
                </c:pt>
                <c:pt idx="4">
                  <c:v>23701</c:v>
                </c:pt>
                <c:pt idx="5">
                  <c:v>22642</c:v>
                </c:pt>
                <c:pt idx="6">
                  <c:v>23490</c:v>
                </c:pt>
                <c:pt idx="7">
                  <c:v>23404</c:v>
                </c:pt>
                <c:pt idx="8">
                  <c:v>24458</c:v>
                </c:pt>
                <c:pt idx="9">
                  <c:v>22686</c:v>
                </c:pt>
              </c:numCache>
            </c:numRef>
          </c:val>
          <c:smooth val="0"/>
          <c:extLst>
            <c:ext xmlns:c16="http://schemas.microsoft.com/office/drawing/2014/chart" uri="{C3380CC4-5D6E-409C-BE32-E72D297353CC}">
              <c16:uniqueId val="{00000003-014B-4E1E-AE04-B64BA7DC5B27}"/>
            </c:ext>
          </c:extLst>
        </c:ser>
        <c:ser>
          <c:idx val="4"/>
          <c:order val="4"/>
          <c:tx>
            <c:strRef>
              <c:f>PivotTables!$F$4:$F$5</c:f>
              <c:strCache>
                <c:ptCount val="1"/>
                <c:pt idx="0">
                  <c:v>Waikato</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PivotTables!$F$6:$F$19</c:f>
              <c:numCache>
                <c:formatCode>General</c:formatCode>
                <c:ptCount val="10"/>
                <c:pt idx="0">
                  <c:v>22646</c:v>
                </c:pt>
                <c:pt idx="1">
                  <c:v>23920</c:v>
                </c:pt>
                <c:pt idx="2">
                  <c:v>22566</c:v>
                </c:pt>
                <c:pt idx="3">
                  <c:v>23195</c:v>
                </c:pt>
                <c:pt idx="4">
                  <c:v>22378</c:v>
                </c:pt>
                <c:pt idx="5">
                  <c:v>24210</c:v>
                </c:pt>
                <c:pt idx="6">
                  <c:v>21983</c:v>
                </c:pt>
                <c:pt idx="7">
                  <c:v>24196</c:v>
                </c:pt>
                <c:pt idx="8">
                  <c:v>24884</c:v>
                </c:pt>
                <c:pt idx="9">
                  <c:v>22606</c:v>
                </c:pt>
              </c:numCache>
            </c:numRef>
          </c:val>
          <c:smooth val="0"/>
          <c:extLst>
            <c:ext xmlns:c16="http://schemas.microsoft.com/office/drawing/2014/chart" uri="{C3380CC4-5D6E-409C-BE32-E72D297353CC}">
              <c16:uniqueId val="{00000004-014B-4E1E-AE04-B64BA7DC5B27}"/>
            </c:ext>
          </c:extLst>
        </c:ser>
        <c:dLbls>
          <c:showLegendKey val="0"/>
          <c:showVal val="0"/>
          <c:showCatName val="0"/>
          <c:showSerName val="0"/>
          <c:showPercent val="0"/>
          <c:showBubbleSize val="0"/>
        </c:dLbls>
        <c:marker val="1"/>
        <c:smooth val="0"/>
        <c:axId val="1154809536"/>
        <c:axId val="1154813280"/>
      </c:lineChart>
      <c:catAx>
        <c:axId val="1154809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813280"/>
        <c:crosses val="autoZero"/>
        <c:auto val="1"/>
        <c:lblAlgn val="ctr"/>
        <c:lblOffset val="100"/>
        <c:noMultiLvlLbl val="0"/>
      </c:catAx>
      <c:valAx>
        <c:axId val="1154813280"/>
        <c:scaling>
          <c:orientation val="minMax"/>
          <c:max val="1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809536"/>
        <c:crosses val="autoZero"/>
        <c:crossBetween val="between"/>
      </c:valAx>
      <c:spPr>
        <a:noFill/>
        <a:ln>
          <a:noFill/>
        </a:ln>
        <a:effectLst/>
      </c:spPr>
    </c:plotArea>
    <c:legend>
      <c:legendPos val="r"/>
      <c:layout>
        <c:manualLayout>
          <c:xMode val="edge"/>
          <c:yMode val="edge"/>
          <c:x val="0.77375205783856527"/>
          <c:y val="0.21531255580266553"/>
          <c:w val="0.22624794216143471"/>
          <c:h val="0.54360420285384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ANALYSIS.xlsx]PivotTables!PivotTable3</c:name>
    <c:fmtId val="34"/>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2"/>
        <c:spPr>
          <a:solidFill>
            <a:schemeClr val="accent1"/>
          </a:solidFill>
          <a:ln w="28575" cap="rnd">
            <a:solidFill>
              <a:schemeClr val="accent2"/>
            </a:solidFill>
            <a:round/>
          </a:ln>
          <a:effectLst/>
        </c:spPr>
        <c:marker>
          <c:symbol val="circle"/>
          <c:size val="5"/>
          <c:spPr>
            <a:solidFill>
              <a:schemeClr val="accent2"/>
            </a:solidFill>
            <a:ln w="9525">
              <a:solidFill>
                <a:schemeClr val="accent2"/>
              </a:solidFill>
            </a:ln>
            <a:effectLst/>
          </c:spPr>
        </c:marker>
      </c:pivotFmt>
      <c:pivotFmt>
        <c:idx val="13"/>
      </c:pivotFmt>
      <c:pivotFmt>
        <c:idx val="14"/>
        <c:spPr>
          <a:solidFill>
            <a:schemeClr val="accent1"/>
          </a:solidFill>
          <a:ln w="28575" cap="rnd">
            <a:solidFill>
              <a:schemeClr val="accent4"/>
            </a:solidFill>
            <a:round/>
          </a:ln>
          <a:effectLst/>
        </c:spPr>
        <c:marker>
          <c:symbol val="circle"/>
          <c:size val="5"/>
          <c:spPr>
            <a:solidFill>
              <a:schemeClr val="accent4"/>
            </a:solidFill>
            <a:ln w="9525">
              <a:solidFill>
                <a:schemeClr val="accent4"/>
              </a:solidFill>
            </a:ln>
            <a:effectLst/>
          </c:spPr>
        </c:marker>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manualLayout>
          <c:layoutTarget val="inner"/>
          <c:xMode val="edge"/>
          <c:yMode val="edge"/>
          <c:x val="0.1204776700996326"/>
          <c:y val="5.7267986895207498E-2"/>
          <c:w val="0.76285208519342607"/>
          <c:h val="0.50210355492597447"/>
        </c:manualLayout>
      </c:layout>
      <c:lineChart>
        <c:grouping val="standard"/>
        <c:varyColors val="0"/>
        <c:ser>
          <c:idx val="0"/>
          <c:order val="0"/>
          <c:tx>
            <c:strRef>
              <c:f>PivotTables!$B$62</c:f>
              <c:strCache>
                <c:ptCount val="1"/>
                <c:pt idx="0">
                  <c:v>Geometric mean rent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PivotTables!$A$63:$A$76</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PivotTables!$B$63:$B$76</c:f>
              <c:numCache>
                <c:formatCode>General</c:formatCode>
                <c:ptCount val="10"/>
                <c:pt idx="0">
                  <c:v>321.25</c:v>
                </c:pt>
                <c:pt idx="1">
                  <c:v>327.875</c:v>
                </c:pt>
                <c:pt idx="2">
                  <c:v>323.625</c:v>
                </c:pt>
                <c:pt idx="3">
                  <c:v>346.57142857142856</c:v>
                </c:pt>
                <c:pt idx="4">
                  <c:v>341.25</c:v>
                </c:pt>
                <c:pt idx="5">
                  <c:v>350.125</c:v>
                </c:pt>
                <c:pt idx="6">
                  <c:v>353.875</c:v>
                </c:pt>
                <c:pt idx="7">
                  <c:v>356.25</c:v>
                </c:pt>
                <c:pt idx="8">
                  <c:v>370.875</c:v>
                </c:pt>
                <c:pt idx="9">
                  <c:v>374.875</c:v>
                </c:pt>
              </c:numCache>
            </c:numRef>
          </c:val>
          <c:smooth val="0"/>
          <c:extLst>
            <c:ext xmlns:c16="http://schemas.microsoft.com/office/drawing/2014/chart" uri="{C3380CC4-5D6E-409C-BE32-E72D297353CC}">
              <c16:uniqueId val="{00000000-FC1E-4A0F-BBEB-EF6519DA56CF}"/>
            </c:ext>
          </c:extLst>
        </c:ser>
        <c:dLbls>
          <c:showLegendKey val="0"/>
          <c:showVal val="0"/>
          <c:showCatName val="0"/>
          <c:showSerName val="0"/>
          <c:showPercent val="0"/>
          <c:showBubbleSize val="0"/>
        </c:dLbls>
        <c:marker val="1"/>
        <c:smooth val="0"/>
        <c:axId val="1931931760"/>
        <c:axId val="1931922192"/>
      </c:lineChart>
      <c:lineChart>
        <c:grouping val="standard"/>
        <c:varyColors val="0"/>
        <c:ser>
          <c:idx val="1"/>
          <c:order val="1"/>
          <c:tx>
            <c:strRef>
              <c:f>PivotTables!$C$62</c:f>
              <c:strCache>
                <c:ptCount val="1"/>
                <c:pt idx="0">
                  <c:v>No. of Lodged bonds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PivotTables!$A$63:$A$76</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PivotTables!$C$63:$C$76</c:f>
              <c:numCache>
                <c:formatCode>General</c:formatCode>
                <c:ptCount val="10"/>
                <c:pt idx="0">
                  <c:v>399</c:v>
                </c:pt>
                <c:pt idx="1">
                  <c:v>163</c:v>
                </c:pt>
                <c:pt idx="2">
                  <c:v>241.875</c:v>
                </c:pt>
                <c:pt idx="3">
                  <c:v>141.42857142857142</c:v>
                </c:pt>
                <c:pt idx="4">
                  <c:v>369.625</c:v>
                </c:pt>
                <c:pt idx="5">
                  <c:v>173.625</c:v>
                </c:pt>
                <c:pt idx="6">
                  <c:v>171.25</c:v>
                </c:pt>
                <c:pt idx="7">
                  <c:v>133.75</c:v>
                </c:pt>
                <c:pt idx="8">
                  <c:v>312</c:v>
                </c:pt>
                <c:pt idx="9">
                  <c:v>175.125</c:v>
                </c:pt>
              </c:numCache>
            </c:numRef>
          </c:val>
          <c:smooth val="0"/>
          <c:extLst>
            <c:ext xmlns:c16="http://schemas.microsoft.com/office/drawing/2014/chart" uri="{C3380CC4-5D6E-409C-BE32-E72D297353CC}">
              <c16:uniqueId val="{00000001-FC1E-4A0F-BBEB-EF6519DA56CF}"/>
            </c:ext>
          </c:extLst>
        </c:ser>
        <c:dLbls>
          <c:showLegendKey val="0"/>
          <c:showVal val="0"/>
          <c:showCatName val="0"/>
          <c:showSerName val="0"/>
          <c:showPercent val="0"/>
          <c:showBubbleSize val="0"/>
        </c:dLbls>
        <c:marker val="1"/>
        <c:smooth val="0"/>
        <c:axId val="1622862576"/>
        <c:axId val="1766414432"/>
      </c:lineChart>
      <c:catAx>
        <c:axId val="1931931760"/>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922192"/>
        <c:crosses val="autoZero"/>
        <c:auto val="1"/>
        <c:lblAlgn val="ctr"/>
        <c:lblOffset val="100"/>
        <c:noMultiLvlLbl val="0"/>
      </c:catAx>
      <c:valAx>
        <c:axId val="1931922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Geometric Mean Rent</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931760"/>
        <c:crosses val="autoZero"/>
        <c:crossBetween val="between"/>
      </c:valAx>
      <c:valAx>
        <c:axId val="176641443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No.</a:t>
                </a:r>
                <a:r>
                  <a:rPr lang="en-US" baseline="0" dirty="0" smtClean="0"/>
                  <a:t> of</a:t>
                </a:r>
                <a:r>
                  <a:rPr lang="en-US" dirty="0" smtClean="0"/>
                  <a:t> Lodged Bonds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862576"/>
        <c:crosses val="max"/>
        <c:crossBetween val="between"/>
      </c:valAx>
      <c:catAx>
        <c:axId val="1622862576"/>
        <c:scaling>
          <c:orientation val="minMax"/>
        </c:scaling>
        <c:delete val="1"/>
        <c:axPos val="b"/>
        <c:numFmt formatCode="General" sourceLinked="1"/>
        <c:majorTickMark val="out"/>
        <c:minorTickMark val="none"/>
        <c:tickLblPos val="nextTo"/>
        <c:crossAx val="176641443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ANALYSIS.xlsx]PivotTables!PivotTable6</c:name>
    <c:fmtId val="18"/>
  </c:pivotSource>
  <c:chart>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lineChart>
        <c:grouping val="standard"/>
        <c:varyColors val="0"/>
        <c:ser>
          <c:idx val="0"/>
          <c:order val="0"/>
          <c:tx>
            <c:strRef>
              <c:f>PivotTables!$B$99</c:f>
              <c:strCache>
                <c:ptCount val="1"/>
                <c:pt idx="0">
                  <c:v>Geometric mean rent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PivotTables!$A$100:$A$113</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PivotTables!$B$100:$B$113</c:f>
              <c:numCache>
                <c:formatCode>General</c:formatCode>
                <c:ptCount val="10"/>
                <c:pt idx="0">
                  <c:v>321.25</c:v>
                </c:pt>
                <c:pt idx="1">
                  <c:v>327.875</c:v>
                </c:pt>
                <c:pt idx="2">
                  <c:v>323.625</c:v>
                </c:pt>
                <c:pt idx="3">
                  <c:v>346.57142857142856</c:v>
                </c:pt>
                <c:pt idx="4">
                  <c:v>341.25</c:v>
                </c:pt>
                <c:pt idx="5">
                  <c:v>350.125</c:v>
                </c:pt>
                <c:pt idx="6">
                  <c:v>353.875</c:v>
                </c:pt>
                <c:pt idx="7">
                  <c:v>356.25</c:v>
                </c:pt>
                <c:pt idx="8">
                  <c:v>370.875</c:v>
                </c:pt>
                <c:pt idx="9">
                  <c:v>374.875</c:v>
                </c:pt>
              </c:numCache>
            </c:numRef>
          </c:val>
          <c:smooth val="0"/>
          <c:extLst>
            <c:ext xmlns:c16="http://schemas.microsoft.com/office/drawing/2014/chart" uri="{C3380CC4-5D6E-409C-BE32-E72D297353CC}">
              <c16:uniqueId val="{00000000-FCE5-4E15-97C9-677CD0C4254E}"/>
            </c:ext>
          </c:extLst>
        </c:ser>
        <c:dLbls>
          <c:showLegendKey val="0"/>
          <c:showVal val="0"/>
          <c:showCatName val="0"/>
          <c:showSerName val="0"/>
          <c:showPercent val="0"/>
          <c:showBubbleSize val="0"/>
        </c:dLbls>
        <c:marker val="1"/>
        <c:smooth val="0"/>
        <c:axId val="1766415264"/>
        <c:axId val="1766404864"/>
      </c:lineChart>
      <c:lineChart>
        <c:grouping val="standard"/>
        <c:varyColors val="0"/>
        <c:ser>
          <c:idx val="1"/>
          <c:order val="1"/>
          <c:tx>
            <c:strRef>
              <c:f>PivotTables!$C$99</c:f>
              <c:strCache>
                <c:ptCount val="1"/>
                <c:pt idx="0">
                  <c:v>No. of Residential Building Consents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PivotTables!$A$100:$A$113</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PivotTables!$C$100:$C$113</c:f>
              <c:numCache>
                <c:formatCode>General</c:formatCode>
                <c:ptCount val="10"/>
                <c:pt idx="0">
                  <c:v>2665</c:v>
                </c:pt>
                <c:pt idx="1">
                  <c:v>3828</c:v>
                </c:pt>
                <c:pt idx="2">
                  <c:v>4147</c:v>
                </c:pt>
                <c:pt idx="3">
                  <c:v>3898</c:v>
                </c:pt>
                <c:pt idx="4">
                  <c:v>2997</c:v>
                </c:pt>
                <c:pt idx="5">
                  <c:v>4331</c:v>
                </c:pt>
                <c:pt idx="6">
                  <c:v>4790</c:v>
                </c:pt>
                <c:pt idx="7">
                  <c:v>3672</c:v>
                </c:pt>
                <c:pt idx="8">
                  <c:v>3986</c:v>
                </c:pt>
                <c:pt idx="9">
                  <c:v>3696</c:v>
                </c:pt>
              </c:numCache>
            </c:numRef>
          </c:val>
          <c:smooth val="0"/>
          <c:extLst>
            <c:ext xmlns:c16="http://schemas.microsoft.com/office/drawing/2014/chart" uri="{C3380CC4-5D6E-409C-BE32-E72D297353CC}">
              <c16:uniqueId val="{00000001-FCE5-4E15-97C9-677CD0C4254E}"/>
            </c:ext>
          </c:extLst>
        </c:ser>
        <c:dLbls>
          <c:showLegendKey val="0"/>
          <c:showVal val="0"/>
          <c:showCatName val="0"/>
          <c:showSerName val="0"/>
          <c:showPercent val="0"/>
          <c:showBubbleSize val="0"/>
        </c:dLbls>
        <c:marker val="1"/>
        <c:smooth val="0"/>
        <c:axId val="1755250960"/>
        <c:axId val="1755248048"/>
      </c:lineChart>
      <c:catAx>
        <c:axId val="176641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04864"/>
        <c:crosses val="autoZero"/>
        <c:auto val="1"/>
        <c:lblAlgn val="ctr"/>
        <c:lblOffset val="100"/>
        <c:noMultiLvlLbl val="0"/>
      </c:catAx>
      <c:valAx>
        <c:axId val="176640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Geometric Mean Rent</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15264"/>
        <c:crosses val="autoZero"/>
        <c:crossBetween val="between"/>
      </c:valAx>
      <c:valAx>
        <c:axId val="175524804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No. of Residential</a:t>
                </a:r>
                <a:r>
                  <a:rPr lang="en-US" baseline="0" dirty="0" smtClean="0"/>
                  <a:t> Building Consents</a:t>
                </a:r>
              </a:p>
            </c:rich>
          </c:tx>
          <c:layout>
            <c:manualLayout>
              <c:xMode val="edge"/>
              <c:yMode val="edge"/>
              <c:x val="0.92512687963644802"/>
              <c:y val="0.1625373038819306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5250960"/>
        <c:crosses val="max"/>
        <c:crossBetween val="between"/>
      </c:valAx>
      <c:catAx>
        <c:axId val="1755250960"/>
        <c:scaling>
          <c:orientation val="minMax"/>
        </c:scaling>
        <c:delete val="1"/>
        <c:axPos val="b"/>
        <c:numFmt formatCode="General" sourceLinked="1"/>
        <c:majorTickMark val="out"/>
        <c:minorTickMark val="none"/>
        <c:tickLblPos val="nextTo"/>
        <c:crossAx val="175524804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ANALYSIS.xlsx]PivotTables!PivotTable4</c:name>
    <c:fmtId val="17"/>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
        <c:idx val="32"/>
        <c:spPr>
          <a:solidFill>
            <a:schemeClr val="accent1"/>
          </a:solidFill>
          <a:ln w="28575" cap="rnd">
            <a:solidFill>
              <a:schemeClr val="accent1"/>
            </a:solidFill>
            <a:round/>
          </a:ln>
          <a:effectLst/>
        </c:spPr>
        <c:marker>
          <c:symbol val="none"/>
        </c:marker>
      </c:pivotFmt>
      <c:pivotFmt>
        <c:idx val="33"/>
        <c:spPr>
          <a:solidFill>
            <a:schemeClr val="accent1"/>
          </a:solidFill>
          <a:ln w="28575" cap="rnd">
            <a:solidFill>
              <a:schemeClr val="accent1"/>
            </a:solidFill>
            <a:round/>
          </a:ln>
          <a:effectLst/>
        </c:spPr>
        <c:marker>
          <c:symbol val="none"/>
        </c:marker>
      </c:pivotFmt>
      <c:pivotFmt>
        <c:idx val="34"/>
        <c:spPr>
          <a:solidFill>
            <a:schemeClr val="accent1"/>
          </a:solidFill>
          <a:ln w="28575" cap="rnd">
            <a:solidFill>
              <a:schemeClr val="accent1"/>
            </a:solidFill>
            <a:round/>
          </a:ln>
          <a:effectLst/>
        </c:spPr>
        <c:marker>
          <c:symbol val="none"/>
        </c:marker>
      </c:pivotFmt>
      <c:pivotFmt>
        <c:idx val="35"/>
        <c:spPr>
          <a:solidFill>
            <a:schemeClr val="accent1"/>
          </a:solidFill>
          <a:ln w="28575" cap="rnd">
            <a:solidFill>
              <a:schemeClr val="accent1"/>
            </a:solidFill>
            <a:round/>
          </a:ln>
          <a:effectLst/>
        </c:spPr>
        <c:marker>
          <c:symbol val="none"/>
        </c:marker>
      </c:pivotFmt>
      <c:pivotFmt>
        <c:idx val="36"/>
        <c:spPr>
          <a:solidFill>
            <a:schemeClr val="accent1"/>
          </a:solidFill>
          <a:ln w="28575" cap="rnd">
            <a:solidFill>
              <a:schemeClr val="accent1"/>
            </a:solidFill>
            <a:round/>
          </a:ln>
          <a:effectLst/>
        </c:spPr>
        <c:marker>
          <c:symbol val="none"/>
        </c:marker>
      </c:pivotFmt>
      <c:pivotFmt>
        <c:idx val="37"/>
        <c:spPr>
          <a:solidFill>
            <a:schemeClr val="accent1"/>
          </a:solidFill>
          <a:ln w="28575" cap="rnd">
            <a:solidFill>
              <a:schemeClr val="accent1"/>
            </a:solidFill>
            <a:round/>
          </a:ln>
          <a:effectLst/>
        </c:spPr>
        <c:marker>
          <c:symbol val="none"/>
        </c:marker>
      </c:pivotFmt>
      <c:pivotFmt>
        <c:idx val="38"/>
        <c:spPr>
          <a:solidFill>
            <a:schemeClr val="accent1"/>
          </a:solidFill>
          <a:ln w="28575" cap="rnd">
            <a:solidFill>
              <a:schemeClr val="accent1"/>
            </a:solidFill>
            <a:round/>
          </a:ln>
          <a:effectLst/>
        </c:spPr>
        <c:marker>
          <c:symbol val="none"/>
        </c:marker>
      </c:pivotFmt>
      <c:pivotFmt>
        <c:idx val="39"/>
        <c:spPr>
          <a:solidFill>
            <a:schemeClr val="accent1"/>
          </a:solidFill>
          <a:ln w="28575" cap="rnd">
            <a:solidFill>
              <a:schemeClr val="accent1"/>
            </a:solidFill>
            <a:round/>
          </a:ln>
          <a:effectLst/>
        </c:spPr>
        <c:marker>
          <c:symbol val="none"/>
        </c:marker>
      </c:pivotFmt>
      <c:pivotFmt>
        <c:idx val="40"/>
        <c:spPr>
          <a:solidFill>
            <a:schemeClr val="accent1"/>
          </a:solidFill>
          <a:ln w="28575" cap="rnd">
            <a:solidFill>
              <a:schemeClr val="accent1"/>
            </a:solidFill>
            <a:round/>
          </a:ln>
          <a:effectLst/>
        </c:spPr>
        <c:marker>
          <c:symbol val="none"/>
        </c:marker>
      </c:pivotFmt>
      <c:pivotFmt>
        <c:idx val="41"/>
        <c:spPr>
          <a:solidFill>
            <a:schemeClr val="accent1"/>
          </a:solidFill>
          <a:ln w="28575" cap="rnd">
            <a:solidFill>
              <a:schemeClr val="accent1"/>
            </a:solidFill>
            <a:round/>
          </a:ln>
          <a:effectLst/>
        </c:spPr>
        <c:marker>
          <c:symbol val="none"/>
        </c:marker>
      </c:pivotFmt>
      <c:pivotFmt>
        <c:idx val="42"/>
        <c:spPr>
          <a:solidFill>
            <a:schemeClr val="accent1"/>
          </a:solidFill>
          <a:ln w="28575" cap="rnd">
            <a:solidFill>
              <a:schemeClr val="accent1"/>
            </a:solidFill>
            <a:round/>
          </a:ln>
          <a:effectLst/>
        </c:spPr>
        <c:marker>
          <c:symbol val="none"/>
        </c:marker>
      </c:pivotFmt>
      <c:pivotFmt>
        <c:idx val="43"/>
        <c:spPr>
          <a:solidFill>
            <a:schemeClr val="accent1"/>
          </a:solidFill>
          <a:ln w="28575" cap="rnd">
            <a:solidFill>
              <a:schemeClr val="accent1"/>
            </a:solidFill>
            <a:round/>
          </a:ln>
          <a:effectLst/>
        </c:spPr>
        <c:marker>
          <c:symbol val="none"/>
        </c:marker>
      </c:pivotFmt>
      <c:pivotFmt>
        <c:idx val="44"/>
        <c:spPr>
          <a:solidFill>
            <a:schemeClr val="accent1"/>
          </a:solidFill>
          <a:ln w="28575" cap="rnd">
            <a:solidFill>
              <a:schemeClr val="accent1"/>
            </a:solidFill>
            <a:round/>
          </a:ln>
          <a:effectLst/>
        </c:spPr>
        <c:marker>
          <c:symbol val="none"/>
        </c:marker>
      </c:pivotFmt>
      <c:pivotFmt>
        <c:idx val="45"/>
        <c:spPr>
          <a:solidFill>
            <a:schemeClr val="accent1"/>
          </a:solidFill>
          <a:ln w="28575" cap="rnd">
            <a:solidFill>
              <a:schemeClr val="accent1"/>
            </a:solidFill>
            <a:round/>
          </a:ln>
          <a:effectLst/>
        </c:spPr>
        <c:marker>
          <c:symbol val="none"/>
        </c:marker>
      </c:pivotFmt>
      <c:pivotFmt>
        <c:idx val="46"/>
        <c:spPr>
          <a:solidFill>
            <a:schemeClr val="accent1"/>
          </a:solidFill>
          <a:ln w="28575" cap="rnd">
            <a:solidFill>
              <a:schemeClr val="accent1"/>
            </a:solidFill>
            <a:round/>
          </a:ln>
          <a:effectLst/>
        </c:spPr>
        <c:marker>
          <c:symbol val="none"/>
        </c:marker>
      </c:pivotFmt>
      <c:pivotFmt>
        <c:idx val="47"/>
        <c:spPr>
          <a:solidFill>
            <a:schemeClr val="accent1"/>
          </a:solidFill>
          <a:ln w="28575" cap="rnd">
            <a:solidFill>
              <a:schemeClr val="accent1"/>
            </a:solidFill>
            <a:round/>
          </a:ln>
          <a:effectLst/>
        </c:spPr>
        <c:marker>
          <c:symbol val="none"/>
        </c:marker>
      </c:pivotFmt>
      <c:pivotFmt>
        <c:idx val="48"/>
        <c:spPr>
          <a:solidFill>
            <a:schemeClr val="accent1"/>
          </a:solidFill>
          <a:ln w="28575" cap="rnd">
            <a:solidFill>
              <a:schemeClr val="accent1"/>
            </a:solidFill>
            <a:round/>
          </a:ln>
          <a:effectLst/>
        </c:spPr>
        <c:marker>
          <c:symbol val="none"/>
        </c:marker>
      </c:pivotFmt>
      <c:pivotFmt>
        <c:idx val="49"/>
        <c:spPr>
          <a:solidFill>
            <a:schemeClr val="accent1"/>
          </a:solidFill>
          <a:ln w="28575" cap="rnd">
            <a:solidFill>
              <a:schemeClr val="accent1"/>
            </a:solidFill>
            <a:round/>
          </a:ln>
          <a:effectLst/>
        </c:spPr>
        <c:marker>
          <c:symbol val="none"/>
        </c:marker>
      </c:pivotFmt>
      <c:pivotFmt>
        <c:idx val="50"/>
        <c:spPr>
          <a:solidFill>
            <a:schemeClr val="accent1"/>
          </a:solidFill>
          <a:ln w="28575" cap="rnd">
            <a:solidFill>
              <a:schemeClr val="accent1"/>
            </a:solidFill>
            <a:round/>
          </a:ln>
          <a:effectLst/>
        </c:spPr>
        <c:marker>
          <c:symbol val="none"/>
        </c:marker>
      </c:pivotFmt>
      <c:pivotFmt>
        <c:idx val="51"/>
        <c:spPr>
          <a:solidFill>
            <a:schemeClr val="accent1"/>
          </a:solidFill>
          <a:ln w="28575" cap="rnd">
            <a:solidFill>
              <a:schemeClr val="accent1"/>
            </a:solidFill>
            <a:round/>
          </a:ln>
          <a:effectLst/>
        </c:spPr>
        <c:marker>
          <c:symbol val="none"/>
        </c:marker>
      </c:pivotFmt>
      <c:pivotFmt>
        <c:idx val="52"/>
        <c:spPr>
          <a:solidFill>
            <a:schemeClr val="accent1"/>
          </a:solidFill>
          <a:ln w="28575" cap="rnd">
            <a:solidFill>
              <a:schemeClr val="accent1"/>
            </a:solidFill>
            <a:round/>
          </a:ln>
          <a:effectLst/>
        </c:spPr>
        <c:marker>
          <c:symbol val="none"/>
        </c:marker>
      </c:pivotFmt>
      <c:pivotFmt>
        <c:idx val="53"/>
        <c:spPr>
          <a:solidFill>
            <a:schemeClr val="accent1"/>
          </a:solidFill>
          <a:ln w="28575" cap="rnd">
            <a:solidFill>
              <a:schemeClr val="accent1"/>
            </a:solidFill>
            <a:round/>
          </a:ln>
          <a:effectLst/>
        </c:spPr>
        <c:marker>
          <c:symbol val="none"/>
        </c:marker>
      </c:pivotFmt>
      <c:pivotFmt>
        <c:idx val="54"/>
        <c:spPr>
          <a:solidFill>
            <a:schemeClr val="accent1"/>
          </a:solidFill>
          <a:ln w="28575" cap="rnd">
            <a:solidFill>
              <a:schemeClr val="accent1"/>
            </a:solidFill>
            <a:round/>
          </a:ln>
          <a:effectLst/>
        </c:spPr>
        <c:marker>
          <c:symbol val="none"/>
        </c:marker>
      </c:pivotFmt>
      <c:pivotFmt>
        <c:idx val="55"/>
        <c:spPr>
          <a:solidFill>
            <a:schemeClr val="accent1"/>
          </a:solidFill>
          <a:ln w="28575" cap="rnd">
            <a:solidFill>
              <a:schemeClr val="accent1"/>
            </a:solidFill>
            <a:round/>
          </a:ln>
          <a:effectLst/>
        </c:spPr>
        <c:marker>
          <c:symbol val="none"/>
        </c:marker>
      </c:pivotFmt>
      <c:pivotFmt>
        <c:idx val="56"/>
        <c:spPr>
          <a:solidFill>
            <a:schemeClr val="accent1"/>
          </a:solidFill>
          <a:ln w="28575" cap="rnd">
            <a:solidFill>
              <a:schemeClr val="accent1"/>
            </a:solidFill>
            <a:round/>
          </a:ln>
          <a:effectLst/>
        </c:spPr>
        <c:marker>
          <c:symbol val="none"/>
        </c:marker>
      </c:pivotFmt>
      <c:pivotFmt>
        <c:idx val="57"/>
        <c:spPr>
          <a:solidFill>
            <a:schemeClr val="accent1"/>
          </a:solidFill>
          <a:ln w="28575" cap="rnd">
            <a:solidFill>
              <a:schemeClr val="accent1"/>
            </a:solidFill>
            <a:round/>
          </a:ln>
          <a:effectLst/>
        </c:spPr>
        <c:marker>
          <c:symbol val="none"/>
        </c:marker>
      </c:pivotFmt>
      <c:pivotFmt>
        <c:idx val="58"/>
        <c:spPr>
          <a:solidFill>
            <a:schemeClr val="accent1"/>
          </a:solidFill>
          <a:ln w="28575" cap="rnd">
            <a:solidFill>
              <a:schemeClr val="accent1"/>
            </a:solidFill>
            <a:round/>
          </a:ln>
          <a:effectLst/>
        </c:spPr>
        <c:marker>
          <c:symbol val="none"/>
        </c:marker>
      </c:pivotFmt>
      <c:pivotFmt>
        <c:idx val="59"/>
        <c:spPr>
          <a:solidFill>
            <a:schemeClr val="accent1"/>
          </a:solidFill>
          <a:ln w="28575" cap="rnd">
            <a:solidFill>
              <a:schemeClr val="accent1"/>
            </a:solidFill>
            <a:round/>
          </a:ln>
          <a:effectLst/>
        </c:spPr>
        <c:marker>
          <c:symbol val="none"/>
        </c:marker>
      </c:pivotFmt>
      <c:pivotFmt>
        <c:idx val="6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61"/>
        <c:spPr>
          <a:solidFill>
            <a:schemeClr val="accent1"/>
          </a:solidFill>
          <a:ln w="28575" cap="rnd">
            <a:solidFill>
              <a:schemeClr val="accent1"/>
            </a:solidFill>
            <a:round/>
          </a:ln>
          <a:effectLst/>
        </c:spPr>
        <c:marker>
          <c:symbol val="none"/>
        </c:marker>
      </c:pivotFmt>
      <c:pivotFmt>
        <c:idx val="6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63"/>
        <c:spPr>
          <a:solidFill>
            <a:schemeClr val="accent1"/>
          </a:solidFill>
          <a:ln w="28575" cap="rnd">
            <a:solidFill>
              <a:schemeClr val="accent1"/>
            </a:solidFill>
            <a:round/>
          </a:ln>
          <a:effectLst/>
        </c:spPr>
        <c:marker>
          <c:symbol val="none"/>
        </c:marker>
      </c:pivotFmt>
      <c:pivotFmt>
        <c:idx val="6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65"/>
        <c:spPr>
          <a:solidFill>
            <a:schemeClr val="accent1"/>
          </a:solidFill>
          <a:ln w="28575" cap="rnd">
            <a:solidFill>
              <a:schemeClr val="accent1"/>
            </a:solidFill>
            <a:round/>
          </a:ln>
          <a:effectLst/>
        </c:spPr>
        <c:marker>
          <c:symbol val="none"/>
        </c:marker>
      </c:pivotFmt>
      <c:pivotFmt>
        <c:idx val="66"/>
        <c:spPr>
          <a:solidFill>
            <a:schemeClr val="accent1"/>
          </a:solidFill>
          <a:ln w="28575" cap="rnd">
            <a:solidFill>
              <a:schemeClr val="accent1"/>
            </a:solidFill>
            <a:round/>
          </a:ln>
          <a:effectLst/>
        </c:spPr>
        <c:marker>
          <c:symbol val="none"/>
        </c:marker>
      </c:pivotFmt>
      <c:pivotFmt>
        <c:idx val="67"/>
        <c:spPr>
          <a:solidFill>
            <a:schemeClr val="accent1"/>
          </a:solidFill>
          <a:ln w="28575" cap="rnd">
            <a:solidFill>
              <a:schemeClr val="accent1"/>
            </a:solidFill>
            <a:round/>
          </a:ln>
          <a:effectLst/>
        </c:spPr>
        <c:marker>
          <c:symbol val="none"/>
        </c:marker>
      </c:pivotFmt>
      <c:pivotFmt>
        <c:idx val="6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3"/>
        <c:spPr>
          <a:solidFill>
            <a:schemeClr val="accent1"/>
          </a:solidFill>
          <a:ln w="28575" cap="rnd">
            <a:solidFill>
              <a:schemeClr val="accent1"/>
            </a:solidFill>
            <a:round/>
          </a:ln>
          <a:effectLst/>
        </c:spPr>
        <c:marker>
          <c:symbol val="none"/>
        </c:marker>
      </c:pivotFmt>
      <c:pivotFmt>
        <c:idx val="74"/>
      </c:pivotFmt>
      <c:pivotFmt>
        <c:idx val="7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7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manualLayout>
          <c:layoutTarget val="inner"/>
          <c:xMode val="edge"/>
          <c:yMode val="edge"/>
          <c:x val="0.12139868765708083"/>
          <c:y val="6.8513174720689185E-2"/>
          <c:w val="0.71408442346861489"/>
          <c:h val="0.58311071275891113"/>
        </c:manualLayout>
      </c:layout>
      <c:lineChart>
        <c:grouping val="standard"/>
        <c:varyColors val="0"/>
        <c:ser>
          <c:idx val="0"/>
          <c:order val="0"/>
          <c:tx>
            <c:strRef>
              <c:f>PivotTables!$B$30</c:f>
              <c:strCache>
                <c:ptCount val="1"/>
                <c:pt idx="0">
                  <c:v>Geometric mean rents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PivotTables!$A$31:$A$44</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PivotTables!$B$31:$B$44</c:f>
              <c:numCache>
                <c:formatCode>General</c:formatCode>
                <c:ptCount val="10"/>
                <c:pt idx="0">
                  <c:v>321.25</c:v>
                </c:pt>
                <c:pt idx="1">
                  <c:v>327.875</c:v>
                </c:pt>
                <c:pt idx="2">
                  <c:v>323.625</c:v>
                </c:pt>
                <c:pt idx="3">
                  <c:v>346.57142857142856</c:v>
                </c:pt>
                <c:pt idx="4">
                  <c:v>341.25</c:v>
                </c:pt>
                <c:pt idx="5">
                  <c:v>350.125</c:v>
                </c:pt>
                <c:pt idx="6">
                  <c:v>353.875</c:v>
                </c:pt>
                <c:pt idx="7">
                  <c:v>356.25</c:v>
                </c:pt>
                <c:pt idx="8">
                  <c:v>370.875</c:v>
                </c:pt>
                <c:pt idx="9">
                  <c:v>374.875</c:v>
                </c:pt>
              </c:numCache>
            </c:numRef>
          </c:val>
          <c:smooth val="0"/>
          <c:extLst>
            <c:ext xmlns:c16="http://schemas.microsoft.com/office/drawing/2014/chart" uri="{C3380CC4-5D6E-409C-BE32-E72D297353CC}">
              <c16:uniqueId val="{00000000-5490-480F-A0F4-DC1AC7A47129}"/>
            </c:ext>
          </c:extLst>
        </c:ser>
        <c:dLbls>
          <c:showLegendKey val="0"/>
          <c:showVal val="0"/>
          <c:showCatName val="0"/>
          <c:showSerName val="0"/>
          <c:showPercent val="0"/>
          <c:showBubbleSize val="0"/>
        </c:dLbls>
        <c:marker val="1"/>
        <c:smooth val="0"/>
        <c:axId val="1461469808"/>
        <c:axId val="1461472304"/>
      </c:lineChart>
      <c:lineChart>
        <c:grouping val="standard"/>
        <c:varyColors val="0"/>
        <c:ser>
          <c:idx val="1"/>
          <c:order val="1"/>
          <c:tx>
            <c:strRef>
              <c:f>PivotTables!$C$30</c:f>
              <c:strCache>
                <c:ptCount val="1"/>
                <c:pt idx="0">
                  <c:v>Num of Student Enrolments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PivotTables!$A$31:$A$44</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PivotTables!$C$31:$C$44</c:f>
              <c:numCache>
                <c:formatCode>General</c:formatCode>
                <c:ptCount val="10"/>
                <c:pt idx="0">
                  <c:v>100489</c:v>
                </c:pt>
                <c:pt idx="1">
                  <c:v>105297</c:v>
                </c:pt>
                <c:pt idx="2">
                  <c:v>104160</c:v>
                </c:pt>
                <c:pt idx="3">
                  <c:v>104529</c:v>
                </c:pt>
                <c:pt idx="4">
                  <c:v>110405</c:v>
                </c:pt>
                <c:pt idx="5">
                  <c:v>106909</c:v>
                </c:pt>
                <c:pt idx="6">
                  <c:v>105782</c:v>
                </c:pt>
                <c:pt idx="7">
                  <c:v>103318</c:v>
                </c:pt>
                <c:pt idx="8">
                  <c:v>106493</c:v>
                </c:pt>
                <c:pt idx="9">
                  <c:v>104499</c:v>
                </c:pt>
              </c:numCache>
            </c:numRef>
          </c:val>
          <c:smooth val="0"/>
          <c:extLst>
            <c:ext xmlns:c16="http://schemas.microsoft.com/office/drawing/2014/chart" uri="{C3380CC4-5D6E-409C-BE32-E72D297353CC}">
              <c16:uniqueId val="{00000001-5490-480F-A0F4-DC1AC7A47129}"/>
            </c:ext>
          </c:extLst>
        </c:ser>
        <c:dLbls>
          <c:showLegendKey val="0"/>
          <c:showVal val="0"/>
          <c:showCatName val="0"/>
          <c:showSerName val="0"/>
          <c:showPercent val="0"/>
          <c:showBubbleSize val="0"/>
        </c:dLbls>
        <c:marker val="1"/>
        <c:smooth val="0"/>
        <c:axId val="1766404032"/>
        <c:axId val="1743804640"/>
      </c:lineChart>
      <c:catAx>
        <c:axId val="146146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472304"/>
        <c:crosses val="autoZero"/>
        <c:auto val="1"/>
        <c:lblAlgn val="ctr"/>
        <c:lblOffset val="100"/>
        <c:noMultiLvlLbl val="0"/>
      </c:catAx>
      <c:valAx>
        <c:axId val="1461472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Geometric mean rent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469808"/>
        <c:crosses val="autoZero"/>
        <c:crossBetween val="between"/>
      </c:valAx>
      <c:valAx>
        <c:axId val="174380464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NZ" baseline="0" dirty="0" smtClean="0"/>
                  <a:t>Student Enrolments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04032"/>
        <c:crosses val="max"/>
        <c:crossBetween val="between"/>
      </c:valAx>
      <c:catAx>
        <c:axId val="1766404032"/>
        <c:scaling>
          <c:orientation val="minMax"/>
        </c:scaling>
        <c:delete val="1"/>
        <c:axPos val="b"/>
        <c:numFmt formatCode="General" sourceLinked="1"/>
        <c:majorTickMark val="out"/>
        <c:minorTickMark val="none"/>
        <c:tickLblPos val="nextTo"/>
        <c:crossAx val="174380464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smtClean="0"/>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74103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49058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401414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68343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smtClean="0"/>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E130AA-FA74-40E9-9FF5-045226BC4739}" type="datetimeFigureOut">
              <a:rPr lang="en-US" smtClean="0"/>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71018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130AA-FA74-40E9-9FF5-045226BC4739}"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51403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E130AA-FA74-40E9-9FF5-045226BC4739}" type="datetimeFigureOut">
              <a:rPr lang="en-US" smtClean="0"/>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63716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E130AA-FA74-40E9-9FF5-045226BC4739}" type="datetimeFigureOut">
              <a:rPr lang="en-US" smtClean="0"/>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53583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30AA-FA74-40E9-9FF5-045226BC4739}" type="datetimeFigureOut">
              <a:rPr lang="en-US" smtClean="0"/>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9715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smtClean="0"/>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99E130AA-FA74-40E9-9FF5-045226BC4739}"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38083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99E130AA-FA74-40E9-9FF5-045226BC4739}" type="datetimeFigureOut">
              <a:rPr lang="en-US" smtClean="0"/>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384129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99E130AA-FA74-40E9-9FF5-045226BC4739}" type="datetimeFigureOut">
              <a:rPr lang="en-US" smtClean="0"/>
              <a:t>9/8/2018</a:t>
            </a:fld>
            <a:endParaRPr 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D718EFE-01F0-4B01-8A94-E1D7E628AA7C}" type="slidenum">
              <a:rPr lang="en-US" smtClean="0"/>
              <a:t>‹#›</a:t>
            </a:fld>
            <a:endParaRPr lang="en-US"/>
          </a:p>
        </p:txBody>
      </p:sp>
    </p:spTree>
    <p:extLst>
      <p:ext uri="{BB962C8B-B14F-4D97-AF65-F5344CB8AC3E}">
        <p14:creationId xmlns:p14="http://schemas.microsoft.com/office/powerpoint/2010/main" val="2402724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chart" Target="../charts/chart1.xml"/><Relationship Id="rId7" Type="http://schemas.openxmlformats.org/officeDocument/2006/relationships/chart" Target="../charts/chart4.xml"/><Relationship Id="rId2" Type="http://schemas.openxmlformats.org/officeDocument/2006/relationships/hyperlink" Target="https://www.mbie.govt.nz/info-services/housing-property/sector-information-and-statistics/rental-bond-data" TargetMode="Externa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2.png"/><Relationship Id="rId4" Type="http://schemas.openxmlformats.org/officeDocument/2006/relationships/chart" Target="../charts/chart2.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6089812" y="7161478"/>
            <a:ext cx="1291444" cy="512191"/>
          </a:xfrm>
          <a:prstGeom prst="rect">
            <a:avLst/>
          </a:prstGeom>
          <a:noFill/>
        </p:spPr>
        <p:txBody>
          <a:bodyPr wrap="square" rtlCol="0">
            <a:spAutoFit/>
          </a:bodyPr>
          <a:lstStyle/>
          <a:p>
            <a:pPr algn="r"/>
            <a:r>
              <a:rPr lang="en-NZ" sz="1364" dirty="0"/>
              <a:t>Approved Work Visa</a:t>
            </a:r>
            <a:endParaRPr lang="en-US" sz="1364" dirty="0"/>
          </a:p>
        </p:txBody>
      </p:sp>
      <p:sp>
        <p:nvSpPr>
          <p:cNvPr id="6" name="TextBox 5"/>
          <p:cNvSpPr txBox="1"/>
          <p:nvPr/>
        </p:nvSpPr>
        <p:spPr>
          <a:xfrm rot="16200000">
            <a:off x="6343643" y="7480161"/>
            <a:ext cx="1928807" cy="512191"/>
          </a:xfrm>
          <a:prstGeom prst="rect">
            <a:avLst/>
          </a:prstGeom>
          <a:noFill/>
        </p:spPr>
        <p:txBody>
          <a:bodyPr wrap="square" rtlCol="0">
            <a:spAutoFit/>
          </a:bodyPr>
          <a:lstStyle/>
          <a:p>
            <a:pPr algn="r"/>
            <a:r>
              <a:rPr lang="en-NZ" sz="1364" dirty="0"/>
              <a:t>Synthetic lower quartile rents by region</a:t>
            </a:r>
            <a:endParaRPr lang="en-US" sz="1364" dirty="0"/>
          </a:p>
        </p:txBody>
      </p:sp>
      <p:sp>
        <p:nvSpPr>
          <p:cNvPr id="7" name="TextBox 6"/>
          <p:cNvSpPr txBox="1"/>
          <p:nvPr/>
        </p:nvSpPr>
        <p:spPr>
          <a:xfrm rot="16200000">
            <a:off x="6749068" y="7817562"/>
            <a:ext cx="2393680" cy="302262"/>
          </a:xfrm>
          <a:prstGeom prst="rect">
            <a:avLst/>
          </a:prstGeom>
          <a:noFill/>
        </p:spPr>
        <p:txBody>
          <a:bodyPr wrap="square" rtlCol="0">
            <a:spAutoFit/>
          </a:bodyPr>
          <a:lstStyle/>
          <a:p>
            <a:pPr algn="r"/>
            <a:r>
              <a:rPr lang="en-NZ" sz="1364" dirty="0"/>
              <a:t>Regional GDP</a:t>
            </a:r>
            <a:endParaRPr lang="en-US" sz="1364" dirty="0"/>
          </a:p>
        </p:txBody>
      </p:sp>
      <p:sp>
        <p:nvSpPr>
          <p:cNvPr id="9" name="TextBox 8"/>
          <p:cNvSpPr txBox="1"/>
          <p:nvPr/>
        </p:nvSpPr>
        <p:spPr>
          <a:xfrm rot="16200000">
            <a:off x="7446926" y="7615999"/>
            <a:ext cx="2200483" cy="512191"/>
          </a:xfrm>
          <a:prstGeom prst="rect">
            <a:avLst/>
          </a:prstGeom>
          <a:noFill/>
        </p:spPr>
        <p:txBody>
          <a:bodyPr wrap="square" rtlCol="0">
            <a:spAutoFit/>
          </a:bodyPr>
          <a:lstStyle/>
          <a:p>
            <a:pPr algn="r"/>
            <a:r>
              <a:rPr lang="en-NZ" sz="1364" dirty="0"/>
              <a:t>Synthetic lower quartile rents by territorial authority</a:t>
            </a:r>
            <a:endParaRPr lang="en-US" sz="1364" dirty="0"/>
          </a:p>
        </p:txBody>
      </p:sp>
      <p:sp>
        <p:nvSpPr>
          <p:cNvPr id="10" name="TextBox 9"/>
          <p:cNvSpPr txBox="1"/>
          <p:nvPr/>
        </p:nvSpPr>
        <p:spPr>
          <a:xfrm rot="16200000">
            <a:off x="8040321" y="7817561"/>
            <a:ext cx="2393680" cy="302262"/>
          </a:xfrm>
          <a:prstGeom prst="rect">
            <a:avLst/>
          </a:prstGeom>
          <a:noFill/>
        </p:spPr>
        <p:txBody>
          <a:bodyPr wrap="square" rtlCol="0">
            <a:spAutoFit/>
          </a:bodyPr>
          <a:lstStyle/>
          <a:p>
            <a:pPr algn="r"/>
            <a:r>
              <a:rPr lang="en-NZ" sz="1364" dirty="0"/>
              <a:t>Average Accommodation</a:t>
            </a:r>
            <a:endParaRPr lang="en-US" sz="1364" dirty="0"/>
          </a:p>
        </p:txBody>
      </p:sp>
      <p:sp>
        <p:nvSpPr>
          <p:cNvPr id="11" name="TextBox 10"/>
          <p:cNvSpPr txBox="1"/>
          <p:nvPr/>
        </p:nvSpPr>
        <p:spPr>
          <a:xfrm rot="16200000">
            <a:off x="4937434" y="7817561"/>
            <a:ext cx="2393680" cy="302262"/>
          </a:xfrm>
          <a:prstGeom prst="rect">
            <a:avLst/>
          </a:prstGeom>
          <a:noFill/>
        </p:spPr>
        <p:txBody>
          <a:bodyPr wrap="square" rtlCol="0">
            <a:spAutoFit/>
          </a:bodyPr>
          <a:lstStyle/>
          <a:p>
            <a:pPr algn="r"/>
            <a:r>
              <a:rPr lang="en-NZ" sz="1364" dirty="0"/>
              <a:t>Average Student Allowance</a:t>
            </a:r>
            <a:endParaRPr lang="en-US" sz="1364" dirty="0"/>
          </a:p>
        </p:txBody>
      </p:sp>
      <p:sp>
        <p:nvSpPr>
          <p:cNvPr id="12" name="TextBox 11"/>
          <p:cNvSpPr txBox="1"/>
          <p:nvPr/>
        </p:nvSpPr>
        <p:spPr>
          <a:xfrm>
            <a:off x="3459119" y="3888745"/>
            <a:ext cx="2393680" cy="302262"/>
          </a:xfrm>
          <a:prstGeom prst="rect">
            <a:avLst/>
          </a:prstGeom>
          <a:noFill/>
        </p:spPr>
        <p:txBody>
          <a:bodyPr wrap="square" rtlCol="0">
            <a:spAutoFit/>
          </a:bodyPr>
          <a:lstStyle/>
          <a:p>
            <a:pPr algn="r"/>
            <a:r>
              <a:rPr lang="en-NZ" sz="1364" dirty="0"/>
              <a:t>Lodged bonds by region</a:t>
            </a:r>
            <a:endParaRPr lang="en-US" sz="1364" dirty="0"/>
          </a:p>
        </p:txBody>
      </p:sp>
      <p:sp>
        <p:nvSpPr>
          <p:cNvPr id="13" name="TextBox 12"/>
          <p:cNvSpPr txBox="1"/>
          <p:nvPr/>
        </p:nvSpPr>
        <p:spPr>
          <a:xfrm>
            <a:off x="4010375" y="4417661"/>
            <a:ext cx="1851384" cy="512191"/>
          </a:xfrm>
          <a:prstGeom prst="rect">
            <a:avLst/>
          </a:prstGeom>
          <a:noFill/>
        </p:spPr>
        <p:txBody>
          <a:bodyPr wrap="square" rtlCol="0">
            <a:spAutoFit/>
          </a:bodyPr>
          <a:lstStyle/>
          <a:p>
            <a:pPr algn="r"/>
            <a:r>
              <a:rPr lang="en-NZ" sz="1364" dirty="0"/>
              <a:t>Geometric mean rents by region</a:t>
            </a:r>
            <a:endParaRPr lang="en-US" sz="1364" dirty="0"/>
          </a:p>
        </p:txBody>
      </p:sp>
      <p:sp>
        <p:nvSpPr>
          <p:cNvPr id="14" name="TextBox 13"/>
          <p:cNvSpPr txBox="1"/>
          <p:nvPr/>
        </p:nvSpPr>
        <p:spPr>
          <a:xfrm>
            <a:off x="3646851" y="6158009"/>
            <a:ext cx="2214908" cy="512191"/>
          </a:xfrm>
          <a:prstGeom prst="rect">
            <a:avLst/>
          </a:prstGeom>
          <a:noFill/>
        </p:spPr>
        <p:txBody>
          <a:bodyPr wrap="square" rtlCol="0">
            <a:spAutoFit/>
          </a:bodyPr>
          <a:lstStyle/>
          <a:p>
            <a:pPr algn="r"/>
            <a:r>
              <a:rPr lang="en-NZ" sz="1364" dirty="0"/>
              <a:t>Geometric mean rents </a:t>
            </a:r>
          </a:p>
          <a:p>
            <a:pPr algn="r"/>
            <a:r>
              <a:rPr lang="en-NZ" sz="1364" dirty="0"/>
              <a:t>by territorial authority</a:t>
            </a:r>
            <a:endParaRPr lang="en-US" sz="1364" dirty="0"/>
          </a:p>
        </p:txBody>
      </p:sp>
      <p:sp>
        <p:nvSpPr>
          <p:cNvPr id="15" name="TextBox 14"/>
          <p:cNvSpPr txBox="1"/>
          <p:nvPr/>
        </p:nvSpPr>
        <p:spPr>
          <a:xfrm>
            <a:off x="3447123" y="5710182"/>
            <a:ext cx="2393680" cy="302262"/>
          </a:xfrm>
          <a:prstGeom prst="rect">
            <a:avLst/>
          </a:prstGeom>
          <a:noFill/>
        </p:spPr>
        <p:txBody>
          <a:bodyPr wrap="square" rtlCol="0">
            <a:spAutoFit/>
          </a:bodyPr>
          <a:lstStyle/>
          <a:p>
            <a:pPr algn="r"/>
            <a:r>
              <a:rPr lang="en-NZ" sz="1364" dirty="0"/>
              <a:t>Population Estimate 15-39</a:t>
            </a:r>
            <a:endParaRPr lang="en-US" sz="1364" dirty="0"/>
          </a:p>
        </p:txBody>
      </p:sp>
      <p:pic>
        <p:nvPicPr>
          <p:cNvPr id="16" name="Picture 15"/>
          <p:cNvPicPr>
            <a:picLocks noChangeAspect="1"/>
          </p:cNvPicPr>
          <p:nvPr/>
        </p:nvPicPr>
        <p:blipFill>
          <a:blip r:embed="rId2"/>
          <a:stretch>
            <a:fillRect/>
          </a:stretch>
        </p:blipFill>
        <p:spPr>
          <a:xfrm>
            <a:off x="5774227" y="3133608"/>
            <a:ext cx="4240505" cy="3673530"/>
          </a:xfrm>
          <a:prstGeom prst="rect">
            <a:avLst/>
          </a:prstGeom>
        </p:spPr>
      </p:pic>
      <p:sp>
        <p:nvSpPr>
          <p:cNvPr id="17" name="TextBox 16"/>
          <p:cNvSpPr txBox="1"/>
          <p:nvPr/>
        </p:nvSpPr>
        <p:spPr>
          <a:xfrm>
            <a:off x="3513699" y="3408850"/>
            <a:ext cx="2393680" cy="302262"/>
          </a:xfrm>
          <a:prstGeom prst="rect">
            <a:avLst/>
          </a:prstGeom>
          <a:noFill/>
        </p:spPr>
        <p:txBody>
          <a:bodyPr wrap="square" rtlCol="0">
            <a:spAutoFit/>
          </a:bodyPr>
          <a:lstStyle/>
          <a:p>
            <a:pPr algn="r"/>
            <a:r>
              <a:rPr lang="en-NZ" sz="1364" dirty="0"/>
              <a:t>Average Student Allowance</a:t>
            </a:r>
            <a:endParaRPr lang="en-US" sz="1364" dirty="0"/>
          </a:p>
        </p:txBody>
      </p:sp>
      <p:sp>
        <p:nvSpPr>
          <p:cNvPr id="18" name="TextBox 17"/>
          <p:cNvSpPr txBox="1"/>
          <p:nvPr/>
        </p:nvSpPr>
        <p:spPr>
          <a:xfrm>
            <a:off x="3403071" y="5146084"/>
            <a:ext cx="2393680" cy="302262"/>
          </a:xfrm>
          <a:prstGeom prst="rect">
            <a:avLst/>
          </a:prstGeom>
          <a:noFill/>
        </p:spPr>
        <p:txBody>
          <a:bodyPr wrap="square" rtlCol="0">
            <a:spAutoFit/>
          </a:bodyPr>
          <a:lstStyle/>
          <a:p>
            <a:pPr algn="r"/>
            <a:r>
              <a:rPr lang="en-NZ" sz="1364" dirty="0"/>
              <a:t>Date</a:t>
            </a:r>
            <a:endParaRPr lang="en-US" sz="1364" dirty="0"/>
          </a:p>
        </p:txBody>
      </p:sp>
    </p:spTree>
    <p:extLst>
      <p:ext uri="{BB962C8B-B14F-4D97-AF65-F5344CB8AC3E}">
        <p14:creationId xmlns:p14="http://schemas.microsoft.com/office/powerpoint/2010/main" val="792449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176" y="170092"/>
            <a:ext cx="4302408" cy="338554"/>
          </a:xfrm>
          <a:prstGeom prst="rect">
            <a:avLst/>
          </a:prstGeom>
          <a:noFill/>
        </p:spPr>
        <p:txBody>
          <a:bodyPr wrap="square" rtlCol="0">
            <a:spAutoFit/>
          </a:bodyPr>
          <a:lstStyle/>
          <a:p>
            <a:r>
              <a:rPr lang="en-NZ" sz="1600" b="1" dirty="0" smtClean="0"/>
              <a:t>Why are Wellington’s rental prices so high?</a:t>
            </a:r>
            <a:endParaRPr lang="en-US" sz="1600" b="1" dirty="0"/>
          </a:p>
        </p:txBody>
      </p:sp>
      <p:sp>
        <p:nvSpPr>
          <p:cNvPr id="23" name="Rectangle 22"/>
          <p:cNvSpPr/>
          <p:nvPr/>
        </p:nvSpPr>
        <p:spPr>
          <a:xfrm>
            <a:off x="139168" y="537433"/>
            <a:ext cx="8640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2822770778"/>
              </p:ext>
            </p:extLst>
          </p:nvPr>
        </p:nvGraphicFramePr>
        <p:xfrm>
          <a:off x="8941294" y="389035"/>
          <a:ext cx="6051492" cy="4164694"/>
        </p:xfrm>
        <a:graphic>
          <a:graphicData uri="http://schemas.openxmlformats.org/drawingml/2006/table">
            <a:tbl>
              <a:tblPr firstRow="1" bandRow="1">
                <a:tableStyleId>{69012ECD-51FC-41F1-AA8D-1B2483CD663E}</a:tableStyleId>
              </a:tblPr>
              <a:tblGrid>
                <a:gridCol w="304732">
                  <a:extLst>
                    <a:ext uri="{9D8B030D-6E8A-4147-A177-3AD203B41FA5}">
                      <a16:colId xmlns:a16="http://schemas.microsoft.com/office/drawing/2014/main" val="4262171391"/>
                    </a:ext>
                  </a:extLst>
                </a:gridCol>
                <a:gridCol w="1328261">
                  <a:extLst>
                    <a:ext uri="{9D8B030D-6E8A-4147-A177-3AD203B41FA5}">
                      <a16:colId xmlns:a16="http://schemas.microsoft.com/office/drawing/2014/main" val="2188062586"/>
                    </a:ext>
                  </a:extLst>
                </a:gridCol>
                <a:gridCol w="614433">
                  <a:extLst>
                    <a:ext uri="{9D8B030D-6E8A-4147-A177-3AD203B41FA5}">
                      <a16:colId xmlns:a16="http://schemas.microsoft.com/office/drawing/2014/main" val="376762015"/>
                    </a:ext>
                  </a:extLst>
                </a:gridCol>
                <a:gridCol w="1253858">
                  <a:extLst>
                    <a:ext uri="{9D8B030D-6E8A-4147-A177-3AD203B41FA5}">
                      <a16:colId xmlns:a16="http://schemas.microsoft.com/office/drawing/2014/main" val="1547756560"/>
                    </a:ext>
                  </a:extLst>
                </a:gridCol>
                <a:gridCol w="637528">
                  <a:extLst>
                    <a:ext uri="{9D8B030D-6E8A-4147-A177-3AD203B41FA5}">
                      <a16:colId xmlns:a16="http://schemas.microsoft.com/office/drawing/2014/main" val="3131996712"/>
                    </a:ext>
                  </a:extLst>
                </a:gridCol>
                <a:gridCol w="1247646">
                  <a:extLst>
                    <a:ext uri="{9D8B030D-6E8A-4147-A177-3AD203B41FA5}">
                      <a16:colId xmlns:a16="http://schemas.microsoft.com/office/drawing/2014/main" val="3314160935"/>
                    </a:ext>
                  </a:extLst>
                </a:gridCol>
                <a:gridCol w="665034">
                  <a:extLst>
                    <a:ext uri="{9D8B030D-6E8A-4147-A177-3AD203B41FA5}">
                      <a16:colId xmlns:a16="http://schemas.microsoft.com/office/drawing/2014/main" val="2164750046"/>
                    </a:ext>
                  </a:extLst>
                </a:gridCol>
              </a:tblGrid>
              <a:tr h="258146">
                <a:tc>
                  <a:txBody>
                    <a:bodyPr/>
                    <a:lstStyle/>
                    <a:p>
                      <a:pPr algn="ctr"/>
                      <a:endParaRPr lang="en-US" sz="1200" dirty="0"/>
                    </a:p>
                  </a:txBody>
                  <a:tcPr/>
                </a:tc>
                <a:tc gridSpan="2">
                  <a:txBody>
                    <a:bodyPr/>
                    <a:lstStyle/>
                    <a:p>
                      <a:pPr algn="ctr"/>
                      <a:r>
                        <a:rPr lang="en-NZ" sz="1200" dirty="0" smtClean="0"/>
                        <a:t>NZ</a:t>
                      </a:r>
                      <a:endParaRPr lang="en-US" sz="1200" dirty="0"/>
                    </a:p>
                  </a:txBody>
                  <a:tcPr/>
                </a:tc>
                <a:tc hMerge="1">
                  <a:txBody>
                    <a:bodyPr/>
                    <a:lstStyle/>
                    <a:p>
                      <a:pPr algn="ctr"/>
                      <a:endParaRPr lang="en-US" sz="1200" dirty="0"/>
                    </a:p>
                  </a:txBody>
                  <a:tcPr/>
                </a:tc>
                <a:tc gridSpan="2">
                  <a:txBody>
                    <a:bodyPr/>
                    <a:lstStyle/>
                    <a:p>
                      <a:pPr algn="ctr"/>
                      <a:r>
                        <a:rPr lang="en-NZ" sz="1200" dirty="0" smtClean="0"/>
                        <a:t>Wellington</a:t>
                      </a:r>
                      <a:endParaRPr lang="en-US" sz="1200" dirty="0"/>
                    </a:p>
                  </a:txBody>
                  <a:tcPr/>
                </a:tc>
                <a:tc hMerge="1">
                  <a:txBody>
                    <a:bodyPr/>
                    <a:lstStyle/>
                    <a:p>
                      <a:pPr algn="ctr"/>
                      <a:endParaRPr lang="en-US" sz="1400" dirty="0"/>
                    </a:p>
                  </a:txBody>
                  <a:tcPr/>
                </a:tc>
                <a:tc gridSpan="2">
                  <a:txBody>
                    <a:bodyPr/>
                    <a:lstStyle/>
                    <a:p>
                      <a:pPr algn="ctr"/>
                      <a:r>
                        <a:rPr lang="en-NZ" sz="1200" dirty="0" smtClean="0"/>
                        <a:t>Auckland</a:t>
                      </a:r>
                      <a:endParaRPr lang="en-US" sz="1200" dirty="0"/>
                    </a:p>
                  </a:txBody>
                  <a:tcPr/>
                </a:tc>
                <a:tc hMerge="1">
                  <a:txBody>
                    <a:bodyPr/>
                    <a:lstStyle/>
                    <a:p>
                      <a:pPr algn="ctr"/>
                      <a:endParaRPr lang="en-US" sz="1400" dirty="0"/>
                    </a:p>
                  </a:txBody>
                  <a:tcPr/>
                </a:tc>
                <a:extLst>
                  <a:ext uri="{0D108BD9-81ED-4DB2-BD59-A6C34878D82A}">
                    <a16:rowId xmlns:a16="http://schemas.microsoft.com/office/drawing/2014/main" val="2568747926"/>
                  </a:ext>
                </a:extLst>
              </a:tr>
              <a:tr h="401560">
                <a:tc>
                  <a:txBody>
                    <a:bodyPr/>
                    <a:lstStyle/>
                    <a:p>
                      <a:pPr algn="ctr"/>
                      <a:r>
                        <a:rPr lang="en-NZ" sz="1100" b="1" dirty="0" smtClean="0"/>
                        <a:t>1</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100%</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Lodged</a:t>
                      </a:r>
                      <a:r>
                        <a:rPr lang="en-NZ" sz="1100" baseline="0" dirty="0" smtClean="0"/>
                        <a:t> bonds </a:t>
                      </a:r>
                    </a:p>
                    <a:p>
                      <a:pPr algn="ctr"/>
                      <a:r>
                        <a:rPr lang="en-NZ" sz="1100" baseline="0" dirty="0" smtClean="0"/>
                        <a:t>by 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100%</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Lodged</a:t>
                      </a:r>
                      <a:r>
                        <a:rPr lang="en-NZ" sz="1100" baseline="0" dirty="0" smtClean="0"/>
                        <a:t> bonds </a:t>
                      </a:r>
                    </a:p>
                    <a:p>
                      <a:pPr algn="ctr"/>
                      <a:r>
                        <a:rPr lang="en-NZ" sz="1100" baseline="0" dirty="0" smtClean="0"/>
                        <a:t>by 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100%</a:t>
                      </a:r>
                      <a:endParaRPr lang="en-US" sz="1100" dirty="0"/>
                    </a:p>
                  </a:txBody>
                  <a:tcPr anchor="ctr"/>
                </a:tc>
                <a:extLst>
                  <a:ext uri="{0D108BD9-81ED-4DB2-BD59-A6C34878D82A}">
                    <a16:rowId xmlns:a16="http://schemas.microsoft.com/office/drawing/2014/main" val="3361880726"/>
                  </a:ext>
                </a:extLst>
              </a:tr>
              <a:tr h="401560">
                <a:tc>
                  <a:txBody>
                    <a:bodyPr/>
                    <a:lstStyle/>
                    <a:p>
                      <a:pPr algn="ctr"/>
                      <a:r>
                        <a:rPr lang="en-NZ" sz="1100" b="1" dirty="0" smtClean="0"/>
                        <a:t>2</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Lodged</a:t>
                      </a:r>
                      <a:r>
                        <a:rPr lang="en-NZ" sz="1100" baseline="0" dirty="0" smtClean="0"/>
                        <a:t> bonds </a:t>
                      </a:r>
                    </a:p>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baseline="0" dirty="0" smtClean="0"/>
                        <a:t>by TA</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67.37%</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64.36%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62.63%</a:t>
                      </a:r>
                      <a:endParaRPr lang="en-US" sz="1100" dirty="0"/>
                    </a:p>
                  </a:txBody>
                  <a:tcPr anchor="ctr"/>
                </a:tc>
                <a:extLst>
                  <a:ext uri="{0D108BD9-81ED-4DB2-BD59-A6C34878D82A}">
                    <a16:rowId xmlns:a16="http://schemas.microsoft.com/office/drawing/2014/main" val="2197193709"/>
                  </a:ext>
                </a:extLst>
              </a:tr>
              <a:tr h="401560">
                <a:tc>
                  <a:txBody>
                    <a:bodyPr/>
                    <a:lstStyle/>
                    <a:p>
                      <a:pPr algn="ctr"/>
                      <a:r>
                        <a:rPr lang="en-NZ" sz="1100" b="1" dirty="0" smtClean="0"/>
                        <a:t>3</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Student</a:t>
                      </a:r>
                      <a:r>
                        <a:rPr lang="en-NZ" sz="1100" baseline="0" dirty="0" smtClean="0"/>
                        <a:t> Enrolments</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37.36%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No. of  Residential</a:t>
                      </a:r>
                      <a:r>
                        <a:rPr lang="en-NZ" sz="1100" baseline="0" dirty="0" smtClean="0"/>
                        <a:t> Building Consents</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33.91%</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Date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27.03%</a:t>
                      </a:r>
                      <a:endParaRPr lang="en-US" sz="1100" dirty="0"/>
                    </a:p>
                  </a:txBody>
                  <a:tcPr anchor="ctr"/>
                </a:tc>
                <a:extLst>
                  <a:ext uri="{0D108BD9-81ED-4DB2-BD59-A6C34878D82A}">
                    <a16:rowId xmlns:a16="http://schemas.microsoft.com/office/drawing/2014/main" val="2738117850"/>
                  </a:ext>
                </a:extLst>
              </a:tr>
              <a:tr h="401560">
                <a:tc>
                  <a:txBody>
                    <a:bodyPr/>
                    <a:lstStyle/>
                    <a:p>
                      <a:pPr algn="ctr"/>
                      <a:r>
                        <a:rPr lang="en-NZ" sz="1100" b="1" dirty="0" smtClean="0"/>
                        <a:t>4</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Regional GDP</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36.70%</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Approved</a:t>
                      </a:r>
                      <a:r>
                        <a:rPr lang="en-NZ" sz="1100" baseline="0" dirty="0" smtClean="0"/>
                        <a:t> </a:t>
                      </a:r>
                    </a:p>
                    <a:p>
                      <a:pPr algn="ctr"/>
                      <a:r>
                        <a:rPr lang="en-NZ" sz="1100" baseline="0" dirty="0" smtClean="0"/>
                        <a:t>Student Visa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28.72%</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Approved</a:t>
                      </a:r>
                      <a:r>
                        <a:rPr lang="en-NZ" sz="1100" baseline="0" dirty="0" smtClean="0"/>
                        <a:t> </a:t>
                      </a:r>
                    </a:p>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baseline="0" dirty="0" smtClean="0"/>
                        <a:t>Student Visa</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26.39%</a:t>
                      </a:r>
                      <a:endParaRPr lang="en-US" sz="1100" dirty="0"/>
                    </a:p>
                  </a:txBody>
                  <a:tcPr anchor="ctr"/>
                </a:tc>
                <a:extLst>
                  <a:ext uri="{0D108BD9-81ED-4DB2-BD59-A6C34878D82A}">
                    <a16:rowId xmlns:a16="http://schemas.microsoft.com/office/drawing/2014/main" val="3222665981"/>
                  </a:ext>
                </a:extLst>
              </a:tr>
              <a:tr h="476614">
                <a:tc>
                  <a:txBody>
                    <a:bodyPr/>
                    <a:lstStyle/>
                    <a:p>
                      <a:pPr algn="ctr"/>
                      <a:r>
                        <a:rPr lang="en-NZ" sz="1100" b="1" dirty="0" smtClean="0"/>
                        <a:t>5</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No. of  Residential</a:t>
                      </a:r>
                      <a:r>
                        <a:rPr lang="en-NZ" sz="1100" baseline="0" dirty="0" smtClean="0"/>
                        <a:t> Building Consents</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26.05%</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Date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26.02%</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No. of Residential</a:t>
                      </a:r>
                      <a:r>
                        <a:rPr lang="en-NZ" sz="1100" baseline="0" dirty="0" smtClean="0"/>
                        <a:t> Building Consents</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25.52%</a:t>
                      </a:r>
                      <a:endParaRPr lang="en-US" sz="1100" dirty="0"/>
                    </a:p>
                  </a:txBody>
                  <a:tcPr anchor="ctr"/>
                </a:tc>
                <a:extLst>
                  <a:ext uri="{0D108BD9-81ED-4DB2-BD59-A6C34878D82A}">
                    <a16:rowId xmlns:a16="http://schemas.microsoft.com/office/drawing/2014/main" val="1059494194"/>
                  </a:ext>
                </a:extLst>
              </a:tr>
              <a:tr h="401560">
                <a:tc>
                  <a:txBody>
                    <a:bodyPr/>
                    <a:lstStyle/>
                    <a:p>
                      <a:pPr algn="ctr"/>
                      <a:r>
                        <a:rPr lang="en-NZ" sz="1100" b="1" dirty="0" smtClean="0"/>
                        <a:t>6</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Date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19.98%</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Student</a:t>
                      </a:r>
                      <a:r>
                        <a:rPr lang="en-NZ" sz="1100" baseline="0" dirty="0" smtClean="0"/>
                        <a:t> Enrolments</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22.36%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Median</a:t>
                      </a:r>
                      <a:r>
                        <a:rPr lang="en-NZ" sz="1100" baseline="0" dirty="0" smtClean="0"/>
                        <a:t> Weekly Earnings 20-29</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21.39%</a:t>
                      </a:r>
                      <a:endParaRPr lang="en-US" sz="1100" dirty="0"/>
                    </a:p>
                  </a:txBody>
                  <a:tcPr anchor="ctr"/>
                </a:tc>
                <a:extLst>
                  <a:ext uri="{0D108BD9-81ED-4DB2-BD59-A6C34878D82A}">
                    <a16:rowId xmlns:a16="http://schemas.microsoft.com/office/drawing/2014/main" val="731995244"/>
                  </a:ext>
                </a:extLst>
              </a:tr>
              <a:tr h="401560">
                <a:tc>
                  <a:txBody>
                    <a:bodyPr/>
                    <a:lstStyle/>
                    <a:p>
                      <a:pPr algn="ctr"/>
                      <a:r>
                        <a:rPr lang="en-NZ" sz="1100" b="1" dirty="0" smtClean="0"/>
                        <a:t>7</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Region</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13.77%</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Median</a:t>
                      </a:r>
                      <a:r>
                        <a:rPr lang="en-NZ" sz="1100" baseline="0" dirty="0" smtClean="0"/>
                        <a:t> Weekly Earnings 20-29</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22.36%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CPI</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20.80%</a:t>
                      </a:r>
                      <a:endParaRPr lang="en-US" sz="1100" dirty="0"/>
                    </a:p>
                  </a:txBody>
                  <a:tcPr anchor="ctr"/>
                </a:tc>
                <a:extLst>
                  <a:ext uri="{0D108BD9-81ED-4DB2-BD59-A6C34878D82A}">
                    <a16:rowId xmlns:a16="http://schemas.microsoft.com/office/drawing/2014/main" val="4286348448"/>
                  </a:ext>
                </a:extLst>
              </a:tr>
              <a:tr h="401560">
                <a:tc>
                  <a:txBody>
                    <a:bodyPr/>
                    <a:lstStyle/>
                    <a:p>
                      <a:pPr algn="ctr"/>
                      <a:r>
                        <a:rPr lang="en-NZ" sz="1100" b="1" dirty="0" smtClean="0"/>
                        <a:t>8</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CPI</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11.39%</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CPI</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22.26%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Mortgage floating rate</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15.63%</a:t>
                      </a:r>
                      <a:endParaRPr lang="en-US" sz="1100" dirty="0"/>
                    </a:p>
                  </a:txBody>
                  <a:tcPr anchor="ctr"/>
                </a:tc>
                <a:extLst>
                  <a:ext uri="{0D108BD9-81ED-4DB2-BD59-A6C34878D82A}">
                    <a16:rowId xmlns:a16="http://schemas.microsoft.com/office/drawing/2014/main" val="693435268"/>
                  </a:ext>
                </a:extLst>
              </a:tr>
              <a:tr h="401560">
                <a:tc>
                  <a:txBody>
                    <a:bodyPr/>
                    <a:lstStyle/>
                    <a:p>
                      <a:pPr algn="ctr"/>
                      <a:r>
                        <a:rPr lang="en-NZ" sz="1100" b="1" dirty="0" smtClean="0"/>
                        <a:t>9</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Approved</a:t>
                      </a:r>
                      <a:r>
                        <a:rPr lang="en-NZ" sz="1100" baseline="0" dirty="0" smtClean="0"/>
                        <a:t> </a:t>
                      </a:r>
                    </a:p>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baseline="0" dirty="0" smtClean="0"/>
                        <a:t>Student Visa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8.41%</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Mortgage 2 year fixed rate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13.92%</a:t>
                      </a:r>
                      <a:endParaRPr lang="en-US" sz="1100" dirty="0" smtClean="0"/>
                    </a:p>
                    <a:p>
                      <a:pPr algn="ct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endParaRPr lang="en-US" sz="1100" dirty="0"/>
                    </a:p>
                  </a:txBody>
                  <a:tcPr anchor="ctr"/>
                </a:tc>
                <a:extLst>
                  <a:ext uri="{0D108BD9-81ED-4DB2-BD59-A6C34878D82A}">
                    <a16:rowId xmlns:a16="http://schemas.microsoft.com/office/drawing/2014/main" val="456546028"/>
                  </a:ext>
                </a:extLst>
              </a:tr>
            </a:tbl>
          </a:graphicData>
        </a:graphic>
      </p:graphicFrame>
      <p:sp>
        <p:nvSpPr>
          <p:cNvPr id="29" name="TextBox 28"/>
          <p:cNvSpPr txBox="1"/>
          <p:nvPr/>
        </p:nvSpPr>
        <p:spPr>
          <a:xfrm>
            <a:off x="122548" y="3994511"/>
            <a:ext cx="8512374"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1200" dirty="0" smtClean="0"/>
              <a:t>Wellington is the second most expensive rental market in NZ, second only to Auckland. </a:t>
            </a:r>
            <a:r>
              <a:rPr lang="en-NZ" sz="1200" dirty="0" smtClean="0"/>
              <a:t>It is not uncanny that </a:t>
            </a:r>
            <a:r>
              <a:rPr lang="en-NZ" sz="1200" dirty="0" smtClean="0"/>
              <a:t>the top 5 most expensive rental markets also correspond with the top </a:t>
            </a:r>
            <a:r>
              <a:rPr lang="en-NZ" sz="1200" dirty="0" smtClean="0"/>
              <a:t>4 out of 5 </a:t>
            </a:r>
            <a:r>
              <a:rPr lang="en-NZ" sz="1200" dirty="0" smtClean="0"/>
              <a:t>regions with the most lodged bonds indicating high demand vs short supply is a strong driver to increasing rent </a:t>
            </a:r>
            <a:r>
              <a:rPr lang="en-NZ" sz="1200" dirty="0" smtClean="0"/>
              <a:t>prices. Despite common belief due to the recent rise of Wellington’s rent prices, the average rent price is still a long way off matching Auckland’s rent prices comparing their rental distributions. </a:t>
            </a:r>
            <a:r>
              <a:rPr lang="en-NZ" sz="1200" dirty="0" smtClean="0"/>
              <a:t>Additionally, renting in Lower and Upper Hutt seems like the best compromise in saving money with a manageable commute where rental prices in Porirua and Kapiti remain quite high with a hefty commute. </a:t>
            </a:r>
            <a:endParaRPr lang="en-NZ" sz="1200" dirty="0"/>
          </a:p>
        </p:txBody>
      </p:sp>
      <p:sp>
        <p:nvSpPr>
          <p:cNvPr id="30" name="TextBox 29"/>
          <p:cNvSpPr txBox="1"/>
          <p:nvPr/>
        </p:nvSpPr>
        <p:spPr>
          <a:xfrm>
            <a:off x="409447" y="715178"/>
            <a:ext cx="3149078" cy="276999"/>
          </a:xfrm>
          <a:prstGeom prst="rect">
            <a:avLst/>
          </a:prstGeom>
          <a:noFill/>
        </p:spPr>
        <p:txBody>
          <a:bodyPr wrap="square" rtlCol="0">
            <a:spAutoFit/>
          </a:bodyPr>
          <a:lstStyle/>
          <a:p>
            <a:pPr algn="ctr"/>
            <a:r>
              <a:rPr lang="en-NZ" sz="1200" b="1" u="sng" dirty="0" smtClean="0"/>
              <a:t>Top 5 Rental Markets by Region – 2016-2018</a:t>
            </a:r>
            <a:endParaRPr lang="en-US" sz="1200" b="1" u="sng" dirty="0"/>
          </a:p>
        </p:txBody>
      </p:sp>
      <p:sp>
        <p:nvSpPr>
          <p:cNvPr id="32" name="TextBox 31"/>
          <p:cNvSpPr txBox="1"/>
          <p:nvPr/>
        </p:nvSpPr>
        <p:spPr>
          <a:xfrm>
            <a:off x="8777475" y="124704"/>
            <a:ext cx="6379130" cy="276999"/>
          </a:xfrm>
          <a:prstGeom prst="rect">
            <a:avLst/>
          </a:prstGeom>
          <a:noFill/>
        </p:spPr>
        <p:txBody>
          <a:bodyPr wrap="square" rtlCol="0">
            <a:spAutoFit/>
          </a:bodyPr>
          <a:lstStyle/>
          <a:p>
            <a:pPr algn="ctr"/>
            <a:r>
              <a:rPr lang="en-NZ" sz="1200" b="1" u="sng" dirty="0" smtClean="0"/>
              <a:t>Relative Feature Importance for predicting geometric mean rents by territorial authority</a:t>
            </a:r>
            <a:endParaRPr lang="en-US" sz="1200" b="1" u="sng" dirty="0"/>
          </a:p>
        </p:txBody>
      </p:sp>
      <p:sp>
        <p:nvSpPr>
          <p:cNvPr id="33" name="TextBox 32"/>
          <p:cNvSpPr txBox="1"/>
          <p:nvPr/>
        </p:nvSpPr>
        <p:spPr>
          <a:xfrm>
            <a:off x="3740497" y="715179"/>
            <a:ext cx="3694075" cy="276999"/>
          </a:xfrm>
          <a:prstGeom prst="rect">
            <a:avLst/>
          </a:prstGeom>
          <a:noFill/>
        </p:spPr>
        <p:txBody>
          <a:bodyPr wrap="square" rtlCol="0">
            <a:spAutoFit/>
          </a:bodyPr>
          <a:lstStyle/>
          <a:p>
            <a:pPr algn="ctr"/>
            <a:r>
              <a:rPr lang="en-NZ" sz="1200" b="1" u="sng" dirty="0" smtClean="0"/>
              <a:t>Top 5 Rental Markets in Wellington Region – 2016-2018</a:t>
            </a:r>
            <a:endParaRPr lang="en-US" sz="1200" b="1" u="sng" dirty="0"/>
          </a:p>
        </p:txBody>
      </p:sp>
      <p:sp>
        <p:nvSpPr>
          <p:cNvPr id="35" name="TextBox 34"/>
          <p:cNvSpPr txBox="1"/>
          <p:nvPr/>
        </p:nvSpPr>
        <p:spPr>
          <a:xfrm>
            <a:off x="3983971" y="112035"/>
            <a:ext cx="4793504" cy="430887"/>
          </a:xfrm>
          <a:prstGeom prst="rect">
            <a:avLst/>
          </a:prstGeom>
          <a:noFill/>
        </p:spPr>
        <p:txBody>
          <a:bodyPr wrap="square" rtlCol="0">
            <a:spAutoFit/>
          </a:bodyPr>
          <a:lstStyle/>
          <a:p>
            <a:r>
              <a:rPr lang="en-NZ" sz="1100" dirty="0" smtClean="0"/>
              <a:t>Prediction model based on gradient </a:t>
            </a:r>
            <a:r>
              <a:rPr lang="en-NZ" sz="1100" dirty="0" smtClean="0"/>
              <a:t>boost regression </a:t>
            </a:r>
            <a:endParaRPr lang="en-NZ" sz="1100" dirty="0" smtClean="0"/>
          </a:p>
          <a:p>
            <a:r>
              <a:rPr lang="en-NZ" sz="1100" dirty="0" smtClean="0"/>
              <a:t>Rental bond data from </a:t>
            </a:r>
            <a:r>
              <a:rPr lang="en-NZ" sz="1100" dirty="0" smtClean="0">
                <a:hlinkClick r:id="rId2"/>
              </a:rPr>
              <a:t>MBIE</a:t>
            </a:r>
            <a:r>
              <a:rPr lang="en-NZ" sz="1100" dirty="0" smtClean="0"/>
              <a:t> and other public datasets</a:t>
            </a:r>
            <a:endParaRPr lang="en-US" sz="1100" dirty="0"/>
          </a:p>
        </p:txBody>
      </p:sp>
      <p:sp>
        <p:nvSpPr>
          <p:cNvPr id="36" name="Rectangle 35"/>
          <p:cNvSpPr/>
          <p:nvPr/>
        </p:nvSpPr>
        <p:spPr>
          <a:xfrm>
            <a:off x="3912490" y="112035"/>
            <a:ext cx="45719"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752798" y="112035"/>
            <a:ext cx="54000" cy="104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764404128"/>
              </p:ext>
            </p:extLst>
          </p:nvPr>
        </p:nvGraphicFramePr>
        <p:xfrm>
          <a:off x="7458469" y="768257"/>
          <a:ext cx="1202931" cy="2700430"/>
        </p:xfrm>
        <a:graphic>
          <a:graphicData uri="http://schemas.openxmlformats.org/drawingml/2006/table">
            <a:tbl>
              <a:tblPr firstRow="1" bandRow="1">
                <a:tableStyleId>{69012ECD-51FC-41F1-AA8D-1B2483CD663E}</a:tableStyleId>
              </a:tblPr>
              <a:tblGrid>
                <a:gridCol w="1202931">
                  <a:extLst>
                    <a:ext uri="{9D8B030D-6E8A-4147-A177-3AD203B41FA5}">
                      <a16:colId xmlns:a16="http://schemas.microsoft.com/office/drawing/2014/main" val="2789320553"/>
                    </a:ext>
                  </a:extLst>
                </a:gridCol>
              </a:tblGrid>
              <a:tr h="408088">
                <a:tc>
                  <a:txBody>
                    <a:bodyPr/>
                    <a:lstStyle/>
                    <a:p>
                      <a:r>
                        <a:rPr lang="en-NZ" sz="1050" dirty="0" err="1" smtClean="0"/>
                        <a:t>Avg</a:t>
                      </a:r>
                      <a:r>
                        <a:rPr lang="en-NZ" sz="1050" dirty="0" smtClean="0"/>
                        <a:t> time to</a:t>
                      </a:r>
                      <a:r>
                        <a:rPr lang="en-NZ" sz="1050" baseline="0" dirty="0" smtClean="0"/>
                        <a:t> </a:t>
                      </a:r>
                      <a:r>
                        <a:rPr lang="en-NZ" sz="1050" baseline="0" dirty="0" err="1" smtClean="0"/>
                        <a:t>Kelburn</a:t>
                      </a:r>
                      <a:r>
                        <a:rPr lang="en-NZ" sz="1050" baseline="0" dirty="0" smtClean="0"/>
                        <a:t> campus </a:t>
                      </a:r>
                      <a:r>
                        <a:rPr lang="en-NZ" sz="1050" baseline="0" dirty="0" smtClean="0"/>
                        <a:t>*</a:t>
                      </a:r>
                      <a:endParaRPr lang="en-NZ" sz="1050" dirty="0" smtClean="0"/>
                    </a:p>
                  </a:txBody>
                  <a:tcPr/>
                </a:tc>
                <a:extLst>
                  <a:ext uri="{0D108BD9-81ED-4DB2-BD59-A6C34878D82A}">
                    <a16:rowId xmlns:a16="http://schemas.microsoft.com/office/drawing/2014/main" val="1910551709"/>
                  </a:ext>
                </a:extLst>
              </a:tr>
              <a:tr h="444626">
                <a:tc>
                  <a:txBody>
                    <a:bodyPr/>
                    <a:lstStyle/>
                    <a:p>
                      <a:r>
                        <a:rPr lang="en-NZ" sz="1200" dirty="0" smtClean="0"/>
                        <a:t>0 </a:t>
                      </a:r>
                      <a:endParaRPr lang="en-US" sz="1200" dirty="0"/>
                    </a:p>
                  </a:txBody>
                  <a:tcPr anchor="ctr"/>
                </a:tc>
                <a:extLst>
                  <a:ext uri="{0D108BD9-81ED-4DB2-BD59-A6C34878D82A}">
                    <a16:rowId xmlns:a16="http://schemas.microsoft.com/office/drawing/2014/main" val="2248638201"/>
                  </a:ext>
                </a:extLst>
              </a:tr>
              <a:tr h="470816">
                <a:tc>
                  <a:txBody>
                    <a:bodyPr/>
                    <a:lstStyle/>
                    <a:p>
                      <a:r>
                        <a:rPr lang="en-NZ" sz="1200" dirty="0" smtClean="0"/>
                        <a:t>26-50 min</a:t>
                      </a:r>
                      <a:endParaRPr lang="en-US" sz="1200" dirty="0"/>
                    </a:p>
                  </a:txBody>
                  <a:tcPr anchor="ctr"/>
                </a:tc>
                <a:extLst>
                  <a:ext uri="{0D108BD9-81ED-4DB2-BD59-A6C34878D82A}">
                    <a16:rowId xmlns:a16="http://schemas.microsoft.com/office/drawing/2014/main" val="3366770326"/>
                  </a:ext>
                </a:extLst>
              </a:tr>
              <a:tr h="457836">
                <a:tc>
                  <a:txBody>
                    <a:bodyPr/>
                    <a:lstStyle/>
                    <a:p>
                      <a:r>
                        <a:rPr lang="en-NZ" sz="1200" dirty="0" smtClean="0"/>
                        <a:t>45-1h 10min</a:t>
                      </a:r>
                      <a:endParaRPr lang="en-US" sz="1200" dirty="0"/>
                    </a:p>
                  </a:txBody>
                  <a:tcPr anchor="ctr"/>
                </a:tc>
                <a:extLst>
                  <a:ext uri="{0D108BD9-81ED-4DB2-BD59-A6C34878D82A}">
                    <a16:rowId xmlns:a16="http://schemas.microsoft.com/office/drawing/2014/main" val="1391765925"/>
                  </a:ext>
                </a:extLst>
              </a:tr>
              <a:tr h="457836">
                <a:tc>
                  <a:txBody>
                    <a:bodyPr/>
                    <a:lstStyle/>
                    <a:p>
                      <a:r>
                        <a:rPr lang="en-NZ" sz="1200" dirty="0" smtClean="0"/>
                        <a:t>20-40 min</a:t>
                      </a:r>
                      <a:endParaRPr lang="en-US" sz="1200" dirty="0"/>
                    </a:p>
                  </a:txBody>
                  <a:tcPr anchor="ctr"/>
                </a:tc>
                <a:extLst>
                  <a:ext uri="{0D108BD9-81ED-4DB2-BD59-A6C34878D82A}">
                    <a16:rowId xmlns:a16="http://schemas.microsoft.com/office/drawing/2014/main" val="3642544022"/>
                  </a:ext>
                </a:extLst>
              </a:tr>
              <a:tr h="457836">
                <a:tc>
                  <a:txBody>
                    <a:bodyPr/>
                    <a:lstStyle/>
                    <a:p>
                      <a:r>
                        <a:rPr lang="en-NZ" sz="1200" dirty="0" smtClean="0"/>
                        <a:t>35-55 min</a:t>
                      </a:r>
                      <a:endParaRPr lang="en-US" sz="1200" dirty="0"/>
                    </a:p>
                  </a:txBody>
                  <a:tcPr anchor="ctr"/>
                </a:tc>
                <a:extLst>
                  <a:ext uri="{0D108BD9-81ED-4DB2-BD59-A6C34878D82A}">
                    <a16:rowId xmlns:a16="http://schemas.microsoft.com/office/drawing/2014/main" val="466911975"/>
                  </a:ext>
                </a:extLst>
              </a:tr>
            </a:tbl>
          </a:graphicData>
        </a:graphic>
      </p:graphicFrame>
      <p:sp>
        <p:nvSpPr>
          <p:cNvPr id="43" name="TextBox 42"/>
          <p:cNvSpPr txBox="1"/>
          <p:nvPr/>
        </p:nvSpPr>
        <p:spPr>
          <a:xfrm>
            <a:off x="7405759" y="3465294"/>
            <a:ext cx="1281279" cy="400110"/>
          </a:xfrm>
          <a:prstGeom prst="rect">
            <a:avLst/>
          </a:prstGeom>
          <a:noFill/>
        </p:spPr>
        <p:txBody>
          <a:bodyPr wrap="square" rtlCol="0">
            <a:spAutoFit/>
          </a:bodyPr>
          <a:lstStyle/>
          <a:p>
            <a:r>
              <a:rPr lang="en-NZ" sz="1000" dirty="0" smtClean="0"/>
              <a:t>*by car on weekdays leaving @ 8am </a:t>
            </a:r>
            <a:endParaRPr lang="en-US" sz="1000" dirty="0"/>
          </a:p>
        </p:txBody>
      </p:sp>
      <p:grpSp>
        <p:nvGrpSpPr>
          <p:cNvPr id="2" name="Group 1"/>
          <p:cNvGrpSpPr/>
          <p:nvPr/>
        </p:nvGrpSpPr>
        <p:grpSpPr>
          <a:xfrm>
            <a:off x="4325080" y="5156245"/>
            <a:ext cx="4387779" cy="2364549"/>
            <a:chOff x="24228" y="3826901"/>
            <a:chExt cx="4269240" cy="2170373"/>
          </a:xfrm>
        </p:grpSpPr>
        <p:sp>
          <p:nvSpPr>
            <p:cNvPr id="53" name="TextBox 52"/>
            <p:cNvSpPr txBox="1"/>
            <p:nvPr/>
          </p:nvSpPr>
          <p:spPr>
            <a:xfrm>
              <a:off x="375282" y="3826901"/>
              <a:ext cx="3305812" cy="276999"/>
            </a:xfrm>
            <a:prstGeom prst="rect">
              <a:avLst/>
            </a:prstGeom>
            <a:noFill/>
          </p:spPr>
          <p:txBody>
            <a:bodyPr wrap="square" rtlCol="0">
              <a:spAutoFit/>
            </a:bodyPr>
            <a:lstStyle/>
            <a:p>
              <a:pPr algn="ctr"/>
              <a:r>
                <a:rPr lang="en-NZ" sz="1200" b="1" u="sng" dirty="0" smtClean="0"/>
                <a:t>Top 5 Lodged Bonds by Region – 2016-2018</a:t>
              </a:r>
              <a:endParaRPr lang="en-US" sz="1200" b="1" u="sng" dirty="0"/>
            </a:p>
          </p:txBody>
        </p:sp>
        <p:graphicFrame>
          <p:nvGraphicFramePr>
            <p:cNvPr id="54" name="Chart 53"/>
            <p:cNvGraphicFramePr>
              <a:graphicFrameLocks/>
            </p:cNvGraphicFramePr>
            <p:nvPr>
              <p:extLst>
                <p:ext uri="{D42A27DB-BD31-4B8C-83A1-F6EECF244321}">
                  <p14:modId xmlns:p14="http://schemas.microsoft.com/office/powerpoint/2010/main" val="3767489320"/>
                </p:ext>
              </p:extLst>
            </p:nvPr>
          </p:nvGraphicFramePr>
          <p:xfrm>
            <a:off x="24228" y="3945311"/>
            <a:ext cx="4269240" cy="205196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3" name="Group 2"/>
          <p:cNvGrpSpPr/>
          <p:nvPr/>
        </p:nvGrpSpPr>
        <p:grpSpPr>
          <a:xfrm>
            <a:off x="112402" y="5156244"/>
            <a:ext cx="4246795" cy="2311353"/>
            <a:chOff x="4541002" y="3801492"/>
            <a:chExt cx="4080120" cy="2141627"/>
          </a:xfrm>
        </p:grpSpPr>
        <p:sp>
          <p:nvSpPr>
            <p:cNvPr id="49" name="TextBox 48"/>
            <p:cNvSpPr txBox="1"/>
            <p:nvPr/>
          </p:nvSpPr>
          <p:spPr>
            <a:xfrm>
              <a:off x="4885033" y="3801492"/>
              <a:ext cx="3305812" cy="276999"/>
            </a:xfrm>
            <a:prstGeom prst="rect">
              <a:avLst/>
            </a:prstGeom>
            <a:noFill/>
          </p:spPr>
          <p:txBody>
            <a:bodyPr wrap="square" rtlCol="0">
              <a:spAutoFit/>
            </a:bodyPr>
            <a:lstStyle/>
            <a:p>
              <a:pPr algn="ctr"/>
              <a:r>
                <a:rPr lang="en-NZ" sz="1200" b="1" u="sng" dirty="0" smtClean="0"/>
                <a:t>Top 5 Student Enrolments by Region – 2016-2018</a:t>
              </a:r>
              <a:endParaRPr lang="en-US" sz="1200" b="1" u="sng" dirty="0"/>
            </a:p>
          </p:txBody>
        </p:sp>
        <p:graphicFrame>
          <p:nvGraphicFramePr>
            <p:cNvPr id="55" name="Chart 54"/>
            <p:cNvGraphicFramePr>
              <a:graphicFrameLocks/>
            </p:cNvGraphicFramePr>
            <p:nvPr>
              <p:extLst>
                <p:ext uri="{D42A27DB-BD31-4B8C-83A1-F6EECF244321}">
                  <p14:modId xmlns:p14="http://schemas.microsoft.com/office/powerpoint/2010/main" val="2758566385"/>
                </p:ext>
              </p:extLst>
            </p:nvPr>
          </p:nvGraphicFramePr>
          <p:xfrm>
            <a:off x="4541002" y="3971887"/>
            <a:ext cx="4080120" cy="1971232"/>
          </p:xfrm>
          <a:graphic>
            <a:graphicData uri="http://schemas.openxmlformats.org/drawingml/2006/chart">
              <c:chart xmlns:c="http://schemas.openxmlformats.org/drawingml/2006/chart" xmlns:r="http://schemas.openxmlformats.org/officeDocument/2006/relationships" r:id="rId4"/>
            </a:graphicData>
          </a:graphic>
        </p:graphicFrame>
      </p:gr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9471" y="935599"/>
            <a:ext cx="3535102" cy="2840051"/>
          </a:xfrm>
          <a:prstGeom prst="rect">
            <a:avLst/>
          </a:prstGeom>
        </p:spPr>
      </p:pic>
      <p:sp>
        <p:nvSpPr>
          <p:cNvPr id="61" name="TextBox 60"/>
          <p:cNvSpPr txBox="1"/>
          <p:nvPr/>
        </p:nvSpPr>
        <p:spPr>
          <a:xfrm>
            <a:off x="8941294" y="4659760"/>
            <a:ext cx="6068112"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1200" dirty="0" smtClean="0"/>
              <a:t>From the table of relative feature </a:t>
            </a:r>
            <a:r>
              <a:rPr lang="en-NZ" sz="1200" dirty="0" err="1" smtClean="0"/>
              <a:t>importances</a:t>
            </a:r>
            <a:r>
              <a:rPr lang="en-NZ" sz="1200" dirty="0" smtClean="0"/>
              <a:t> above we can see that the largest driving factor </a:t>
            </a:r>
            <a:r>
              <a:rPr lang="en-NZ" sz="1200" dirty="0" smtClean="0"/>
              <a:t>of Wellington and Auckland’s high rent prices is the shortage of rental properties as indicated by the decrease in lodged bonds and the no. of residential building consents. This may be due to tighter restrictions </a:t>
            </a:r>
            <a:r>
              <a:rPr lang="en-NZ" sz="1200" dirty="0" smtClean="0"/>
              <a:t>and standards in light of the 2016 </a:t>
            </a:r>
            <a:r>
              <a:rPr lang="en-NZ" sz="1200" dirty="0" err="1" smtClean="0"/>
              <a:t>Kaikoura</a:t>
            </a:r>
            <a:r>
              <a:rPr lang="en-NZ" sz="1200" dirty="0" smtClean="0"/>
              <a:t> earthquake which greatly </a:t>
            </a:r>
            <a:r>
              <a:rPr lang="en-NZ" sz="1200" smtClean="0"/>
              <a:t>impacted Wellington.</a:t>
            </a:r>
            <a:r>
              <a:rPr lang="en-NZ" sz="1200" smtClean="0"/>
              <a:t> </a:t>
            </a:r>
            <a:r>
              <a:rPr lang="en-NZ" sz="1200" dirty="0" smtClean="0"/>
              <a:t>The fact that the number of approved student visas is the 4</a:t>
            </a:r>
            <a:r>
              <a:rPr lang="en-NZ" sz="1200" baseline="30000" dirty="0" smtClean="0"/>
              <a:t>th</a:t>
            </a:r>
            <a:r>
              <a:rPr lang="en-NZ" sz="1200" dirty="0" smtClean="0"/>
              <a:t> most important feature suggests that rental demand is also </a:t>
            </a:r>
            <a:r>
              <a:rPr lang="en-NZ" sz="1200" dirty="0" smtClean="0"/>
              <a:t>driven </a:t>
            </a:r>
            <a:r>
              <a:rPr lang="en-NZ" sz="1200" dirty="0" smtClean="0"/>
              <a:t>by the increase in international students. Additionally, rental costs are also rising due to increased living costs as indicated by median weekly earnings and inflation (CPI) as well as increasing costs on landlords as indicated by mortgage rates. </a:t>
            </a:r>
            <a:endParaRPr lang="en-NZ" sz="1200" dirty="0" smtClean="0"/>
          </a:p>
        </p:txBody>
      </p:sp>
      <p:sp>
        <p:nvSpPr>
          <p:cNvPr id="6" name="Rectangle 5"/>
          <p:cNvSpPr/>
          <p:nvPr/>
        </p:nvSpPr>
        <p:spPr>
          <a:xfrm>
            <a:off x="144802" y="7467597"/>
            <a:ext cx="8508667" cy="830997"/>
          </a:xfrm>
          <a:prstGeom prst="rect">
            <a:avLst/>
          </a:prstGeom>
        </p:spPr>
        <p:txBody>
          <a:bodyPr wrap="square">
            <a:spAutoFit/>
          </a:bodyPr>
          <a:lstStyle/>
          <a:p>
            <a:r>
              <a:rPr lang="en-NZ" sz="1200" dirty="0"/>
              <a:t>Surprisingly, Wellington’s student enrolment numbers are slightly higher than that of Auckland’s however these numbers includes polytechnics, institutes of technology and </a:t>
            </a:r>
            <a:r>
              <a:rPr lang="en-NZ" sz="1200" dirty="0" err="1"/>
              <a:t>wanangas</a:t>
            </a:r>
            <a:r>
              <a:rPr lang="en-NZ" sz="1200" dirty="0"/>
              <a:t> as well. </a:t>
            </a:r>
            <a:r>
              <a:rPr lang="en-NZ" sz="1200" dirty="0" smtClean="0"/>
              <a:t>However, observing the trend of student enrolments in Wellington more closely, the number of student enrolments in Wellington has actually dropped significantly in the last year from 110 405 students in Mar 2017 to 106 493 students in Mar 2018 despite increasing rent prices.</a:t>
            </a:r>
            <a:endParaRPr lang="en-NZ" sz="1200" dirty="0"/>
          </a:p>
        </p:txBody>
      </p:sp>
      <p:grpSp>
        <p:nvGrpSpPr>
          <p:cNvPr id="10" name="Group 9"/>
          <p:cNvGrpSpPr/>
          <p:nvPr/>
        </p:nvGrpSpPr>
        <p:grpSpPr>
          <a:xfrm>
            <a:off x="8803015" y="6412791"/>
            <a:ext cx="6401425" cy="2109611"/>
            <a:chOff x="8766441" y="5220148"/>
            <a:chExt cx="6401425" cy="2109611"/>
          </a:xfrm>
        </p:grpSpPr>
        <p:sp>
          <p:nvSpPr>
            <p:cNvPr id="40" name="TextBox 39"/>
            <p:cNvSpPr txBox="1"/>
            <p:nvPr/>
          </p:nvSpPr>
          <p:spPr>
            <a:xfrm>
              <a:off x="8766441" y="5220148"/>
              <a:ext cx="6401425" cy="276999"/>
            </a:xfrm>
            <a:prstGeom prst="rect">
              <a:avLst/>
            </a:prstGeom>
            <a:noFill/>
          </p:spPr>
          <p:txBody>
            <a:bodyPr wrap="square" rtlCol="0">
              <a:spAutoFit/>
            </a:bodyPr>
            <a:lstStyle/>
            <a:p>
              <a:pPr algn="ctr"/>
              <a:r>
                <a:rPr lang="en-NZ" sz="1200" b="1" u="sng" dirty="0" smtClean="0"/>
                <a:t>Wellington’s Geometric </a:t>
              </a:r>
              <a:r>
                <a:rPr lang="en-NZ" sz="1200" b="1" u="sng" dirty="0" smtClean="0"/>
                <a:t>mean rents </a:t>
              </a:r>
              <a:r>
                <a:rPr lang="en-NZ" sz="1200" b="1" u="sng" dirty="0" smtClean="0"/>
                <a:t>vs </a:t>
              </a:r>
              <a:r>
                <a:rPr lang="en-NZ" sz="1200" b="1" u="sng" dirty="0" smtClean="0"/>
                <a:t>lodged bonds </a:t>
              </a:r>
              <a:r>
                <a:rPr lang="en-NZ" sz="1200" b="1" u="sng" dirty="0" smtClean="0"/>
                <a:t>by </a:t>
              </a:r>
              <a:r>
                <a:rPr lang="en-NZ" sz="1200" b="1" u="sng" dirty="0" smtClean="0"/>
                <a:t>territorial authority </a:t>
              </a:r>
              <a:r>
                <a:rPr lang="en-NZ" sz="1200" b="1" u="sng" dirty="0" smtClean="0"/>
                <a:t> </a:t>
              </a:r>
              <a:endParaRPr lang="en-US" sz="1200" b="1" u="sng" dirty="0"/>
            </a:p>
          </p:txBody>
        </p:sp>
        <p:graphicFrame>
          <p:nvGraphicFramePr>
            <p:cNvPr id="44" name="Chart 43"/>
            <p:cNvGraphicFramePr>
              <a:graphicFrameLocks/>
            </p:cNvGraphicFramePr>
            <p:nvPr>
              <p:extLst>
                <p:ext uri="{D42A27DB-BD31-4B8C-83A1-F6EECF244321}">
                  <p14:modId xmlns:p14="http://schemas.microsoft.com/office/powerpoint/2010/main" val="731815073"/>
                </p:ext>
              </p:extLst>
            </p:nvPr>
          </p:nvGraphicFramePr>
          <p:xfrm>
            <a:off x="9079370" y="5497147"/>
            <a:ext cx="5803922" cy="1832612"/>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9" name="Group 8"/>
          <p:cNvGrpSpPr/>
          <p:nvPr/>
        </p:nvGrpSpPr>
        <p:grpSpPr>
          <a:xfrm>
            <a:off x="8909132" y="8483609"/>
            <a:ext cx="6125275" cy="1995989"/>
            <a:chOff x="8872558" y="7623375"/>
            <a:chExt cx="6401425" cy="1995989"/>
          </a:xfrm>
        </p:grpSpPr>
        <p:graphicFrame>
          <p:nvGraphicFramePr>
            <p:cNvPr id="41" name="Chart 40"/>
            <p:cNvGraphicFramePr>
              <a:graphicFrameLocks/>
            </p:cNvGraphicFramePr>
            <p:nvPr>
              <p:extLst>
                <p:ext uri="{D42A27DB-BD31-4B8C-83A1-F6EECF244321}">
                  <p14:modId xmlns:p14="http://schemas.microsoft.com/office/powerpoint/2010/main" val="2261344385"/>
                </p:ext>
              </p:extLst>
            </p:nvPr>
          </p:nvGraphicFramePr>
          <p:xfrm>
            <a:off x="9156153" y="7900374"/>
            <a:ext cx="6114994" cy="1718990"/>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p:cNvSpPr txBox="1"/>
            <p:nvPr/>
          </p:nvSpPr>
          <p:spPr>
            <a:xfrm>
              <a:off x="8872558" y="7623375"/>
              <a:ext cx="6401425" cy="276999"/>
            </a:xfrm>
            <a:prstGeom prst="rect">
              <a:avLst/>
            </a:prstGeom>
            <a:noFill/>
          </p:spPr>
          <p:txBody>
            <a:bodyPr wrap="square" rtlCol="0">
              <a:spAutoFit/>
            </a:bodyPr>
            <a:lstStyle/>
            <a:p>
              <a:pPr algn="ctr"/>
              <a:r>
                <a:rPr lang="en-NZ" sz="1200" b="1" u="sng" dirty="0" smtClean="0"/>
                <a:t>Wellington’s Geometric </a:t>
              </a:r>
              <a:r>
                <a:rPr lang="en-NZ" sz="1200" b="1" u="sng" dirty="0" smtClean="0"/>
                <a:t>mean rents </a:t>
              </a:r>
              <a:r>
                <a:rPr lang="en-NZ" sz="1200" b="1" u="sng" dirty="0" smtClean="0"/>
                <a:t>vs Number of Residential Building Consents</a:t>
              </a:r>
              <a:endParaRPr lang="en-US" sz="1200" b="1" u="sng" dirty="0"/>
            </a:p>
          </p:txBody>
        </p:sp>
      </p:grpSp>
      <p:sp>
        <p:nvSpPr>
          <p:cNvPr id="47" name="TextBox 46"/>
          <p:cNvSpPr txBox="1"/>
          <p:nvPr/>
        </p:nvSpPr>
        <p:spPr>
          <a:xfrm>
            <a:off x="2382402" y="8315872"/>
            <a:ext cx="4044992" cy="276999"/>
          </a:xfrm>
          <a:prstGeom prst="rect">
            <a:avLst/>
          </a:prstGeom>
          <a:noFill/>
        </p:spPr>
        <p:txBody>
          <a:bodyPr wrap="square" rtlCol="0">
            <a:spAutoFit/>
          </a:bodyPr>
          <a:lstStyle/>
          <a:p>
            <a:pPr algn="ctr"/>
            <a:r>
              <a:rPr lang="en-NZ" sz="1200" b="1" u="sng" dirty="0" smtClean="0"/>
              <a:t>Geometric mean rents vs student enrolments in Wellington</a:t>
            </a:r>
            <a:endParaRPr lang="en-US" sz="1200" b="1" u="sng" dirty="0"/>
          </a:p>
        </p:txBody>
      </p:sp>
      <p:graphicFrame>
        <p:nvGraphicFramePr>
          <p:cNvPr id="48" name="Chart 47"/>
          <p:cNvGraphicFramePr>
            <a:graphicFrameLocks/>
          </p:cNvGraphicFramePr>
          <p:nvPr>
            <p:extLst>
              <p:ext uri="{D42A27DB-BD31-4B8C-83A1-F6EECF244321}">
                <p14:modId xmlns:p14="http://schemas.microsoft.com/office/powerpoint/2010/main" val="3628079209"/>
              </p:ext>
            </p:extLst>
          </p:nvPr>
        </p:nvGraphicFramePr>
        <p:xfrm>
          <a:off x="2181788" y="8596097"/>
          <a:ext cx="4542861" cy="1991938"/>
        </p:xfrm>
        <a:graphic>
          <a:graphicData uri="http://schemas.openxmlformats.org/drawingml/2006/chart">
            <c:chart xmlns:c="http://schemas.openxmlformats.org/drawingml/2006/chart" xmlns:r="http://schemas.openxmlformats.org/officeDocument/2006/relationships" r:id="rId8"/>
          </a:graphicData>
        </a:graphic>
      </p:graphicFrame>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5" y="1067039"/>
            <a:ext cx="2857682" cy="2717516"/>
          </a:xfrm>
          <a:prstGeom prst="rect">
            <a:avLst/>
          </a:prstGeom>
        </p:spPr>
      </p:pic>
    </p:spTree>
    <p:extLst>
      <p:ext uri="{BB962C8B-B14F-4D97-AF65-F5344CB8AC3E}">
        <p14:creationId xmlns:p14="http://schemas.microsoft.com/office/powerpoint/2010/main" val="387782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4085</TotalTime>
  <Words>652</Words>
  <Application>Microsoft Office PowerPoint</Application>
  <PresentationFormat>Custom</PresentationFormat>
  <Paragraphs>110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Victoria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Charlene Leong</dc:creator>
  <cp:lastModifiedBy>Charlene Leong</cp:lastModifiedBy>
  <cp:revision>25</cp:revision>
  <dcterms:created xsi:type="dcterms:W3CDTF">2018-09-06T09:00:30Z</dcterms:created>
  <dcterms:modified xsi:type="dcterms:W3CDTF">2018-09-09T05:07:12Z</dcterms:modified>
</cp:coreProperties>
</file>