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69" r:id="rId4"/>
    <p:sldId id="273" r:id="rId5"/>
    <p:sldId id="271" r:id="rId6"/>
    <p:sldId id="274" r:id="rId7"/>
    <p:sldId id="270" r:id="rId8"/>
    <p:sldId id="272" r:id="rId9"/>
    <p:sldId id="275" r:id="rId10"/>
    <p:sldId id="282" r:id="rId11"/>
    <p:sldId id="276" r:id="rId12"/>
    <p:sldId id="283" r:id="rId13"/>
    <p:sldId id="290" r:id="rId14"/>
    <p:sldId id="284" r:id="rId15"/>
    <p:sldId id="285" r:id="rId16"/>
    <p:sldId id="277" r:id="rId17"/>
    <p:sldId id="288" r:id="rId18"/>
    <p:sldId id="278" r:id="rId19"/>
    <p:sldId id="280" r:id="rId20"/>
    <p:sldId id="279" r:id="rId21"/>
    <p:sldId id="268" r:id="rId22"/>
    <p:sldId id="286" r:id="rId23"/>
    <p:sldId id="287" r:id="rId24"/>
    <p:sldId id="289" r:id="rId25"/>
    <p:sldId id="260" r:id="rId26"/>
    <p:sldId id="262" r:id="rId27"/>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ber"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83"/>
    <p:restoredTop sz="64464" autoAdjust="0"/>
  </p:normalViewPr>
  <p:slideViewPr>
    <p:cSldViewPr snapToGrid="0" showGuides="1">
      <p:cViewPr>
        <p:scale>
          <a:sx n="82" d="100"/>
          <a:sy n="82" d="100"/>
        </p:scale>
        <p:origin x="-664" y="-792"/>
      </p:cViewPr>
      <p:guideLst>
        <p:guide orient="horz" pos="4319"/>
        <p:guide pos="519"/>
      </p:guideLst>
    </p:cSldViewPr>
  </p:slideViewPr>
  <p:outlineViewPr>
    <p:cViewPr>
      <p:scale>
        <a:sx n="33" d="100"/>
        <a:sy n="33" d="100"/>
      </p:scale>
      <p:origin x="0" y="-464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015334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NCore</a:t>
            </a:r>
            <a:r>
              <a:rPr lang="en-US" baseline="0" dirty="0" smtClean="0"/>
              <a:t> is to c</a:t>
            </a:r>
            <a:r>
              <a:rPr lang="en-US" dirty="0" smtClean="0"/>
              <a:t>onnects data center</a:t>
            </a:r>
            <a:r>
              <a:rPr lang="en-US" baseline="0" dirty="0" smtClean="0"/>
              <a:t> to each other</a:t>
            </a:r>
            <a:endParaRPr lang="en-US"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10</a:t>
            </a:fld>
            <a:endParaRPr lang="en-GB"/>
          </a:p>
        </p:txBody>
      </p:sp>
    </p:spTree>
    <p:extLst>
      <p:ext uri="{BB962C8B-B14F-4D97-AF65-F5344CB8AC3E}">
        <p14:creationId xmlns:p14="http://schemas.microsoft.com/office/powerpoint/2010/main" val="149411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What is NDP?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Arial" panose="020B0604020202020204" pitchFamily="34" charset="0"/>
              </a:rPr>
              <a:t>NDP include new data-plane technologies for resilient access, allowing communication only when all involved parties, such as endpoints and transit networks, have agreed to participate (this is desirable for reasons of </a:t>
            </a:r>
            <a:r>
              <a:rPr lang="en-US" sz="1200" kern="1200" dirty="0" err="1" smtClean="0">
                <a:solidFill>
                  <a:schemeClr val="tx1"/>
                </a:solidFill>
                <a:effectLst/>
                <a:latin typeface="+mn-lt"/>
                <a:ea typeface="+mn-ea"/>
                <a:cs typeface="Arial" panose="020B0604020202020204" pitchFamily="34" charset="0"/>
              </a:rPr>
              <a:t>condifdentiality</a:t>
            </a:r>
            <a:r>
              <a:rPr lang="en-US" sz="1200" kern="1200" dirty="0" smtClean="0">
                <a:solidFill>
                  <a:schemeClr val="tx1"/>
                </a:solidFill>
                <a:effectLst/>
                <a:latin typeface="+mn-lt"/>
                <a:ea typeface="+mn-ea"/>
                <a:cs typeface="Arial" panose="020B0604020202020204" pitchFamily="34" charset="0"/>
              </a:rPr>
              <a:t>, integrity and availability).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Arial" panose="020B0604020202020204" pitchFamily="34" charset="0"/>
              </a:rPr>
              <a:t>And the</a:t>
            </a:r>
            <a:r>
              <a:rPr lang="en-US" sz="1200" kern="1200" baseline="0" dirty="0" smtClean="0">
                <a:solidFill>
                  <a:schemeClr val="tx1"/>
                </a:solidFill>
                <a:effectLst/>
                <a:latin typeface="+mn-lt"/>
                <a:ea typeface="+mn-ea"/>
                <a:cs typeface="Arial" panose="020B0604020202020204" pitchFamily="34" charset="0"/>
              </a:rPr>
              <a:t> key point is path </a:t>
            </a:r>
            <a:r>
              <a:rPr lang="en-US" sz="1200" kern="1200" baseline="0" dirty="0" err="1" smtClean="0">
                <a:solidFill>
                  <a:schemeClr val="tx1"/>
                </a:solidFill>
                <a:effectLst/>
                <a:latin typeface="+mn-lt"/>
                <a:ea typeface="+mn-ea"/>
                <a:cs typeface="Arial" panose="020B0604020202020204" pitchFamily="34" charset="0"/>
              </a:rPr>
              <a:t>verfication</a:t>
            </a:r>
            <a:r>
              <a:rPr lang="en-US" sz="1200" kern="1200" baseline="0" dirty="0" smtClean="0">
                <a:solidFill>
                  <a:schemeClr val="tx1"/>
                </a:solidFill>
                <a:effectLst/>
                <a:latin typeface="+mn-lt"/>
                <a:ea typeface="+mn-ea"/>
                <a:cs typeface="Arial" panose="020B0604020202020204" pitchFamily="34" charset="0"/>
              </a:rPr>
              <a:t> mechanism, named ICING. It has two parts: Proof of Consent and Proof of Provenance. Proof of Consent is to check whether the path is authorized. Proof of Provenance is to check whether the authorized path is followed.</a:t>
            </a:r>
            <a:endParaRPr lang="en-US" sz="1200" kern="1200" dirty="0" smtClean="0">
              <a:solidFill>
                <a:schemeClr val="tx1"/>
              </a:solidFill>
              <a:effectLst/>
              <a:latin typeface="+mn-lt"/>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endParaRPr lang="en-US"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11</a:t>
            </a:fld>
            <a:endParaRPr lang="en-GB"/>
          </a:p>
        </p:txBody>
      </p:sp>
    </p:spTree>
    <p:extLst>
      <p:ext uri="{BB962C8B-B14F-4D97-AF65-F5344CB8AC3E}">
        <p14:creationId xmlns:p14="http://schemas.microsoft.com/office/powerpoint/2010/main" val="134260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NDP is to connects the data </a:t>
            </a:r>
            <a:r>
              <a:rPr lang="en-IE" dirty="0" err="1" smtClean="0"/>
              <a:t>center</a:t>
            </a:r>
            <a:r>
              <a:rPr lang="en-IE" dirty="0" smtClean="0"/>
              <a:t> to the access (edge) networks. This is</a:t>
            </a:r>
            <a:r>
              <a:rPr lang="en-IE" baseline="0" dirty="0" smtClean="0"/>
              <a:t> the NDP packet. We set specific areas for Proof of Consent and Proof of Provenance.</a:t>
            </a:r>
          </a:p>
        </p:txBody>
      </p:sp>
      <p:sp>
        <p:nvSpPr>
          <p:cNvPr id="4" name="Slide Number Placeholder 3"/>
          <p:cNvSpPr>
            <a:spLocks noGrp="1"/>
          </p:cNvSpPr>
          <p:nvPr>
            <p:ph type="sldNum" sz="quarter" idx="10"/>
          </p:nvPr>
        </p:nvSpPr>
        <p:spPr/>
        <p:txBody>
          <a:bodyPr/>
          <a:lstStyle/>
          <a:p>
            <a:fld id="{49DD4D23-C98A-435E-AE88-9061F8349B02}" type="slidenum">
              <a:rPr lang="en-GB" smtClean="0"/>
              <a:pPr/>
              <a:t>12</a:t>
            </a:fld>
            <a:endParaRPr lang="en-GB"/>
          </a:p>
        </p:txBody>
      </p:sp>
    </p:spTree>
    <p:extLst>
      <p:ext uri="{BB962C8B-B14F-4D97-AF65-F5344CB8AC3E}">
        <p14:creationId xmlns:p14="http://schemas.microsoft.com/office/powerpoint/2010/main" val="67199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Before packet are sent over any network path, each domain along the path has consented to the use of the path. Domain’s consent is “proof of consent” --- which is in the packet when the packet is launched.</a:t>
            </a:r>
          </a:p>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As the packet traversers the path, it is marked with proof of provenance. </a:t>
            </a:r>
            <a:r>
              <a:rPr lang="en-IE" baseline="0" dirty="0" err="1" smtClean="0"/>
              <a:t>PoP</a:t>
            </a:r>
            <a:r>
              <a:rPr lang="en-IE" baseline="0" dirty="0" smtClean="0"/>
              <a:t> shows the packet has travelled through each domain and in correct order.</a:t>
            </a:r>
          </a:p>
        </p:txBody>
      </p:sp>
      <p:sp>
        <p:nvSpPr>
          <p:cNvPr id="4" name="Slide Number Placeholder 3"/>
          <p:cNvSpPr>
            <a:spLocks noGrp="1"/>
          </p:cNvSpPr>
          <p:nvPr>
            <p:ph type="sldNum" sz="quarter" idx="10"/>
          </p:nvPr>
        </p:nvSpPr>
        <p:spPr/>
        <p:txBody>
          <a:bodyPr/>
          <a:lstStyle/>
          <a:p>
            <a:fld id="{49DD4D23-C98A-435E-AE88-9061F8349B02}" type="slidenum">
              <a:rPr lang="en-GB" smtClean="0"/>
              <a:pPr/>
              <a:t>13</a:t>
            </a:fld>
            <a:endParaRPr lang="en-GB"/>
          </a:p>
        </p:txBody>
      </p:sp>
    </p:spTree>
    <p:extLst>
      <p:ext uri="{BB962C8B-B14F-4D97-AF65-F5344CB8AC3E}">
        <p14:creationId xmlns:p14="http://schemas.microsoft.com/office/powerpoint/2010/main" val="54218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a:t>
            </a:r>
            <a:r>
              <a:rPr lang="en-US" baseline="0" dirty="0" smtClean="0"/>
              <a:t> path is available, try to obtain consent to use the graph, perhaps with cached proofs of consent if obtaining consent is expensive.</a:t>
            </a:r>
          </a:p>
          <a:p>
            <a:r>
              <a:rPr lang="en-US" baseline="0" dirty="0" smtClean="0"/>
              <a:t>If nothing is cached, or there is no consent for a cached path, the system would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14</a:t>
            </a:fld>
            <a:endParaRPr lang="en-GB"/>
          </a:p>
        </p:txBody>
      </p:sp>
    </p:spTree>
    <p:extLst>
      <p:ext uri="{BB962C8B-B14F-4D97-AF65-F5344CB8AC3E}">
        <p14:creationId xmlns:p14="http://schemas.microsoft.com/office/powerpoint/2010/main" val="120513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NDP also has naming</a:t>
            </a:r>
            <a:r>
              <a:rPr lang="en-US" baseline="0" dirty="0" smtClean="0"/>
              <a:t> solutions. It maps human-readable names into network-usable information.</a:t>
            </a:r>
          </a:p>
          <a:p>
            <a:r>
              <a:rPr lang="en-US" baseline="0" dirty="0" smtClean="0"/>
              <a:t>In </a:t>
            </a:r>
            <a:r>
              <a:rPr lang="en-US" baseline="0" dirty="0" err="1" smtClean="0"/>
              <a:t>TorIP</a:t>
            </a:r>
            <a:r>
              <a:rPr lang="en-US" baseline="0" dirty="0" smtClean="0"/>
              <a:t>, a name server resolves a name to a set of (ISP,ID) pairs. ID identifies a mailbox, client can use it to find server.</a:t>
            </a:r>
            <a:endParaRPr lang="en-US" dirty="0" smtClean="0"/>
          </a:p>
          <a:p>
            <a:r>
              <a:rPr lang="en-US" dirty="0" smtClean="0"/>
              <a:t>In</a:t>
            </a:r>
            <a:r>
              <a:rPr lang="en-US" baseline="0" dirty="0" smtClean="0"/>
              <a:t> ICING, NDS is augmented by policy enforcement, by forcing paths to have consenting elements. </a:t>
            </a:r>
          </a:p>
          <a:p>
            <a:r>
              <a:rPr lang="en-US" baseline="0" dirty="0" err="1" smtClean="0"/>
              <a:t>poc</a:t>
            </a:r>
            <a:r>
              <a:rPr lang="en-US" baseline="0" dirty="0" smtClean="0"/>
              <a:t> are cacheable by clients, so only resolve the most specific name. For example, </a:t>
            </a:r>
            <a:r>
              <a:rPr lang="en-US" baseline="0" dirty="0" err="1" smtClean="0"/>
              <a:t>www.foo.com</a:t>
            </a:r>
            <a:r>
              <a:rPr lang="en-US" baseline="0" dirty="0" smtClean="0"/>
              <a:t> will get two general Proof of Consent.)</a:t>
            </a:r>
            <a:endParaRPr lang="en-US"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15</a:t>
            </a:fld>
            <a:endParaRPr lang="en-GB"/>
          </a:p>
        </p:txBody>
      </p:sp>
    </p:spTree>
    <p:extLst>
      <p:ext uri="{BB962C8B-B14F-4D97-AF65-F5344CB8AC3E}">
        <p14:creationId xmlns:p14="http://schemas.microsoft.com/office/powerpoint/2010/main" val="88719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NVENT embodies</a:t>
            </a:r>
            <a:r>
              <a:rPr lang="en-GB" baseline="0" dirty="0" smtClean="0"/>
              <a:t> new control-plane </a:t>
            </a:r>
            <a:r>
              <a:rPr lang="en-GB" baseline="0" dirty="0" err="1" smtClean="0"/>
              <a:t>techonologies</a:t>
            </a:r>
            <a:r>
              <a:rPr lang="en-GB" baseline="0" dirty="0" smtClean="0"/>
              <a:t> that focus on policy specification, policy-based path setup and service naming.</a:t>
            </a:r>
          </a:p>
          <a:p>
            <a:r>
              <a:rPr lang="en-GB" baseline="0" dirty="0" smtClean="0"/>
              <a:t>NVENT uses declarative networking, based on Network </a:t>
            </a:r>
            <a:r>
              <a:rPr lang="en-GB" baseline="0" dirty="0" err="1" smtClean="0"/>
              <a:t>Datalog</a:t>
            </a:r>
            <a:endParaRPr lang="en-GB" dirty="0" smtClean="0"/>
          </a:p>
          <a:p>
            <a:r>
              <a:rPr lang="en-GB" dirty="0" smtClean="0"/>
              <a:t>Declarative Networking</a:t>
            </a:r>
            <a:r>
              <a:rPr lang="en-GB" baseline="0" dirty="0" smtClean="0"/>
              <a:t>:</a:t>
            </a:r>
          </a:p>
          <a:p>
            <a:r>
              <a:rPr lang="en-GB" baseline="0" dirty="0" smtClean="0"/>
              <a:t>	is a programming methodology that enables developers to concisely specify network protocols and services, which are directly complied to a dataflow framework that executes the specifications.</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16</a:t>
            </a:fld>
            <a:endParaRPr lang="en-GB"/>
          </a:p>
        </p:txBody>
      </p:sp>
    </p:spTree>
    <p:extLst>
      <p:ext uri="{BB962C8B-B14F-4D97-AF65-F5344CB8AC3E}">
        <p14:creationId xmlns:p14="http://schemas.microsoft.com/office/powerpoint/2010/main" val="108540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multiple policies from multiple sources, some applications need path control, some need source reservations, some need failover guarantees. -&gt; these are at API level. NVENT will determine how a client ask for certain properties and how a ISP offer certain </a:t>
            </a:r>
            <a:r>
              <a:rPr lang="en-US" baseline="0" dirty="0" err="1" smtClean="0"/>
              <a:t>propeties</a:t>
            </a:r>
            <a:r>
              <a:rPr lang="en-US" baseline="0" dirty="0" smtClean="0"/>
              <a:t>.</a:t>
            </a:r>
          </a:p>
          <a:p>
            <a:r>
              <a:rPr lang="en-US" baseline="0" dirty="0" smtClean="0"/>
              <a:t>The </a:t>
            </a:r>
            <a:r>
              <a:rPr lang="en-US" baseline="0" dirty="0" err="1" smtClean="0"/>
              <a:t>dafault</a:t>
            </a:r>
            <a:r>
              <a:rPr lang="en-US" baseline="0" dirty="0" smtClean="0"/>
              <a:t> policy is to drop traffic, sometimes called “deny by default”.</a:t>
            </a:r>
          </a:p>
          <a:p>
            <a:r>
              <a:rPr lang="en-US" baseline="0" dirty="0" smtClean="0"/>
              <a:t>For instance, a policy indicating HIPAA, the stated as HIPAA=yes. A policy server’s policy can be queried by clients and consent servers; a path is constructed from consenting servers.</a:t>
            </a:r>
          </a:p>
          <a:p>
            <a:r>
              <a:rPr lang="en-US" baseline="0" dirty="0" smtClean="0"/>
              <a:t>(policy logic must know:1. which paths are permitted; 2. which paths are available)</a:t>
            </a:r>
            <a:endParaRPr lang="en-US"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17</a:t>
            </a:fld>
            <a:endParaRPr lang="en-GB"/>
          </a:p>
        </p:txBody>
      </p:sp>
    </p:spTree>
    <p:extLst>
      <p:ext uri="{BB962C8B-B14F-4D97-AF65-F5344CB8AC3E}">
        <p14:creationId xmlns:p14="http://schemas.microsoft.com/office/powerpoint/2010/main" val="2095673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start nebula integration</a:t>
            </a:r>
          </a:p>
          <a:p>
            <a:r>
              <a:rPr lang="en-US" baseline="0" dirty="0" smtClean="0"/>
              <a:t>The first phase of Nebula need invention of new approaches and elements, such as </a:t>
            </a:r>
            <a:r>
              <a:rPr lang="mr-IN" baseline="0" dirty="0" smtClean="0"/>
              <a:t>…</a:t>
            </a:r>
            <a:endParaRPr lang="en-US" baseline="0" dirty="0" smtClean="0"/>
          </a:p>
          <a:p>
            <a:r>
              <a:rPr lang="en-US" baseline="0" dirty="0" smtClean="0"/>
              <a:t>Then ,it need </a:t>
            </a:r>
            <a:r>
              <a:rPr lang="mr-IN" baseline="0" dirty="0" smtClean="0"/>
              <a:t>…</a:t>
            </a:r>
            <a:r>
              <a:rPr lang="en-US" baseline="0" dirty="0" smtClean="0"/>
              <a:t> including reliable routers and routes chosen, flexible policies.</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18</a:t>
            </a:fld>
            <a:endParaRPr lang="en-GB"/>
          </a:p>
        </p:txBody>
      </p:sp>
    </p:spTree>
    <p:extLst>
      <p:ext uri="{BB962C8B-B14F-4D97-AF65-F5344CB8AC3E}">
        <p14:creationId xmlns:p14="http://schemas.microsoft.com/office/powerpoint/2010/main" val="80930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Under nebula’s architecture,</a:t>
            </a:r>
            <a:r>
              <a:rPr lang="en-GB" baseline="0" dirty="0" smtClean="0"/>
              <a:t> these goals can be achieved respectively.</a:t>
            </a:r>
          </a:p>
          <a:p>
            <a:r>
              <a:rPr lang="en-GB" baseline="0" dirty="0" err="1" smtClean="0"/>
              <a:t>Ncore</a:t>
            </a:r>
            <a:r>
              <a:rPr lang="en-GB" baseline="0" dirty="0" smtClean="0"/>
              <a:t> can offer ultra-reliable future internet router to reduce sharing and implementation. The team at the university of Delaware has designed a </a:t>
            </a:r>
            <a:r>
              <a:rPr lang="en-GB" baseline="0" dirty="0" err="1" smtClean="0"/>
              <a:t>routerBricks</a:t>
            </a:r>
            <a:r>
              <a:rPr lang="en-GB" baseline="0" dirty="0" smtClean="0"/>
              <a:t> on two high-performance PC with 10 </a:t>
            </a:r>
            <a:r>
              <a:rPr lang="en-GB" baseline="0" dirty="0" err="1" smtClean="0"/>
              <a:t>Gbps</a:t>
            </a:r>
            <a:r>
              <a:rPr lang="en-GB" baseline="0" dirty="0" smtClean="0"/>
              <a:t> cards.</a:t>
            </a:r>
          </a:p>
          <a:p>
            <a:r>
              <a:rPr lang="en-GB" baseline="0" dirty="0" smtClean="0"/>
              <a:t>Ultra-reliable data </a:t>
            </a:r>
            <a:r>
              <a:rPr lang="en-GB" baseline="0" dirty="0" err="1" smtClean="0"/>
              <a:t>center</a:t>
            </a:r>
            <a:r>
              <a:rPr lang="en-GB" baseline="0" dirty="0" smtClean="0"/>
              <a:t> or Internet Service Provider: this data </a:t>
            </a:r>
            <a:r>
              <a:rPr lang="en-GB" baseline="0" dirty="0" err="1" smtClean="0"/>
              <a:t>center</a:t>
            </a:r>
            <a:r>
              <a:rPr lang="en-GB" baseline="0" dirty="0" smtClean="0"/>
              <a:t> interconnect to the </a:t>
            </a:r>
            <a:r>
              <a:rPr lang="en-GB" baseline="0" dirty="0" err="1" smtClean="0"/>
              <a:t>Ncore</a:t>
            </a:r>
            <a:r>
              <a:rPr lang="en-GB" baseline="0" dirty="0" smtClean="0"/>
              <a:t> routers. It is used to access data and computer cycles in the data </a:t>
            </a:r>
            <a:r>
              <a:rPr lang="en-GB" baseline="0" dirty="0" err="1" smtClean="0"/>
              <a:t>center</a:t>
            </a:r>
            <a:r>
              <a:rPr lang="en-GB" baseline="0" dirty="0" smtClean="0"/>
              <a:t>.</a:t>
            </a:r>
          </a:p>
          <a:p>
            <a:r>
              <a:rPr lang="en-GB" baseline="0" dirty="0" smtClean="0"/>
              <a:t>Ultra-reliable </a:t>
            </a:r>
            <a:r>
              <a:rPr lang="en-GB" baseline="0" dirty="0" err="1" smtClean="0"/>
              <a:t>Interdomain</a:t>
            </a:r>
            <a:r>
              <a:rPr lang="en-GB" baseline="0" dirty="0" smtClean="0"/>
              <a:t> service: this is the primary locus for policy issues, such as security, privacy, fault-tolerance and other complex and specialized policies. It can be covered by NDP.</a:t>
            </a:r>
          </a:p>
          <a:p>
            <a:r>
              <a:rPr lang="en-GB" baseline="0" dirty="0" smtClean="0"/>
              <a:t>Policy control: it need to provide a service consistent with cloud network. Because NVENT uses declarative networking, since path information is cacheable, discovery can be asynchronous and path lookup can be very quick.</a:t>
            </a:r>
          </a:p>
          <a:p>
            <a:r>
              <a:rPr lang="en-GB" baseline="0" dirty="0" smtClean="0"/>
              <a:t>And nebula also focus on Economic and policy implications  </a:t>
            </a:r>
          </a:p>
          <a:p>
            <a:endParaRPr lang="en-GB" baseline="0" dirty="0" smtClean="0"/>
          </a:p>
        </p:txBody>
      </p:sp>
      <p:sp>
        <p:nvSpPr>
          <p:cNvPr id="4" name="Slide Number Placeholder 3"/>
          <p:cNvSpPr>
            <a:spLocks noGrp="1"/>
          </p:cNvSpPr>
          <p:nvPr>
            <p:ph type="sldNum" sz="quarter" idx="10"/>
          </p:nvPr>
        </p:nvSpPr>
        <p:spPr/>
        <p:txBody>
          <a:bodyPr/>
          <a:lstStyle/>
          <a:p>
            <a:fld id="{49DD4D23-C98A-435E-AE88-9061F8349B02}" type="slidenum">
              <a:rPr lang="en-GB" smtClean="0"/>
              <a:pPr/>
              <a:t>19</a:t>
            </a:fld>
            <a:endParaRPr lang="en-GB"/>
          </a:p>
        </p:txBody>
      </p:sp>
    </p:spTree>
    <p:extLst>
      <p:ext uri="{BB962C8B-B14F-4D97-AF65-F5344CB8AC3E}">
        <p14:creationId xmlns:p14="http://schemas.microsoft.com/office/powerpoint/2010/main" val="98666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go through these points:</a:t>
            </a:r>
          </a:p>
          <a:p>
            <a:r>
              <a:rPr lang="en-GB" dirty="0" smtClean="0"/>
              <a:t>Introduce</a:t>
            </a:r>
            <a:r>
              <a:rPr lang="en-GB" baseline="0" dirty="0" smtClean="0"/>
              <a:t> what is nebula, compare nebula with today’s network, introduce three attributes of nebula, analyse packet transmission example under nebula architecture, evaluate nebula’s performance on data computing, and summary</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2</a:t>
            </a:fld>
            <a:endParaRPr lang="en-GB"/>
          </a:p>
        </p:txBody>
      </p:sp>
    </p:spTree>
    <p:extLst>
      <p:ext uri="{BB962C8B-B14F-4D97-AF65-F5344CB8AC3E}">
        <p14:creationId xmlns:p14="http://schemas.microsoft.com/office/powerpoint/2010/main" val="594994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want</a:t>
            </a:r>
            <a:r>
              <a:rPr lang="en-GB" baseline="0" dirty="0" smtClean="0"/>
              <a:t> to use sensitive health data example to explain this architecture again.</a:t>
            </a:r>
            <a:endParaRPr lang="en-GB" dirty="0" smtClean="0"/>
          </a:p>
          <a:p>
            <a:r>
              <a:rPr lang="en-GB" dirty="0" smtClean="0"/>
              <a:t>1. Cell</a:t>
            </a:r>
            <a:r>
              <a:rPr lang="en-GB" baseline="0" dirty="0" smtClean="0"/>
              <a:t> phone contacts NVENT &amp; requests a path to </a:t>
            </a:r>
            <a:r>
              <a:rPr lang="en-GB" baseline="0" dirty="0" err="1" smtClean="0"/>
              <a:t>NCore</a:t>
            </a:r>
            <a:endParaRPr lang="en-GB" baseline="0" dirty="0" smtClean="0"/>
          </a:p>
          <a:p>
            <a:r>
              <a:rPr lang="en-GB" baseline="0" dirty="0" smtClean="0"/>
              <a:t>2. NVENT looks for path compiling to the policy and contacts NDP policy server to obtain necessary </a:t>
            </a:r>
            <a:r>
              <a:rPr lang="en-GB" baseline="0" dirty="0" err="1" smtClean="0"/>
              <a:t>PoC</a:t>
            </a:r>
            <a:endParaRPr lang="en-GB" baseline="0" dirty="0" smtClean="0"/>
          </a:p>
          <a:p>
            <a:r>
              <a:rPr lang="en-GB" baseline="0" dirty="0" smtClean="0"/>
              <a:t>3. NVENT returns all the </a:t>
            </a:r>
            <a:r>
              <a:rPr lang="en-GB" baseline="0" dirty="0" err="1" smtClean="0"/>
              <a:t>PoC</a:t>
            </a:r>
            <a:r>
              <a:rPr lang="en-GB" baseline="0" dirty="0" smtClean="0"/>
              <a:t> to the cell phone</a:t>
            </a:r>
          </a:p>
          <a:p>
            <a:r>
              <a:rPr lang="en-GB" baseline="0" dirty="0" smtClean="0"/>
              <a:t>4. Cell phone uses these </a:t>
            </a:r>
            <a:r>
              <a:rPr lang="en-GB" baseline="0" dirty="0" err="1" smtClean="0"/>
              <a:t>PoC</a:t>
            </a:r>
            <a:r>
              <a:rPr lang="en-GB" baseline="0" dirty="0" smtClean="0"/>
              <a:t> to send packets vis NDP to nearest </a:t>
            </a:r>
            <a:r>
              <a:rPr lang="en-GB" baseline="0" dirty="0" err="1" smtClean="0"/>
              <a:t>NCore</a:t>
            </a:r>
            <a:r>
              <a:rPr lang="en-GB" baseline="0" dirty="0" smtClean="0"/>
              <a:t> router</a:t>
            </a:r>
          </a:p>
          <a:p>
            <a:r>
              <a:rPr lang="en-GB" baseline="0" dirty="0" smtClean="0"/>
              <a:t>5. </a:t>
            </a:r>
            <a:r>
              <a:rPr lang="en-GB" baseline="0" dirty="0" err="1" smtClean="0"/>
              <a:t>NCore</a:t>
            </a:r>
            <a:r>
              <a:rPr lang="en-GB" baseline="0" dirty="0" smtClean="0"/>
              <a:t> performs network provenance to verify the path and forwards packets to Data </a:t>
            </a:r>
            <a:r>
              <a:rPr lang="en-GB" baseline="0" dirty="0" err="1" smtClean="0"/>
              <a:t>Center</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20</a:t>
            </a:fld>
            <a:endParaRPr lang="en-GB"/>
          </a:p>
        </p:txBody>
      </p:sp>
    </p:spTree>
    <p:extLst>
      <p:ext uri="{BB962C8B-B14F-4D97-AF65-F5344CB8AC3E}">
        <p14:creationId xmlns:p14="http://schemas.microsoft.com/office/powerpoint/2010/main" val="34512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21</a:t>
            </a:fld>
            <a:endParaRPr lang="en-GB"/>
          </a:p>
        </p:txBody>
      </p:sp>
    </p:spTree>
    <p:extLst>
      <p:ext uri="{BB962C8B-B14F-4D97-AF65-F5344CB8AC3E}">
        <p14:creationId xmlns:p14="http://schemas.microsoft.com/office/powerpoint/2010/main" val="27950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Although</a:t>
            </a:r>
            <a:r>
              <a:rPr lang="en-GB" baseline="0" dirty="0" smtClean="0"/>
              <a:t> there are some researches to work on, I want to say thank you to nebula’s team, they always try to offer us higher security, more reliable and efficient network.</a:t>
            </a:r>
          </a:p>
          <a:p>
            <a:r>
              <a:rPr lang="en-GB" baseline="0" dirty="0" smtClean="0"/>
              <a:t>Because of limited time, I cannot cover more interested areas, such as </a:t>
            </a:r>
            <a:r>
              <a:rPr lang="en-GB" baseline="0" dirty="0" err="1" smtClean="0"/>
              <a:t>nodiac</a:t>
            </a:r>
            <a:r>
              <a:rPr lang="en-GB" baseline="0" dirty="0" smtClean="0"/>
              <a:t> schema, the interface between these three components, and so on. </a:t>
            </a:r>
          </a:p>
          <a:p>
            <a:r>
              <a:rPr lang="en-GB" baseline="0" dirty="0" smtClean="0"/>
              <a:t>Nebula is a fantastic architecture. Anyway , welcome to nebula’s world!</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22</a:t>
            </a:fld>
            <a:endParaRPr lang="en-GB"/>
          </a:p>
        </p:txBody>
      </p:sp>
    </p:spTree>
    <p:extLst>
      <p:ext uri="{BB962C8B-B14F-4D97-AF65-F5344CB8AC3E}">
        <p14:creationId xmlns:p14="http://schemas.microsoft.com/office/powerpoint/2010/main" val="184144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I launch</a:t>
            </a:r>
            <a:r>
              <a:rPr lang="en-GB" baseline="0" dirty="0" smtClean="0"/>
              <a:t> into this architecture, let</a:t>
            </a:r>
            <a:r>
              <a:rPr lang="mr-IN" baseline="0" dirty="0" smtClean="0"/>
              <a:t>’</a:t>
            </a:r>
            <a:r>
              <a:rPr lang="en-GB" baseline="0" dirty="0" smtClean="0"/>
              <a:t>s start with a story.</a:t>
            </a:r>
          </a:p>
          <a:p>
            <a:pPr eaLnBrk="1" hangingPunct="1"/>
            <a:r>
              <a:rPr lang="en-US" dirty="0" smtClean="0"/>
              <a:t>One of the major challenges today is managing our own personal health.</a:t>
            </a:r>
          </a:p>
          <a:p>
            <a:pPr eaLnBrk="1" hangingPunct="1"/>
            <a:r>
              <a:rPr lang="en-US" dirty="0" smtClean="0"/>
              <a:t>1.We assume we</a:t>
            </a:r>
            <a:r>
              <a:rPr lang="en-US" baseline="0" dirty="0" smtClean="0"/>
              <a:t> already have sensors, data repositories, camera, exercise monitor, and interactive components could input our data to the cloud --- such as food what we eat, exercise what we take, and other health data.</a:t>
            </a:r>
          </a:p>
          <a:p>
            <a:pPr eaLnBrk="1" hangingPunct="1"/>
            <a:r>
              <a:rPr lang="en-US" dirty="0" smtClean="0"/>
              <a:t>2. Data</a:t>
            </a:r>
            <a:r>
              <a:rPr lang="en-US" baseline="0" dirty="0" smtClean="0"/>
              <a:t> center will record, analyze these data with historical data and data from other data sources, and detect anomalies</a:t>
            </a:r>
          </a:p>
          <a:p>
            <a:pPr eaLnBrk="1" hangingPunct="1"/>
            <a:r>
              <a:rPr lang="en-US" baseline="0" dirty="0" smtClean="0"/>
              <a:t>3. Anomalies will be send to specialists to ensure whether there is medical problems or not.</a:t>
            </a:r>
            <a:endParaRPr lang="en-US" dirty="0" smtClean="0"/>
          </a:p>
          <a:p>
            <a:pPr eaLnBrk="1" hangingPunct="1"/>
            <a:endParaRPr lang="en-US" dirty="0" smtClean="0"/>
          </a:p>
          <a:p>
            <a:pPr eaLnBrk="1" hangingPunct="1"/>
            <a:r>
              <a:rPr lang="en-US" dirty="0" smtClean="0"/>
              <a:t>Everything looks perfect.</a:t>
            </a:r>
            <a:r>
              <a:rPr lang="en-US" baseline="0" dirty="0" smtClean="0"/>
              <a:t> Have u thought of this process. what is missing from this story?</a:t>
            </a:r>
            <a:endParaRPr lang="en-US" dirty="0" smtClean="0"/>
          </a:p>
        </p:txBody>
      </p:sp>
      <p:sp>
        <p:nvSpPr>
          <p:cNvPr id="4" name="Slide Number Placeholder 3"/>
          <p:cNvSpPr>
            <a:spLocks noGrp="1"/>
          </p:cNvSpPr>
          <p:nvPr>
            <p:ph type="sldNum" sz="quarter" idx="10"/>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805829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Health</a:t>
            </a:r>
            <a:r>
              <a:rPr lang="en-GB" baseline="0" dirty="0" smtClean="0"/>
              <a:t> info is confidential. What will happen if they lost?</a:t>
            </a:r>
          </a:p>
          <a:p>
            <a:r>
              <a:rPr lang="en-GB" baseline="0" dirty="0" smtClean="0"/>
              <a:t>Dosage is important. In the transmission process, if </a:t>
            </a:r>
            <a:r>
              <a:rPr lang="en-US" altLang="zh-CN" baseline="0" dirty="0" smtClean="0"/>
              <a:t>there is data modification or destruction</a:t>
            </a:r>
            <a:r>
              <a:rPr lang="mr-IN" altLang="zh-CN" baseline="0" dirty="0" smtClean="0"/>
              <a:t>…</a:t>
            </a:r>
            <a:r>
              <a:rPr lang="en-US" altLang="zh-CN" baseline="0" dirty="0" smtClean="0"/>
              <a:t> cause incorrect dosage</a:t>
            </a:r>
            <a:r>
              <a:rPr lang="mr-IN" altLang="zh-CN" baseline="0" dirty="0" smtClean="0"/>
              <a:t>…</a:t>
            </a:r>
            <a:r>
              <a:rPr lang="en-US" altLang="zh-CN" baseline="0" dirty="0" smtClean="0"/>
              <a:t>the result will be harmful.</a:t>
            </a:r>
          </a:p>
          <a:p>
            <a:r>
              <a:rPr lang="en-US" baseline="0" dirty="0" smtClean="0"/>
              <a:t>All of these are on the network. If the system fail or be attacked, everything will shutdown.</a:t>
            </a:r>
          </a:p>
          <a:p>
            <a:r>
              <a:rPr lang="en-US" baseline="0" dirty="0" smtClean="0"/>
              <a:t>S</a:t>
            </a:r>
            <a:r>
              <a:rPr lang="en-GB" baseline="0" dirty="0" smtClean="0"/>
              <a:t>o we set requirements about the system.</a:t>
            </a:r>
          </a:p>
          <a:p>
            <a:r>
              <a:rPr lang="en-GB" baseline="0" dirty="0" smtClean="0"/>
              <a:t>We need strict confidentiality requirements to keep data privacy and </a:t>
            </a:r>
            <a:r>
              <a:rPr lang="en-GB" baseline="0" dirty="0" err="1" smtClean="0"/>
              <a:t>secutiry</a:t>
            </a:r>
            <a:r>
              <a:rPr lang="en-GB" baseline="0" dirty="0" smtClean="0"/>
              <a:t>. We need integrity requirements in the data transmission. And we need a high available network.</a:t>
            </a:r>
          </a:p>
          <a:p>
            <a:endParaRPr lang="en-GB" baseline="0" dirty="0" smtClean="0"/>
          </a:p>
          <a:p>
            <a:r>
              <a:rPr lang="en-GB" baseline="0" dirty="0" smtClean="0"/>
              <a:t>Okay, maybe u will think.. Can today’s network meet these requirements?</a:t>
            </a:r>
            <a:endParaRPr lang="en-US" baseline="0" dirty="0" smtClean="0"/>
          </a:p>
        </p:txBody>
      </p:sp>
      <p:sp>
        <p:nvSpPr>
          <p:cNvPr id="4" name="Slide Number Placeholder 3"/>
          <p:cNvSpPr>
            <a:spLocks noGrp="1"/>
          </p:cNvSpPr>
          <p:nvPr>
            <p:ph type="sldNum" sz="quarter" idx="10"/>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49324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compare today’s network</a:t>
            </a:r>
            <a:r>
              <a:rPr lang="en-GB" baseline="0" dirty="0" smtClean="0"/>
              <a:t> with nebula.</a:t>
            </a:r>
          </a:p>
          <a:p>
            <a:r>
              <a:rPr lang="en-GB" baseline="0" dirty="0" smtClean="0"/>
              <a:t>Today’s network uses routing algorithm to find the single best path between two endpoints. 	Routers uses a best-effort policy to send packet. And routers make dynamic decisions, it means unreliable links and routers can exist. And the key point is evolution occurs at the end-points, rather than in the network.</a:t>
            </a:r>
          </a:p>
          <a:p>
            <a:r>
              <a:rPr lang="en-GB" baseline="0" dirty="0" smtClean="0"/>
              <a:t>In the graph, there are 9 routers and 2 endpoints. The red routers are more complex. In this network, diagnosis and policy enforcement have to be performed at the endpoints.</a:t>
            </a:r>
          </a:p>
          <a:p>
            <a:r>
              <a:rPr lang="en-GB" baseline="0" dirty="0" smtClean="0"/>
              <a:t>But according to Moore’s Law, endpoints cannot hold so much evolutions with increasing computing and performance requirements</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103518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nebula’ s network.</a:t>
            </a:r>
          </a:p>
          <a:p>
            <a:r>
              <a:rPr lang="en-GB" dirty="0" smtClean="0"/>
              <a:t>First, data </a:t>
            </a:r>
            <a:r>
              <a:rPr lang="en-GB" dirty="0" err="1" smtClean="0"/>
              <a:t>center</a:t>
            </a:r>
            <a:r>
              <a:rPr lang="en-GB" dirty="0" smtClean="0"/>
              <a:t> networks and their interconnection</a:t>
            </a:r>
            <a:r>
              <a:rPr lang="en-GB" baseline="0" dirty="0" smtClean="0"/>
              <a:t> are different from the conventional internet.</a:t>
            </a:r>
          </a:p>
          <a:p>
            <a:r>
              <a:rPr lang="en-GB" baseline="0" dirty="0" smtClean="0"/>
              <a:t>Second, the routers are more reliable, so the failure on the interconnection will be reduced.</a:t>
            </a:r>
          </a:p>
          <a:p>
            <a:r>
              <a:rPr lang="en-GB" baseline="0" dirty="0" smtClean="0"/>
              <a:t>Also, nebula exploit path diversity for resilience and new fault-tolerant control software to detect failures. </a:t>
            </a:r>
          </a:p>
          <a:p>
            <a:r>
              <a:rPr lang="en-GB" baseline="0" dirty="0" smtClean="0"/>
              <a:t>In addition, nebula exam implications of resilience solutions on policy and economics.</a:t>
            </a:r>
          </a:p>
          <a:p>
            <a:r>
              <a:rPr lang="en-GB" baseline="0" dirty="0" smtClean="0"/>
              <a:t>In this graph, if any router fails, the packet will chose other usable path. If q1,p1 fail, they will be preserved by each other. For policy enforcement, if q3 and q4 is incompatible, we can only use one of them.</a:t>
            </a:r>
          </a:p>
          <a:p>
            <a:r>
              <a:rPr lang="en-GB" baseline="0" dirty="0" smtClean="0"/>
              <a:t>In nebula, problems can be found and repaired quickly (because of network provenance, failure detection, network debugging)</a:t>
            </a:r>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24216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u already</a:t>
            </a:r>
            <a:r>
              <a:rPr lang="en-GB" baseline="0" dirty="0" smtClean="0"/>
              <a:t> have a basic understanding of nebula. Let’s talk more details.</a:t>
            </a:r>
          </a:p>
          <a:p>
            <a:r>
              <a:rPr lang="en-GB" baseline="0" dirty="0" smtClean="0"/>
              <a:t>If u enter nebula on the google website, u will find this sentence.</a:t>
            </a:r>
          </a:p>
          <a:p>
            <a:endParaRPr lang="en-GB" baseline="0" dirty="0" smtClean="0"/>
          </a:p>
          <a:p>
            <a:r>
              <a:rPr lang="en-GB" baseline="0" dirty="0" smtClean="0"/>
              <a:t>Nebula has three attributes :</a:t>
            </a:r>
          </a:p>
          <a:p>
            <a:r>
              <a:rPr lang="en-GB" baseline="0" dirty="0" smtClean="0"/>
              <a:t>First, the architecture is comprehensive, it </a:t>
            </a:r>
            <a:r>
              <a:rPr lang="en-GB" baseline="0" dirty="0" err="1" smtClean="0"/>
              <a:t>ia</a:t>
            </a:r>
            <a:r>
              <a:rPr lang="en-GB" baseline="0" dirty="0" smtClean="0"/>
              <a:t> about very complex and difficult problems. Second, the approach is completely new, in many aspects it could not be extended. Third, the architecture need a large team with a diversity of skill sets and approaches to sub-problems.</a:t>
            </a:r>
          </a:p>
          <a:p>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7</a:t>
            </a:fld>
            <a:endParaRPr lang="en-GB"/>
          </a:p>
        </p:txBody>
      </p:sp>
    </p:spTree>
    <p:extLst>
      <p:ext uri="{BB962C8B-B14F-4D97-AF65-F5344CB8AC3E}">
        <p14:creationId xmlns:p14="http://schemas.microsoft.com/office/powerpoint/2010/main" val="1104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nebula architecture</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125012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What</a:t>
            </a:r>
            <a:r>
              <a:rPr lang="en-GB" baseline="0" dirty="0" smtClean="0"/>
              <a:t> is </a:t>
            </a:r>
            <a:r>
              <a:rPr lang="en-GB" baseline="0" dirty="0" err="1" smtClean="0"/>
              <a:t>Ncore</a:t>
            </a:r>
            <a:r>
              <a:rPr lang="en-GB" baseline="0" dirty="0" smtClean="0"/>
              <a:t>?</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Arial" panose="020B0604020202020204" pitchFamily="34" charset="0"/>
              </a:rPr>
              <a:t>NCore</a:t>
            </a:r>
            <a:r>
              <a:rPr lang="en-US" sz="1200" kern="1200" dirty="0" smtClean="0">
                <a:solidFill>
                  <a:schemeClr val="tx1"/>
                </a:solidFill>
                <a:effectLst/>
                <a:latin typeface="+mn-lt"/>
                <a:ea typeface="+mn-ea"/>
                <a:cs typeface="Arial" panose="020B0604020202020204" pitchFamily="34" charset="0"/>
              </a:rPr>
              <a:t> is based on a model of high-performance core routers. It offers richer interconnection</a:t>
            </a:r>
            <a:r>
              <a:rPr lang="zh-CN" altLang="en-US" sz="1200" kern="1200" dirty="0" smtClean="0">
                <a:solidFill>
                  <a:schemeClr val="tx1"/>
                </a:solidFill>
                <a:effectLst/>
                <a:latin typeface="+mn-lt"/>
                <a:ea typeface="+mn-ea"/>
                <a:cs typeface="Arial" panose="020B0604020202020204" pitchFamily="34" charset="0"/>
              </a:rPr>
              <a:t> </a:t>
            </a:r>
            <a:r>
              <a:rPr lang="en-US" altLang="zh-CN" sz="1200" kern="1200" dirty="0" smtClean="0">
                <a:solidFill>
                  <a:schemeClr val="tx1"/>
                </a:solidFill>
                <a:effectLst/>
                <a:latin typeface="+mn-lt"/>
                <a:ea typeface="+mn-ea"/>
                <a:cs typeface="Arial" panose="020B0604020202020204" pitchFamily="34" charset="0"/>
              </a:rPr>
              <a:t>to</a:t>
            </a:r>
            <a:r>
              <a:rPr lang="en-US" altLang="zh-CN" sz="1200" kern="1200" baseline="0" dirty="0" smtClean="0">
                <a:solidFill>
                  <a:schemeClr val="tx1"/>
                </a:solidFill>
                <a:effectLst/>
                <a:latin typeface="+mn-lt"/>
                <a:ea typeface="+mn-ea"/>
                <a:cs typeface="Arial" panose="020B0604020202020204" pitchFamily="34" charset="0"/>
              </a:rPr>
              <a:t> the data center</a:t>
            </a:r>
            <a:r>
              <a:rPr lang="en-US" sz="1200" kern="1200" dirty="0" smtClean="0">
                <a:solidFill>
                  <a:schemeClr val="tx1"/>
                </a:solidFill>
                <a:effectLst/>
                <a:latin typeface="+mn-lt"/>
                <a:ea typeface="+mn-ea"/>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Arial" panose="020B0604020202020204" pitchFamily="34" charset="0"/>
              </a:rPr>
              <a:t>Ncore</a:t>
            </a:r>
            <a:r>
              <a:rPr lang="en-US" sz="1200" kern="1200" baseline="0" dirty="0" smtClean="0">
                <a:solidFill>
                  <a:schemeClr val="tx1"/>
                </a:solidFill>
                <a:effectLst/>
                <a:latin typeface="+mn-lt"/>
                <a:ea typeface="+mn-ea"/>
                <a:cs typeface="Arial" panose="020B0604020202020204" pitchFamily="34" charset="0"/>
              </a:rPr>
              <a:t> uses </a:t>
            </a:r>
            <a:r>
              <a:rPr lang="en-US" sz="1200" kern="1200" dirty="0" smtClean="0">
                <a:solidFill>
                  <a:schemeClr val="tx1"/>
                </a:solidFill>
                <a:effectLst/>
                <a:latin typeface="+mn-lt"/>
                <a:ea typeface="+mn-ea"/>
                <a:cs typeface="Arial" panose="020B0604020202020204" pitchFamily="34" charset="0"/>
              </a:rPr>
              <a:t>distributed systems fault tolerance idea to achieve high reliability.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Arial" panose="020B0604020202020204" pitchFamily="34" charset="0"/>
              </a:rPr>
              <a:t>Ncore</a:t>
            </a:r>
            <a:r>
              <a:rPr lang="en-US" sz="1200" kern="1200" baseline="0" dirty="0" smtClean="0">
                <a:solidFill>
                  <a:schemeClr val="tx1"/>
                </a:solidFill>
                <a:effectLst/>
                <a:latin typeface="+mn-lt"/>
                <a:ea typeface="+mn-ea"/>
                <a:cs typeface="Arial" panose="020B0604020202020204" pitchFamily="34" charset="0"/>
              </a:rPr>
              <a:t> also offer a loading balance between ultra-reliable router architectures and ultra-reliable routers</a:t>
            </a:r>
            <a:endParaRPr lang="en-US" sz="1200" kern="1200" dirty="0" smtClean="0">
              <a:solidFill>
                <a:schemeClr val="tx1"/>
              </a:solidFill>
              <a:effectLst/>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49DD4D23-C98A-435E-AE88-9061F8349B02}" type="slidenum">
              <a:rPr lang="en-GB" smtClean="0"/>
              <a:pPr/>
              <a:t>9</a:t>
            </a:fld>
            <a:endParaRPr lang="en-GB"/>
          </a:p>
        </p:txBody>
      </p:sp>
    </p:spTree>
    <p:extLst>
      <p:ext uri="{BB962C8B-B14F-4D97-AF65-F5344CB8AC3E}">
        <p14:creationId xmlns:p14="http://schemas.microsoft.com/office/powerpoint/2010/main" val="51777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36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28675" y="4289400"/>
            <a:ext cx="7500938" cy="361800"/>
          </a:xfrm>
        </p:spPr>
        <p:txBody>
          <a:bodyPr/>
          <a:lstStyle>
            <a:lvl1pPr marL="0" indent="0" algn="l">
              <a:buNone/>
              <a:defRPr sz="2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11" name="Text Placeholder 10"/>
          <p:cNvSpPr>
            <a:spLocks noGrp="1"/>
          </p:cNvSpPr>
          <p:nvPr>
            <p:ph type="body" sz="quarter" idx="10"/>
          </p:nvPr>
        </p:nvSpPr>
        <p:spPr>
          <a:xfrm>
            <a:off x="828675" y="5481750"/>
            <a:ext cx="4679325" cy="979374"/>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33279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smtClean="0"/>
              <a:t>Click to edit Master text styles</a:t>
            </a:r>
          </a:p>
        </p:txBody>
      </p:sp>
      <p:sp>
        <p:nvSpPr>
          <p:cNvPr id="3" name="Slide Number Placeholder 2"/>
          <p:cNvSpPr>
            <a:spLocks noGrp="1"/>
          </p:cNvSpPr>
          <p:nvPr>
            <p:ph type="sldNum" sz="quarter" idx="12"/>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573000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smtClean="0"/>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881075"/>
            <a:ext cx="7500938" cy="4040188"/>
          </a:xfrm>
        </p:spPr>
        <p:txBody>
          <a:bodyPr/>
          <a:lstStyle>
            <a:lvl1pPr>
              <a:defRPr sz="2400" b="0"/>
            </a:lvl1pPr>
            <a:lvl4pPr marL="1168400" indent="-34290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Slide Number Placeholder 2"/>
          <p:cNvSpPr>
            <a:spLocks noGrp="1"/>
          </p:cNvSpPr>
          <p:nvPr>
            <p:ph type="sldNum" sz="quarter" idx="12"/>
          </p:nvPr>
        </p:nvSpPr>
        <p:spPr>
          <a:xfrm>
            <a:off x="7086600" y="544553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4209210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5" name="Rectangle 4"/>
          <p:cNvSpPr/>
          <p:nvPr userDrawn="1"/>
        </p:nvSpPr>
        <p:spPr>
          <a:xfrm>
            <a:off x="0" y="5819775"/>
            <a:ext cx="9144000" cy="1036637"/>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913" y="6046348"/>
            <a:ext cx="2060224" cy="550631"/>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4" name="Text Placeholder 3"/>
          <p:cNvSpPr>
            <a:spLocks noGrp="1"/>
          </p:cNvSpPr>
          <p:nvPr>
            <p:ph type="body" sz="quarter" idx="10"/>
          </p:nvPr>
        </p:nvSpPr>
        <p:spPr>
          <a:xfrm>
            <a:off x="828676" y="1881075"/>
            <a:ext cx="3933824"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smtClean="0"/>
              <a:t>Click to edit Master text styles</a:t>
            </a:r>
          </a:p>
        </p:txBody>
      </p:sp>
      <p:cxnSp>
        <p:nvCxnSpPr>
          <p:cNvPr id="6" name="Straight Connector 5"/>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881075"/>
            <a:ext cx="3934800" cy="3163365"/>
          </a:xfrm>
        </p:spPr>
        <p:txBody>
          <a:bodyPr/>
          <a:lstStyle>
            <a:lvl1pPr marL="276225" indent="-276225">
              <a:spcBef>
                <a:spcPts val="900"/>
              </a:spcBef>
              <a:buClr>
                <a:schemeClr val="tx2"/>
              </a:buClr>
              <a:buFont typeface="Arial" panose="020B0604020202020204" pitchFamily="34" charset="0"/>
              <a:buChar char="‒"/>
              <a:defRPr sz="18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Slide Number Placeholder 2"/>
          <p:cNvSpPr>
            <a:spLocks noGrp="1"/>
          </p:cNvSpPr>
          <p:nvPr>
            <p:ph type="sldNum" sz="quarter" idx="13"/>
          </p:nvPr>
        </p:nvSpPr>
        <p:spPr>
          <a:xfrm>
            <a:off x="7086600" y="5454969"/>
            <a:ext cx="2057400" cy="365125"/>
          </a:xfrm>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2971917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38276"/>
            <a:ext cx="4204800" cy="4736282"/>
          </a:xfrm>
          <a:solidFill>
            <a:schemeClr val="accent4"/>
          </a:solidFill>
        </p:spPr>
        <p:txBody>
          <a:bodyPr tIns="0" anchor="ctr" anchorCtr="0"/>
          <a:lstStyle>
            <a:lvl1pPr algn="ctr">
              <a:defRPr sz="1600" b="0">
                <a:solidFill>
                  <a:schemeClr val="accent3"/>
                </a:solidFill>
              </a:defRPr>
            </a:lvl1pPr>
          </a:lstStyle>
          <a:p>
            <a:r>
              <a:rPr lang="en-GB" smtClean="0"/>
              <a:t>IMAGE</a:t>
            </a:r>
            <a:endParaRPr lang="en-GB"/>
          </a:p>
        </p:txBody>
      </p:sp>
      <p:sp>
        <p:nvSpPr>
          <p:cNvPr id="2" name="Title 1"/>
          <p:cNvSpPr>
            <a:spLocks noGrp="1"/>
          </p:cNvSpPr>
          <p:nvPr>
            <p:ph type="title"/>
          </p:nvPr>
        </p:nvSpPr>
        <p:spPr/>
        <p:txBody>
          <a:bodyPr/>
          <a:lstStyle/>
          <a:p>
            <a:r>
              <a:rPr lang="en-US" smtClean="0"/>
              <a:t>Click to edit Master title style</a:t>
            </a:r>
            <a:endParaRPr lang="en-GB"/>
          </a:p>
        </p:txBody>
      </p:sp>
      <p:sp>
        <p:nvSpPr>
          <p:cNvPr id="4" name="Text Placeholder 3"/>
          <p:cNvSpPr>
            <a:spLocks noGrp="1"/>
          </p:cNvSpPr>
          <p:nvPr>
            <p:ph type="body" sz="quarter" idx="10"/>
          </p:nvPr>
        </p:nvSpPr>
        <p:spPr>
          <a:xfrm>
            <a:off x="828675" y="1905000"/>
            <a:ext cx="3819525" cy="3987688"/>
          </a:xfrm>
        </p:spPr>
        <p:txBody>
          <a:bodyPr/>
          <a:lstStyle>
            <a:lvl1pPr marL="238125" indent="-238125">
              <a:spcBef>
                <a:spcPts val="850"/>
              </a:spcBef>
              <a:buClr>
                <a:schemeClr val="tx2"/>
              </a:buClr>
              <a:buFont typeface="Calibri" panose="020F0502020204030204" pitchFamily="34" charset="0"/>
              <a:buChar char="–"/>
              <a:defRPr sz="18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smtClean="0"/>
              <a:t>Click to edit Master text styles</a:t>
            </a:r>
          </a:p>
          <a:p>
            <a:pPr lvl="1"/>
            <a:r>
              <a:rPr lang="en-US" dirty="0" smtClean="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smtClean="0"/>
              <a:t>Click to edit Master text styles</a:t>
            </a:r>
          </a:p>
        </p:txBody>
      </p:sp>
      <p:sp>
        <p:nvSpPr>
          <p:cNvPr id="8" name="Rectangle 7"/>
          <p:cNvSpPr/>
          <p:nvPr userDrawn="1"/>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smtClean="0"/>
              <a:t>Trinity College Dublin, </a:t>
            </a:r>
            <a:r>
              <a:rPr lang="en-GB" sz="1000" smtClean="0"/>
              <a:t>The University of Dublin</a:t>
            </a:r>
            <a:endParaRPr lang="en-GB" sz="1000"/>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12823683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8275"/>
            <a:ext cx="9144000" cy="4708001"/>
          </a:xfrm>
          <a:solidFill>
            <a:schemeClr val="accent4"/>
          </a:solidFill>
        </p:spPr>
        <p:txBody>
          <a:bodyPr tIns="0" anchor="ctr" anchorCtr="0"/>
          <a:lstStyle>
            <a:lvl1pPr algn="ctr">
              <a:defRPr sz="1600" b="0">
                <a:solidFill>
                  <a:schemeClr val="accent3"/>
                </a:solidFill>
              </a:defRPr>
            </a:lvl1pPr>
          </a:lstStyle>
          <a:p>
            <a:r>
              <a:rPr lang="en-GB" smtClean="0"/>
              <a:t>IMAGE</a:t>
            </a:r>
            <a:endParaRPr lang="en-GB"/>
          </a:p>
        </p:txBody>
      </p:sp>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5"/>
          <p:cNvSpPr>
            <a:spLocks noGrp="1"/>
          </p:cNvSpPr>
          <p:nvPr>
            <p:ph type="body" sz="quarter" idx="11"/>
          </p:nvPr>
        </p:nvSpPr>
        <p:spPr>
          <a:xfrm>
            <a:off x="828675" y="914400"/>
            <a:ext cx="7500938" cy="276225"/>
          </a:xfrm>
        </p:spPr>
        <p:txBody>
          <a:bodyPr/>
          <a:lstStyle>
            <a:lvl1pPr>
              <a:defRPr sz="2000" b="0">
                <a:solidFill>
                  <a:schemeClr val="tx1"/>
                </a:solidFill>
              </a:defRPr>
            </a:lvl1pPr>
          </a:lstStyle>
          <a:p>
            <a:pPr lvl="0"/>
            <a:r>
              <a:rPr lang="en-US" smtClean="0"/>
              <a:t>Click to edit Master text styles</a:t>
            </a:r>
          </a:p>
        </p:txBody>
      </p:sp>
      <p:sp>
        <p:nvSpPr>
          <p:cNvPr id="8" name="Rectangle 7"/>
          <p:cNvSpPr/>
          <p:nvPr userDrawn="1"/>
        </p:nvSpPr>
        <p:spPr>
          <a:xfrm>
            <a:off x="0" y="6466788"/>
            <a:ext cx="9144000" cy="391212"/>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smtClean="0"/>
              <a:t>Trinity College Dublin, </a:t>
            </a:r>
            <a:r>
              <a:rPr lang="en-GB" sz="1000" smtClean="0"/>
              <a:t>The University of Dublin</a:t>
            </a:r>
            <a:endParaRPr lang="en-GB" sz="1000"/>
          </a:p>
        </p:txBody>
      </p:sp>
      <p:cxnSp>
        <p:nvCxnSpPr>
          <p:cNvPr id="7" name="Straight Connector 6"/>
          <p:cNvCxnSpPr/>
          <p:nvPr userDrawn="1"/>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3"/>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31386179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 t="3974" r="3958" b="558"/>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675" y="525798"/>
            <a:ext cx="3020400" cy="807254"/>
          </a:xfrm>
          <a:prstGeom prst="rect">
            <a:avLst/>
          </a:prstGeom>
        </p:spPr>
      </p:pic>
      <p:sp>
        <p:nvSpPr>
          <p:cNvPr id="2" name="Title 1"/>
          <p:cNvSpPr>
            <a:spLocks noGrp="1"/>
          </p:cNvSpPr>
          <p:nvPr>
            <p:ph type="ctrTitle"/>
          </p:nvPr>
        </p:nvSpPr>
        <p:spPr>
          <a:xfrm>
            <a:off x="828674" y="3715200"/>
            <a:ext cx="7500939" cy="554850"/>
          </a:xfrm>
        </p:spPr>
        <p:txBody>
          <a:bodyPr/>
          <a:lstStyle>
            <a:lvl1pPr algn="l">
              <a:defRPr sz="4200">
                <a:solidFill>
                  <a:schemeClr val="bg1"/>
                </a:solidFill>
              </a:defRPr>
            </a:lvl1pPr>
          </a:lstStyle>
          <a:p>
            <a:r>
              <a:rPr lang="en-US" smtClean="0"/>
              <a:t>Click to edit Master title style</a:t>
            </a:r>
            <a:endParaRPr lang="en-GB"/>
          </a:p>
        </p:txBody>
      </p:sp>
    </p:spTree>
    <p:extLst>
      <p:ext uri="{BB962C8B-B14F-4D97-AF65-F5344CB8AC3E}">
        <p14:creationId xmlns:p14="http://schemas.microsoft.com/office/powerpoint/2010/main" val="5477896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7D300DB9-A23F-43BD-B7EF-862D750C72E7}" type="slidenum">
              <a:rPr lang="en-IE" smtClean="0"/>
              <a:t>‹#›</a:t>
            </a:fld>
            <a:endParaRPr lang="en-IE"/>
          </a:p>
        </p:txBody>
      </p:sp>
    </p:spTree>
    <p:extLst>
      <p:ext uri="{BB962C8B-B14F-4D97-AF65-F5344CB8AC3E}">
        <p14:creationId xmlns:p14="http://schemas.microsoft.com/office/powerpoint/2010/main" val="757743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E" dirty="0" smtClean="0"/>
              <a:t>CS7002 Data Communications</a:t>
            </a:r>
            <a:endParaRPr lang="en-IE" dirty="0"/>
          </a:p>
        </p:txBody>
      </p:sp>
      <p:sp>
        <p:nvSpPr>
          <p:cNvPr id="5" name="Slide Number Placeholder 5"/>
          <p:cNvSpPr>
            <a:spLocks noGrp="1"/>
          </p:cNvSpPr>
          <p:nvPr>
            <p:ph type="sldNum" sz="quarter" idx="12"/>
          </p:nvPr>
        </p:nvSpPr>
        <p:spPr/>
        <p:txBody>
          <a:bodyPr/>
          <a:lstStyle>
            <a:lvl1pPr>
              <a:defRPr/>
            </a:lvl1pPr>
          </a:lstStyle>
          <a:p>
            <a:pPr>
              <a:defRPr/>
            </a:pPr>
            <a:fld id="{D7EBFD48-782F-4CCF-8706-38363B3EAB8C}" type="slidenum">
              <a:rPr lang="en-IE"/>
              <a:pPr>
                <a:defRPr/>
              </a:pPr>
              <a:t>‹#›</a:t>
            </a:fld>
            <a:endParaRPr lang="en-IE"/>
          </a:p>
        </p:txBody>
      </p:sp>
      <p:sp>
        <p:nvSpPr>
          <p:cNvPr id="6" name="Content Placeholder 2"/>
          <p:cNvSpPr>
            <a:spLocks noGrp="1"/>
          </p:cNvSpPr>
          <p:nvPr>
            <p:ph idx="1"/>
          </p:nvPr>
        </p:nvSpPr>
        <p:spPr>
          <a:xfrm>
            <a:off x="457200" y="1500188"/>
            <a:ext cx="8229600" cy="46259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8" name="Title Placeholder 1"/>
          <p:cNvSpPr>
            <a:spLocks noGrp="1"/>
          </p:cNvSpPr>
          <p:nvPr>
            <p:ph type="title"/>
          </p:nvPr>
        </p:nvSpPr>
        <p:spPr bwMode="auto">
          <a:xfrm>
            <a:off x="457200" y="857250"/>
            <a:ext cx="8229600" cy="560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Tree>
    <p:extLst>
      <p:ext uri="{BB962C8B-B14F-4D97-AF65-F5344CB8AC3E}">
        <p14:creationId xmlns:p14="http://schemas.microsoft.com/office/powerpoint/2010/main" val="42594306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p:nvSpPr>
        <p:spPr>
          <a:xfrm>
            <a:off x="0" y="6498000"/>
            <a:ext cx="9144000" cy="36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smtClean="0"/>
              <a:t>Trinity College Dublin, </a:t>
            </a:r>
            <a:r>
              <a:rPr lang="en-GB" sz="1000" smtClean="0"/>
              <a:t>The University of Dublin</a:t>
            </a:r>
            <a:endParaRPr lang="en-GB" sz="1000"/>
          </a:p>
        </p:txBody>
      </p:sp>
      <p:cxnSp>
        <p:nvCxnSpPr>
          <p:cNvPr id="6" name="Straight Connector 5"/>
          <p:cNvCxnSpPr/>
          <p:nvPr/>
        </p:nvCxnSpPr>
        <p:spPr>
          <a:xfrm>
            <a:off x="0" y="1438275"/>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a:xfrm>
            <a:off x="7086600" y="6133701"/>
            <a:ext cx="20574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7D300DB9-A23F-43BD-B7EF-862D750C72E7}" type="slidenum">
              <a:rPr lang="en-IE" smtClean="0"/>
              <a:pPr/>
              <a:t>‹#›</a:t>
            </a:fld>
            <a:endParaRPr lang="en-IE" dirty="0"/>
          </a:p>
        </p:txBody>
      </p:sp>
      <p:sp>
        <p:nvSpPr>
          <p:cNvPr id="4" name="TextBox 3"/>
          <p:cNvSpPr txBox="1"/>
          <p:nvPr userDrawn="1"/>
        </p:nvSpPr>
        <p:spPr>
          <a:xfrm>
            <a:off x="3855562" y="6498000"/>
            <a:ext cx="3110845" cy="369332"/>
          </a:xfrm>
          <a:prstGeom prst="rect">
            <a:avLst/>
          </a:prstGeom>
          <a:noFill/>
        </p:spPr>
        <p:txBody>
          <a:bodyPr wrap="square" rtlCol="0">
            <a:spAutoFit/>
          </a:bodyPr>
          <a:lstStyle/>
          <a:p>
            <a:r>
              <a:rPr lang="en-IE" dirty="0" smtClean="0">
                <a:solidFill>
                  <a:schemeClr val="bg1"/>
                </a:solidFill>
              </a:rPr>
              <a:t>CS7002 Data Communications</a:t>
            </a:r>
            <a:endParaRPr lang="en-IE" dirty="0">
              <a:solidFill>
                <a:schemeClr val="bg1"/>
              </a:solidFill>
            </a:endParaRP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 id="2147483667" r:id="rId9"/>
  </p:sldLayoutIdLst>
  <p:timing>
    <p:tnLst>
      <p:par>
        <p:cTn id="1" dur="indefinite" restart="never" nodeType="tmRoot"/>
      </p:par>
    </p:tnLst>
  </p:timing>
  <p:hf hdr="0" ftr="0" dt="0"/>
  <p:txStyles>
    <p:titleStyle>
      <a:lvl1pPr algn="l" defTabSz="914400" rtl="0" eaLnBrk="1" latinLnBrk="0" hangingPunct="1">
        <a:spcBef>
          <a:spcPct val="0"/>
        </a:spcBef>
        <a:buNone/>
        <a:defRPr sz="3600" b="0" kern="1200">
          <a:solidFill>
            <a:schemeClr val="tx1"/>
          </a:solidFill>
          <a:latin typeface="+mj-lt"/>
          <a:ea typeface="+mj-ea"/>
          <a:cs typeface="+mj-cs"/>
        </a:defRPr>
      </a:lvl1pPr>
    </p:titleStyle>
    <p:bodyStyle>
      <a:lvl1pPr marL="342900" indent="-342900" algn="l" defTabSz="914400" rtl="0" eaLnBrk="1" latinLnBrk="0" hangingPunct="1">
        <a:spcBef>
          <a:spcPts val="1417"/>
        </a:spcBef>
        <a:buFont typeface="Arial" pitchFamily="34" charset="0"/>
        <a:buChar char="•"/>
        <a:defRPr sz="2400" b="0" kern="1200">
          <a:solidFill>
            <a:schemeClr val="tx1"/>
          </a:solidFill>
          <a:latin typeface="+mn-lt"/>
          <a:ea typeface="+mn-ea"/>
          <a:cs typeface="+mn-cs"/>
        </a:defRPr>
      </a:lvl1pPr>
      <a:lvl2pPr marL="631825"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895350"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1168400" indent="-342900" algn="l" defTabSz="914400" rtl="0" eaLnBrk="1" latinLnBrk="0" hangingPunct="1">
        <a:spcBef>
          <a:spcPts val="1134"/>
        </a:spcBef>
        <a:buClr>
          <a:schemeClr val="tx2"/>
        </a:buClr>
        <a:buFont typeface="Arial" panose="020B0604020202020204" pitchFamily="34" charset="0"/>
        <a:buChar char="•"/>
        <a:defRPr sz="2000" kern="1200">
          <a:solidFill>
            <a:schemeClr val="tx1"/>
          </a:solidFill>
          <a:latin typeface="+mn-lt"/>
          <a:ea typeface="+mn-ea"/>
          <a:cs typeface="+mn-cs"/>
        </a:defRPr>
      </a:lvl4pPr>
      <a:lvl5pPr marL="1433513" indent="-3429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600" b="0" dirty="0" smtClean="0"/>
              <a:t>CS7002 Data Communications</a:t>
            </a:r>
            <a:endParaRPr lang="en-GB" sz="3600" b="0" dirty="0"/>
          </a:p>
        </p:txBody>
      </p:sp>
      <p:sp>
        <p:nvSpPr>
          <p:cNvPr id="3" name="Subtitle 2"/>
          <p:cNvSpPr>
            <a:spLocks noGrp="1"/>
          </p:cNvSpPr>
          <p:nvPr>
            <p:ph type="subTitle" idx="1"/>
          </p:nvPr>
        </p:nvSpPr>
        <p:spPr/>
        <p:txBody>
          <a:bodyPr/>
          <a:lstStyle/>
          <a:p>
            <a:r>
              <a:rPr lang="en-GB" dirty="0" smtClean="0"/>
              <a:t>The NEBULA Future Internet Architecture</a:t>
            </a:r>
            <a:endParaRPr lang="en-GB" dirty="0"/>
          </a:p>
        </p:txBody>
      </p:sp>
      <p:sp>
        <p:nvSpPr>
          <p:cNvPr id="6" name="Text Placeholder 5"/>
          <p:cNvSpPr>
            <a:spLocks noGrp="1"/>
          </p:cNvSpPr>
          <p:nvPr>
            <p:ph type="body" sz="quarter" idx="10"/>
          </p:nvPr>
        </p:nvSpPr>
        <p:spPr/>
        <p:txBody>
          <a:bodyPr/>
          <a:lstStyle/>
          <a:p>
            <a:pPr marL="0" indent="0">
              <a:buNone/>
            </a:pPr>
            <a:r>
              <a:rPr lang="en-GB" dirty="0" smtClean="0"/>
              <a:t>Yueming Zheng</a:t>
            </a:r>
          </a:p>
          <a:p>
            <a:pPr lvl="2"/>
            <a:r>
              <a:rPr lang="en-IE" dirty="0" err="1" smtClean="0"/>
              <a:t>yzheng@tcd.ie</a:t>
            </a:r>
            <a:endParaRPr lang="en-IE" dirty="0"/>
          </a:p>
        </p:txBody>
      </p:sp>
    </p:spTree>
    <p:extLst>
      <p:ext uri="{BB962C8B-B14F-4D97-AF65-F5344CB8AC3E}">
        <p14:creationId xmlns:p14="http://schemas.microsoft.com/office/powerpoint/2010/main" val="1772792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Nebula Core Architecture</a:t>
            </a:r>
            <a:endParaRPr lang="en-IE" dirty="0"/>
          </a:p>
        </p:txBody>
      </p:sp>
      <p:sp>
        <p:nvSpPr>
          <p:cNvPr id="4" name="Text Placeholder 3"/>
          <p:cNvSpPr>
            <a:spLocks noGrp="1"/>
          </p:cNvSpPr>
          <p:nvPr>
            <p:ph type="body" sz="quarter" idx="11"/>
          </p:nvPr>
        </p:nvSpPr>
        <p:spPr/>
        <p:txBody>
          <a:bodyPr/>
          <a:lstStyle/>
          <a:p>
            <a:r>
              <a:rPr lang="en-IE" dirty="0" smtClean="0"/>
              <a:t>Connects data </a:t>
            </a:r>
            <a:r>
              <a:rPr lang="en-IE" dirty="0" err="1" smtClean="0"/>
              <a:t>center</a:t>
            </a:r>
            <a:r>
              <a:rPr lang="en-IE" dirty="0" smtClean="0"/>
              <a:t> to each other</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10</a:t>
            </a:fld>
            <a:endParaRPr lang="en-IE"/>
          </a:p>
        </p:txBody>
      </p:sp>
      <p:sp>
        <p:nvSpPr>
          <p:cNvPr id="6" name="TextBox 5"/>
          <p:cNvSpPr txBox="1"/>
          <p:nvPr/>
        </p:nvSpPr>
        <p:spPr>
          <a:xfrm>
            <a:off x="828674" y="4974956"/>
            <a:ext cx="7500939" cy="923330"/>
          </a:xfrm>
          <a:prstGeom prst="rect">
            <a:avLst/>
          </a:prstGeom>
          <a:noFill/>
        </p:spPr>
        <p:txBody>
          <a:bodyPr wrap="square" rtlCol="0">
            <a:spAutoFit/>
          </a:bodyPr>
          <a:lstStyle/>
          <a:p>
            <a:r>
              <a:rPr lang="en-US" dirty="0"/>
              <a:t>The NEBULA Core (</a:t>
            </a:r>
            <a:r>
              <a:rPr lang="en-US" dirty="0" err="1"/>
              <a:t>NCore</a:t>
            </a:r>
            <a:r>
              <a:rPr lang="en-US" dirty="0"/>
              <a:t>) redundantly interconnects enterprise data centers containing replicated data with ultra-high availability, next-generation core routers developed in collaboration with Cisco.</a:t>
            </a:r>
          </a:p>
        </p:txBody>
      </p:sp>
      <p:pic>
        <p:nvPicPr>
          <p:cNvPr id="8" name="Picture 7"/>
          <p:cNvPicPr>
            <a:picLocks noChangeAspect="1"/>
          </p:cNvPicPr>
          <p:nvPr/>
        </p:nvPicPr>
        <p:blipFill>
          <a:blip r:embed="rId3"/>
          <a:stretch>
            <a:fillRect/>
          </a:stretch>
        </p:blipFill>
        <p:spPr>
          <a:xfrm>
            <a:off x="828674" y="1476000"/>
            <a:ext cx="7625214" cy="3229932"/>
          </a:xfrm>
          <a:prstGeom prst="rect">
            <a:avLst/>
          </a:prstGeom>
        </p:spPr>
      </p:pic>
    </p:spTree>
    <p:extLst>
      <p:ext uri="{BB962C8B-B14F-4D97-AF65-F5344CB8AC3E}">
        <p14:creationId xmlns:p14="http://schemas.microsoft.com/office/powerpoint/2010/main" val="128366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Nebula Data Plane </a:t>
            </a:r>
            <a:endParaRPr lang="en-IE" dirty="0"/>
          </a:p>
        </p:txBody>
      </p:sp>
      <p:sp>
        <p:nvSpPr>
          <p:cNvPr id="3" name="Text Placeholder 2"/>
          <p:cNvSpPr>
            <a:spLocks noGrp="1"/>
          </p:cNvSpPr>
          <p:nvPr>
            <p:ph type="body" sz="quarter" idx="10"/>
          </p:nvPr>
        </p:nvSpPr>
        <p:spPr/>
        <p:txBody>
          <a:bodyPr/>
          <a:lstStyle/>
          <a:p>
            <a:r>
              <a:rPr lang="en-IE" dirty="0" smtClean="0"/>
              <a:t>Resilient access</a:t>
            </a:r>
          </a:p>
          <a:p>
            <a:r>
              <a:rPr lang="en-IE" dirty="0"/>
              <a:t>P</a:t>
            </a:r>
            <a:r>
              <a:rPr lang="en-IE" dirty="0" smtClean="0"/>
              <a:t>ath verification mechanism -&gt; ICING</a:t>
            </a:r>
          </a:p>
          <a:p>
            <a:r>
              <a:rPr lang="en-IE" dirty="0" smtClean="0"/>
              <a:t>Proof of Consent (</a:t>
            </a:r>
            <a:r>
              <a:rPr lang="en-IE" dirty="0" err="1" smtClean="0"/>
              <a:t>PoC</a:t>
            </a:r>
            <a:r>
              <a:rPr lang="en-IE" dirty="0" smtClean="0"/>
              <a:t>)  </a:t>
            </a:r>
          </a:p>
          <a:p>
            <a:pPr marL="288925" lvl="1" indent="0">
              <a:buNone/>
            </a:pPr>
            <a:r>
              <a:rPr lang="en-IE" dirty="0"/>
              <a:t>	</a:t>
            </a:r>
            <a:r>
              <a:rPr lang="en-IE" dirty="0" smtClean="0"/>
              <a:t>authorized?</a:t>
            </a:r>
          </a:p>
          <a:p>
            <a:r>
              <a:rPr lang="en-IE" dirty="0" smtClean="0"/>
              <a:t>Proof of Provenance (</a:t>
            </a:r>
            <a:r>
              <a:rPr lang="en-IE" dirty="0" err="1" smtClean="0"/>
              <a:t>PoP</a:t>
            </a:r>
            <a:r>
              <a:rPr lang="en-IE" dirty="0" smtClean="0"/>
              <a:t>)</a:t>
            </a:r>
          </a:p>
          <a:p>
            <a:pPr marL="288925" lvl="1" indent="0">
              <a:buNone/>
            </a:pPr>
            <a:r>
              <a:rPr lang="en-IE" dirty="0"/>
              <a:t>	</a:t>
            </a:r>
            <a:r>
              <a:rPr lang="en-IE" dirty="0" smtClean="0"/>
              <a:t>authorized path is followed?</a:t>
            </a:r>
          </a:p>
        </p:txBody>
      </p:sp>
      <p:sp>
        <p:nvSpPr>
          <p:cNvPr id="4" name="Text Placeholder 3"/>
          <p:cNvSpPr>
            <a:spLocks noGrp="1"/>
          </p:cNvSpPr>
          <p:nvPr>
            <p:ph type="body" sz="quarter" idx="11"/>
          </p:nvPr>
        </p:nvSpPr>
        <p:spPr/>
        <p:txBody>
          <a:bodyPr/>
          <a:lstStyle/>
          <a:p>
            <a:r>
              <a:rPr lang="en-US" dirty="0" smtClean="0"/>
              <a:t>NDP</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11</a:t>
            </a:fld>
            <a:endParaRPr lang="en-IE"/>
          </a:p>
        </p:txBody>
      </p:sp>
      <p:pic>
        <p:nvPicPr>
          <p:cNvPr id="6" name="Picture 5"/>
          <p:cNvPicPr>
            <a:picLocks noChangeAspect="1"/>
          </p:cNvPicPr>
          <p:nvPr/>
        </p:nvPicPr>
        <p:blipFill>
          <a:blip r:embed="rId3"/>
          <a:stretch>
            <a:fillRect/>
          </a:stretch>
        </p:blipFill>
        <p:spPr>
          <a:xfrm>
            <a:off x="5186821" y="4620126"/>
            <a:ext cx="3142792" cy="805593"/>
          </a:xfrm>
          <a:prstGeom prst="rect">
            <a:avLst/>
          </a:prstGeom>
        </p:spPr>
      </p:pic>
    </p:spTree>
    <p:extLst>
      <p:ext uri="{BB962C8B-B14F-4D97-AF65-F5344CB8AC3E}">
        <p14:creationId xmlns:p14="http://schemas.microsoft.com/office/powerpoint/2010/main" val="358106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Nebula Data Plane </a:t>
            </a:r>
            <a:endParaRPr lang="en-IE" dirty="0"/>
          </a:p>
        </p:txBody>
      </p:sp>
      <p:sp>
        <p:nvSpPr>
          <p:cNvPr id="4" name="Text Placeholder 3"/>
          <p:cNvSpPr>
            <a:spLocks noGrp="1"/>
          </p:cNvSpPr>
          <p:nvPr>
            <p:ph type="body" sz="quarter" idx="11"/>
          </p:nvPr>
        </p:nvSpPr>
        <p:spPr/>
        <p:txBody>
          <a:bodyPr/>
          <a:lstStyle/>
          <a:p>
            <a:r>
              <a:rPr lang="en-US" dirty="0" smtClean="0"/>
              <a:t>Connects data center to the access (edge) networks</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12</a:t>
            </a:fld>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77" y="2250064"/>
            <a:ext cx="7637636" cy="3003862"/>
          </a:xfrm>
          <a:prstGeom prst="rect">
            <a:avLst/>
          </a:prstGeom>
        </p:spPr>
      </p:pic>
    </p:spTree>
    <p:extLst>
      <p:ext uri="{BB962C8B-B14F-4D97-AF65-F5344CB8AC3E}">
        <p14:creationId xmlns:p14="http://schemas.microsoft.com/office/powerpoint/2010/main" val="9216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Nebula Data Plane </a:t>
            </a:r>
            <a:endParaRPr lang="en-IE" dirty="0"/>
          </a:p>
        </p:txBody>
      </p:sp>
      <p:sp>
        <p:nvSpPr>
          <p:cNvPr id="4" name="Text Placeholder 3"/>
          <p:cNvSpPr>
            <a:spLocks noGrp="1"/>
          </p:cNvSpPr>
          <p:nvPr>
            <p:ph type="body" sz="quarter" idx="11"/>
          </p:nvPr>
        </p:nvSpPr>
        <p:spPr/>
        <p:txBody>
          <a:bodyPr/>
          <a:lstStyle/>
          <a:p>
            <a:r>
              <a:rPr lang="en-US" dirty="0" smtClean="0"/>
              <a:t>Connects data center to the access (edge) networks</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13</a:t>
            </a:fld>
            <a:endParaRPr lang="en-IE"/>
          </a:p>
        </p:txBody>
      </p:sp>
      <p:sp>
        <p:nvSpPr>
          <p:cNvPr id="6" name="Text Placeholder 5"/>
          <p:cNvSpPr>
            <a:spLocks noGrp="1"/>
          </p:cNvSpPr>
          <p:nvPr>
            <p:ph type="body" sz="quarter" idx="10"/>
          </p:nvPr>
        </p:nvSpPr>
        <p:spPr>
          <a:xfrm>
            <a:off x="828674" y="1664979"/>
            <a:ext cx="7385428" cy="4468722"/>
          </a:xfrm>
        </p:spPr>
        <p:txBody>
          <a:bodyPr/>
          <a:lstStyle/>
          <a:p>
            <a:r>
              <a:rPr lang="en-US" dirty="0" smtClean="0"/>
              <a:t>Map path consent and path compliance to cryptographic tokens:</a:t>
            </a:r>
          </a:p>
          <a:p>
            <a:pPr lvl="1"/>
            <a:r>
              <a:rPr lang="en-US" dirty="0" err="1" smtClean="0"/>
              <a:t>PoC</a:t>
            </a:r>
            <a:r>
              <a:rPr lang="en-US" dirty="0" smtClean="0"/>
              <a:t>: Proof of Consent</a:t>
            </a:r>
          </a:p>
          <a:p>
            <a:pPr lvl="1"/>
            <a:r>
              <a:rPr lang="en-US" dirty="0" err="1" smtClean="0"/>
              <a:t>PoP</a:t>
            </a:r>
            <a:r>
              <a:rPr lang="en-US" dirty="0" smtClean="0"/>
              <a:t>: Proof of Path</a:t>
            </a:r>
          </a:p>
          <a:p>
            <a:r>
              <a:rPr lang="en-US" dirty="0" smtClean="0"/>
              <a:t>As the packet traverses the path, it is incrementally marked with </a:t>
            </a:r>
            <a:r>
              <a:rPr lang="en-US" dirty="0" err="1" smtClean="0"/>
              <a:t>PoP</a:t>
            </a:r>
            <a:endParaRPr lang="en-US" dirty="0" smtClean="0"/>
          </a:p>
          <a:p>
            <a:r>
              <a:rPr lang="en-US" dirty="0" smtClean="0"/>
              <a:t>Improve security: </a:t>
            </a:r>
          </a:p>
          <a:p>
            <a:pPr lvl="1"/>
            <a:r>
              <a:rPr lang="en-US" dirty="0"/>
              <a:t>✔ </a:t>
            </a:r>
            <a:r>
              <a:rPr lang="en-US" dirty="0" smtClean="0"/>
              <a:t>Authorized and strong cryptographic </a:t>
            </a:r>
          </a:p>
          <a:p>
            <a:pPr lvl="1"/>
            <a:r>
              <a:rPr lang="en-US" dirty="0"/>
              <a:t>✖️ </a:t>
            </a:r>
            <a:r>
              <a:rPr lang="en-US" dirty="0" smtClean="0"/>
              <a:t>Denial-of-service attacks</a:t>
            </a:r>
          </a:p>
        </p:txBody>
      </p:sp>
    </p:spTree>
    <p:extLst>
      <p:ext uri="{BB962C8B-B14F-4D97-AF65-F5344CB8AC3E}">
        <p14:creationId xmlns:p14="http://schemas.microsoft.com/office/powerpoint/2010/main" val="2993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NDP </a:t>
            </a:r>
            <a:r>
              <a:rPr lang="mr-IN" dirty="0" smtClean="0"/>
              <a:t>–</a:t>
            </a:r>
            <a:r>
              <a:rPr lang="en-US" dirty="0" smtClean="0"/>
              <a:t> Path Setup</a:t>
            </a:r>
            <a:endParaRPr lang="en-IE" dirty="0"/>
          </a:p>
        </p:txBody>
      </p:sp>
      <p:sp>
        <p:nvSpPr>
          <p:cNvPr id="3" name="Text Placeholder 2"/>
          <p:cNvSpPr>
            <a:spLocks noGrp="1"/>
          </p:cNvSpPr>
          <p:nvPr>
            <p:ph type="body" sz="quarter" idx="10"/>
          </p:nvPr>
        </p:nvSpPr>
        <p:spPr/>
        <p:txBody>
          <a:bodyPr/>
          <a:lstStyle/>
          <a:p>
            <a:r>
              <a:rPr lang="en-IE" dirty="0" smtClean="0"/>
              <a:t>When the specification is received, the system checks a cache for a cached compliant path to the destination or service</a:t>
            </a:r>
          </a:p>
          <a:p>
            <a:pPr lvl="1"/>
            <a:r>
              <a:rPr lang="en-IE" dirty="0" smtClean="0"/>
              <a:t>Scenario 1: path is available -&gt; obtain consent to use the path</a:t>
            </a:r>
          </a:p>
          <a:p>
            <a:pPr lvl="1"/>
            <a:r>
              <a:rPr lang="en-IE" dirty="0" smtClean="0"/>
              <a:t>Scenario 2: nothing is cached / no consent for a cached path-&gt; system would iterate requests for consent to consent servers</a:t>
            </a:r>
            <a:endParaRPr lang="en-IE" dirty="0"/>
          </a:p>
          <a:p>
            <a:pPr marL="342900" lvl="1">
              <a:spcBef>
                <a:spcPts val="1417"/>
              </a:spcBef>
            </a:pPr>
            <a:r>
              <a:rPr lang="en-IE" sz="2400" dirty="0" smtClean="0"/>
              <a:t>Result: </a:t>
            </a:r>
          </a:p>
          <a:p>
            <a:pPr marL="606425" lvl="2">
              <a:spcBef>
                <a:spcPts val="1417"/>
              </a:spcBef>
            </a:pPr>
            <a:r>
              <a:rPr lang="en-IE" dirty="0"/>
              <a:t>1.establish and cache a path</a:t>
            </a:r>
          </a:p>
          <a:p>
            <a:pPr marL="606425" lvl="2">
              <a:spcBef>
                <a:spcPts val="1417"/>
              </a:spcBef>
            </a:pPr>
            <a:r>
              <a:rPr lang="en-IE" dirty="0"/>
              <a:t>2.fail with an error</a:t>
            </a:r>
          </a:p>
        </p:txBody>
      </p:sp>
      <p:sp>
        <p:nvSpPr>
          <p:cNvPr id="5" name="Slide Number Placeholder 4"/>
          <p:cNvSpPr>
            <a:spLocks noGrp="1"/>
          </p:cNvSpPr>
          <p:nvPr>
            <p:ph type="sldNum" sz="quarter" idx="12"/>
          </p:nvPr>
        </p:nvSpPr>
        <p:spPr/>
        <p:txBody>
          <a:bodyPr/>
          <a:lstStyle/>
          <a:p>
            <a:fld id="{7D300DB9-A23F-43BD-B7EF-862D750C72E7}" type="slidenum">
              <a:rPr lang="en-IE" smtClean="0"/>
              <a:t>14</a:t>
            </a:fld>
            <a:endParaRPr lang="en-IE"/>
          </a:p>
        </p:txBody>
      </p:sp>
      <p:sp>
        <p:nvSpPr>
          <p:cNvPr id="6" name="Text Placeholder 5"/>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682635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NDP </a:t>
            </a:r>
            <a:r>
              <a:rPr lang="mr-IN" dirty="0" smtClean="0"/>
              <a:t>–</a:t>
            </a:r>
            <a:r>
              <a:rPr lang="en-US" dirty="0" smtClean="0"/>
              <a:t> Naming</a:t>
            </a:r>
            <a:endParaRPr lang="en-IE" dirty="0"/>
          </a:p>
        </p:txBody>
      </p:sp>
      <p:sp>
        <p:nvSpPr>
          <p:cNvPr id="3" name="Text Placeholder 2"/>
          <p:cNvSpPr>
            <a:spLocks noGrp="1"/>
          </p:cNvSpPr>
          <p:nvPr>
            <p:ph type="body" sz="quarter" idx="10"/>
          </p:nvPr>
        </p:nvSpPr>
        <p:spPr>
          <a:xfrm>
            <a:off x="828674" y="1881075"/>
            <a:ext cx="8129589" cy="4040188"/>
          </a:xfrm>
        </p:spPr>
        <p:txBody>
          <a:bodyPr/>
          <a:lstStyle/>
          <a:p>
            <a:r>
              <a:rPr lang="en-IE" sz="2400" dirty="0" smtClean="0"/>
              <a:t>Aim: human-readable names -&gt; network-usable information</a:t>
            </a:r>
          </a:p>
          <a:p>
            <a:r>
              <a:rPr lang="en-IE" dirty="0" err="1" smtClean="0"/>
              <a:t>TorIP</a:t>
            </a:r>
            <a:r>
              <a:rPr lang="en-IE" dirty="0" smtClean="0"/>
              <a:t> (ISP, ID) --- ID identifies a mailbox</a:t>
            </a:r>
          </a:p>
          <a:p>
            <a:r>
              <a:rPr lang="en-IE" sz="2400" dirty="0" smtClean="0"/>
              <a:t>ICING --- DNS is augmented by policy enforcement</a:t>
            </a:r>
          </a:p>
          <a:p>
            <a:pPr lvl="1"/>
            <a:r>
              <a:rPr lang="en-IE" sz="2000" dirty="0" smtClean="0"/>
              <a:t>Example : </a:t>
            </a:r>
            <a:r>
              <a:rPr lang="en-IE" dirty="0"/>
              <a:t> </a:t>
            </a:r>
            <a:r>
              <a:rPr lang="en-IE" sz="2800" u="sng" dirty="0" smtClean="0"/>
              <a:t>www. </a:t>
            </a:r>
            <a:r>
              <a:rPr lang="en-IE" sz="2800" dirty="0" smtClean="0"/>
              <a:t> foo </a:t>
            </a:r>
            <a:r>
              <a:rPr lang="en-IE" sz="2800" u="sng" dirty="0" smtClean="0"/>
              <a:t>. com</a:t>
            </a:r>
            <a:r>
              <a:rPr lang="en-IE" sz="2800" u="sng" dirty="0"/>
              <a:t> </a:t>
            </a:r>
            <a:r>
              <a:rPr lang="en-IE" sz="2800" u="sng" dirty="0" smtClean="0"/>
              <a:t> </a:t>
            </a:r>
          </a:p>
          <a:p>
            <a:pPr marL="288925" lvl="1" indent="0">
              <a:buNone/>
            </a:pPr>
            <a:r>
              <a:rPr lang="en-IE" dirty="0"/>
              <a:t> </a:t>
            </a:r>
            <a:r>
              <a:rPr lang="en-IE" dirty="0" smtClean="0"/>
              <a:t>                         PoC1                     PoC2</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15</a:t>
            </a:fld>
            <a:endParaRPr lang="en-IE"/>
          </a:p>
        </p:txBody>
      </p:sp>
      <p:sp>
        <p:nvSpPr>
          <p:cNvPr id="6" name="Text Placeholder 5"/>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296056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z="2800" dirty="0" smtClean="0"/>
              <a:t>Nebula Virtual and Extensible Network Techniques</a:t>
            </a:r>
            <a:endParaRPr lang="en-IE" sz="2800" dirty="0"/>
          </a:p>
        </p:txBody>
      </p:sp>
      <p:sp>
        <p:nvSpPr>
          <p:cNvPr id="3" name="Text Placeholder 2"/>
          <p:cNvSpPr>
            <a:spLocks noGrp="1"/>
          </p:cNvSpPr>
          <p:nvPr>
            <p:ph type="body" sz="quarter" idx="10"/>
          </p:nvPr>
        </p:nvSpPr>
        <p:spPr/>
        <p:txBody>
          <a:bodyPr/>
          <a:lstStyle/>
          <a:p>
            <a:r>
              <a:rPr lang="en-IE" dirty="0" smtClean="0"/>
              <a:t>New control-plane technologies </a:t>
            </a:r>
          </a:p>
          <a:p>
            <a:r>
              <a:rPr lang="en-IE" dirty="0" smtClean="0"/>
              <a:t>Policy specifications, policy-based path setup                  and service naming</a:t>
            </a:r>
          </a:p>
          <a:p>
            <a:r>
              <a:rPr lang="en-IE" dirty="0" smtClean="0"/>
              <a:t>Declarative networking</a:t>
            </a:r>
            <a:endParaRPr lang="en-IE" dirty="0"/>
          </a:p>
          <a:p>
            <a:pPr lvl="1"/>
            <a:r>
              <a:rPr lang="en-IE" dirty="0" smtClean="0"/>
              <a:t>Lets administrators provide high-level specifications of their routing policies, without having to worry about implementation details and getting them right.`</a:t>
            </a:r>
          </a:p>
        </p:txBody>
      </p:sp>
      <p:sp>
        <p:nvSpPr>
          <p:cNvPr id="4" name="Text Placeholder 3"/>
          <p:cNvSpPr>
            <a:spLocks noGrp="1"/>
          </p:cNvSpPr>
          <p:nvPr>
            <p:ph type="body" sz="quarter" idx="11"/>
          </p:nvPr>
        </p:nvSpPr>
        <p:spPr/>
        <p:txBody>
          <a:bodyPr/>
          <a:lstStyle/>
          <a:p>
            <a:r>
              <a:rPr lang="en-IE" dirty="0" smtClean="0"/>
              <a:t>NVENT</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16</a:t>
            </a:fld>
            <a:endParaRPr lang="en-IE"/>
          </a:p>
        </p:txBody>
      </p:sp>
    </p:spTree>
    <p:extLst>
      <p:ext uri="{BB962C8B-B14F-4D97-AF65-F5344CB8AC3E}">
        <p14:creationId xmlns:p14="http://schemas.microsoft.com/office/powerpoint/2010/main" val="1451607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NVENT </a:t>
            </a:r>
            <a:r>
              <a:rPr lang="mr-IN" dirty="0" smtClean="0"/>
              <a:t>–</a:t>
            </a:r>
            <a:r>
              <a:rPr lang="en-US" dirty="0" smtClean="0"/>
              <a:t> Policy Configuration</a:t>
            </a:r>
            <a:endParaRPr lang="en-IE" dirty="0"/>
          </a:p>
        </p:txBody>
      </p:sp>
      <p:sp>
        <p:nvSpPr>
          <p:cNvPr id="3" name="Text Placeholder 2"/>
          <p:cNvSpPr>
            <a:spLocks noGrp="1"/>
          </p:cNvSpPr>
          <p:nvPr>
            <p:ph type="body" sz="quarter" idx="10"/>
          </p:nvPr>
        </p:nvSpPr>
        <p:spPr>
          <a:xfrm>
            <a:off x="828674" y="1881075"/>
            <a:ext cx="8129589" cy="4040188"/>
          </a:xfrm>
        </p:spPr>
        <p:txBody>
          <a:bodyPr/>
          <a:lstStyle/>
          <a:p>
            <a:r>
              <a:rPr lang="en-IE" dirty="0" smtClean="0"/>
              <a:t>Determine: </a:t>
            </a:r>
            <a:endParaRPr lang="en-IE" dirty="0"/>
          </a:p>
          <a:p>
            <a:pPr lvl="1"/>
            <a:r>
              <a:rPr lang="en-IE" dirty="0" smtClean="0"/>
              <a:t>How a client can ask for certain properties</a:t>
            </a:r>
          </a:p>
          <a:p>
            <a:pPr lvl="1"/>
            <a:r>
              <a:rPr lang="en-IE" dirty="0" smtClean="0"/>
              <a:t>How ISP offer certain properties</a:t>
            </a:r>
            <a:endParaRPr lang="en-IE" dirty="0"/>
          </a:p>
          <a:p>
            <a:pPr marL="342900" lvl="1">
              <a:spcBef>
                <a:spcPts val="1417"/>
              </a:spcBef>
            </a:pPr>
            <a:r>
              <a:rPr lang="en-IE" sz="2400" dirty="0"/>
              <a:t>Default </a:t>
            </a:r>
            <a:r>
              <a:rPr lang="en-IE" sz="2400" dirty="0" smtClean="0"/>
              <a:t>policy: drop traffic -&gt; ”deny by default”</a:t>
            </a:r>
            <a:endParaRPr lang="en-IE" sz="2400" dirty="0"/>
          </a:p>
          <a:p>
            <a:pPr marL="342900" lvl="1">
              <a:spcBef>
                <a:spcPts val="1417"/>
              </a:spcBef>
            </a:pPr>
            <a:r>
              <a:rPr lang="en-IE" sz="2400" dirty="0" smtClean="0"/>
              <a:t>General case: </a:t>
            </a:r>
          </a:p>
          <a:p>
            <a:pPr marL="606425" lvl="2">
              <a:spcBef>
                <a:spcPts val="1417"/>
              </a:spcBef>
            </a:pPr>
            <a:r>
              <a:rPr lang="en-IE" sz="2400" dirty="0" smtClean="0"/>
              <a:t>Ask for a policy “HIPAA” -&gt; HIPAA=yes -&gt; policy server’s policy can be queried; a path is constructed from consenting servers</a:t>
            </a:r>
          </a:p>
        </p:txBody>
      </p:sp>
      <p:sp>
        <p:nvSpPr>
          <p:cNvPr id="5" name="Slide Number Placeholder 4"/>
          <p:cNvSpPr>
            <a:spLocks noGrp="1"/>
          </p:cNvSpPr>
          <p:nvPr>
            <p:ph type="sldNum" sz="quarter" idx="12"/>
          </p:nvPr>
        </p:nvSpPr>
        <p:spPr/>
        <p:txBody>
          <a:bodyPr/>
          <a:lstStyle/>
          <a:p>
            <a:fld id="{7D300DB9-A23F-43BD-B7EF-862D750C72E7}" type="slidenum">
              <a:rPr lang="en-IE" smtClean="0"/>
              <a:t>17</a:t>
            </a:fld>
            <a:endParaRPr lang="en-IE"/>
          </a:p>
        </p:txBody>
      </p:sp>
      <p:sp>
        <p:nvSpPr>
          <p:cNvPr id="6" name="Text Placeholder 5"/>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596442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Putting Nebula Together</a:t>
            </a:r>
            <a:endParaRPr lang="en-IE" dirty="0"/>
          </a:p>
        </p:txBody>
      </p:sp>
      <p:sp>
        <p:nvSpPr>
          <p:cNvPr id="3" name="Text Placeholder 2"/>
          <p:cNvSpPr>
            <a:spLocks noGrp="1"/>
          </p:cNvSpPr>
          <p:nvPr>
            <p:ph type="body" sz="quarter" idx="10"/>
          </p:nvPr>
        </p:nvSpPr>
        <p:spPr/>
        <p:txBody>
          <a:bodyPr/>
          <a:lstStyle/>
          <a:p>
            <a:r>
              <a:rPr lang="en-IE" dirty="0" smtClean="0"/>
              <a:t>Phase I </a:t>
            </a:r>
          </a:p>
          <a:p>
            <a:pPr marL="0" indent="0">
              <a:buNone/>
            </a:pPr>
            <a:r>
              <a:rPr lang="en-IE" dirty="0" smtClean="0"/>
              <a:t>	--- router architecture, data </a:t>
            </a:r>
            <a:r>
              <a:rPr lang="en-IE" dirty="0" err="1" smtClean="0"/>
              <a:t>center</a:t>
            </a:r>
            <a:r>
              <a:rPr lang="en-IE" dirty="0"/>
              <a:t> </a:t>
            </a:r>
            <a:r>
              <a:rPr lang="en-IE" dirty="0" smtClean="0"/>
              <a:t>networking , </a:t>
            </a:r>
            <a:r>
              <a:rPr lang="en-IE" dirty="0" err="1" smtClean="0"/>
              <a:t>interdomain</a:t>
            </a:r>
            <a:r>
              <a:rPr lang="en-IE" dirty="0" smtClean="0"/>
              <a:t> networking, network control, and network security</a:t>
            </a:r>
          </a:p>
          <a:p>
            <a:endParaRPr lang="en-IE" dirty="0" smtClean="0"/>
          </a:p>
          <a:p>
            <a:r>
              <a:rPr lang="en-IE" dirty="0" smtClean="0"/>
              <a:t>Phase II</a:t>
            </a:r>
            <a:endParaRPr lang="en-IE" dirty="0"/>
          </a:p>
          <a:p>
            <a:pPr marL="0" indent="0">
              <a:buNone/>
            </a:pPr>
            <a:r>
              <a:rPr lang="en-IE" dirty="0"/>
              <a:t>	</a:t>
            </a:r>
            <a:r>
              <a:rPr lang="en-IE" dirty="0" smtClean="0"/>
              <a:t>--- regulatory policy and economics seeking to understand the implications</a:t>
            </a:r>
          </a:p>
        </p:txBody>
      </p:sp>
      <p:sp>
        <p:nvSpPr>
          <p:cNvPr id="4" name="Text Placeholder 3"/>
          <p:cNvSpPr>
            <a:spLocks noGrp="1"/>
          </p:cNvSpPr>
          <p:nvPr>
            <p:ph type="body"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D300DB9-A23F-43BD-B7EF-862D750C72E7}" type="slidenum">
              <a:rPr lang="en-IE" smtClean="0"/>
              <a:t>18</a:t>
            </a:fld>
            <a:endParaRPr lang="en-IE"/>
          </a:p>
        </p:txBody>
      </p:sp>
    </p:spTree>
    <p:extLst>
      <p:ext uri="{BB962C8B-B14F-4D97-AF65-F5344CB8AC3E}">
        <p14:creationId xmlns:p14="http://schemas.microsoft.com/office/powerpoint/2010/main" val="1744988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Putting Nebula Together</a:t>
            </a:r>
            <a:endParaRPr lang="en-IE" dirty="0"/>
          </a:p>
        </p:txBody>
      </p:sp>
      <p:sp>
        <p:nvSpPr>
          <p:cNvPr id="4" name="Text Placeholder 3"/>
          <p:cNvSpPr>
            <a:spLocks noGrp="1"/>
          </p:cNvSpPr>
          <p:nvPr>
            <p:ph type="body"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D300DB9-A23F-43BD-B7EF-862D750C72E7}" type="slidenum">
              <a:rPr lang="en-IE" smtClean="0"/>
              <a:t>19</a:t>
            </a:fld>
            <a:endParaRPr lang="en-IE"/>
          </a:p>
        </p:txBody>
      </p:sp>
      <p:graphicFrame>
        <p:nvGraphicFramePr>
          <p:cNvPr id="12" name="Table 11"/>
          <p:cNvGraphicFramePr>
            <a:graphicFrameLocks noGrp="1"/>
          </p:cNvGraphicFramePr>
          <p:nvPr>
            <p:extLst>
              <p:ext uri="{D42A27DB-BD31-4B8C-83A1-F6EECF244321}">
                <p14:modId xmlns:p14="http://schemas.microsoft.com/office/powerpoint/2010/main" val="101610650"/>
              </p:ext>
            </p:extLst>
          </p:nvPr>
        </p:nvGraphicFramePr>
        <p:xfrm>
          <a:off x="828673" y="1671194"/>
          <a:ext cx="7500939" cy="3644724"/>
        </p:xfrm>
        <a:graphic>
          <a:graphicData uri="http://schemas.openxmlformats.org/drawingml/2006/table">
            <a:tbl>
              <a:tblPr firstRow="1" bandRow="1">
                <a:tableStyleId>{5C22544A-7EE6-4342-B048-85BDC9FD1C3A}</a:tableStyleId>
              </a:tblPr>
              <a:tblGrid>
                <a:gridCol w="1465076"/>
                <a:gridCol w="3535550"/>
                <a:gridCol w="2500313"/>
              </a:tblGrid>
              <a:tr h="534665">
                <a:tc>
                  <a:txBody>
                    <a:bodyPr/>
                    <a:lstStyle/>
                    <a:p>
                      <a:r>
                        <a:rPr lang="en-US" dirty="0" smtClean="0"/>
                        <a:t>Phase</a:t>
                      </a:r>
                      <a:endParaRPr lang="en-US" dirty="0"/>
                    </a:p>
                  </a:txBody>
                  <a:tcPr/>
                </a:tc>
                <a:tc>
                  <a:txBody>
                    <a:bodyPr/>
                    <a:lstStyle/>
                    <a:p>
                      <a:r>
                        <a:rPr lang="en-US" dirty="0" smtClean="0"/>
                        <a:t>Design Goal</a:t>
                      </a:r>
                      <a:endParaRPr lang="en-US" dirty="0"/>
                    </a:p>
                  </a:txBody>
                  <a:tcPr/>
                </a:tc>
                <a:tc>
                  <a:txBody>
                    <a:bodyPr/>
                    <a:lstStyle/>
                    <a:p>
                      <a:r>
                        <a:rPr lang="en-US" dirty="0" smtClean="0"/>
                        <a:t>NEBULA</a:t>
                      </a:r>
                      <a:endParaRPr lang="en-US" dirty="0"/>
                    </a:p>
                  </a:txBody>
                  <a:tcPr/>
                </a:tc>
              </a:tr>
              <a:tr h="765213">
                <a:tc rowSpan="4">
                  <a:txBody>
                    <a:bodyPr/>
                    <a:lstStyle/>
                    <a:p>
                      <a:endParaRPr lang="en-US" dirty="0" smtClean="0"/>
                    </a:p>
                    <a:p>
                      <a:endParaRPr lang="en-US" dirty="0" smtClean="0"/>
                    </a:p>
                    <a:p>
                      <a:endParaRPr lang="en-US" dirty="0" smtClean="0"/>
                    </a:p>
                    <a:p>
                      <a:pPr algn="ctr"/>
                      <a:r>
                        <a:rPr lang="en-US" sz="3200" dirty="0" smtClean="0"/>
                        <a:t>I</a:t>
                      </a:r>
                      <a:endParaRPr lang="en-US" sz="3200" dirty="0"/>
                    </a:p>
                  </a:txBody>
                  <a:tcPr/>
                </a:tc>
                <a:tc>
                  <a:txBody>
                    <a:bodyPr/>
                    <a:lstStyle/>
                    <a:p>
                      <a:r>
                        <a:rPr lang="en-US" dirty="0" smtClean="0"/>
                        <a:t>Ultra-reliable Future Internet Router Example (FIRE)</a:t>
                      </a:r>
                      <a:endParaRPr lang="en-US" dirty="0"/>
                    </a:p>
                  </a:txBody>
                  <a:tcPr/>
                </a:tc>
                <a:tc rowSpan="2">
                  <a:txBody>
                    <a:bodyPr/>
                    <a:lstStyle/>
                    <a:p>
                      <a:pPr algn="ctr"/>
                      <a:endParaRPr lang="en-US" dirty="0" smtClean="0"/>
                    </a:p>
                    <a:p>
                      <a:pPr algn="ctr"/>
                      <a:endParaRPr lang="en-US" dirty="0" smtClean="0"/>
                    </a:p>
                    <a:p>
                      <a:pPr algn="ctr"/>
                      <a:r>
                        <a:rPr lang="en-US" dirty="0" err="1" smtClean="0"/>
                        <a:t>Ncore</a:t>
                      </a:r>
                      <a:endParaRPr lang="en-US" dirty="0" smtClean="0"/>
                    </a:p>
                    <a:p>
                      <a:endParaRPr lang="en-US" dirty="0"/>
                    </a:p>
                  </a:txBody>
                  <a:tcPr/>
                </a:tc>
              </a:tr>
              <a:tr h="669646">
                <a:tc vMerge="1">
                  <a:txBody>
                    <a:bodyPr/>
                    <a:lstStyle/>
                    <a:p>
                      <a:endParaRPr lang="en-US" dirty="0"/>
                    </a:p>
                  </a:txBody>
                  <a:tcPr/>
                </a:tc>
                <a:tc>
                  <a:txBody>
                    <a:bodyPr/>
                    <a:lstStyle/>
                    <a:p>
                      <a:r>
                        <a:rPr lang="en-US" dirty="0" smtClean="0"/>
                        <a:t>Ultra-reliable</a:t>
                      </a:r>
                      <a:r>
                        <a:rPr lang="en-US" baseline="0" dirty="0" smtClean="0"/>
                        <a:t> data center or ISP network</a:t>
                      </a:r>
                      <a:endParaRPr lang="en-US" dirty="0"/>
                    </a:p>
                  </a:txBody>
                  <a:tcPr/>
                </a:tc>
                <a:tc vMerge="1">
                  <a:txBody>
                    <a:bodyPr/>
                    <a:lstStyle/>
                    <a:p>
                      <a:pPr algn="ctr"/>
                      <a:endParaRPr lang="en-US" dirty="0"/>
                    </a:p>
                  </a:txBody>
                  <a:tcPr/>
                </a:tc>
              </a:tr>
              <a:tr h="534665">
                <a:tc vMerge="1">
                  <a:txBody>
                    <a:bodyPr/>
                    <a:lstStyle/>
                    <a:p>
                      <a:endParaRPr lang="en-US" dirty="0"/>
                    </a:p>
                  </a:txBody>
                  <a:tcPr/>
                </a:tc>
                <a:tc>
                  <a:txBody>
                    <a:bodyPr/>
                    <a:lstStyle/>
                    <a:p>
                      <a:r>
                        <a:rPr lang="en-US" dirty="0" smtClean="0"/>
                        <a:t>Ultra-reliable </a:t>
                      </a:r>
                      <a:r>
                        <a:rPr lang="en-US" dirty="0" err="1" smtClean="0"/>
                        <a:t>Interdomain</a:t>
                      </a:r>
                      <a:r>
                        <a:rPr lang="en-US" baseline="0" dirty="0" smtClean="0"/>
                        <a:t> service</a:t>
                      </a:r>
                      <a:endParaRPr lang="en-US" dirty="0"/>
                    </a:p>
                  </a:txBody>
                  <a:tcPr/>
                </a:tc>
                <a:tc>
                  <a:txBody>
                    <a:bodyPr/>
                    <a:lstStyle/>
                    <a:p>
                      <a:pPr algn="ctr"/>
                      <a:r>
                        <a:rPr lang="en-US" dirty="0" smtClean="0"/>
                        <a:t>NDP</a:t>
                      </a:r>
                      <a:endParaRPr lang="en-US" dirty="0"/>
                    </a:p>
                  </a:txBody>
                  <a:tcPr/>
                </a:tc>
              </a:tr>
              <a:tr h="534665">
                <a:tc vMerge="1">
                  <a:txBody>
                    <a:bodyPr/>
                    <a:lstStyle/>
                    <a:p>
                      <a:endParaRPr lang="en-US" dirty="0"/>
                    </a:p>
                  </a:txBody>
                  <a:tcPr/>
                </a:tc>
                <a:tc>
                  <a:txBody>
                    <a:bodyPr/>
                    <a:lstStyle/>
                    <a:p>
                      <a:r>
                        <a:rPr lang="en-US" dirty="0" smtClean="0"/>
                        <a:t>Policy Control</a:t>
                      </a:r>
                      <a:endParaRPr lang="en-US" dirty="0"/>
                    </a:p>
                  </a:txBody>
                  <a:tcPr/>
                </a:tc>
                <a:tc>
                  <a:txBody>
                    <a:bodyPr/>
                    <a:lstStyle/>
                    <a:p>
                      <a:pPr algn="ctr"/>
                      <a:r>
                        <a:rPr lang="en-US" dirty="0" smtClean="0"/>
                        <a:t>NVENT</a:t>
                      </a:r>
                      <a:endParaRPr lang="en-US" dirty="0"/>
                    </a:p>
                  </a:txBody>
                  <a:tcPr/>
                </a:tc>
              </a:tr>
              <a:tr h="605870">
                <a:tc>
                  <a:txBody>
                    <a:bodyPr/>
                    <a:lstStyle/>
                    <a:p>
                      <a:pPr algn="ctr"/>
                      <a:r>
                        <a:rPr lang="en-US" sz="3200" dirty="0" smtClean="0"/>
                        <a:t>II</a:t>
                      </a:r>
                      <a:endParaRPr lang="en-US" sz="3200" dirty="0"/>
                    </a:p>
                  </a:txBody>
                  <a:tcPr/>
                </a:tc>
                <a:tc>
                  <a:txBody>
                    <a:bodyPr/>
                    <a:lstStyle/>
                    <a:p>
                      <a:r>
                        <a:rPr lang="en-US" dirty="0" smtClean="0"/>
                        <a:t>Economic and Policy Implications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84155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What is Nebula Future Internet Architecture</a:t>
            </a:r>
          </a:p>
          <a:p>
            <a:pPr marL="342900" indent="-342900">
              <a:buFont typeface="Arial" panose="020B0604020202020204" pitchFamily="34" charset="0"/>
              <a:buChar char="•"/>
            </a:pPr>
            <a:r>
              <a:rPr lang="en-US" dirty="0" smtClean="0"/>
              <a:t>Why we need Nebula?</a:t>
            </a:r>
          </a:p>
          <a:p>
            <a:pPr marL="342900" indent="-342900">
              <a:buFont typeface="Arial" panose="020B0604020202020204" pitchFamily="34" charset="0"/>
              <a:buChar char="•"/>
            </a:pPr>
            <a:r>
              <a:rPr lang="en-US" dirty="0" smtClean="0"/>
              <a:t>Three attributes of Nebula</a:t>
            </a:r>
          </a:p>
          <a:p>
            <a:pPr marL="342900" indent="-342900">
              <a:buFont typeface="Arial" panose="020B0604020202020204" pitchFamily="34" charset="0"/>
              <a:buChar char="•"/>
            </a:pPr>
            <a:r>
              <a:rPr lang="en-US" dirty="0" smtClean="0"/>
              <a:t>Packets transmission under Nebula architecture</a:t>
            </a:r>
          </a:p>
          <a:p>
            <a:pPr marL="342900" indent="-342900">
              <a:buFont typeface="Arial" panose="020B0604020202020204" pitchFamily="34" charset="0"/>
              <a:buChar char="•"/>
            </a:pPr>
            <a:r>
              <a:rPr lang="en-US" dirty="0" smtClean="0"/>
              <a:t>Evaluate Nebula’s performance on data computing</a:t>
            </a:r>
          </a:p>
          <a:p>
            <a:pPr marL="342900" indent="-342900">
              <a:buFont typeface="Arial" panose="020B0604020202020204" pitchFamily="34" charset="0"/>
              <a:buChar char="•"/>
            </a:pPr>
            <a:r>
              <a:rPr lang="en-US" dirty="0" smtClean="0"/>
              <a:t>Summary</a:t>
            </a:r>
            <a:endParaRPr lang="en-GB" dirty="0"/>
          </a:p>
        </p:txBody>
      </p:sp>
      <p:sp>
        <p:nvSpPr>
          <p:cNvPr id="4" name="Text Placeholder 3"/>
          <p:cNvSpPr>
            <a:spLocks noGrp="1"/>
          </p:cNvSpPr>
          <p:nvPr>
            <p:ph type="body"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2</a:t>
            </a:fld>
            <a:endParaRPr lang="en-IE"/>
          </a:p>
        </p:txBody>
      </p:sp>
    </p:spTree>
    <p:extLst>
      <p:ext uri="{BB962C8B-B14F-4D97-AF65-F5344CB8AC3E}">
        <p14:creationId xmlns:p14="http://schemas.microsoft.com/office/powerpoint/2010/main" val="3110083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Putting Nebula Together</a:t>
            </a:r>
            <a:endParaRPr lang="en-IE" dirty="0"/>
          </a:p>
        </p:txBody>
      </p:sp>
      <p:sp>
        <p:nvSpPr>
          <p:cNvPr id="4" name="Text Placeholder 3"/>
          <p:cNvSpPr>
            <a:spLocks noGrp="1"/>
          </p:cNvSpPr>
          <p:nvPr>
            <p:ph type="body" sz="quarter" idx="11"/>
          </p:nvPr>
        </p:nvSpPr>
        <p:spPr/>
        <p:txBody>
          <a:bodyPr/>
          <a:lstStyle/>
          <a:p>
            <a:r>
              <a:rPr lang="en-IE" dirty="0" smtClean="0"/>
              <a:t>Sensitive health data example</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20</a:t>
            </a:fld>
            <a:endParaRPr lang="en-IE"/>
          </a:p>
        </p:txBody>
      </p:sp>
      <p:pic>
        <p:nvPicPr>
          <p:cNvPr id="10" name="Picture 9"/>
          <p:cNvPicPr>
            <a:picLocks noChangeAspect="1"/>
          </p:cNvPicPr>
          <p:nvPr/>
        </p:nvPicPr>
        <p:blipFill>
          <a:blip r:embed="rId3"/>
          <a:stretch>
            <a:fillRect/>
          </a:stretch>
        </p:blipFill>
        <p:spPr>
          <a:xfrm>
            <a:off x="828674" y="1745025"/>
            <a:ext cx="7500939" cy="4223005"/>
          </a:xfrm>
          <a:prstGeom prst="rect">
            <a:avLst/>
          </a:prstGeom>
        </p:spPr>
      </p:pic>
    </p:spTree>
    <p:extLst>
      <p:ext uri="{BB962C8B-B14F-4D97-AF65-F5344CB8AC3E}">
        <p14:creationId xmlns:p14="http://schemas.microsoft.com/office/powerpoint/2010/main" val="1990649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EBFD48-782F-4CCF-8706-38363B3EAB8C}" type="slidenum">
              <a:rPr lang="en-IE" smtClean="0"/>
              <a:pPr>
                <a:defRPr/>
              </a:pPr>
              <a:t>21</a:t>
            </a:fld>
            <a:endParaRPr lang="en-IE"/>
          </a:p>
        </p:txBody>
      </p:sp>
      <p:sp>
        <p:nvSpPr>
          <p:cNvPr id="4" name="Content Placeholder 3"/>
          <p:cNvSpPr>
            <a:spLocks noGrp="1"/>
          </p:cNvSpPr>
          <p:nvPr>
            <p:ph idx="1"/>
          </p:nvPr>
        </p:nvSpPr>
        <p:spPr/>
        <p:txBody>
          <a:bodyPr/>
          <a:lstStyle/>
          <a:p>
            <a:pPr marL="0" indent="0">
              <a:buNone/>
            </a:pPr>
            <a:r>
              <a:rPr lang="en-IE" dirty="0" smtClean="0"/>
              <a:t>From the experiment in University of Minnesota:</a:t>
            </a:r>
          </a:p>
          <a:p>
            <a:pPr marL="0" indent="0">
              <a:buNone/>
            </a:pPr>
            <a:r>
              <a:rPr lang="en-IE" dirty="0" smtClean="0"/>
              <a:t>	On </a:t>
            </a:r>
            <a:r>
              <a:rPr lang="en-IE" dirty="0"/>
              <a:t>an emulated volunteer platform that spans over 50 </a:t>
            </a:r>
            <a:r>
              <a:rPr lang="en-IE" dirty="0" err="1"/>
              <a:t>PlanetLab</a:t>
            </a:r>
            <a:r>
              <a:rPr lang="en-IE" dirty="0"/>
              <a:t> nodes </a:t>
            </a:r>
            <a:r>
              <a:rPr lang="en-IE" dirty="0" smtClean="0"/>
              <a:t>distributed </a:t>
            </a:r>
            <a:r>
              <a:rPr lang="en-IE" dirty="0"/>
              <a:t>across Europe, and show how a common data-intensive computing framework, MapReduce, can be easily deployed and run on Nebula </a:t>
            </a:r>
          </a:p>
          <a:p>
            <a:pPr marL="0" indent="0">
              <a:buNone/>
            </a:pPr>
            <a:endParaRPr lang="en-IE" dirty="0" smtClean="0"/>
          </a:p>
        </p:txBody>
      </p:sp>
      <p:sp>
        <p:nvSpPr>
          <p:cNvPr id="5" name="Title 4"/>
          <p:cNvSpPr>
            <a:spLocks noGrp="1"/>
          </p:cNvSpPr>
          <p:nvPr>
            <p:ph type="title"/>
          </p:nvPr>
        </p:nvSpPr>
        <p:spPr/>
        <p:txBody>
          <a:bodyPr/>
          <a:lstStyle/>
          <a:p>
            <a:r>
              <a:rPr lang="en-IE" dirty="0" smtClean="0"/>
              <a:t>Evaluation</a:t>
            </a:r>
            <a:endParaRPr lang="en-IE" dirty="0"/>
          </a:p>
        </p:txBody>
      </p:sp>
      <p:pic>
        <p:nvPicPr>
          <p:cNvPr id="2" name="Picture 1"/>
          <p:cNvPicPr>
            <a:picLocks noChangeAspect="1"/>
          </p:cNvPicPr>
          <p:nvPr/>
        </p:nvPicPr>
        <p:blipFill>
          <a:blip r:embed="rId3"/>
          <a:stretch>
            <a:fillRect/>
          </a:stretch>
        </p:blipFill>
        <p:spPr>
          <a:xfrm>
            <a:off x="4964194" y="3813175"/>
            <a:ext cx="3544376" cy="2286258"/>
          </a:xfrm>
          <a:prstGeom prst="rect">
            <a:avLst/>
          </a:prstGeom>
        </p:spPr>
      </p:pic>
    </p:spTree>
    <p:extLst>
      <p:ext uri="{BB962C8B-B14F-4D97-AF65-F5344CB8AC3E}">
        <p14:creationId xmlns:p14="http://schemas.microsoft.com/office/powerpoint/2010/main" val="2407276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EBFD48-782F-4CCF-8706-38363B3EAB8C}" type="slidenum">
              <a:rPr lang="en-IE" smtClean="0"/>
              <a:pPr>
                <a:defRPr/>
              </a:pPr>
              <a:t>22</a:t>
            </a:fld>
            <a:endParaRPr lang="en-IE"/>
          </a:p>
        </p:txBody>
      </p:sp>
      <p:sp>
        <p:nvSpPr>
          <p:cNvPr id="4" name="Content Placeholder 3"/>
          <p:cNvSpPr>
            <a:spLocks noGrp="1"/>
          </p:cNvSpPr>
          <p:nvPr>
            <p:ph idx="1"/>
          </p:nvPr>
        </p:nvSpPr>
        <p:spPr/>
        <p:txBody>
          <a:bodyPr/>
          <a:lstStyle/>
          <a:p>
            <a:r>
              <a:rPr lang="en-IE" dirty="0" smtClean="0"/>
              <a:t>Nebula’s vision: Trustworthy cloud computing</a:t>
            </a:r>
          </a:p>
          <a:p>
            <a:r>
              <a:rPr lang="en-IE" dirty="0" smtClean="0"/>
              <a:t>Three components: N</a:t>
            </a:r>
            <a:r>
              <a:rPr lang="en-US" dirty="0" smtClean="0"/>
              <a:t>C</a:t>
            </a:r>
            <a:r>
              <a:rPr lang="en-IE" dirty="0" smtClean="0"/>
              <a:t>ore, NDP, NVENT</a:t>
            </a:r>
          </a:p>
          <a:p>
            <a:r>
              <a:rPr lang="en-IE" dirty="0" smtClean="0"/>
              <a:t>Three attributes: comprehensive, completely new, large team</a:t>
            </a:r>
          </a:p>
          <a:p>
            <a:r>
              <a:rPr lang="en-IE" dirty="0" smtClean="0"/>
              <a:t>Higher security, reliable, and efficient</a:t>
            </a:r>
            <a:endParaRPr lang="en-IE" dirty="0"/>
          </a:p>
        </p:txBody>
      </p:sp>
      <p:sp>
        <p:nvSpPr>
          <p:cNvPr id="5" name="Title 4"/>
          <p:cNvSpPr>
            <a:spLocks noGrp="1"/>
          </p:cNvSpPr>
          <p:nvPr>
            <p:ph type="title"/>
          </p:nvPr>
        </p:nvSpPr>
        <p:spPr/>
        <p:txBody>
          <a:bodyPr/>
          <a:lstStyle/>
          <a:p>
            <a:r>
              <a:rPr lang="en-IE" dirty="0" smtClean="0"/>
              <a:t>Summary</a:t>
            </a:r>
            <a:endParaRPr lang="en-IE" dirty="0"/>
          </a:p>
        </p:txBody>
      </p:sp>
    </p:spTree>
    <p:extLst>
      <p:ext uri="{BB962C8B-B14F-4D97-AF65-F5344CB8AC3E}">
        <p14:creationId xmlns:p14="http://schemas.microsoft.com/office/powerpoint/2010/main" val="87193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EBFD48-782F-4CCF-8706-38363B3EAB8C}" type="slidenum">
              <a:rPr lang="en-IE" smtClean="0"/>
              <a:pPr>
                <a:defRPr/>
              </a:pPr>
              <a:t>23</a:t>
            </a:fld>
            <a:endParaRPr lang="en-IE"/>
          </a:p>
        </p:txBody>
      </p:sp>
      <p:sp>
        <p:nvSpPr>
          <p:cNvPr id="4" name="Content Placeholder 3"/>
          <p:cNvSpPr>
            <a:spLocks noGrp="1"/>
          </p:cNvSpPr>
          <p:nvPr>
            <p:ph idx="1"/>
          </p:nvPr>
        </p:nvSpPr>
        <p:spPr>
          <a:xfrm>
            <a:off x="457200" y="1500188"/>
            <a:ext cx="8229600" cy="5117588"/>
          </a:xfrm>
        </p:spPr>
        <p:txBody>
          <a:bodyPr/>
          <a:lstStyle/>
          <a:p>
            <a:pPr marL="0" indent="0">
              <a:spcBef>
                <a:spcPts val="0"/>
              </a:spcBef>
              <a:buNone/>
            </a:pPr>
            <a:r>
              <a:rPr lang="en-IE" dirty="0" smtClean="0"/>
              <a:t>[1] </a:t>
            </a:r>
            <a:r>
              <a:rPr lang="en-IE" dirty="0"/>
              <a:t>Tom Anderson, Ken Birman, Robert </a:t>
            </a:r>
            <a:r>
              <a:rPr lang="en-IE" dirty="0" err="1"/>
              <a:t>Broberg</a:t>
            </a:r>
            <a:r>
              <a:rPr lang="en-IE" dirty="0"/>
              <a:t>, Matthew Caesar, Douglas Comer, Chase Cotton, Michael J. Freedman, Andreas </a:t>
            </a:r>
            <a:r>
              <a:rPr lang="en-IE" dirty="0" err="1"/>
              <a:t>Haeberlen</a:t>
            </a:r>
            <a:r>
              <a:rPr lang="en-IE" dirty="0"/>
              <a:t>, Zachary G. Ives, Arvind Krishnamurthy, William Lehr, Boon </a:t>
            </a:r>
            <a:r>
              <a:rPr lang="en-IE" dirty="0" err="1"/>
              <a:t>Thau</a:t>
            </a:r>
            <a:r>
              <a:rPr lang="en-IE" dirty="0"/>
              <a:t> Loo, David </a:t>
            </a:r>
            <a:r>
              <a:rPr lang="en-IE" dirty="0" err="1"/>
              <a:t>Mazières</a:t>
            </a:r>
            <a:r>
              <a:rPr lang="en-IE" dirty="0"/>
              <a:t>, Antonio </a:t>
            </a:r>
            <a:r>
              <a:rPr lang="en-IE" dirty="0" err="1"/>
              <a:t>Nicolosi</a:t>
            </a:r>
            <a:r>
              <a:rPr lang="en-IE" dirty="0"/>
              <a:t>, Jonathan M. Smith, Ion </a:t>
            </a:r>
            <a:r>
              <a:rPr lang="en-IE" dirty="0" err="1"/>
              <a:t>Stoica</a:t>
            </a:r>
            <a:r>
              <a:rPr lang="en-IE" dirty="0"/>
              <a:t>, </a:t>
            </a:r>
            <a:r>
              <a:rPr lang="en-IE" dirty="0" err="1"/>
              <a:t>Robbert</a:t>
            </a:r>
            <a:r>
              <a:rPr lang="en-IE" dirty="0"/>
              <a:t> van </a:t>
            </a:r>
            <a:r>
              <a:rPr lang="en-IE" dirty="0" err="1"/>
              <a:t>Renesse</a:t>
            </a:r>
            <a:r>
              <a:rPr lang="en-IE" dirty="0"/>
              <a:t>, Michael </a:t>
            </a:r>
            <a:r>
              <a:rPr lang="en-IE" dirty="0" err="1"/>
              <a:t>Walfish</a:t>
            </a:r>
            <a:r>
              <a:rPr lang="en-IE" dirty="0"/>
              <a:t>, Hakim Weatherspoon, and Christopher S. </a:t>
            </a:r>
            <a:r>
              <a:rPr lang="en-IE" dirty="0" err="1"/>
              <a:t>Yoo</a:t>
            </a:r>
            <a:r>
              <a:rPr lang="en-IE" dirty="0"/>
              <a:t>. </a:t>
            </a:r>
            <a:r>
              <a:rPr lang="en-IE" i="1" dirty="0"/>
              <a:t>The NEBULA Future Internet Architecture</a:t>
            </a:r>
            <a:r>
              <a:rPr lang="en-IE" dirty="0"/>
              <a:t>, volume 7858 of </a:t>
            </a:r>
            <a:r>
              <a:rPr lang="en-IE" i="1" dirty="0"/>
              <a:t>LNCS</a:t>
            </a:r>
            <a:r>
              <a:rPr lang="en-IE" dirty="0"/>
              <a:t>. Springer </a:t>
            </a:r>
            <a:r>
              <a:rPr lang="en-IE" dirty="0" err="1"/>
              <a:t>Verlag</a:t>
            </a:r>
            <a:r>
              <a:rPr lang="en-IE" dirty="0"/>
              <a:t>, 2013. </a:t>
            </a:r>
          </a:p>
          <a:p>
            <a:pPr marL="0" indent="0">
              <a:spcBef>
                <a:spcPts val="0"/>
              </a:spcBef>
              <a:buNone/>
            </a:pPr>
            <a:r>
              <a:rPr lang="en-IE" dirty="0" smtClean="0"/>
              <a:t>[2] </a:t>
            </a:r>
            <a:r>
              <a:rPr lang="en-IE" dirty="0"/>
              <a:t>NEBULA project web page. http://nebula- </a:t>
            </a:r>
            <a:r>
              <a:rPr lang="en-IE" dirty="0" err="1"/>
              <a:t>fia.org</a:t>
            </a:r>
            <a:r>
              <a:rPr lang="en-IE" dirty="0"/>
              <a:t>/. </a:t>
            </a:r>
          </a:p>
          <a:p>
            <a:pPr marL="0" indent="0">
              <a:spcBef>
                <a:spcPts val="0"/>
              </a:spcBef>
              <a:buNone/>
            </a:pPr>
            <a:r>
              <a:rPr lang="en-IE" dirty="0" smtClean="0"/>
              <a:t>[3] </a:t>
            </a:r>
            <a:r>
              <a:rPr lang="en-IE" dirty="0"/>
              <a:t>Liu, C., Ren, L., Loo, B.T., Mao, Y., </a:t>
            </a:r>
            <a:r>
              <a:rPr lang="en-IE" dirty="0" err="1"/>
              <a:t>Basu</a:t>
            </a:r>
            <a:r>
              <a:rPr lang="en-IE" dirty="0"/>
              <a:t>, P.: Cologne: A declarative distributed constraint optimization platform. Proc. VLDB </a:t>
            </a:r>
            <a:r>
              <a:rPr lang="en-IE" dirty="0" err="1"/>
              <a:t>Endowm</a:t>
            </a:r>
            <a:r>
              <a:rPr lang="en-IE" dirty="0"/>
              <a:t>. 5(8), 752–763 (2012) </a:t>
            </a:r>
          </a:p>
          <a:p>
            <a:pPr marL="0" lvl="0" indent="0">
              <a:spcBef>
                <a:spcPts val="0"/>
              </a:spcBef>
              <a:buNone/>
              <a:defRPr/>
            </a:pPr>
            <a:r>
              <a:rPr lang="en-IE" dirty="0" smtClean="0"/>
              <a:t>[4] </a:t>
            </a:r>
            <a:r>
              <a:rPr lang="en-GB" dirty="0" err="1"/>
              <a:t>Ryden</a:t>
            </a:r>
            <a:r>
              <a:rPr lang="en-GB" dirty="0"/>
              <a:t> M, Oh K, Chandra A, et al. Nebula: Distributed edge cloud for data-intensive computing[M]. 2014.</a:t>
            </a:r>
            <a:endParaRPr lang="en-IE" dirty="0"/>
          </a:p>
        </p:txBody>
      </p:sp>
      <p:sp>
        <p:nvSpPr>
          <p:cNvPr id="5" name="Title 4"/>
          <p:cNvSpPr>
            <a:spLocks noGrp="1"/>
          </p:cNvSpPr>
          <p:nvPr>
            <p:ph type="title"/>
          </p:nvPr>
        </p:nvSpPr>
        <p:spPr/>
        <p:txBody>
          <a:bodyPr/>
          <a:lstStyle/>
          <a:p>
            <a:r>
              <a:rPr lang="en-IE" dirty="0" smtClean="0"/>
              <a:t>Reference</a:t>
            </a:r>
            <a:endParaRPr lang="en-IE" dirty="0"/>
          </a:p>
        </p:txBody>
      </p:sp>
    </p:spTree>
    <p:extLst>
      <p:ext uri="{BB962C8B-B14F-4D97-AF65-F5344CB8AC3E}">
        <p14:creationId xmlns:p14="http://schemas.microsoft.com/office/powerpoint/2010/main" val="715210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EBFD48-782F-4CCF-8706-38363B3EAB8C}" type="slidenum">
              <a:rPr lang="en-IE" smtClean="0"/>
              <a:pPr>
                <a:defRPr/>
              </a:pPr>
              <a:t>24</a:t>
            </a:fld>
            <a:endParaRPr lang="en-IE"/>
          </a:p>
        </p:txBody>
      </p:sp>
      <p:sp>
        <p:nvSpPr>
          <p:cNvPr id="4" name="Content Placeholder 3"/>
          <p:cNvSpPr>
            <a:spLocks noGrp="1"/>
          </p:cNvSpPr>
          <p:nvPr>
            <p:ph idx="1"/>
          </p:nvPr>
        </p:nvSpPr>
        <p:spPr>
          <a:xfrm>
            <a:off x="457200" y="1500188"/>
            <a:ext cx="8229600" cy="4998638"/>
          </a:xfrm>
        </p:spPr>
        <p:txBody>
          <a:bodyPr/>
          <a:lstStyle/>
          <a:p>
            <a:pPr marL="0" indent="0">
              <a:spcBef>
                <a:spcPts val="0"/>
              </a:spcBef>
              <a:buNone/>
            </a:pPr>
            <a:r>
              <a:rPr lang="en-IE" dirty="0" smtClean="0"/>
              <a:t>[5] </a:t>
            </a:r>
            <a:r>
              <a:rPr lang="en-IE" dirty="0"/>
              <a:t>Tom Anderson, Ken Birman, Robert </a:t>
            </a:r>
            <a:r>
              <a:rPr lang="en-IE" dirty="0" err="1"/>
              <a:t>Broberg</a:t>
            </a:r>
            <a:r>
              <a:rPr lang="en-IE" dirty="0"/>
              <a:t>, Matthew Caesar, Douglas Comer, Chase Cotton, Michael J. Freedman, Andreas </a:t>
            </a:r>
            <a:r>
              <a:rPr lang="en-IE" dirty="0" err="1"/>
              <a:t>Haeberlen</a:t>
            </a:r>
            <a:r>
              <a:rPr lang="en-IE" dirty="0"/>
              <a:t>, Zachary G. Ives, Arvind Krishnamurthy, William Lehr, Boon </a:t>
            </a:r>
            <a:r>
              <a:rPr lang="en-IE" dirty="0" err="1"/>
              <a:t>Thau</a:t>
            </a:r>
            <a:r>
              <a:rPr lang="en-IE" dirty="0"/>
              <a:t> Loo, David </a:t>
            </a:r>
            <a:r>
              <a:rPr lang="en-IE" dirty="0" err="1"/>
              <a:t>Mazières</a:t>
            </a:r>
            <a:r>
              <a:rPr lang="en-IE" dirty="0"/>
              <a:t>, Antonio </a:t>
            </a:r>
            <a:r>
              <a:rPr lang="en-IE" dirty="0" err="1"/>
              <a:t>Nicolosi</a:t>
            </a:r>
            <a:r>
              <a:rPr lang="en-IE" dirty="0"/>
              <a:t>, Jonathan M. Smith, Ion </a:t>
            </a:r>
            <a:r>
              <a:rPr lang="en-IE" dirty="0" err="1"/>
              <a:t>Stoica</a:t>
            </a:r>
            <a:r>
              <a:rPr lang="en-IE" dirty="0"/>
              <a:t>, </a:t>
            </a:r>
            <a:r>
              <a:rPr lang="en-IE" dirty="0" err="1"/>
              <a:t>Robbert</a:t>
            </a:r>
            <a:r>
              <a:rPr lang="en-IE" dirty="0"/>
              <a:t> van </a:t>
            </a:r>
            <a:r>
              <a:rPr lang="en-IE" dirty="0" err="1"/>
              <a:t>Renesse</a:t>
            </a:r>
            <a:r>
              <a:rPr lang="en-IE" dirty="0"/>
              <a:t>, Michael </a:t>
            </a:r>
            <a:r>
              <a:rPr lang="en-IE" dirty="0" err="1"/>
              <a:t>Walfish</a:t>
            </a:r>
            <a:r>
              <a:rPr lang="en-IE" dirty="0"/>
              <a:t>, Hakim Weatherspoon, and Christopher S. </a:t>
            </a:r>
            <a:r>
              <a:rPr lang="en-IE" dirty="0" err="1"/>
              <a:t>Yoo</a:t>
            </a:r>
            <a:r>
              <a:rPr lang="en-IE" dirty="0"/>
              <a:t>. </a:t>
            </a:r>
            <a:r>
              <a:rPr lang="en-IE" i="1" dirty="0" smtClean="0"/>
              <a:t>A Brief Overview of the NEBULA Future Internet </a:t>
            </a:r>
            <a:r>
              <a:rPr lang="en-IE" i="1" dirty="0" err="1" smtClean="0"/>
              <a:t>Archite</a:t>
            </a:r>
            <a:r>
              <a:rPr lang="en-IE" i="1" dirty="0" smtClean="0"/>
              <a:t>     </a:t>
            </a:r>
            <a:r>
              <a:rPr lang="en-IE" i="1" dirty="0" err="1" smtClean="0"/>
              <a:t>cture</a:t>
            </a:r>
            <a:r>
              <a:rPr lang="en-IE" i="1" dirty="0" smtClean="0"/>
              <a:t>; NEBULA </a:t>
            </a:r>
            <a:r>
              <a:rPr lang="mr-IN" i="1" dirty="0" smtClean="0"/>
              <a:t>–</a:t>
            </a:r>
            <a:r>
              <a:rPr lang="en-IE" i="1" dirty="0" smtClean="0"/>
              <a:t> A Future Internet That Supports Trustworthy Cloud Computing, </a:t>
            </a:r>
            <a:r>
              <a:rPr lang="en-IE" dirty="0" smtClean="0"/>
              <a:t>2014</a:t>
            </a:r>
            <a:endParaRPr lang="en-IE" i="1" dirty="0" smtClean="0"/>
          </a:p>
          <a:p>
            <a:pPr marL="0" indent="0">
              <a:spcBef>
                <a:spcPts val="0"/>
              </a:spcBef>
              <a:buNone/>
            </a:pPr>
            <a:r>
              <a:rPr lang="en-IE" dirty="0" smtClean="0"/>
              <a:t>[6</a:t>
            </a:r>
            <a:r>
              <a:rPr lang="en-IE" dirty="0"/>
              <a:t>] </a:t>
            </a:r>
            <a:r>
              <a:rPr lang="en-GB" dirty="0"/>
              <a:t>Loo, Boon </a:t>
            </a:r>
            <a:r>
              <a:rPr lang="en-GB" dirty="0" err="1"/>
              <a:t>Thau</a:t>
            </a:r>
            <a:r>
              <a:rPr lang="en-GB" dirty="0"/>
              <a:t>, and W. Zhou. "Declarative Networking." Morgan &amp; Claypool, 2012:87-95.</a:t>
            </a:r>
            <a:endParaRPr lang="en-IE" i="1" dirty="0"/>
          </a:p>
        </p:txBody>
      </p:sp>
      <p:sp>
        <p:nvSpPr>
          <p:cNvPr id="5" name="Title 4"/>
          <p:cNvSpPr>
            <a:spLocks noGrp="1"/>
          </p:cNvSpPr>
          <p:nvPr>
            <p:ph type="title"/>
          </p:nvPr>
        </p:nvSpPr>
        <p:spPr/>
        <p:txBody>
          <a:bodyPr/>
          <a:lstStyle/>
          <a:p>
            <a:r>
              <a:rPr lang="en-IE" dirty="0" smtClean="0"/>
              <a:t>Reference</a:t>
            </a:r>
            <a:endParaRPr lang="en-IE" dirty="0"/>
          </a:p>
        </p:txBody>
      </p:sp>
    </p:spTree>
    <p:extLst>
      <p:ext uri="{BB962C8B-B14F-4D97-AF65-F5344CB8AC3E}">
        <p14:creationId xmlns:p14="http://schemas.microsoft.com/office/powerpoint/2010/main" val="1617173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131618"/>
            <a:ext cx="7500939" cy="647363"/>
          </a:xfrm>
        </p:spPr>
        <p:txBody>
          <a:bodyPr/>
          <a:lstStyle/>
          <a:p>
            <a:pPr algn="ctr"/>
            <a:r>
              <a:rPr lang="en-GB" sz="5400" dirty="0" smtClean="0"/>
              <a:t>Questions ?</a:t>
            </a:r>
            <a:endParaRPr lang="en-GB" sz="5400" dirty="0"/>
          </a:p>
        </p:txBody>
      </p:sp>
    </p:spTree>
    <p:extLst>
      <p:ext uri="{BB962C8B-B14F-4D97-AF65-F5344CB8AC3E}">
        <p14:creationId xmlns:p14="http://schemas.microsoft.com/office/powerpoint/2010/main" val="173462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Thank You</a:t>
            </a:r>
            <a:endParaRPr lang="en-GB"/>
          </a:p>
        </p:txBody>
      </p:sp>
    </p:spTree>
    <p:extLst>
      <p:ext uri="{BB962C8B-B14F-4D97-AF65-F5344CB8AC3E}">
        <p14:creationId xmlns:p14="http://schemas.microsoft.com/office/powerpoint/2010/main" val="730746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Motivation/Problem</a:t>
            </a:r>
            <a:endParaRPr lang="en-GB" dirty="0"/>
          </a:p>
        </p:txBody>
      </p:sp>
      <p:sp>
        <p:nvSpPr>
          <p:cNvPr id="4" name="Text Placeholder 3"/>
          <p:cNvSpPr>
            <a:spLocks noGrp="1"/>
          </p:cNvSpPr>
          <p:nvPr>
            <p:ph type="body" sz="quarter" idx="11"/>
          </p:nvPr>
        </p:nvSpPr>
        <p:spPr/>
        <p:txBody>
          <a:bodyPr/>
          <a:lstStyle/>
          <a:p>
            <a:r>
              <a:rPr lang="en-GB" dirty="0" smtClean="0"/>
              <a:t>Closed-loop control of blood glucose level for an insulin-dependent diabetic</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3</a:t>
            </a:fld>
            <a:endParaRPr lang="en-IE"/>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61" y="3492594"/>
            <a:ext cx="1896974" cy="15333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297" y="1597511"/>
            <a:ext cx="1967786" cy="1976570"/>
          </a:xfrm>
          <a:prstGeom prst="rect">
            <a:avLst/>
          </a:prstGeom>
        </p:spPr>
      </p:pic>
      <p:cxnSp>
        <p:nvCxnSpPr>
          <p:cNvPr id="10" name="Curved Connector 9"/>
          <p:cNvCxnSpPr/>
          <p:nvPr/>
        </p:nvCxnSpPr>
        <p:spPr>
          <a:xfrm flipV="1">
            <a:off x="2415847" y="2411896"/>
            <a:ext cx="2437450" cy="2040834"/>
          </a:xfrm>
          <a:prstGeom prst="curvedConnector3">
            <a:avLst/>
          </a:prstGeom>
          <a:ln w="98425">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291" y="2929930"/>
            <a:ext cx="1059134" cy="1102462"/>
          </a:xfrm>
          <a:prstGeom prst="rect">
            <a:avLst/>
          </a:prstGeom>
        </p:spPr>
      </p:pic>
      <p:sp>
        <p:nvSpPr>
          <p:cNvPr id="29" name="TextBox 28"/>
          <p:cNvSpPr txBox="1"/>
          <p:nvPr/>
        </p:nvSpPr>
        <p:spPr>
          <a:xfrm>
            <a:off x="4985282" y="3389415"/>
            <a:ext cx="2592280" cy="369332"/>
          </a:xfrm>
          <a:prstGeom prst="rect">
            <a:avLst/>
          </a:prstGeom>
          <a:noFill/>
        </p:spPr>
        <p:txBody>
          <a:bodyPr wrap="square" rtlCol="0">
            <a:spAutoFit/>
          </a:bodyPr>
          <a:lstStyle/>
          <a:p>
            <a:r>
              <a:rPr lang="en-US" dirty="0" smtClean="0"/>
              <a:t>Record </a:t>
            </a:r>
            <a:r>
              <a:rPr lang="en-US" smtClean="0"/>
              <a:t>and analyze data</a:t>
            </a:r>
            <a:endParaRPr lang="en-US"/>
          </a:p>
        </p:txBody>
      </p:sp>
      <p:cxnSp>
        <p:nvCxnSpPr>
          <p:cNvPr id="37" name="Curved Connector 36"/>
          <p:cNvCxnSpPr/>
          <p:nvPr/>
        </p:nvCxnSpPr>
        <p:spPr>
          <a:xfrm rot="10800000">
            <a:off x="1921565" y="5267116"/>
            <a:ext cx="4907776" cy="597560"/>
          </a:xfrm>
          <a:prstGeom prst="curvedConnector3">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86968" y="5541304"/>
            <a:ext cx="1984350" cy="369332"/>
          </a:xfrm>
          <a:prstGeom prst="rect">
            <a:avLst/>
          </a:prstGeom>
          <a:noFill/>
        </p:spPr>
        <p:txBody>
          <a:bodyPr wrap="square" rtlCol="0">
            <a:spAutoFit/>
          </a:bodyPr>
          <a:lstStyle/>
          <a:p>
            <a:r>
              <a:rPr lang="en-US" dirty="0" smtClean="0"/>
              <a:t>Medical problem ?</a:t>
            </a:r>
            <a:endParaRPr lang="en-US" dirty="0"/>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2400" y="4687200"/>
            <a:ext cx="2370510" cy="1619848"/>
          </a:xfrm>
          <a:prstGeom prst="rect">
            <a:avLst/>
          </a:prstGeom>
        </p:spPr>
      </p:pic>
      <p:cxnSp>
        <p:nvCxnSpPr>
          <p:cNvPr id="40" name="Curved Connector 39"/>
          <p:cNvCxnSpPr/>
          <p:nvPr/>
        </p:nvCxnSpPr>
        <p:spPr>
          <a:xfrm rot="16200000" flipH="1">
            <a:off x="6413893" y="2827343"/>
            <a:ext cx="2212445" cy="1381548"/>
          </a:xfrm>
          <a:prstGeom prst="curvedConnector3">
            <a:avLst>
              <a:gd name="adj1" fmla="val 21848"/>
            </a:avLst>
          </a:prstGeom>
          <a:ln w="98425">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9822" y="4145840"/>
            <a:ext cx="985630" cy="1007829"/>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0154" y="3170795"/>
            <a:ext cx="1236870" cy="823081"/>
          </a:xfrm>
          <a:prstGeom prst="rect">
            <a:avLst/>
          </a:prstGeom>
        </p:spPr>
      </p:pic>
    </p:spTree>
    <p:extLst>
      <p:ext uri="{BB962C8B-B14F-4D97-AF65-F5344CB8AC3E}">
        <p14:creationId xmlns:p14="http://schemas.microsoft.com/office/powerpoint/2010/main" val="362455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Motivation/Problem</a:t>
            </a:r>
            <a:endParaRPr lang="en-GB" dirty="0"/>
          </a:p>
        </p:txBody>
      </p:sp>
      <p:sp>
        <p:nvSpPr>
          <p:cNvPr id="4" name="Text Placeholder 3"/>
          <p:cNvSpPr>
            <a:spLocks noGrp="1"/>
          </p:cNvSpPr>
          <p:nvPr>
            <p:ph type="body" sz="quarter" idx="11"/>
          </p:nvPr>
        </p:nvSpPr>
        <p:spPr/>
        <p:txBody>
          <a:bodyPr/>
          <a:lstStyle/>
          <a:p>
            <a:r>
              <a:rPr lang="en-GB" dirty="0" smtClean="0"/>
              <a:t>Closed-loop control of blood glucose level for an insulin-dependent diabetic</a:t>
            </a:r>
            <a:endParaRPr lang="en-GB" dirty="0"/>
          </a:p>
        </p:txBody>
      </p:sp>
      <p:sp>
        <p:nvSpPr>
          <p:cNvPr id="5" name="Slide Number Placeholder 4"/>
          <p:cNvSpPr>
            <a:spLocks noGrp="1"/>
          </p:cNvSpPr>
          <p:nvPr>
            <p:ph type="sldNum" sz="quarter" idx="12"/>
          </p:nvPr>
        </p:nvSpPr>
        <p:spPr/>
        <p:txBody>
          <a:bodyPr/>
          <a:lstStyle/>
          <a:p>
            <a:fld id="{7D300DB9-A23F-43BD-B7EF-862D750C72E7}" type="slidenum">
              <a:rPr lang="en-IE" smtClean="0"/>
              <a:t>4</a:t>
            </a:fld>
            <a:endParaRPr lang="en-IE"/>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61" y="3492594"/>
            <a:ext cx="1896974" cy="15333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297" y="1597511"/>
            <a:ext cx="1967786" cy="1976570"/>
          </a:xfrm>
          <a:prstGeom prst="rect">
            <a:avLst/>
          </a:prstGeom>
        </p:spPr>
      </p:pic>
      <p:cxnSp>
        <p:nvCxnSpPr>
          <p:cNvPr id="10" name="Curved Connector 9"/>
          <p:cNvCxnSpPr/>
          <p:nvPr/>
        </p:nvCxnSpPr>
        <p:spPr>
          <a:xfrm flipV="1">
            <a:off x="2415847" y="2411896"/>
            <a:ext cx="2437450" cy="2040834"/>
          </a:xfrm>
          <a:prstGeom prst="curvedConnector3">
            <a:avLst/>
          </a:prstGeom>
          <a:ln w="98425">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2522" y="4687006"/>
            <a:ext cx="2370510" cy="1619848"/>
          </a:xfrm>
          <a:prstGeom prst="rect">
            <a:avLst/>
          </a:prstGeom>
        </p:spPr>
      </p:pic>
      <p:cxnSp>
        <p:nvCxnSpPr>
          <p:cNvPr id="25" name="Curved Connector 24"/>
          <p:cNvCxnSpPr/>
          <p:nvPr/>
        </p:nvCxnSpPr>
        <p:spPr>
          <a:xfrm rot="16200000" flipH="1">
            <a:off x="6413893" y="2827343"/>
            <a:ext cx="2212445" cy="1381548"/>
          </a:xfrm>
          <a:prstGeom prst="curvedConnector3">
            <a:avLst>
              <a:gd name="adj1" fmla="val 21848"/>
            </a:avLst>
          </a:prstGeom>
          <a:ln w="98425">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rot="10800000">
            <a:off x="1921565" y="5267116"/>
            <a:ext cx="4907776" cy="597560"/>
          </a:xfrm>
          <a:prstGeom prst="curvedConnector3">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34572" y="3552087"/>
            <a:ext cx="4731026" cy="461665"/>
          </a:xfrm>
          <a:prstGeom prst="rect">
            <a:avLst/>
          </a:prstGeom>
          <a:noFill/>
        </p:spPr>
        <p:txBody>
          <a:bodyPr wrap="square" rtlCol="0">
            <a:spAutoFit/>
          </a:bodyPr>
          <a:lstStyle/>
          <a:p>
            <a:r>
              <a:rPr lang="en-US" sz="2400" dirty="0" smtClean="0"/>
              <a:t>Personal healthcare data lost ?</a:t>
            </a:r>
            <a:endParaRPr lang="en-US" sz="2400" dirty="0"/>
          </a:p>
        </p:txBody>
      </p:sp>
      <p:sp>
        <p:nvSpPr>
          <p:cNvPr id="17" name="TextBox 16"/>
          <p:cNvSpPr txBox="1"/>
          <p:nvPr/>
        </p:nvSpPr>
        <p:spPr>
          <a:xfrm>
            <a:off x="3211995" y="4099809"/>
            <a:ext cx="4731026" cy="461665"/>
          </a:xfrm>
          <a:prstGeom prst="rect">
            <a:avLst/>
          </a:prstGeom>
          <a:noFill/>
        </p:spPr>
        <p:txBody>
          <a:bodyPr wrap="square" rtlCol="0">
            <a:spAutoFit/>
          </a:bodyPr>
          <a:lstStyle/>
          <a:p>
            <a:r>
              <a:rPr lang="en-US" sz="2400" dirty="0" smtClean="0"/>
              <a:t>Incorrect dosages ?</a:t>
            </a:r>
            <a:endParaRPr lang="en-US" sz="2400" dirty="0"/>
          </a:p>
        </p:txBody>
      </p:sp>
      <p:sp>
        <p:nvSpPr>
          <p:cNvPr id="18" name="TextBox 17"/>
          <p:cNvSpPr txBox="1"/>
          <p:nvPr/>
        </p:nvSpPr>
        <p:spPr>
          <a:xfrm>
            <a:off x="2341335" y="4657839"/>
            <a:ext cx="4731026" cy="461665"/>
          </a:xfrm>
          <a:prstGeom prst="rect">
            <a:avLst/>
          </a:prstGeom>
          <a:noFill/>
        </p:spPr>
        <p:txBody>
          <a:bodyPr wrap="square" rtlCol="0">
            <a:spAutoFit/>
          </a:bodyPr>
          <a:lstStyle/>
          <a:p>
            <a:r>
              <a:rPr lang="en-US" sz="2400" dirty="0" smtClean="0"/>
              <a:t>Network limited availability ?</a:t>
            </a:r>
            <a:endParaRPr lang="en-US" sz="24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2277" y="3572551"/>
            <a:ext cx="4250744" cy="547522"/>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8980" y="4161745"/>
            <a:ext cx="4080454" cy="535917"/>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1335" y="4687006"/>
            <a:ext cx="3883991" cy="520484"/>
          </a:xfrm>
          <a:prstGeom prst="rect">
            <a:avLst/>
          </a:prstGeom>
        </p:spPr>
      </p:pic>
    </p:spTree>
    <p:extLst>
      <p:ext uri="{BB962C8B-B14F-4D97-AF65-F5344CB8AC3E}">
        <p14:creationId xmlns:p14="http://schemas.microsoft.com/office/powerpoint/2010/main" val="18027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checkerboard(across)">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heckerboard(across)">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Contrast against Existing Approaches</a:t>
            </a:r>
            <a:endParaRPr lang="en-IE" dirty="0"/>
          </a:p>
        </p:txBody>
      </p:sp>
      <p:sp>
        <p:nvSpPr>
          <p:cNvPr id="3" name="Text Placeholder 2"/>
          <p:cNvSpPr>
            <a:spLocks noGrp="1"/>
          </p:cNvSpPr>
          <p:nvPr>
            <p:ph type="body" sz="quarter" idx="10"/>
          </p:nvPr>
        </p:nvSpPr>
        <p:spPr>
          <a:xfrm>
            <a:off x="828675" y="3511825"/>
            <a:ext cx="7500938" cy="2409437"/>
          </a:xfrm>
        </p:spPr>
        <p:txBody>
          <a:bodyPr/>
          <a:lstStyle/>
          <a:p>
            <a:r>
              <a:rPr lang="en-IE" dirty="0" smtClean="0"/>
              <a:t>Using routing algorithm to find single best path</a:t>
            </a:r>
          </a:p>
          <a:p>
            <a:r>
              <a:rPr lang="en-IE" dirty="0" smtClean="0"/>
              <a:t>Best-effort policy</a:t>
            </a:r>
          </a:p>
          <a:p>
            <a:r>
              <a:rPr lang="en-IE" dirty="0" smtClean="0"/>
              <a:t>Dynamic decisions</a:t>
            </a:r>
          </a:p>
          <a:p>
            <a:r>
              <a:rPr lang="en-IE" dirty="0" smtClean="0"/>
              <a:t>Evolution occurs at the end-points (hosts), rather than in the network</a:t>
            </a:r>
            <a:endParaRPr lang="en-IE" dirty="0"/>
          </a:p>
        </p:txBody>
      </p:sp>
      <p:sp>
        <p:nvSpPr>
          <p:cNvPr id="4" name="Text Placeholder 3"/>
          <p:cNvSpPr>
            <a:spLocks noGrp="1"/>
          </p:cNvSpPr>
          <p:nvPr>
            <p:ph type="body" sz="quarter" idx="11"/>
          </p:nvPr>
        </p:nvSpPr>
        <p:spPr/>
        <p:txBody>
          <a:bodyPr/>
          <a:lstStyle/>
          <a:p>
            <a:r>
              <a:rPr lang="en-US" dirty="0" smtClean="0"/>
              <a:t>Today’s network</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5</a:t>
            </a:fld>
            <a:endParaRPr lang="en-IE"/>
          </a:p>
        </p:txBody>
      </p:sp>
      <p:pic>
        <p:nvPicPr>
          <p:cNvPr id="6" name="Picture 5"/>
          <p:cNvPicPr>
            <a:picLocks noChangeAspect="1"/>
          </p:cNvPicPr>
          <p:nvPr/>
        </p:nvPicPr>
        <p:blipFill>
          <a:blip r:embed="rId3"/>
          <a:stretch>
            <a:fillRect/>
          </a:stretch>
        </p:blipFill>
        <p:spPr>
          <a:xfrm>
            <a:off x="828674" y="1640389"/>
            <a:ext cx="7500939" cy="1871437"/>
          </a:xfrm>
          <a:prstGeom prst="rect">
            <a:avLst/>
          </a:prstGeom>
        </p:spPr>
      </p:pic>
    </p:spTree>
    <p:extLst>
      <p:ext uri="{BB962C8B-B14F-4D97-AF65-F5344CB8AC3E}">
        <p14:creationId xmlns:p14="http://schemas.microsoft.com/office/powerpoint/2010/main" val="154129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Contrast against Existing Approaches</a:t>
            </a:r>
            <a:endParaRPr lang="en-IE" dirty="0"/>
          </a:p>
        </p:txBody>
      </p:sp>
      <p:sp>
        <p:nvSpPr>
          <p:cNvPr id="3" name="Text Placeholder 2"/>
          <p:cNvSpPr>
            <a:spLocks noGrp="1"/>
          </p:cNvSpPr>
          <p:nvPr>
            <p:ph type="body" sz="quarter" idx="10"/>
          </p:nvPr>
        </p:nvSpPr>
        <p:spPr>
          <a:xfrm>
            <a:off x="828675" y="4002157"/>
            <a:ext cx="7500938" cy="2131544"/>
          </a:xfrm>
        </p:spPr>
        <p:txBody>
          <a:bodyPr/>
          <a:lstStyle/>
          <a:p>
            <a:r>
              <a:rPr lang="en-US" dirty="0" smtClean="0"/>
              <a:t>Routers are more reliable</a:t>
            </a:r>
          </a:p>
          <a:p>
            <a:r>
              <a:rPr lang="en-US" dirty="0"/>
              <a:t>Path diversity for resilience</a:t>
            </a:r>
          </a:p>
          <a:p>
            <a:r>
              <a:rPr lang="en-US" dirty="0" smtClean="0"/>
              <a:t>New fault-tolerant control software</a:t>
            </a:r>
          </a:p>
          <a:p>
            <a:r>
              <a:rPr lang="en-US" dirty="0" smtClean="0"/>
              <a:t>Examining solutions on policy and economics</a:t>
            </a:r>
            <a:endParaRPr lang="en-IE" dirty="0"/>
          </a:p>
        </p:txBody>
      </p:sp>
      <p:sp>
        <p:nvSpPr>
          <p:cNvPr id="4" name="Text Placeholder 3"/>
          <p:cNvSpPr>
            <a:spLocks noGrp="1"/>
          </p:cNvSpPr>
          <p:nvPr>
            <p:ph type="body" sz="quarter" idx="11"/>
          </p:nvPr>
        </p:nvSpPr>
        <p:spPr/>
        <p:txBody>
          <a:bodyPr/>
          <a:lstStyle/>
          <a:p>
            <a:r>
              <a:rPr lang="en-IE" dirty="0" smtClean="0"/>
              <a:t>Nebula’s network</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6</a:t>
            </a:fld>
            <a:endParaRPr lang="en-IE"/>
          </a:p>
        </p:txBody>
      </p:sp>
      <p:pic>
        <p:nvPicPr>
          <p:cNvPr id="7" name="Picture 6"/>
          <p:cNvPicPr>
            <a:picLocks noChangeAspect="1"/>
          </p:cNvPicPr>
          <p:nvPr/>
        </p:nvPicPr>
        <p:blipFill>
          <a:blip r:embed="rId3"/>
          <a:stretch>
            <a:fillRect/>
          </a:stretch>
        </p:blipFill>
        <p:spPr>
          <a:xfrm>
            <a:off x="828674" y="1476000"/>
            <a:ext cx="7500939" cy="2526157"/>
          </a:xfrm>
          <a:prstGeom prst="rect">
            <a:avLst/>
          </a:prstGeom>
        </p:spPr>
      </p:pic>
    </p:spTree>
    <p:extLst>
      <p:ext uri="{BB962C8B-B14F-4D97-AF65-F5344CB8AC3E}">
        <p14:creationId xmlns:p14="http://schemas.microsoft.com/office/powerpoint/2010/main" val="1150765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28675" y="1722783"/>
            <a:ext cx="7500938" cy="47760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Enter “NEBULA”</a:t>
            </a:r>
            <a:r>
              <a:rPr lang="mr-IN" dirty="0" smtClean="0"/>
              <a: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NEBULA Future Internet Architecture (FIA) project is focused on clouding computing based on a future network.</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Three attributes:</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comprehensive</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completely new</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large team with a diversity of skill sets and approaches to sub-problems</a:t>
            </a:r>
          </a:p>
          <a:p>
            <a:pPr marL="0" marR="0" lvl="0" indent="0" defTabSz="914400" eaLnBrk="1" fontAlgn="auto" latinLnBrk="0" hangingPunct="1">
              <a:lnSpc>
                <a:spcPct val="100000"/>
              </a:lnSpc>
              <a:spcBef>
                <a:spcPts val="0"/>
              </a:spcBef>
              <a:spcAft>
                <a:spcPts val="0"/>
              </a:spcAft>
              <a:buClrTx/>
              <a:buSzTx/>
              <a:buFontTx/>
              <a:buNone/>
              <a:tabLst/>
              <a:defRPr/>
            </a:pP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7</a:t>
            </a:fld>
            <a:endParaRPr lang="en-IE"/>
          </a:p>
        </p:txBody>
      </p:sp>
      <p:sp>
        <p:nvSpPr>
          <p:cNvPr id="11" name="Title 1"/>
          <p:cNvSpPr>
            <a:spLocks noGrp="1"/>
          </p:cNvSpPr>
          <p:nvPr>
            <p:ph type="title"/>
          </p:nvPr>
        </p:nvSpPr>
        <p:spPr>
          <a:xfrm>
            <a:off x="828674" y="360000"/>
            <a:ext cx="7500939" cy="561600"/>
          </a:xfrm>
        </p:spPr>
        <p:txBody>
          <a:bodyPr/>
          <a:lstStyle/>
          <a:p>
            <a:r>
              <a:rPr lang="en-IE" dirty="0"/>
              <a:t>D</a:t>
            </a:r>
            <a:r>
              <a:rPr lang="ga-IE" dirty="0"/>
              <a:t>escription of Approach</a:t>
            </a:r>
            <a:endParaRPr lang="en-IE" dirty="0"/>
          </a:p>
        </p:txBody>
      </p:sp>
      <p:pic>
        <p:nvPicPr>
          <p:cNvPr id="12" name="Picture 11"/>
          <p:cNvPicPr>
            <a:picLocks noChangeAspect="1"/>
          </p:cNvPicPr>
          <p:nvPr/>
        </p:nvPicPr>
        <p:blipFill>
          <a:blip r:embed="rId3"/>
          <a:stretch>
            <a:fillRect/>
          </a:stretch>
        </p:blipFill>
        <p:spPr>
          <a:xfrm>
            <a:off x="828675" y="2152494"/>
            <a:ext cx="7500938" cy="941636"/>
          </a:xfrm>
          <a:prstGeom prst="rect">
            <a:avLst/>
          </a:prstGeom>
        </p:spPr>
      </p:pic>
    </p:spTree>
    <p:extLst>
      <p:ext uri="{BB962C8B-B14F-4D97-AF65-F5344CB8AC3E}">
        <p14:creationId xmlns:p14="http://schemas.microsoft.com/office/powerpoint/2010/main" val="1540480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Nebula</a:t>
            </a:r>
            <a:endParaRPr lang="en-IE" dirty="0"/>
          </a:p>
        </p:txBody>
      </p:sp>
      <p:sp>
        <p:nvSpPr>
          <p:cNvPr id="3" name="Text Placeholder 2"/>
          <p:cNvSpPr>
            <a:spLocks noGrp="1"/>
          </p:cNvSpPr>
          <p:nvPr>
            <p:ph type="body" sz="quarter" idx="10"/>
          </p:nvPr>
        </p:nvSpPr>
        <p:spPr>
          <a:xfrm>
            <a:off x="828675" y="3975650"/>
            <a:ext cx="7500938" cy="194561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E" dirty="0" smtClean="0"/>
              <a:t>Three components:</a:t>
            </a:r>
          </a:p>
          <a:p>
            <a:pPr marL="0" marR="0" lvl="0" indent="0" defTabSz="914400" eaLnBrk="1" fontAlgn="auto" latinLnBrk="0" hangingPunct="1">
              <a:lnSpc>
                <a:spcPct val="100000"/>
              </a:lnSpc>
              <a:spcBef>
                <a:spcPts val="0"/>
              </a:spcBef>
              <a:spcAft>
                <a:spcPts val="0"/>
              </a:spcAft>
              <a:buClrTx/>
              <a:buSzTx/>
              <a:buFontTx/>
              <a:buNone/>
              <a:tabLst/>
              <a:defRPr/>
            </a:pPr>
            <a:r>
              <a:rPr lang="en-IE" dirty="0" smtClean="0"/>
              <a:t>	</a:t>
            </a:r>
            <a:r>
              <a:rPr lang="en-IE" dirty="0" err="1" smtClean="0"/>
              <a:t>Ncore</a:t>
            </a:r>
            <a:r>
              <a:rPr lang="en-IE" dirty="0" smtClean="0"/>
              <a:t>: Nebula Core network</a:t>
            </a:r>
          </a:p>
          <a:p>
            <a:pPr marL="0" marR="0" lvl="0" indent="0" defTabSz="914400" eaLnBrk="1" fontAlgn="auto" latinLnBrk="0" hangingPunct="1">
              <a:lnSpc>
                <a:spcPct val="100000"/>
              </a:lnSpc>
              <a:spcBef>
                <a:spcPts val="0"/>
              </a:spcBef>
              <a:spcAft>
                <a:spcPts val="0"/>
              </a:spcAft>
              <a:buClrTx/>
              <a:buSzTx/>
              <a:buFontTx/>
              <a:buNone/>
              <a:tabLst/>
              <a:defRPr/>
            </a:pPr>
            <a:r>
              <a:rPr lang="en-IE" dirty="0"/>
              <a:t>	</a:t>
            </a:r>
            <a:r>
              <a:rPr lang="en-IE" dirty="0" smtClean="0"/>
              <a:t>NVENT: Nebula Virtual &amp; Extensible Networking Techniques</a:t>
            </a:r>
          </a:p>
          <a:p>
            <a:pPr marL="0" marR="0" lvl="0" indent="0" defTabSz="914400" eaLnBrk="1" fontAlgn="auto" latinLnBrk="0" hangingPunct="1">
              <a:lnSpc>
                <a:spcPct val="100000"/>
              </a:lnSpc>
              <a:spcBef>
                <a:spcPts val="0"/>
              </a:spcBef>
              <a:spcAft>
                <a:spcPts val="0"/>
              </a:spcAft>
              <a:buClrTx/>
              <a:buSzTx/>
              <a:buFontTx/>
              <a:buNone/>
              <a:tabLst/>
              <a:defRPr/>
            </a:pPr>
            <a:r>
              <a:rPr lang="en-IE" dirty="0"/>
              <a:t>	</a:t>
            </a:r>
            <a:r>
              <a:rPr lang="en-IE" dirty="0" smtClean="0"/>
              <a:t>NDP: Nebula Data Plane</a:t>
            </a:r>
            <a:endParaRPr lang="en-IE" dirty="0"/>
          </a:p>
        </p:txBody>
      </p:sp>
      <p:sp>
        <p:nvSpPr>
          <p:cNvPr id="4" name="Text Placeholder 3"/>
          <p:cNvSpPr>
            <a:spLocks noGrp="1"/>
          </p:cNvSpPr>
          <p:nvPr>
            <p:ph type="body"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D300DB9-A23F-43BD-B7EF-862D750C72E7}" type="slidenum">
              <a:rPr lang="en-IE" smtClean="0"/>
              <a:t>8</a:t>
            </a:fld>
            <a:endParaRPr lang="en-IE"/>
          </a:p>
        </p:txBody>
      </p:sp>
      <p:pic>
        <p:nvPicPr>
          <p:cNvPr id="7" name="Picture 6"/>
          <p:cNvPicPr>
            <a:picLocks noChangeAspect="1"/>
          </p:cNvPicPr>
          <p:nvPr/>
        </p:nvPicPr>
        <p:blipFill>
          <a:blip r:embed="rId3"/>
          <a:stretch>
            <a:fillRect/>
          </a:stretch>
        </p:blipFill>
        <p:spPr>
          <a:xfrm>
            <a:off x="828674" y="1487846"/>
            <a:ext cx="7500939" cy="2487805"/>
          </a:xfrm>
          <a:prstGeom prst="rect">
            <a:avLst/>
          </a:prstGeom>
        </p:spPr>
      </p:pic>
    </p:spTree>
    <p:extLst>
      <p:ext uri="{BB962C8B-B14F-4D97-AF65-F5344CB8AC3E}">
        <p14:creationId xmlns:p14="http://schemas.microsoft.com/office/powerpoint/2010/main" val="203126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Nebula Core Architecture</a:t>
            </a:r>
            <a:endParaRPr lang="en-IE" dirty="0"/>
          </a:p>
        </p:txBody>
      </p:sp>
      <p:sp>
        <p:nvSpPr>
          <p:cNvPr id="3" name="Text Placeholder 2"/>
          <p:cNvSpPr>
            <a:spLocks noGrp="1"/>
          </p:cNvSpPr>
          <p:nvPr>
            <p:ph type="body" sz="quarter" idx="10"/>
          </p:nvPr>
        </p:nvSpPr>
        <p:spPr>
          <a:xfrm>
            <a:off x="828675" y="1881075"/>
            <a:ext cx="7500938" cy="3093881"/>
          </a:xfrm>
        </p:spPr>
        <p:txBody>
          <a:bodyPr/>
          <a:lstStyle/>
          <a:p>
            <a:r>
              <a:rPr lang="en-IE" dirty="0" smtClean="0"/>
              <a:t>High performance core routers</a:t>
            </a:r>
          </a:p>
          <a:p>
            <a:r>
              <a:rPr lang="en-IE" dirty="0" smtClean="0"/>
              <a:t>Richer interconnection topologies -&gt; data </a:t>
            </a:r>
            <a:r>
              <a:rPr lang="en-IE" dirty="0" err="1" smtClean="0"/>
              <a:t>center</a:t>
            </a:r>
            <a:r>
              <a:rPr lang="en-IE" dirty="0" smtClean="0"/>
              <a:t> attachment and </a:t>
            </a:r>
            <a:r>
              <a:rPr lang="en-IE" dirty="0" err="1" smtClean="0"/>
              <a:t>NCore</a:t>
            </a:r>
            <a:r>
              <a:rPr lang="en-IE" dirty="0" smtClean="0"/>
              <a:t> router interconnection</a:t>
            </a:r>
          </a:p>
          <a:p>
            <a:r>
              <a:rPr lang="en-IE" dirty="0" smtClean="0"/>
              <a:t>Fault tolerance -&gt; high reliability</a:t>
            </a:r>
          </a:p>
          <a:p>
            <a:r>
              <a:rPr lang="en-IE" dirty="0" smtClean="0"/>
              <a:t>Loading balance -&gt; Ultra-reliable routers</a:t>
            </a:r>
          </a:p>
          <a:p>
            <a:r>
              <a:rPr lang="en-IE" dirty="0" smtClean="0"/>
              <a:t>Problems can be diagnosed and repaired during runtime</a:t>
            </a:r>
            <a:endParaRPr lang="en-IE" dirty="0"/>
          </a:p>
        </p:txBody>
      </p:sp>
      <p:sp>
        <p:nvSpPr>
          <p:cNvPr id="4" name="Text Placeholder 3"/>
          <p:cNvSpPr>
            <a:spLocks noGrp="1"/>
          </p:cNvSpPr>
          <p:nvPr>
            <p:ph type="body" sz="quarter" idx="11"/>
          </p:nvPr>
        </p:nvSpPr>
        <p:spPr/>
        <p:txBody>
          <a:bodyPr/>
          <a:lstStyle/>
          <a:p>
            <a:r>
              <a:rPr lang="en-IE" dirty="0" err="1" smtClean="0"/>
              <a:t>NCore</a:t>
            </a:r>
            <a:endParaRPr lang="en-IE" dirty="0"/>
          </a:p>
        </p:txBody>
      </p:sp>
      <p:sp>
        <p:nvSpPr>
          <p:cNvPr id="5" name="Slide Number Placeholder 4"/>
          <p:cNvSpPr>
            <a:spLocks noGrp="1"/>
          </p:cNvSpPr>
          <p:nvPr>
            <p:ph type="sldNum" sz="quarter" idx="12"/>
          </p:nvPr>
        </p:nvSpPr>
        <p:spPr/>
        <p:txBody>
          <a:bodyPr/>
          <a:lstStyle/>
          <a:p>
            <a:fld id="{7D300DB9-A23F-43BD-B7EF-862D750C72E7}" type="slidenum">
              <a:rPr lang="en-IE" smtClean="0"/>
              <a:t>9</a:t>
            </a:fld>
            <a:endParaRPr lang="en-IE"/>
          </a:p>
        </p:txBody>
      </p:sp>
    </p:spTree>
    <p:extLst>
      <p:ext uri="{BB962C8B-B14F-4D97-AF65-F5344CB8AC3E}">
        <p14:creationId xmlns:p14="http://schemas.microsoft.com/office/powerpoint/2010/main" val="1212333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nity_PPT_Calibri_Option1">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Trinity_PPT_Calibri_Option1</Template>
  <TotalTime>5913</TotalTime>
  <Words>2409</Words>
  <Application>Microsoft Macintosh PowerPoint</Application>
  <PresentationFormat>On-screen Show (4:3)</PresentationFormat>
  <Paragraphs>270</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宋体</vt:lpstr>
      <vt:lpstr>Trinity_PPT_Calibri_Option1</vt:lpstr>
      <vt:lpstr>CS7002 Data Communications</vt:lpstr>
      <vt:lpstr>Overview</vt:lpstr>
      <vt:lpstr>Motivation/Problem</vt:lpstr>
      <vt:lpstr>Motivation/Problem</vt:lpstr>
      <vt:lpstr>Contrast against Existing Approaches</vt:lpstr>
      <vt:lpstr>Contrast against Existing Approaches</vt:lpstr>
      <vt:lpstr>Description of Approach</vt:lpstr>
      <vt:lpstr>Nebula</vt:lpstr>
      <vt:lpstr>Nebula Core Architecture</vt:lpstr>
      <vt:lpstr>Nebula Core Architecture</vt:lpstr>
      <vt:lpstr>Nebula Data Plane </vt:lpstr>
      <vt:lpstr>Nebula Data Plane </vt:lpstr>
      <vt:lpstr>Nebula Data Plane </vt:lpstr>
      <vt:lpstr>NDP – Path Setup</vt:lpstr>
      <vt:lpstr>NDP – Naming</vt:lpstr>
      <vt:lpstr>Nebula Virtual and Extensible Network Techniques</vt:lpstr>
      <vt:lpstr>NVENT – Policy Configuration</vt:lpstr>
      <vt:lpstr>Putting Nebula Together</vt:lpstr>
      <vt:lpstr>Putting Nebula Together</vt:lpstr>
      <vt:lpstr>Putting Nebula Together</vt:lpstr>
      <vt:lpstr>Evaluation</vt:lpstr>
      <vt:lpstr>Summary</vt:lpstr>
      <vt:lpstr>Reference</vt:lpstr>
      <vt:lpstr>Reference</vt:lpstr>
      <vt:lpstr>Questions ?</vt:lpstr>
      <vt:lpstr>Thank You</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Bold 26pt</dc:title>
  <dc:creator>Administrator</dc:creator>
  <cp:lastModifiedBy>Yueming Zheng</cp:lastModifiedBy>
  <cp:revision>112</cp:revision>
  <cp:lastPrinted>2014-12-16T10:33:11Z</cp:lastPrinted>
  <dcterms:created xsi:type="dcterms:W3CDTF">2015-04-21T16:55:16Z</dcterms:created>
  <dcterms:modified xsi:type="dcterms:W3CDTF">2016-11-29T17:24:54Z</dcterms:modified>
</cp:coreProperties>
</file>