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659"/>
    <a:srgbClr val="C2DC2B"/>
    <a:srgbClr val="FF0290"/>
    <a:srgbClr val="C50084"/>
    <a:srgbClr val="CC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22-CD60-4546-98BC-43792287369E}" type="datetimeFigureOut">
              <a:rPr lang="es-419" smtClean="0"/>
              <a:t>2/11/2019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BC92-3098-4F89-A1CC-A9318FF28B3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9501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22-CD60-4546-98BC-43792287369E}" type="datetimeFigureOut">
              <a:rPr lang="es-419" smtClean="0"/>
              <a:t>2/11/2019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BC92-3098-4F89-A1CC-A9318FF28B3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102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22-CD60-4546-98BC-43792287369E}" type="datetimeFigureOut">
              <a:rPr lang="es-419" smtClean="0"/>
              <a:t>2/11/2019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BC92-3098-4F89-A1CC-A9318FF28B3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138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22-CD60-4546-98BC-43792287369E}" type="datetimeFigureOut">
              <a:rPr lang="es-419" smtClean="0"/>
              <a:t>2/11/2019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BC92-3098-4F89-A1CC-A9318FF28B3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108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22-CD60-4546-98BC-43792287369E}" type="datetimeFigureOut">
              <a:rPr lang="es-419" smtClean="0"/>
              <a:t>2/11/2019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BC92-3098-4F89-A1CC-A9318FF28B3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07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22-CD60-4546-98BC-43792287369E}" type="datetimeFigureOut">
              <a:rPr lang="es-419" smtClean="0"/>
              <a:t>2/11/2019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BC92-3098-4F89-A1CC-A9318FF28B3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969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22-CD60-4546-98BC-43792287369E}" type="datetimeFigureOut">
              <a:rPr lang="es-419" smtClean="0"/>
              <a:t>2/11/2019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BC92-3098-4F89-A1CC-A9318FF28B3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03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22-CD60-4546-98BC-43792287369E}" type="datetimeFigureOut">
              <a:rPr lang="es-419" smtClean="0"/>
              <a:t>2/11/2019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BC92-3098-4F89-A1CC-A9318FF28B3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611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22-CD60-4546-98BC-43792287369E}" type="datetimeFigureOut">
              <a:rPr lang="es-419" smtClean="0"/>
              <a:t>2/11/2019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BC92-3098-4F89-A1CC-A9318FF28B3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1189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22-CD60-4546-98BC-43792287369E}" type="datetimeFigureOut">
              <a:rPr lang="es-419" smtClean="0"/>
              <a:t>2/11/2019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BC92-3098-4F89-A1CC-A9318FF28B3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8053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522-CD60-4546-98BC-43792287369E}" type="datetimeFigureOut">
              <a:rPr lang="es-419" smtClean="0"/>
              <a:t>2/11/2019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BC92-3098-4F89-A1CC-A9318FF28B3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289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FF522-CD60-4546-98BC-43792287369E}" type="datetimeFigureOut">
              <a:rPr lang="es-419" smtClean="0"/>
              <a:t>2/11/2019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BC92-3098-4F89-A1CC-A9318FF28B3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427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55529" y="5029733"/>
            <a:ext cx="2429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>
                <a:solidFill>
                  <a:srgbClr val="52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Supervisor no conoce información comercial del punto de ventas en el momento que la necesita.</a:t>
            </a:r>
            <a:endParaRPr lang="es-419" sz="1400" dirty="0">
              <a:solidFill>
                <a:srgbClr val="5256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138" y="317269"/>
            <a:ext cx="1087690" cy="7485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67" y="317269"/>
            <a:ext cx="692897" cy="741864"/>
          </a:xfrm>
          <a:prstGeom prst="rect">
            <a:avLst/>
          </a:prstGeom>
        </p:spPr>
      </p:pic>
      <p:grpSp>
        <p:nvGrpSpPr>
          <p:cNvPr id="22" name="Grupo 21"/>
          <p:cNvGrpSpPr/>
          <p:nvPr/>
        </p:nvGrpSpPr>
        <p:grpSpPr>
          <a:xfrm>
            <a:off x="3342229" y="6262813"/>
            <a:ext cx="5657897" cy="461665"/>
            <a:chOff x="3189465" y="6258156"/>
            <a:chExt cx="5657897" cy="461665"/>
          </a:xfrm>
        </p:grpSpPr>
        <p:sp>
          <p:nvSpPr>
            <p:cNvPr id="12" name="Rectángulo redondeado 11"/>
            <p:cNvSpPr/>
            <p:nvPr/>
          </p:nvSpPr>
          <p:spPr>
            <a:xfrm>
              <a:off x="3290633" y="6258156"/>
              <a:ext cx="5436523" cy="461665"/>
            </a:xfrm>
            <a:prstGeom prst="roundRect">
              <a:avLst/>
            </a:prstGeom>
            <a:noFill/>
            <a:ln>
              <a:solidFill>
                <a:srgbClr val="FF0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3189465" y="6258156"/>
              <a:ext cx="565789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419" sz="1200" dirty="0" smtClean="0">
                  <a:solidFill>
                    <a:srgbClr val="5256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con" panose="02000603030000020004" pitchFamily="2" charset="0"/>
                </a:rPr>
                <a:t>Falta de disponibilidad de la información y herramientas para consultar la información de forma ágil y oportuna </a:t>
              </a:r>
              <a:endParaRPr lang="es-419" sz="1200" dirty="0">
                <a:solidFill>
                  <a:srgbClr val="52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con" panose="02000603030000020004" pitchFamily="2" charset="0"/>
              </a:endParaRPr>
            </a:p>
          </p:txBody>
        </p:sp>
      </p:grpSp>
      <p:sp>
        <p:nvSpPr>
          <p:cNvPr id="8" name="Rectángulo 7"/>
          <p:cNvSpPr/>
          <p:nvPr/>
        </p:nvSpPr>
        <p:spPr>
          <a:xfrm>
            <a:off x="1369385" y="3784825"/>
            <a:ext cx="98624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dirty="0" smtClean="0">
                <a:solidFill>
                  <a:srgbClr val="CCDC00"/>
                </a:solidFill>
                <a:latin typeface="Cocon" panose="02000603030000020004" pitchFamily="2" charset="0"/>
              </a:rPr>
              <a:t>Administración inadecuada de información y recursos a nivel de puntos de ventas y área comercial que afectan económicamente a la empresa e impiden la toma acertada de decisiones.</a:t>
            </a:r>
            <a:endParaRPr lang="es-419" sz="2000" b="1" dirty="0">
              <a:latin typeface="Century" panose="02040604050505020304" pitchFamily="18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579026" y="5029732"/>
            <a:ext cx="2429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>
                <a:solidFill>
                  <a:srgbClr val="52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Sub director no esta enterado de las labores comerciales realizadas por lo supervisores.</a:t>
            </a:r>
            <a:endParaRPr lang="es-419" sz="1400" dirty="0">
              <a:solidFill>
                <a:srgbClr val="5256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451190" y="5085026"/>
            <a:ext cx="24298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>
                <a:solidFill>
                  <a:srgbClr val="52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Los sub directores desconocen las diferencias de precios por zonas</a:t>
            </a:r>
            <a:endParaRPr lang="es-419" sz="1400" dirty="0">
              <a:solidFill>
                <a:srgbClr val="5256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205627" y="5081936"/>
            <a:ext cx="2429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>
                <a:solidFill>
                  <a:srgbClr val="52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Existe mucha demora en el proceso de beneficios comerciales (Descuentos para los puntos de ventas). </a:t>
            </a:r>
            <a:endParaRPr lang="es-419" sz="1400" dirty="0">
              <a:solidFill>
                <a:srgbClr val="5256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1129004" y="3736659"/>
            <a:ext cx="10102838" cy="1096677"/>
          </a:xfrm>
          <a:prstGeom prst="roundRect">
            <a:avLst/>
          </a:prstGeom>
          <a:noFill/>
          <a:ln>
            <a:solidFill>
              <a:srgbClr val="FF0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Rectángulo redondeado 17"/>
          <p:cNvSpPr/>
          <p:nvPr/>
        </p:nvSpPr>
        <p:spPr>
          <a:xfrm>
            <a:off x="552867" y="4998118"/>
            <a:ext cx="2532532" cy="1067065"/>
          </a:xfrm>
          <a:prstGeom prst="roundRect">
            <a:avLst/>
          </a:prstGeom>
          <a:noFill/>
          <a:ln>
            <a:solidFill>
              <a:srgbClr val="FF0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Rectángulo redondeado 18"/>
          <p:cNvSpPr/>
          <p:nvPr/>
        </p:nvSpPr>
        <p:spPr>
          <a:xfrm>
            <a:off x="3476363" y="4998118"/>
            <a:ext cx="2532532" cy="1067065"/>
          </a:xfrm>
          <a:prstGeom prst="roundRect">
            <a:avLst/>
          </a:prstGeom>
          <a:noFill/>
          <a:ln>
            <a:solidFill>
              <a:srgbClr val="FF0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Rectángulo redondeado 19"/>
          <p:cNvSpPr/>
          <p:nvPr/>
        </p:nvSpPr>
        <p:spPr>
          <a:xfrm>
            <a:off x="6399859" y="5030881"/>
            <a:ext cx="2532532" cy="1067065"/>
          </a:xfrm>
          <a:prstGeom prst="roundRect">
            <a:avLst/>
          </a:prstGeom>
          <a:noFill/>
          <a:ln>
            <a:solidFill>
              <a:srgbClr val="FF0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Rectángulo redondeado 20"/>
          <p:cNvSpPr/>
          <p:nvPr/>
        </p:nvSpPr>
        <p:spPr>
          <a:xfrm>
            <a:off x="9154296" y="5025458"/>
            <a:ext cx="2532532" cy="1067065"/>
          </a:xfrm>
          <a:prstGeom prst="roundRect">
            <a:avLst/>
          </a:prstGeom>
          <a:noFill/>
          <a:ln>
            <a:solidFill>
              <a:srgbClr val="FF0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33" name="Grupo 32"/>
          <p:cNvGrpSpPr/>
          <p:nvPr/>
        </p:nvGrpSpPr>
        <p:grpSpPr>
          <a:xfrm>
            <a:off x="590227" y="1225076"/>
            <a:ext cx="2457812" cy="733000"/>
            <a:chOff x="434678" y="1190508"/>
            <a:chExt cx="2457812" cy="733000"/>
          </a:xfrm>
        </p:grpSpPr>
        <p:sp>
          <p:nvSpPr>
            <p:cNvPr id="10" name="Rectángulo 9"/>
            <p:cNvSpPr/>
            <p:nvPr/>
          </p:nvSpPr>
          <p:spPr>
            <a:xfrm>
              <a:off x="503217" y="1222763"/>
              <a:ext cx="2320733" cy="651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El supervisor desconoce mucha información que lleva a que el punto de ventas no genere la utilidad esperada por la empresa.</a:t>
              </a:r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434678" y="1190508"/>
              <a:ext cx="2457812" cy="733000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590227" y="2124019"/>
            <a:ext cx="2457812" cy="579096"/>
            <a:chOff x="590227" y="2059001"/>
            <a:chExt cx="2457812" cy="579096"/>
          </a:xfrm>
        </p:grpSpPr>
        <p:sp>
          <p:nvSpPr>
            <p:cNvPr id="35" name="Rectángulo 34"/>
            <p:cNvSpPr/>
            <p:nvPr/>
          </p:nvSpPr>
          <p:spPr>
            <a:xfrm>
              <a:off x="658766" y="2091256"/>
              <a:ext cx="232073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Perdida de activos al no controlar el inventario entregado en el punto de ventas.</a:t>
              </a:r>
            </a:p>
          </p:txBody>
        </p:sp>
        <p:sp>
          <p:nvSpPr>
            <p:cNvPr id="36" name="Rectángulo redondeado 35"/>
            <p:cNvSpPr/>
            <p:nvPr/>
          </p:nvSpPr>
          <p:spPr>
            <a:xfrm>
              <a:off x="590227" y="2059001"/>
              <a:ext cx="2457812" cy="579096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590227" y="2867897"/>
            <a:ext cx="2457812" cy="621891"/>
            <a:chOff x="590227" y="2811773"/>
            <a:chExt cx="2457812" cy="621891"/>
          </a:xfrm>
        </p:grpSpPr>
        <p:sp>
          <p:nvSpPr>
            <p:cNvPr id="38" name="Rectángulo 37"/>
            <p:cNvSpPr/>
            <p:nvPr/>
          </p:nvSpPr>
          <p:spPr>
            <a:xfrm>
              <a:off x="658766" y="2862691"/>
              <a:ext cx="232073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Distribución inadecuada de inventarios para los puntos de ventas (Sub y sobre dimensión).</a:t>
              </a:r>
            </a:p>
          </p:txBody>
        </p:sp>
        <p:sp>
          <p:nvSpPr>
            <p:cNvPr id="39" name="Rectángulo redondeado 38"/>
            <p:cNvSpPr/>
            <p:nvPr/>
          </p:nvSpPr>
          <p:spPr>
            <a:xfrm>
              <a:off x="590227" y="2811773"/>
              <a:ext cx="2457812" cy="621891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3532481" y="1218851"/>
            <a:ext cx="2457812" cy="733000"/>
            <a:chOff x="434678" y="1190508"/>
            <a:chExt cx="2457812" cy="733000"/>
          </a:xfrm>
        </p:grpSpPr>
        <p:sp>
          <p:nvSpPr>
            <p:cNvPr id="44" name="Rectángulo 43"/>
            <p:cNvSpPr/>
            <p:nvPr/>
          </p:nvSpPr>
          <p:spPr>
            <a:xfrm>
              <a:off x="503217" y="1222763"/>
              <a:ext cx="232073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El área comercial desconoce las necesidades generales del Punto de venta.</a:t>
              </a:r>
            </a:p>
          </p:txBody>
        </p:sp>
        <p:sp>
          <p:nvSpPr>
            <p:cNvPr id="45" name="Rectángulo redondeado 44"/>
            <p:cNvSpPr/>
            <p:nvPr/>
          </p:nvSpPr>
          <p:spPr>
            <a:xfrm>
              <a:off x="434678" y="1190508"/>
              <a:ext cx="2457812" cy="733000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532481" y="2117794"/>
            <a:ext cx="2457812" cy="579096"/>
            <a:chOff x="590227" y="2059001"/>
            <a:chExt cx="2457812" cy="579096"/>
          </a:xfrm>
        </p:grpSpPr>
        <p:sp>
          <p:nvSpPr>
            <p:cNvPr id="47" name="Rectángulo 46"/>
            <p:cNvSpPr/>
            <p:nvPr/>
          </p:nvSpPr>
          <p:spPr>
            <a:xfrm>
              <a:off x="658766" y="2091256"/>
              <a:ext cx="232073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No se genera el control adecuado a los recursos financieros entregados a cada supervisor.</a:t>
              </a:r>
            </a:p>
          </p:txBody>
        </p:sp>
        <p:sp>
          <p:nvSpPr>
            <p:cNvPr id="48" name="Rectángulo redondeado 47"/>
            <p:cNvSpPr/>
            <p:nvPr/>
          </p:nvSpPr>
          <p:spPr>
            <a:xfrm>
              <a:off x="590227" y="2059001"/>
              <a:ext cx="2457812" cy="579096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3532481" y="2861672"/>
            <a:ext cx="2457812" cy="621891"/>
            <a:chOff x="590227" y="2811773"/>
            <a:chExt cx="2457812" cy="621891"/>
          </a:xfrm>
        </p:grpSpPr>
        <p:sp>
          <p:nvSpPr>
            <p:cNvPr id="50" name="Rectángulo 49"/>
            <p:cNvSpPr/>
            <p:nvPr/>
          </p:nvSpPr>
          <p:spPr>
            <a:xfrm>
              <a:off x="658766" y="2862691"/>
              <a:ext cx="232073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Las sub direcciones comerciales desconocen la gestión de las bitácoras comerciales.</a:t>
              </a:r>
            </a:p>
          </p:txBody>
        </p:sp>
        <p:sp>
          <p:nvSpPr>
            <p:cNvPr id="51" name="Rectángulo redondeado 50"/>
            <p:cNvSpPr/>
            <p:nvPr/>
          </p:nvSpPr>
          <p:spPr>
            <a:xfrm>
              <a:off x="590227" y="2811773"/>
              <a:ext cx="2457812" cy="621891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6399859" y="1251106"/>
            <a:ext cx="2457812" cy="733000"/>
            <a:chOff x="434678" y="1190508"/>
            <a:chExt cx="2457812" cy="733000"/>
          </a:xfrm>
        </p:grpSpPr>
        <p:sp>
          <p:nvSpPr>
            <p:cNvPr id="53" name="Rectángulo 52"/>
            <p:cNvSpPr/>
            <p:nvPr/>
          </p:nvSpPr>
          <p:spPr>
            <a:xfrm>
              <a:off x="503217" y="1222763"/>
              <a:ext cx="23207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Se generan ambientes propicios para manejos inadecuados de los recursos (económicos en el ingreso por venta y en el gasto por ejecución). </a:t>
              </a:r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434678" y="1190508"/>
              <a:ext cx="2457812" cy="733000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6399859" y="2150049"/>
            <a:ext cx="2457812" cy="579096"/>
            <a:chOff x="590227" y="2059001"/>
            <a:chExt cx="2457812" cy="579096"/>
          </a:xfrm>
        </p:grpSpPr>
        <p:sp>
          <p:nvSpPr>
            <p:cNvPr id="56" name="Rectángulo 55"/>
            <p:cNvSpPr/>
            <p:nvPr/>
          </p:nvSpPr>
          <p:spPr>
            <a:xfrm>
              <a:off x="658766" y="2091256"/>
              <a:ext cx="23207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Desmotivación comercial del vendedor en la zona</a:t>
              </a:r>
            </a:p>
          </p:txBody>
        </p:sp>
        <p:sp>
          <p:nvSpPr>
            <p:cNvPr id="57" name="Rectángulo redondeado 56"/>
            <p:cNvSpPr/>
            <p:nvPr/>
          </p:nvSpPr>
          <p:spPr>
            <a:xfrm>
              <a:off x="590227" y="2059001"/>
              <a:ext cx="2457812" cy="579096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6399859" y="2893927"/>
            <a:ext cx="2457812" cy="621891"/>
            <a:chOff x="590227" y="2811773"/>
            <a:chExt cx="2457812" cy="621891"/>
          </a:xfrm>
        </p:grpSpPr>
        <p:sp>
          <p:nvSpPr>
            <p:cNvPr id="59" name="Rectángulo 58"/>
            <p:cNvSpPr/>
            <p:nvPr/>
          </p:nvSpPr>
          <p:spPr>
            <a:xfrm>
              <a:off x="658766" y="2862691"/>
              <a:ext cx="232073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Sobreestimación comercial por una medición incorrecta en el cumplimiento de metas comerciales.</a:t>
              </a:r>
            </a:p>
          </p:txBody>
        </p:sp>
        <p:sp>
          <p:nvSpPr>
            <p:cNvPr id="60" name="Rectángulo redondeado 59"/>
            <p:cNvSpPr/>
            <p:nvPr/>
          </p:nvSpPr>
          <p:spPr>
            <a:xfrm>
              <a:off x="590227" y="2811773"/>
              <a:ext cx="2457812" cy="621891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9154296" y="1231188"/>
            <a:ext cx="2457812" cy="733000"/>
            <a:chOff x="434678" y="1190508"/>
            <a:chExt cx="2457812" cy="733000"/>
          </a:xfrm>
        </p:grpSpPr>
        <p:sp>
          <p:nvSpPr>
            <p:cNvPr id="62" name="Rectángulo 61"/>
            <p:cNvSpPr/>
            <p:nvPr/>
          </p:nvSpPr>
          <p:spPr>
            <a:xfrm>
              <a:off x="503217" y="1222763"/>
              <a:ext cx="232073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Retrasos en procesos de facturación por demoras en los flujos de aprobación de solicitud de descuentos.</a:t>
              </a:r>
            </a:p>
          </p:txBody>
        </p:sp>
        <p:sp>
          <p:nvSpPr>
            <p:cNvPr id="63" name="Rectángulo redondeado 62"/>
            <p:cNvSpPr/>
            <p:nvPr/>
          </p:nvSpPr>
          <p:spPr>
            <a:xfrm>
              <a:off x="434678" y="1190508"/>
              <a:ext cx="2457812" cy="733000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9154296" y="2130131"/>
            <a:ext cx="2457812" cy="579096"/>
            <a:chOff x="590227" y="2059001"/>
            <a:chExt cx="2457812" cy="579096"/>
          </a:xfrm>
        </p:grpSpPr>
        <p:sp>
          <p:nvSpPr>
            <p:cNvPr id="65" name="Rectángulo 64"/>
            <p:cNvSpPr/>
            <p:nvPr/>
          </p:nvSpPr>
          <p:spPr>
            <a:xfrm>
              <a:off x="658766" y="2091256"/>
              <a:ext cx="232073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Reportes de ventas e inventarios con información desactualizada en el momento de su </a:t>
              </a:r>
              <a:r>
                <a:rPr lang="es-MX" sz="900" dirty="0" err="1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genración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.</a:t>
              </a:r>
            </a:p>
          </p:txBody>
        </p:sp>
        <p:sp>
          <p:nvSpPr>
            <p:cNvPr id="66" name="Rectángulo redondeado 65"/>
            <p:cNvSpPr/>
            <p:nvPr/>
          </p:nvSpPr>
          <p:spPr>
            <a:xfrm>
              <a:off x="590227" y="2059001"/>
              <a:ext cx="2457812" cy="579096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9154296" y="2874009"/>
            <a:ext cx="2457812" cy="697249"/>
            <a:chOff x="590227" y="2811773"/>
            <a:chExt cx="2457812" cy="697249"/>
          </a:xfrm>
        </p:grpSpPr>
        <p:sp>
          <p:nvSpPr>
            <p:cNvPr id="68" name="Rectángulo 67"/>
            <p:cNvSpPr/>
            <p:nvPr/>
          </p:nvSpPr>
          <p:spPr>
            <a:xfrm>
              <a:off x="658766" y="2862691"/>
              <a:ext cx="23207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Demoras en las actualizaciones de listas  de precios a nivel nacional ( se actualizan hasta que los pendientes son facturados).</a:t>
              </a:r>
            </a:p>
          </p:txBody>
        </p:sp>
        <p:sp>
          <p:nvSpPr>
            <p:cNvPr id="69" name="Rectángulo redondeado 68"/>
            <p:cNvSpPr/>
            <p:nvPr/>
          </p:nvSpPr>
          <p:spPr>
            <a:xfrm>
              <a:off x="590227" y="2811773"/>
              <a:ext cx="2457812" cy="621891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sp>
        <p:nvSpPr>
          <p:cNvPr id="70" name="Rectángulo 69"/>
          <p:cNvSpPr/>
          <p:nvPr/>
        </p:nvSpPr>
        <p:spPr>
          <a:xfrm>
            <a:off x="3601020" y="214922"/>
            <a:ext cx="5188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dirty="0" smtClean="0">
                <a:solidFill>
                  <a:srgbClr val="CCDC00"/>
                </a:solidFill>
                <a:latin typeface="Cocon" panose="02000603030000020004" pitchFamily="2" charset="0"/>
              </a:rPr>
              <a:t>ARBOL DE PROBLEMAS</a:t>
            </a:r>
          </a:p>
          <a:p>
            <a:pPr algn="ctr"/>
            <a:r>
              <a:rPr lang="es-MX" sz="1600" dirty="0" smtClean="0">
                <a:solidFill>
                  <a:srgbClr val="CCDC00"/>
                </a:solidFill>
                <a:latin typeface="Cocon" panose="02000603030000020004" pitchFamily="2" charset="0"/>
              </a:rPr>
              <a:t>CAUSAS Y EFECTOS</a:t>
            </a:r>
            <a:endParaRPr lang="es-419" sz="1600" b="1" dirty="0">
              <a:latin typeface="Century" panose="02040604050505020304" pitchFamily="18" charset="0"/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3532481" y="166756"/>
            <a:ext cx="5325190" cy="798999"/>
          </a:xfrm>
          <a:prstGeom prst="roundRect">
            <a:avLst/>
          </a:prstGeom>
          <a:noFill/>
          <a:ln>
            <a:solidFill>
              <a:srgbClr val="FF0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464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55529" y="5029733"/>
            <a:ext cx="2429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>
                <a:solidFill>
                  <a:srgbClr val="52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Supervisor </a:t>
            </a:r>
            <a:r>
              <a:rPr lang="es-MX" sz="1400" dirty="0" smtClean="0">
                <a:solidFill>
                  <a:srgbClr val="52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conoce </a:t>
            </a:r>
            <a:r>
              <a:rPr lang="es-MX" sz="1400" dirty="0" smtClean="0">
                <a:solidFill>
                  <a:srgbClr val="52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información comercial del punto de ventas en el momento que la necesita.</a:t>
            </a:r>
            <a:endParaRPr lang="es-419" sz="1400" dirty="0">
              <a:solidFill>
                <a:srgbClr val="5256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138" y="317269"/>
            <a:ext cx="1087690" cy="7485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67" y="317269"/>
            <a:ext cx="692897" cy="741864"/>
          </a:xfrm>
          <a:prstGeom prst="rect">
            <a:avLst/>
          </a:prstGeom>
        </p:spPr>
      </p:pic>
      <p:grpSp>
        <p:nvGrpSpPr>
          <p:cNvPr id="22" name="Grupo 21"/>
          <p:cNvGrpSpPr/>
          <p:nvPr/>
        </p:nvGrpSpPr>
        <p:grpSpPr>
          <a:xfrm>
            <a:off x="3342229" y="6262813"/>
            <a:ext cx="5657897" cy="461665"/>
            <a:chOff x="3189465" y="6258156"/>
            <a:chExt cx="5657897" cy="461665"/>
          </a:xfrm>
        </p:grpSpPr>
        <p:sp>
          <p:nvSpPr>
            <p:cNvPr id="12" name="Rectángulo redondeado 11"/>
            <p:cNvSpPr/>
            <p:nvPr/>
          </p:nvSpPr>
          <p:spPr>
            <a:xfrm>
              <a:off x="3290633" y="6258156"/>
              <a:ext cx="5436523" cy="461665"/>
            </a:xfrm>
            <a:prstGeom prst="roundRect">
              <a:avLst/>
            </a:prstGeom>
            <a:noFill/>
            <a:ln>
              <a:solidFill>
                <a:srgbClr val="FF0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3189465" y="6258156"/>
              <a:ext cx="565789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419" sz="1200" dirty="0" smtClean="0">
                  <a:solidFill>
                    <a:srgbClr val="5256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con" panose="02000603030000020004" pitchFamily="2" charset="0"/>
                </a:rPr>
                <a:t>Disponibilidad </a:t>
              </a:r>
              <a:r>
                <a:rPr lang="es-419" sz="1200" dirty="0" smtClean="0">
                  <a:solidFill>
                    <a:srgbClr val="5256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con" panose="02000603030000020004" pitchFamily="2" charset="0"/>
                </a:rPr>
                <a:t>de la información y herramientas para consultar la información de forma ágil y oportuna </a:t>
              </a:r>
              <a:endParaRPr lang="es-419" sz="1200" dirty="0">
                <a:solidFill>
                  <a:srgbClr val="52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con" panose="02000603030000020004" pitchFamily="2" charset="0"/>
              </a:endParaRPr>
            </a:p>
          </p:txBody>
        </p:sp>
      </p:grpSp>
      <p:sp>
        <p:nvSpPr>
          <p:cNvPr id="8" name="Rectángulo 7"/>
          <p:cNvSpPr/>
          <p:nvPr/>
        </p:nvSpPr>
        <p:spPr>
          <a:xfrm>
            <a:off x="1369385" y="3784825"/>
            <a:ext cx="98624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dirty="0" smtClean="0">
                <a:solidFill>
                  <a:srgbClr val="CCDC00"/>
                </a:solidFill>
                <a:latin typeface="Cocon" panose="02000603030000020004" pitchFamily="2" charset="0"/>
              </a:rPr>
              <a:t>Adecuada administración de </a:t>
            </a:r>
            <a:r>
              <a:rPr lang="es-MX" sz="2000" dirty="0" smtClean="0">
                <a:solidFill>
                  <a:srgbClr val="CCDC00"/>
                </a:solidFill>
                <a:latin typeface="Cocon" panose="02000603030000020004" pitchFamily="2" charset="0"/>
              </a:rPr>
              <a:t>información y recursos a nivel de puntos de ventas y área comercial que </a:t>
            </a:r>
            <a:r>
              <a:rPr lang="es-MX" sz="2000" dirty="0" smtClean="0">
                <a:solidFill>
                  <a:srgbClr val="CCDC00"/>
                </a:solidFill>
                <a:latin typeface="Cocon" panose="02000603030000020004" pitchFamily="2" charset="0"/>
              </a:rPr>
              <a:t>benefician </a:t>
            </a:r>
            <a:r>
              <a:rPr lang="es-MX" sz="2000" dirty="0" smtClean="0">
                <a:solidFill>
                  <a:srgbClr val="CCDC00"/>
                </a:solidFill>
                <a:latin typeface="Cocon" panose="02000603030000020004" pitchFamily="2" charset="0"/>
              </a:rPr>
              <a:t>económicamente a la empresa </a:t>
            </a:r>
            <a:r>
              <a:rPr lang="es-MX" sz="2000" dirty="0" smtClean="0">
                <a:solidFill>
                  <a:srgbClr val="CCDC00"/>
                </a:solidFill>
                <a:latin typeface="Cocon" panose="02000603030000020004" pitchFamily="2" charset="0"/>
              </a:rPr>
              <a:t>y faciliten </a:t>
            </a:r>
            <a:r>
              <a:rPr lang="es-MX" sz="2000" dirty="0" smtClean="0">
                <a:solidFill>
                  <a:srgbClr val="CCDC00"/>
                </a:solidFill>
                <a:latin typeface="Cocon" panose="02000603030000020004" pitchFamily="2" charset="0"/>
              </a:rPr>
              <a:t>la toma acertada de decisiones.</a:t>
            </a:r>
            <a:endParaRPr lang="es-419" sz="2000" b="1" dirty="0">
              <a:latin typeface="Century" panose="02040604050505020304" pitchFamily="18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579026" y="5029732"/>
            <a:ext cx="2429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>
                <a:solidFill>
                  <a:srgbClr val="52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Sub director </a:t>
            </a:r>
            <a:r>
              <a:rPr lang="es-MX" sz="1400" dirty="0" smtClean="0">
                <a:solidFill>
                  <a:srgbClr val="52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Esta </a:t>
            </a:r>
            <a:r>
              <a:rPr lang="es-MX" sz="1400" dirty="0" smtClean="0">
                <a:solidFill>
                  <a:srgbClr val="52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enterado de las labores comerciales realizadas por lo supervisores.</a:t>
            </a:r>
            <a:endParaRPr lang="es-419" sz="1400" dirty="0">
              <a:solidFill>
                <a:srgbClr val="5256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451190" y="5085026"/>
            <a:ext cx="24298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>
                <a:solidFill>
                  <a:srgbClr val="52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Los sub directores </a:t>
            </a:r>
            <a:r>
              <a:rPr lang="es-MX" sz="1400" dirty="0" smtClean="0">
                <a:solidFill>
                  <a:srgbClr val="52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conocen </a:t>
            </a:r>
            <a:r>
              <a:rPr lang="es-MX" sz="1400" dirty="0" smtClean="0">
                <a:solidFill>
                  <a:srgbClr val="52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las diferencias de precios por zonas</a:t>
            </a:r>
            <a:endParaRPr lang="es-419" sz="1400" dirty="0">
              <a:solidFill>
                <a:srgbClr val="5256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205627" y="5081936"/>
            <a:ext cx="2429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>
                <a:solidFill>
                  <a:srgbClr val="52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Existe mucha </a:t>
            </a:r>
            <a:r>
              <a:rPr lang="es-MX" sz="1400" dirty="0" smtClean="0">
                <a:solidFill>
                  <a:srgbClr val="52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agilidad en</a:t>
            </a:r>
            <a:r>
              <a:rPr lang="es-MX" sz="1400" dirty="0" smtClean="0">
                <a:solidFill>
                  <a:srgbClr val="52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 </a:t>
            </a:r>
            <a:r>
              <a:rPr lang="es-MX" sz="1400" dirty="0" smtClean="0">
                <a:solidFill>
                  <a:srgbClr val="52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el proceso de beneficios comerciales (Descuentos para los puntos de ventas). </a:t>
            </a:r>
            <a:endParaRPr lang="es-419" sz="1400" dirty="0">
              <a:solidFill>
                <a:srgbClr val="5256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1129004" y="3736659"/>
            <a:ext cx="10102838" cy="1096677"/>
          </a:xfrm>
          <a:prstGeom prst="roundRect">
            <a:avLst/>
          </a:prstGeom>
          <a:noFill/>
          <a:ln>
            <a:solidFill>
              <a:srgbClr val="FF0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Rectángulo redondeado 17"/>
          <p:cNvSpPr/>
          <p:nvPr/>
        </p:nvSpPr>
        <p:spPr>
          <a:xfrm>
            <a:off x="552867" y="4998118"/>
            <a:ext cx="2532532" cy="1067065"/>
          </a:xfrm>
          <a:prstGeom prst="roundRect">
            <a:avLst/>
          </a:prstGeom>
          <a:noFill/>
          <a:ln>
            <a:solidFill>
              <a:srgbClr val="FF0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Rectángulo redondeado 18"/>
          <p:cNvSpPr/>
          <p:nvPr/>
        </p:nvSpPr>
        <p:spPr>
          <a:xfrm>
            <a:off x="3476363" y="4998118"/>
            <a:ext cx="2532532" cy="1067065"/>
          </a:xfrm>
          <a:prstGeom prst="roundRect">
            <a:avLst/>
          </a:prstGeom>
          <a:noFill/>
          <a:ln>
            <a:solidFill>
              <a:srgbClr val="FF0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Rectángulo redondeado 19"/>
          <p:cNvSpPr/>
          <p:nvPr/>
        </p:nvSpPr>
        <p:spPr>
          <a:xfrm>
            <a:off x="6399859" y="5030881"/>
            <a:ext cx="2532532" cy="1067065"/>
          </a:xfrm>
          <a:prstGeom prst="roundRect">
            <a:avLst/>
          </a:prstGeom>
          <a:noFill/>
          <a:ln>
            <a:solidFill>
              <a:srgbClr val="FF0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Rectángulo redondeado 20"/>
          <p:cNvSpPr/>
          <p:nvPr/>
        </p:nvSpPr>
        <p:spPr>
          <a:xfrm>
            <a:off x="9154296" y="5025458"/>
            <a:ext cx="2532532" cy="1067065"/>
          </a:xfrm>
          <a:prstGeom prst="roundRect">
            <a:avLst/>
          </a:prstGeom>
          <a:noFill/>
          <a:ln>
            <a:solidFill>
              <a:srgbClr val="FF0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33" name="Grupo 32"/>
          <p:cNvGrpSpPr/>
          <p:nvPr/>
        </p:nvGrpSpPr>
        <p:grpSpPr>
          <a:xfrm>
            <a:off x="590227" y="1225076"/>
            <a:ext cx="2457812" cy="733000"/>
            <a:chOff x="434678" y="1190508"/>
            <a:chExt cx="2457812" cy="733000"/>
          </a:xfrm>
        </p:grpSpPr>
        <p:sp>
          <p:nvSpPr>
            <p:cNvPr id="10" name="Rectángulo 9"/>
            <p:cNvSpPr/>
            <p:nvPr/>
          </p:nvSpPr>
          <p:spPr>
            <a:xfrm>
              <a:off x="503217" y="1222763"/>
              <a:ext cx="2320733" cy="651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El </a:t>
              </a:r>
              <a:r>
                <a:rPr lang="es-MX" sz="90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supervisor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conoce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mucha información que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deriva en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que el punto de ventas </a:t>
              </a:r>
              <a:r>
                <a:rPr lang="es-MX" sz="900" dirty="0" err="1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prodizca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la utilidad esperada por la empresa.</a:t>
              </a:r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434678" y="1190508"/>
              <a:ext cx="2457812" cy="733000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590227" y="2124019"/>
            <a:ext cx="2457812" cy="579096"/>
            <a:chOff x="590227" y="2059001"/>
            <a:chExt cx="2457812" cy="579096"/>
          </a:xfrm>
        </p:grpSpPr>
        <p:sp>
          <p:nvSpPr>
            <p:cNvPr id="35" name="Rectángulo 34"/>
            <p:cNvSpPr/>
            <p:nvPr/>
          </p:nvSpPr>
          <p:spPr>
            <a:xfrm>
              <a:off x="658766" y="2091256"/>
              <a:ext cx="232073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Custodia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de activos al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poder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controlar el inventario entregado en el punto de ventas.</a:t>
              </a:r>
            </a:p>
          </p:txBody>
        </p:sp>
        <p:sp>
          <p:nvSpPr>
            <p:cNvPr id="36" name="Rectángulo redondeado 35"/>
            <p:cNvSpPr/>
            <p:nvPr/>
          </p:nvSpPr>
          <p:spPr>
            <a:xfrm>
              <a:off x="590227" y="2059001"/>
              <a:ext cx="2457812" cy="579096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590227" y="2867897"/>
            <a:ext cx="2457812" cy="621891"/>
            <a:chOff x="590227" y="2811773"/>
            <a:chExt cx="2457812" cy="621891"/>
          </a:xfrm>
        </p:grpSpPr>
        <p:sp>
          <p:nvSpPr>
            <p:cNvPr id="38" name="Rectángulo 37"/>
            <p:cNvSpPr/>
            <p:nvPr/>
          </p:nvSpPr>
          <p:spPr>
            <a:xfrm>
              <a:off x="658766" y="2862691"/>
              <a:ext cx="23207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Distribución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adecuada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de inventarios para los puntos de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ventas.</a:t>
              </a:r>
              <a:endParaRPr lang="es-MX" sz="900" dirty="0" smtClean="0">
                <a:solidFill>
                  <a:srgbClr val="C50084"/>
                </a:solidFill>
                <a:latin typeface="Museo 500" panose="02000000000000000000" pitchFamily="50" charset="0"/>
              </a:endParaRPr>
            </a:p>
          </p:txBody>
        </p:sp>
        <p:sp>
          <p:nvSpPr>
            <p:cNvPr id="39" name="Rectángulo redondeado 38"/>
            <p:cNvSpPr/>
            <p:nvPr/>
          </p:nvSpPr>
          <p:spPr>
            <a:xfrm>
              <a:off x="590227" y="2811773"/>
              <a:ext cx="2457812" cy="621891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3532481" y="1218851"/>
            <a:ext cx="2457812" cy="733000"/>
            <a:chOff x="434678" y="1190508"/>
            <a:chExt cx="2457812" cy="733000"/>
          </a:xfrm>
        </p:grpSpPr>
        <p:sp>
          <p:nvSpPr>
            <p:cNvPr id="44" name="Rectángulo 43"/>
            <p:cNvSpPr/>
            <p:nvPr/>
          </p:nvSpPr>
          <p:spPr>
            <a:xfrm>
              <a:off x="503217" y="1222763"/>
              <a:ext cx="232073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El área comercial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conoce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las necesidades generales del Punto de venta.</a:t>
              </a:r>
            </a:p>
          </p:txBody>
        </p:sp>
        <p:sp>
          <p:nvSpPr>
            <p:cNvPr id="45" name="Rectángulo redondeado 44"/>
            <p:cNvSpPr/>
            <p:nvPr/>
          </p:nvSpPr>
          <p:spPr>
            <a:xfrm>
              <a:off x="434678" y="1190508"/>
              <a:ext cx="2457812" cy="733000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532481" y="2117794"/>
            <a:ext cx="2457812" cy="579096"/>
            <a:chOff x="590227" y="2059001"/>
            <a:chExt cx="2457812" cy="579096"/>
          </a:xfrm>
        </p:grpSpPr>
        <p:sp>
          <p:nvSpPr>
            <p:cNvPr id="47" name="Rectángulo 46"/>
            <p:cNvSpPr/>
            <p:nvPr/>
          </p:nvSpPr>
          <p:spPr>
            <a:xfrm>
              <a:off x="658766" y="2091256"/>
              <a:ext cx="232073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>
                  <a:solidFill>
                    <a:srgbClr val="C50084"/>
                  </a:solidFill>
                  <a:latin typeface="Museo 500" panose="02000000000000000000" pitchFamily="50" charset="0"/>
                </a:rPr>
                <a:t>C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ontrol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adecuado a los recursos financieros entregados a cada supervisor.</a:t>
              </a:r>
            </a:p>
          </p:txBody>
        </p:sp>
        <p:sp>
          <p:nvSpPr>
            <p:cNvPr id="48" name="Rectángulo redondeado 47"/>
            <p:cNvSpPr/>
            <p:nvPr/>
          </p:nvSpPr>
          <p:spPr>
            <a:xfrm>
              <a:off x="590227" y="2059001"/>
              <a:ext cx="2457812" cy="579096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3532481" y="2861672"/>
            <a:ext cx="2457812" cy="621891"/>
            <a:chOff x="590227" y="2811773"/>
            <a:chExt cx="2457812" cy="621891"/>
          </a:xfrm>
        </p:grpSpPr>
        <p:sp>
          <p:nvSpPr>
            <p:cNvPr id="50" name="Rectángulo 49"/>
            <p:cNvSpPr/>
            <p:nvPr/>
          </p:nvSpPr>
          <p:spPr>
            <a:xfrm>
              <a:off x="658766" y="2862691"/>
              <a:ext cx="232073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Las sub direcciones comerciales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están al tanto de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la gestión de las bitácoras comerciales.</a:t>
              </a:r>
            </a:p>
          </p:txBody>
        </p:sp>
        <p:sp>
          <p:nvSpPr>
            <p:cNvPr id="51" name="Rectángulo redondeado 50"/>
            <p:cNvSpPr/>
            <p:nvPr/>
          </p:nvSpPr>
          <p:spPr>
            <a:xfrm>
              <a:off x="590227" y="2811773"/>
              <a:ext cx="2457812" cy="621891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6399859" y="1251106"/>
            <a:ext cx="2457812" cy="733000"/>
            <a:chOff x="434678" y="1190508"/>
            <a:chExt cx="2457812" cy="733000"/>
          </a:xfrm>
        </p:grpSpPr>
        <p:sp>
          <p:nvSpPr>
            <p:cNvPr id="53" name="Rectángulo 52"/>
            <p:cNvSpPr/>
            <p:nvPr/>
          </p:nvSpPr>
          <p:spPr>
            <a:xfrm>
              <a:off x="503217" y="1222763"/>
              <a:ext cx="23207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Se generan ambientes propicios para manejos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adecuados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de los recursos (económicos en el ingreso por venta y en el gasto por ejecución). </a:t>
              </a:r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434678" y="1190508"/>
              <a:ext cx="2457812" cy="733000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6399859" y="2150049"/>
            <a:ext cx="2457812" cy="579096"/>
            <a:chOff x="590227" y="2059001"/>
            <a:chExt cx="2457812" cy="579096"/>
          </a:xfrm>
        </p:grpSpPr>
        <p:sp>
          <p:nvSpPr>
            <p:cNvPr id="56" name="Rectángulo 55"/>
            <p:cNvSpPr/>
            <p:nvPr/>
          </p:nvSpPr>
          <p:spPr>
            <a:xfrm>
              <a:off x="658766" y="2091256"/>
              <a:ext cx="23207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Motivación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comercial del vendedor en la zona</a:t>
              </a:r>
            </a:p>
          </p:txBody>
        </p:sp>
        <p:sp>
          <p:nvSpPr>
            <p:cNvPr id="57" name="Rectángulo redondeado 56"/>
            <p:cNvSpPr/>
            <p:nvPr/>
          </p:nvSpPr>
          <p:spPr>
            <a:xfrm>
              <a:off x="590227" y="2059001"/>
              <a:ext cx="2457812" cy="579096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6399859" y="2893927"/>
            <a:ext cx="2457812" cy="621891"/>
            <a:chOff x="590227" y="2811773"/>
            <a:chExt cx="2457812" cy="621891"/>
          </a:xfrm>
        </p:grpSpPr>
        <p:sp>
          <p:nvSpPr>
            <p:cNvPr id="59" name="Rectángulo 58"/>
            <p:cNvSpPr/>
            <p:nvPr/>
          </p:nvSpPr>
          <p:spPr>
            <a:xfrm>
              <a:off x="658766" y="2862691"/>
              <a:ext cx="232073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Estimación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comercial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adecuada por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una medición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correcta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en el cumplimiento de metas comerciales.</a:t>
              </a:r>
            </a:p>
          </p:txBody>
        </p:sp>
        <p:sp>
          <p:nvSpPr>
            <p:cNvPr id="60" name="Rectángulo redondeado 59"/>
            <p:cNvSpPr/>
            <p:nvPr/>
          </p:nvSpPr>
          <p:spPr>
            <a:xfrm>
              <a:off x="590227" y="2811773"/>
              <a:ext cx="2457812" cy="621891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9154296" y="1231188"/>
            <a:ext cx="2457812" cy="733000"/>
            <a:chOff x="434678" y="1190508"/>
            <a:chExt cx="2457812" cy="733000"/>
          </a:xfrm>
        </p:grpSpPr>
        <p:sp>
          <p:nvSpPr>
            <p:cNvPr id="62" name="Rectángulo 61"/>
            <p:cNvSpPr/>
            <p:nvPr/>
          </p:nvSpPr>
          <p:spPr>
            <a:xfrm>
              <a:off x="503217" y="1222763"/>
              <a:ext cx="232073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Agilidad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en procesos de facturación por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eficiencia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en los flujos de aprobación de solicitud de descuentos.</a:t>
              </a:r>
            </a:p>
          </p:txBody>
        </p:sp>
        <p:sp>
          <p:nvSpPr>
            <p:cNvPr id="63" name="Rectángulo redondeado 62"/>
            <p:cNvSpPr/>
            <p:nvPr/>
          </p:nvSpPr>
          <p:spPr>
            <a:xfrm>
              <a:off x="434678" y="1190508"/>
              <a:ext cx="2457812" cy="733000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9154296" y="2130131"/>
            <a:ext cx="2457812" cy="579096"/>
            <a:chOff x="590227" y="2059001"/>
            <a:chExt cx="2457812" cy="579096"/>
          </a:xfrm>
        </p:grpSpPr>
        <p:sp>
          <p:nvSpPr>
            <p:cNvPr id="65" name="Rectángulo 64"/>
            <p:cNvSpPr/>
            <p:nvPr/>
          </p:nvSpPr>
          <p:spPr>
            <a:xfrm>
              <a:off x="658766" y="2091256"/>
              <a:ext cx="232073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Reportes de ventas e inventarios con información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actualizada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en el momento de su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generación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.</a:t>
              </a:r>
            </a:p>
          </p:txBody>
        </p:sp>
        <p:sp>
          <p:nvSpPr>
            <p:cNvPr id="66" name="Rectángulo redondeado 65"/>
            <p:cNvSpPr/>
            <p:nvPr/>
          </p:nvSpPr>
          <p:spPr>
            <a:xfrm>
              <a:off x="590227" y="2059001"/>
              <a:ext cx="2457812" cy="579096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9154296" y="2874009"/>
            <a:ext cx="2457812" cy="697249"/>
            <a:chOff x="590227" y="2811773"/>
            <a:chExt cx="2457812" cy="697249"/>
          </a:xfrm>
        </p:grpSpPr>
        <p:sp>
          <p:nvSpPr>
            <p:cNvPr id="68" name="Rectángulo 67"/>
            <p:cNvSpPr/>
            <p:nvPr/>
          </p:nvSpPr>
          <p:spPr>
            <a:xfrm>
              <a:off x="658766" y="2862691"/>
              <a:ext cx="23207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Agilidad </a:t>
              </a:r>
              <a:r>
                <a:rPr lang="es-MX" sz="900" dirty="0" smtClean="0">
                  <a:solidFill>
                    <a:srgbClr val="C50084"/>
                  </a:solidFill>
                  <a:latin typeface="Museo 500" panose="02000000000000000000" pitchFamily="50" charset="0"/>
                </a:rPr>
                <a:t>en las actualizaciones de listas  de precios a nivel nacional ( se actualizan hasta que los pendientes son facturados).</a:t>
              </a:r>
            </a:p>
          </p:txBody>
        </p:sp>
        <p:sp>
          <p:nvSpPr>
            <p:cNvPr id="69" name="Rectángulo redondeado 68"/>
            <p:cNvSpPr/>
            <p:nvPr/>
          </p:nvSpPr>
          <p:spPr>
            <a:xfrm>
              <a:off x="590227" y="2811773"/>
              <a:ext cx="2457812" cy="621891"/>
            </a:xfrm>
            <a:prstGeom prst="roundRect">
              <a:avLst/>
            </a:prstGeom>
            <a:noFill/>
            <a:ln>
              <a:solidFill>
                <a:srgbClr val="C2DC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900"/>
            </a:p>
          </p:txBody>
        </p:sp>
      </p:grpSp>
      <p:sp>
        <p:nvSpPr>
          <p:cNvPr id="70" name="Rectángulo 69"/>
          <p:cNvSpPr/>
          <p:nvPr/>
        </p:nvSpPr>
        <p:spPr>
          <a:xfrm>
            <a:off x="3601020" y="214922"/>
            <a:ext cx="5188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dirty="0" smtClean="0">
                <a:solidFill>
                  <a:srgbClr val="CCDC00"/>
                </a:solidFill>
                <a:latin typeface="Cocon" panose="02000603030000020004" pitchFamily="2" charset="0"/>
              </a:rPr>
              <a:t>ARBOL DE </a:t>
            </a:r>
            <a:r>
              <a:rPr lang="es-MX" sz="2000" dirty="0" smtClean="0">
                <a:solidFill>
                  <a:srgbClr val="CCDC00"/>
                </a:solidFill>
                <a:latin typeface="Cocon" panose="02000603030000020004" pitchFamily="2" charset="0"/>
              </a:rPr>
              <a:t>OBJETIVOS</a:t>
            </a:r>
            <a:endParaRPr lang="es-MX" sz="2000" dirty="0" smtClean="0">
              <a:solidFill>
                <a:srgbClr val="CCDC00"/>
              </a:solidFill>
              <a:latin typeface="Cocon" panose="02000603030000020004" pitchFamily="2" charset="0"/>
            </a:endParaRPr>
          </a:p>
          <a:p>
            <a:pPr algn="ctr"/>
            <a:endParaRPr lang="es-419" sz="1600" b="1" dirty="0">
              <a:latin typeface="Century" panose="02040604050505020304" pitchFamily="18" charset="0"/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3532481" y="166756"/>
            <a:ext cx="5325190" cy="798999"/>
          </a:xfrm>
          <a:prstGeom prst="roundRect">
            <a:avLst/>
          </a:prstGeom>
          <a:noFill/>
          <a:ln>
            <a:solidFill>
              <a:srgbClr val="FF0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52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581</Words>
  <Application>Microsoft Office PowerPoint</Application>
  <PresentationFormat>Panorámica</PresentationFormat>
  <Paragraphs>39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Century</vt:lpstr>
      <vt:lpstr>Cocon</vt:lpstr>
      <vt:lpstr>Museo 500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ffgdddfgd</dc:title>
  <dc:creator>esteban piñeros martinez</dc:creator>
  <cp:lastModifiedBy>APRENDIZ</cp:lastModifiedBy>
  <cp:revision>14</cp:revision>
  <dcterms:created xsi:type="dcterms:W3CDTF">2019-10-26T17:07:01Z</dcterms:created>
  <dcterms:modified xsi:type="dcterms:W3CDTF">2019-11-02T20:12:52Z</dcterms:modified>
</cp:coreProperties>
</file>