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Lato" panose="020F0502020204030203" pitchFamily="34" charset="0"/>
      <p:regular r:id="rId57"/>
      <p:bold r:id="rId58"/>
      <p:italic r:id="rId59"/>
      <p:boldItalic r:id="rId60"/>
    </p:embeddedFont>
    <p:embeddedFont>
      <p:font typeface="Playfair Display" panose="000005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91C385-DEF3-4380-AD17-AA624F47169A}">
  <a:tblStyle styleId="{A291C385-DEF3-4380-AD17-AA624F4716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6"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c4423742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c4423742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c4423742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c4423742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c4423742e_2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c4423742e_2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c4423742e_2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c4423742e_2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c4423742e_2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c4423742e_2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4423742e_2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c4423742e_2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c4423742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c4423742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c4423742e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c4423742e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c4423742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c4423742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4423742e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4423742e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c4423742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c4423742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4423742e_2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4423742e_2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c4423742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c4423742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c4423742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c4423742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c4423742e_9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c4423742e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c4423742e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c4423742e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c4423742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c4423742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c4423742e_2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c4423742e_2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c4423742e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c4423742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c4423742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c4423742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c57f6e93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c57f6e93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c4423742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c4423742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c57f6e9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c57f6e9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4423742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c4423742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c4423742e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c4423742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c57f6e93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c57f6e93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c4423742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c4423742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c565eca42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c565eca42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d8bf22086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6d8bf22086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c57f6e93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c57f6e93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c565eca42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c565eca42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c565eca42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c565eca42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c4423742e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c4423742e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c565eca42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c565eca42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c565eca42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c565eca42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c565eca42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c565eca42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c57f6e93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c57f6e93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d8bf22086_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d8bf22086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c57f6e93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c57f6e93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c4423742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c4423742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c4423742e_2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c4423742e_2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d8bf22086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d8bf22086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c4423742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c4423742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c4423742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c4423742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c4423742e_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c4423742e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c4423742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c4423742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c4423742e_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c4423742e_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c4423742e_2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c4423742e_2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c4423742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c4423742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healthprivacyforum.com/sites/healthprivacyforum/files/cybersecurity_incident_response_-_how_to_survive_an_attack.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nvlpubs.nist.gov/nistpubs/specialpublications/nist.sp.800-61r2.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nvlpubs.nist.gov/nistpubs/specialpublications/nist.sp.800-61r2.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vestigeltd.com/thought-leadership/digital-forensic-services-cost-guide-vestige-digital-investigation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nvlpubs.nist.gov/nistpubs/specialpublications/nist.sp.800-61r2.pdf" TargetMode="External"/><Relationship Id="rId4" Type="http://schemas.openxmlformats.org/officeDocument/2006/relationships/hyperlink" Target="https://www.sans.org/reading-room/whitepapers/incident/incident-handlers-handbook-3390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s://nvlpubs.nist.gov/nistpubs/specialpublications/nist.sp.800-61r2.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nvlpubs.nist.gov/nistpubs/specialpublications/nist.sp.800-61r2.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nvlpubs.nist.gov/nistpubs/specialpublications/nist.sp.800-61r2.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sans.org/reading-room/whitepapers/ActiveDefense/ransomware-37317"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hyperlink" Target="https://digitalguardian.com/blog/whats-cost-data-breach-2019"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www.sentinelone.com/blog/what-is-the-true-cost-of-a-ransomware-attack-6-factors-to-consid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surancejournal.com/news/national/2019/12/03/550039.htm"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s://www.nist.gov/cyberframework/online-learning/five-functions"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cloud.elastic.co/pricin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hyperlink" Target="https://media.kaspersky.com/en/business-security/cybersecurity-for-business-counting-the-costs-finding-the-value.pdf" TargetMode="External"/><Relationship Id="rId3" Type="http://schemas.openxmlformats.org/officeDocument/2006/relationships/hyperlink" Target="https://www.investopedia.com/terms/t/times-revenue-method.asp" TargetMode="External"/><Relationship Id="rId7" Type="http://schemas.openxmlformats.org/officeDocument/2006/relationships/hyperlink" Target="https://www.businessinsider.com/amazon-web-services-acquires-harvestai-2017-1"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hyperlink" Target="https://www.wsj.com/articles/amazon-alphabet-and-walmart-were-top-it-spenders-in-2018-11547754757" TargetMode="External"/><Relationship Id="rId5" Type="http://schemas.openxmlformats.org/officeDocument/2006/relationships/hyperlink" Target="https://www.pionline.com/article/20190501/ONLINE/190509988/financial-services-firms-spend-6-to-14-of-it-budget-on-cybersecurity-survey" TargetMode="External"/><Relationship Id="rId4" Type="http://schemas.openxmlformats.org/officeDocument/2006/relationships/hyperlink" Target="https://blog.techvera.com/company-it-spend"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hyperlink" Target="https://www.nist.gov/system/files/documents/2017/06/12/csf-manufacturing-profile-draft.pdf" TargetMode="External"/><Relationship Id="rId3" Type="http://schemas.openxmlformats.org/officeDocument/2006/relationships/hyperlink" Target="https://store.isaca.org/s/store" TargetMode="External"/><Relationship Id="rId7" Type="http://schemas.openxmlformats.org/officeDocument/2006/relationships/hyperlink" Target="https://www.whitehouse.gov/wp-content/uploads/2018/03/The-Cost-of-Malicious-Cyber-Activity-to-the-U.S.-Economy.pdf"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csrc.nist.gov/publications/detail/sp/800-100/final" TargetMode="External"/><Relationship Id="rId5" Type="http://schemas.openxmlformats.org/officeDocument/2006/relationships/hyperlink" Target="https://csrc.nist.gov/publications/detail/sp/800-53a/rev-5/final#pubs-documentation" TargetMode="External"/><Relationship Id="rId10" Type="http://schemas.openxmlformats.org/officeDocument/2006/relationships/hyperlink" Target="https://www.nist.gov/document/2018-04-16frameworkv11core1xlsx" TargetMode="External"/><Relationship Id="rId4" Type="http://schemas.openxmlformats.org/officeDocument/2006/relationships/hyperlink" Target="https://digitalguardian.com/blog/whats-cost-data-breach-2019" TargetMode="External"/><Relationship Id="rId9" Type="http://schemas.openxmlformats.org/officeDocument/2006/relationships/hyperlink" Target="https://nvlpubs.nist.gov/nistpubs/CSWP/NIST.CSWP.04162018.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Stop, Shop, and Roll</a:t>
            </a:r>
            <a:endParaRPr dirty="0">
              <a:latin typeface="+mj-lt"/>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Headings)"/>
              </a:rPr>
              <a:t>How not to lose in the new cybersecurity landscape.</a:t>
            </a:r>
            <a:endParaRPr dirty="0">
              <a:latin typeface="Arial (Headings)"/>
            </a:endParaRPr>
          </a:p>
        </p:txBody>
      </p:sp>
      <p:sp>
        <p:nvSpPr>
          <p:cNvPr id="3" name="TextBox 2">
            <a:extLst>
              <a:ext uri="{FF2B5EF4-FFF2-40B4-BE49-F238E27FC236}">
                <a16:creationId xmlns:a16="http://schemas.microsoft.com/office/drawing/2014/main" id="{BE97D728-66A2-F65B-5F2D-49A52AC06A19}"/>
              </a:ext>
            </a:extLst>
          </p:cNvPr>
          <p:cNvSpPr txBox="1"/>
          <p:nvPr/>
        </p:nvSpPr>
        <p:spPr>
          <a:xfrm>
            <a:off x="2285950" y="4562874"/>
            <a:ext cx="4572000" cy="246221"/>
          </a:xfrm>
          <a:prstGeom prst="rect">
            <a:avLst/>
          </a:prstGeom>
          <a:noFill/>
        </p:spPr>
        <p:txBody>
          <a:bodyPr wrap="square">
            <a:spAutoFit/>
          </a:bodyPr>
          <a:lstStyle/>
          <a:p>
            <a:pPr marL="0" indent="0" algn="ctr"/>
            <a:r>
              <a:rPr lang="en-US" sz="1000" dirty="0">
                <a:solidFill>
                  <a:schemeClr val="accent6">
                    <a:lumMod val="75000"/>
                  </a:schemeClr>
                </a:solidFill>
              </a:rPr>
              <a:t>Project Team: Charles A. Hulebak, Will </a:t>
            </a:r>
            <a:r>
              <a:rPr lang="en-US" sz="1000" dirty="0" err="1">
                <a:solidFill>
                  <a:schemeClr val="accent6">
                    <a:lumMod val="75000"/>
                  </a:schemeClr>
                </a:solidFill>
              </a:rPr>
              <a:t>Bobe</a:t>
            </a:r>
            <a:r>
              <a:rPr lang="en-US" sz="1000" dirty="0">
                <a:solidFill>
                  <a:schemeClr val="accent6">
                    <a:lumMod val="75000"/>
                  </a:schemeClr>
                </a:solidFill>
              </a:rPr>
              <a:t>, Alivia Coon, Edward Kim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Threat: Enemy</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Many adversaries exist in cyberspace. They may range from “script-kiddies” who use minor vulnerabilities to troll for fun, to “advanced-persistent-threats” posed by state actors who have nearly unlimited human and financial capital to penetrate your system, steal your data, and destroy your company.</a:t>
            </a:r>
            <a:endParaRPr dirty="0">
              <a:latin typeface="Arial (Headings)"/>
            </a:endParaRPr>
          </a:p>
          <a:p>
            <a:pPr marL="0" lvl="0" indent="0" algn="l" rtl="0">
              <a:spcBef>
                <a:spcPts val="1600"/>
              </a:spcBef>
              <a:spcAft>
                <a:spcPts val="1600"/>
              </a:spcAft>
              <a:buNone/>
            </a:pPr>
            <a:r>
              <a:rPr lang="en" dirty="0">
                <a:latin typeface="Arial (Headings)"/>
              </a:rPr>
              <a:t>The current ransomware attack may have come from a hacker who purchased the vector of attack online from a dark-net broker, or even from the Russian or Chinese government.</a:t>
            </a:r>
            <a:endParaRPr dirty="0">
              <a:latin typeface="Arial (Heading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Threat: Tools</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Spyware, Ransomware, Phishing, Spear-Phishing, Cat-Phishing, Whaling, Trojans, Viruses, Insider-Espionage . . . just to name a few.</a:t>
            </a:r>
            <a:endParaRPr dirty="0">
              <a:latin typeface="Arial (Headings)"/>
            </a:endParaRPr>
          </a:p>
          <a:p>
            <a:pPr marL="0" lvl="0" indent="0" algn="l" rtl="0">
              <a:spcBef>
                <a:spcPts val="1600"/>
              </a:spcBef>
              <a:spcAft>
                <a:spcPts val="0"/>
              </a:spcAft>
              <a:buNone/>
            </a:pPr>
            <a:r>
              <a:rPr lang="en" dirty="0">
                <a:latin typeface="Arial (Headings)"/>
              </a:rPr>
              <a:t>The tools and techniques malicious actors use to penetrate your system, steal your data, and destroy your integrity are varied.</a:t>
            </a:r>
            <a:endParaRPr dirty="0">
              <a:latin typeface="Arial (Headings)"/>
            </a:endParaRPr>
          </a:p>
          <a:p>
            <a:pPr marL="0" lvl="0" indent="0" algn="l" rtl="0">
              <a:spcBef>
                <a:spcPts val="1600"/>
              </a:spcBef>
              <a:spcAft>
                <a:spcPts val="0"/>
              </a:spcAft>
              <a:buNone/>
            </a:pPr>
            <a:r>
              <a:rPr lang="en" dirty="0">
                <a:latin typeface="Arial (Headings)"/>
              </a:rPr>
              <a:t>According to most cybersecurity professionals, every major company either knows it has undergone a cybersecurity incident, or hasn’t discovered it yet.</a:t>
            </a:r>
            <a:endParaRPr dirty="0">
              <a:latin typeface="Arial (Headings)"/>
            </a:endParaRPr>
          </a:p>
          <a:p>
            <a:pPr marL="0" lvl="0" indent="0" algn="l" rtl="0">
              <a:spcBef>
                <a:spcPts val="1600"/>
              </a:spcBef>
              <a:spcAft>
                <a:spcPts val="1600"/>
              </a:spcAft>
              <a:buNone/>
            </a:pPr>
            <a:r>
              <a:rPr lang="en" dirty="0">
                <a:latin typeface="Arial (Headings)"/>
              </a:rPr>
              <a:t>The only defense, beyond reverting to the stone age, is preparation and having a good Incident Response Framework in place to mitigate the damage to continue business operations.</a:t>
            </a:r>
            <a:endParaRPr dirty="0">
              <a:latin typeface="Arial (Heading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Response</a:t>
            </a:r>
            <a:endParaRPr/>
          </a:p>
        </p:txBody>
      </p:sp>
      <p:sp>
        <p:nvSpPr>
          <p:cNvPr id="125" name="Google Shape;125;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Headings)"/>
              </a:rPr>
              <a:t>Introduction</a:t>
            </a:r>
            <a:endParaRPr dirty="0">
              <a:latin typeface="Arial (Headings)"/>
            </a:endParaRPr>
          </a:p>
          <a:p>
            <a:pPr marL="0" lvl="0" indent="0" algn="l" rtl="0">
              <a:spcBef>
                <a:spcPts val="1600"/>
              </a:spcBef>
              <a:spcAft>
                <a:spcPts val="0"/>
              </a:spcAft>
              <a:buNone/>
            </a:pPr>
            <a:r>
              <a:rPr lang="en" dirty="0">
                <a:latin typeface="Arial (Headings)"/>
              </a:rPr>
              <a:t>Your Team + RACI</a:t>
            </a:r>
            <a:endParaRPr dirty="0">
              <a:latin typeface="Arial (Headings)"/>
            </a:endParaRPr>
          </a:p>
          <a:p>
            <a:pPr marL="0" lvl="0" indent="0" algn="l" rtl="0">
              <a:spcBef>
                <a:spcPts val="1600"/>
              </a:spcBef>
              <a:spcAft>
                <a:spcPts val="0"/>
              </a:spcAft>
              <a:buNone/>
            </a:pPr>
            <a:r>
              <a:rPr lang="en" dirty="0">
                <a:latin typeface="Arial (Headings)"/>
              </a:rPr>
              <a:t>Your Plan</a:t>
            </a:r>
            <a:endParaRPr dirty="0">
              <a:latin typeface="Arial (Headings)"/>
            </a:endParaRPr>
          </a:p>
          <a:p>
            <a:pPr marL="0" lvl="0" indent="0" algn="l" rtl="0">
              <a:spcBef>
                <a:spcPts val="1600"/>
              </a:spcBef>
              <a:spcAft>
                <a:spcPts val="0"/>
              </a:spcAft>
              <a:buNone/>
            </a:pPr>
            <a:r>
              <a:rPr lang="en" dirty="0">
                <a:latin typeface="Arial (Headings)"/>
              </a:rPr>
              <a:t>The Framework (17 - 24)</a:t>
            </a:r>
            <a:endParaRPr dirty="0">
              <a:latin typeface="Arial (Headings)"/>
            </a:endParaRPr>
          </a:p>
          <a:p>
            <a:pPr marL="0" lvl="0" indent="0" algn="l" rtl="0">
              <a:spcBef>
                <a:spcPts val="1600"/>
              </a:spcBef>
              <a:spcAft>
                <a:spcPts val="0"/>
              </a:spcAft>
              <a:buNone/>
            </a:pPr>
            <a:r>
              <a:rPr lang="en" dirty="0">
                <a:latin typeface="Arial (Headings)"/>
              </a:rPr>
              <a:t>The Timeline</a:t>
            </a:r>
            <a:endParaRPr dirty="0">
              <a:latin typeface="Arial (Headings)"/>
            </a:endParaRPr>
          </a:p>
          <a:p>
            <a:pPr marL="0" lvl="0" indent="0" algn="l" rtl="0">
              <a:spcBef>
                <a:spcPts val="1600"/>
              </a:spcBef>
              <a:spcAft>
                <a:spcPts val="0"/>
              </a:spcAft>
              <a:buNone/>
            </a:pPr>
            <a:r>
              <a:rPr lang="en" dirty="0">
                <a:latin typeface="Arial (Headings)"/>
              </a:rPr>
              <a:t>The Budget</a:t>
            </a:r>
            <a:endParaRPr dirty="0">
              <a:latin typeface="Arial (Headings)"/>
            </a:endParaRPr>
          </a:p>
          <a:p>
            <a:pPr marL="0" lvl="0" indent="0" algn="l" rtl="0">
              <a:spcBef>
                <a:spcPts val="1600"/>
              </a:spcBef>
              <a:spcAft>
                <a:spcPts val="1600"/>
              </a:spcAft>
              <a:buNone/>
            </a:pPr>
            <a:r>
              <a:rPr lang="en" dirty="0">
                <a:latin typeface="Arial (Headings)"/>
              </a:rPr>
              <a:t>Conclusion</a:t>
            </a:r>
            <a:endParaRPr dirty="0">
              <a:latin typeface="Arial (Headings)"/>
            </a:endParaRPr>
          </a:p>
        </p:txBody>
      </p:sp>
      <p:sp>
        <p:nvSpPr>
          <p:cNvPr id="126" name="Google Shape;126;p2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Putting out the fire.</a:t>
            </a:r>
            <a:endParaRPr dirty="0">
              <a:latin typeface="Arial (Heading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How to Respond</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Like any good project, you will need to pick your </a:t>
            </a:r>
            <a:r>
              <a:rPr lang="en" b="1" dirty="0">
                <a:latin typeface="Arial (Headings)"/>
              </a:rPr>
              <a:t>team</a:t>
            </a:r>
            <a:r>
              <a:rPr lang="en" dirty="0">
                <a:latin typeface="Arial (Headings)"/>
              </a:rPr>
              <a:t>, and develop your </a:t>
            </a:r>
            <a:r>
              <a:rPr lang="en" b="1" dirty="0">
                <a:latin typeface="Arial (Headings)"/>
              </a:rPr>
              <a:t>plan</a:t>
            </a:r>
            <a:r>
              <a:rPr lang="en" dirty="0">
                <a:latin typeface="Arial (Headings)"/>
              </a:rPr>
              <a:t>. Once you have your team and your plan, you will need to </a:t>
            </a:r>
            <a:r>
              <a:rPr lang="en" b="1" dirty="0">
                <a:latin typeface="Arial (Headings)"/>
              </a:rPr>
              <a:t>execute</a:t>
            </a:r>
            <a:r>
              <a:rPr lang="en" dirty="0">
                <a:latin typeface="Arial (Headings)"/>
              </a:rPr>
              <a:t> as fast as possible to contain the threat.</a:t>
            </a:r>
            <a:endParaRPr dirty="0">
              <a:latin typeface="Arial (Headings)"/>
            </a:endParaRPr>
          </a:p>
          <a:p>
            <a:pPr marL="0" lvl="0" indent="0" algn="l" rtl="0">
              <a:spcBef>
                <a:spcPts val="1600"/>
              </a:spcBef>
              <a:spcAft>
                <a:spcPts val="0"/>
              </a:spcAft>
              <a:buNone/>
            </a:pPr>
            <a:endParaRPr dirty="0">
              <a:latin typeface="Arial (Headings)"/>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Team</a:t>
            </a:r>
            <a:endParaRPr/>
          </a:p>
        </p:txBody>
      </p:sp>
      <p:sp>
        <p:nvSpPr>
          <p:cNvPr id="138" name="Google Shape;138;p26"/>
          <p:cNvSpPr txBox="1">
            <a:spLocks noGrp="1"/>
          </p:cNvSpPr>
          <p:nvPr>
            <p:ph type="body" idx="1"/>
          </p:nvPr>
        </p:nvSpPr>
        <p:spPr>
          <a:xfrm>
            <a:off x="311700" y="1152475"/>
            <a:ext cx="8520600" cy="3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 Cross-Functional Incident Response Team will be essential to make sure you cover all your bases.</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Info Security Staff (ISS): to handle investigation of the incident.</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IT Staff: to help the ISS with specialized knowledge of apps/systems.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Legal Representative: legality of searches and contacting law enforcement.</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Business Representative: to help ISS understand business implications.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Communication Representative: to speak for the company.</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Incident responders: for specialized expertise to help ISS.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Breach notification providers: to comply with breach notification laws.</a:t>
            </a:r>
            <a:endParaRPr dirty="0">
              <a:latin typeface="Arial (Heading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RACI: Who is responsible for what?</a:t>
            </a:r>
            <a:endParaRPr dirty="0"/>
          </a:p>
        </p:txBody>
      </p:sp>
      <p:sp>
        <p:nvSpPr>
          <p:cNvPr id="145" name="Google Shape;145;p27"/>
          <p:cNvSpPr txBox="1"/>
          <p:nvPr/>
        </p:nvSpPr>
        <p:spPr>
          <a:xfrm>
            <a:off x="511050" y="4578350"/>
            <a:ext cx="8010900" cy="407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u="sng" dirty="0">
                <a:solidFill>
                  <a:schemeClr val="hlink"/>
                </a:solidFill>
                <a:hlinkClick r:id="rId3"/>
              </a:rPr>
              <a:t>https://www.healthprivacyforum.com/sites/healthprivacyforum/files/cybersecurity_incident_response_-_how_to_survive_an_attack.pdf</a:t>
            </a:r>
            <a:endParaRPr dirty="0">
              <a:latin typeface="Lato"/>
              <a:ea typeface="Lato"/>
              <a:cs typeface="Lato"/>
              <a:sym typeface="Lato"/>
            </a:endParaRPr>
          </a:p>
        </p:txBody>
      </p:sp>
      <p:graphicFrame>
        <p:nvGraphicFramePr>
          <p:cNvPr id="4" name="Table 3">
            <a:extLst>
              <a:ext uri="{FF2B5EF4-FFF2-40B4-BE49-F238E27FC236}">
                <a16:creationId xmlns:a16="http://schemas.microsoft.com/office/drawing/2014/main" id="{0B2B56CC-A4C3-894C-37A3-C9BC050B2FEE}"/>
              </a:ext>
            </a:extLst>
          </p:cNvPr>
          <p:cNvGraphicFramePr>
            <a:graphicFrameLocks noGrp="1"/>
          </p:cNvGraphicFramePr>
          <p:nvPr>
            <p:extLst>
              <p:ext uri="{D42A27DB-BD31-4B8C-83A1-F6EECF244321}">
                <p14:modId xmlns:p14="http://schemas.microsoft.com/office/powerpoint/2010/main" val="1078953913"/>
              </p:ext>
            </p:extLst>
          </p:nvPr>
        </p:nvGraphicFramePr>
        <p:xfrm>
          <a:off x="206519" y="1285448"/>
          <a:ext cx="8521698" cy="2572604"/>
        </p:xfrm>
        <a:graphic>
          <a:graphicData uri="http://schemas.openxmlformats.org/drawingml/2006/table">
            <a:tbl>
              <a:tblPr/>
              <a:tblGrid>
                <a:gridCol w="809070">
                  <a:extLst>
                    <a:ext uri="{9D8B030D-6E8A-4147-A177-3AD203B41FA5}">
                      <a16:colId xmlns:a16="http://schemas.microsoft.com/office/drawing/2014/main" val="2890838097"/>
                    </a:ext>
                  </a:extLst>
                </a:gridCol>
                <a:gridCol w="642719">
                  <a:extLst>
                    <a:ext uri="{9D8B030D-6E8A-4147-A177-3AD203B41FA5}">
                      <a16:colId xmlns:a16="http://schemas.microsoft.com/office/drawing/2014/main" val="153056174"/>
                    </a:ext>
                  </a:extLst>
                </a:gridCol>
                <a:gridCol w="642719">
                  <a:extLst>
                    <a:ext uri="{9D8B030D-6E8A-4147-A177-3AD203B41FA5}">
                      <a16:colId xmlns:a16="http://schemas.microsoft.com/office/drawing/2014/main" val="2275997129"/>
                    </a:ext>
                  </a:extLst>
                </a:gridCol>
                <a:gridCol w="642719">
                  <a:extLst>
                    <a:ext uri="{9D8B030D-6E8A-4147-A177-3AD203B41FA5}">
                      <a16:colId xmlns:a16="http://schemas.microsoft.com/office/drawing/2014/main" val="2236045014"/>
                    </a:ext>
                  </a:extLst>
                </a:gridCol>
                <a:gridCol w="642719">
                  <a:extLst>
                    <a:ext uri="{9D8B030D-6E8A-4147-A177-3AD203B41FA5}">
                      <a16:colId xmlns:a16="http://schemas.microsoft.com/office/drawing/2014/main" val="1787941875"/>
                    </a:ext>
                  </a:extLst>
                </a:gridCol>
                <a:gridCol w="642719">
                  <a:extLst>
                    <a:ext uri="{9D8B030D-6E8A-4147-A177-3AD203B41FA5}">
                      <a16:colId xmlns:a16="http://schemas.microsoft.com/office/drawing/2014/main" val="115435790"/>
                    </a:ext>
                  </a:extLst>
                </a:gridCol>
                <a:gridCol w="642719">
                  <a:extLst>
                    <a:ext uri="{9D8B030D-6E8A-4147-A177-3AD203B41FA5}">
                      <a16:colId xmlns:a16="http://schemas.microsoft.com/office/drawing/2014/main" val="1470897124"/>
                    </a:ext>
                  </a:extLst>
                </a:gridCol>
                <a:gridCol w="642719">
                  <a:extLst>
                    <a:ext uri="{9D8B030D-6E8A-4147-A177-3AD203B41FA5}">
                      <a16:colId xmlns:a16="http://schemas.microsoft.com/office/drawing/2014/main" val="3137215890"/>
                    </a:ext>
                  </a:extLst>
                </a:gridCol>
                <a:gridCol w="642719">
                  <a:extLst>
                    <a:ext uri="{9D8B030D-6E8A-4147-A177-3AD203B41FA5}">
                      <a16:colId xmlns:a16="http://schemas.microsoft.com/office/drawing/2014/main" val="3920416694"/>
                    </a:ext>
                  </a:extLst>
                </a:gridCol>
                <a:gridCol w="642719">
                  <a:extLst>
                    <a:ext uri="{9D8B030D-6E8A-4147-A177-3AD203B41FA5}">
                      <a16:colId xmlns:a16="http://schemas.microsoft.com/office/drawing/2014/main" val="1510327750"/>
                    </a:ext>
                  </a:extLst>
                </a:gridCol>
                <a:gridCol w="642719">
                  <a:extLst>
                    <a:ext uri="{9D8B030D-6E8A-4147-A177-3AD203B41FA5}">
                      <a16:colId xmlns:a16="http://schemas.microsoft.com/office/drawing/2014/main" val="2285464789"/>
                    </a:ext>
                  </a:extLst>
                </a:gridCol>
                <a:gridCol w="642719">
                  <a:extLst>
                    <a:ext uri="{9D8B030D-6E8A-4147-A177-3AD203B41FA5}">
                      <a16:colId xmlns:a16="http://schemas.microsoft.com/office/drawing/2014/main" val="4082608932"/>
                    </a:ext>
                  </a:extLst>
                </a:gridCol>
                <a:gridCol w="642719">
                  <a:extLst>
                    <a:ext uri="{9D8B030D-6E8A-4147-A177-3AD203B41FA5}">
                      <a16:colId xmlns:a16="http://schemas.microsoft.com/office/drawing/2014/main" val="1708132564"/>
                    </a:ext>
                  </a:extLst>
                </a:gridCol>
              </a:tblGrid>
              <a:tr h="107750">
                <a:tc>
                  <a:txBody>
                    <a:bodyPr/>
                    <a:lstStyle/>
                    <a:p>
                      <a:pPr algn="ctr" rtl="0" fontAlgn="ctr"/>
                      <a:r>
                        <a:rPr lang="en-US" sz="700" b="1" i="0" u="none" strike="noStrike">
                          <a:solidFill>
                            <a:srgbClr val="000000"/>
                          </a:solidFill>
                          <a:effectLst/>
                          <a:latin typeface="Arial" panose="020B0604020202020204" pitchFamily="34" charset="0"/>
                        </a:rPr>
                        <a:t>Action</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Coordination</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Logs (analysis and gather)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Forensics</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Emergency Change Management</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Technical Assurance</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Monitoring and investigation</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Law enforcement liaison</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Media Messaging</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International Messaging</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Staff Messaging</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Customer Messaging</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2">
                  <a:txBody>
                    <a:bodyPr/>
                    <a:lstStyle/>
                    <a:p>
                      <a:pPr algn="ctr" rtl="0" fontAlgn="ctr"/>
                      <a:r>
                        <a:rPr lang="en-US" sz="700" b="1" i="0" u="none" strike="noStrike">
                          <a:solidFill>
                            <a:srgbClr val="000000"/>
                          </a:solidFill>
                          <a:effectLst/>
                          <a:latin typeface="Arial" panose="020B0604020202020204" pitchFamily="34" charset="0"/>
                        </a:rPr>
                        <a:t>Partner Messaging</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874812239"/>
                  </a:ext>
                </a:extLst>
              </a:tr>
              <a:tr h="207182">
                <a:tc>
                  <a:txBody>
                    <a:bodyPr/>
                    <a:lstStyle/>
                    <a:p>
                      <a:pPr algn="ctr" rtl="0" fontAlgn="ctr"/>
                      <a:r>
                        <a:rPr lang="en-US" sz="700" b="1" i="0" u="none" strike="noStrike">
                          <a:solidFill>
                            <a:srgbClr val="000000"/>
                          </a:solidFill>
                          <a:effectLst/>
                          <a:latin typeface="Arial" panose="020B0604020202020204" pitchFamily="34" charset="0"/>
                        </a:rPr>
                        <a:t>Responsible Party</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75033261"/>
                  </a:ext>
                </a:extLst>
              </a:tr>
              <a:tr h="107750">
                <a:tc>
                  <a:txBody>
                    <a:bodyPr/>
                    <a:lstStyle/>
                    <a:p>
                      <a:pPr algn="l" rtl="0" fontAlgn="ctr"/>
                      <a:r>
                        <a:rPr lang="en-US" sz="700" b="1" i="0" u="none" strike="noStrike">
                          <a:solidFill>
                            <a:srgbClr val="000000"/>
                          </a:solidFill>
                          <a:effectLst/>
                          <a:latin typeface="Arial" panose="020B0604020202020204" pitchFamily="34" charset="0"/>
                        </a:rPr>
                        <a:t>CIO/CISO/CPO</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A</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192792"/>
                  </a:ext>
                </a:extLst>
              </a:tr>
              <a:tr h="209829">
                <a:tc>
                  <a:txBody>
                    <a:bodyPr/>
                    <a:lstStyle/>
                    <a:p>
                      <a:pPr algn="l" rtl="0" fontAlgn="ctr"/>
                      <a:r>
                        <a:rPr lang="en-US" sz="700" b="1" i="0" u="none" strike="noStrike">
                          <a:solidFill>
                            <a:srgbClr val="000000"/>
                          </a:solidFill>
                          <a:effectLst/>
                          <a:latin typeface="Arial" panose="020B0604020202020204" pitchFamily="34" charset="0"/>
                        </a:rPr>
                        <a:t>Director of Cybersecurity</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30463"/>
                  </a:ext>
                </a:extLst>
              </a:tr>
              <a:tr h="107750">
                <a:tc>
                  <a:txBody>
                    <a:bodyPr/>
                    <a:lstStyle/>
                    <a:p>
                      <a:pPr algn="l" rtl="0" fontAlgn="ctr"/>
                      <a:r>
                        <a:rPr lang="en-US" sz="700" b="1" i="0" u="none" strike="noStrike">
                          <a:solidFill>
                            <a:srgbClr val="000000"/>
                          </a:solidFill>
                          <a:effectLst/>
                          <a:latin typeface="Arial" panose="020B0604020202020204" pitchFamily="34" charset="0"/>
                        </a:rPr>
                        <a:t>IT Operations</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347087"/>
                  </a:ext>
                </a:extLst>
              </a:tr>
              <a:tr h="209829">
                <a:tc>
                  <a:txBody>
                    <a:bodyPr/>
                    <a:lstStyle/>
                    <a:p>
                      <a:pPr algn="l" rtl="0" fontAlgn="ctr"/>
                      <a:r>
                        <a:rPr lang="en-US" sz="700" b="1" i="0" u="none" strike="noStrike">
                          <a:solidFill>
                            <a:srgbClr val="000000"/>
                          </a:solidFill>
                          <a:effectLst/>
                          <a:latin typeface="Arial" panose="020B0604020202020204" pitchFamily="34" charset="0"/>
                        </a:rPr>
                        <a:t>Enterprise Architecture</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041881"/>
                  </a:ext>
                </a:extLst>
              </a:tr>
              <a:tr h="209829">
                <a:tc>
                  <a:txBody>
                    <a:bodyPr/>
                    <a:lstStyle/>
                    <a:p>
                      <a:pPr algn="l" rtl="0" fontAlgn="ctr"/>
                      <a:r>
                        <a:rPr lang="en-US" sz="700" b="1" i="0" u="none" strike="noStrike">
                          <a:solidFill>
                            <a:srgbClr val="000000"/>
                          </a:solidFill>
                          <a:effectLst/>
                          <a:latin typeface="Arial" panose="020B0604020202020204" pitchFamily="34" charset="0"/>
                        </a:rPr>
                        <a:t>Enterprise Risk Management</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9339976"/>
                  </a:ext>
                </a:extLst>
              </a:tr>
              <a:tr h="107750">
                <a:tc>
                  <a:txBody>
                    <a:bodyPr/>
                    <a:lstStyle/>
                    <a:p>
                      <a:pPr algn="l" rtl="0" fontAlgn="ctr"/>
                      <a:r>
                        <a:rPr lang="en-US" sz="700" b="1" i="0" u="none" strike="noStrike">
                          <a:solidFill>
                            <a:srgbClr val="000000"/>
                          </a:solidFill>
                          <a:effectLst/>
                          <a:latin typeface="Arial" panose="020B0604020202020204" pitchFamily="34" charset="0"/>
                        </a:rPr>
                        <a:t>Internal Audit</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355755"/>
                  </a:ext>
                </a:extLst>
              </a:tr>
              <a:tr h="209829">
                <a:tc>
                  <a:txBody>
                    <a:bodyPr/>
                    <a:lstStyle/>
                    <a:p>
                      <a:pPr algn="l" rtl="0" fontAlgn="ctr"/>
                      <a:r>
                        <a:rPr lang="en-US" sz="700" b="1" i="0" u="none" strike="noStrike">
                          <a:solidFill>
                            <a:srgbClr val="000000"/>
                          </a:solidFill>
                          <a:effectLst/>
                          <a:latin typeface="Arial" panose="020B0604020202020204" pitchFamily="34" charset="0"/>
                        </a:rPr>
                        <a:t>Internal Investigations</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AR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070463"/>
                  </a:ext>
                </a:extLst>
              </a:tr>
              <a:tr h="107750">
                <a:tc>
                  <a:txBody>
                    <a:bodyPr/>
                    <a:lstStyle/>
                    <a:p>
                      <a:pPr algn="l" rtl="0" fontAlgn="ctr"/>
                      <a:r>
                        <a:rPr lang="en-US" sz="700" b="1" i="0" u="none" strike="noStrike">
                          <a:solidFill>
                            <a:srgbClr val="000000"/>
                          </a:solidFill>
                          <a:effectLst/>
                          <a:latin typeface="Arial" panose="020B0604020202020204" pitchFamily="34" charset="0"/>
                        </a:rPr>
                        <a:t>Forensic Services</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R</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487455"/>
                  </a:ext>
                </a:extLst>
              </a:tr>
              <a:tr h="107750">
                <a:tc>
                  <a:txBody>
                    <a:bodyPr/>
                    <a:lstStyle/>
                    <a:p>
                      <a:pPr algn="l" rtl="0" fontAlgn="ctr"/>
                      <a:r>
                        <a:rPr lang="en-US" sz="700" b="1" i="0" u="none" strike="noStrike">
                          <a:solidFill>
                            <a:srgbClr val="000000"/>
                          </a:solidFill>
                          <a:effectLst/>
                          <a:latin typeface="Arial" panose="020B0604020202020204" pitchFamily="34" charset="0"/>
                        </a:rPr>
                        <a:t>Law Department</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Arial" panose="020B0604020202020204" pitchFamily="34" charset="0"/>
                        </a:rPr>
                        <a:t>C</a:t>
                      </a:r>
                    </a:p>
                  </a:txBody>
                  <a:tcPr marL="2836" marR="2836" marT="28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19867"/>
                  </a:ext>
                </a:extLst>
              </a:tr>
              <a:tr h="212853">
                <a:tc>
                  <a:txBody>
                    <a:bodyPr/>
                    <a:lstStyle/>
                    <a:p>
                      <a:pPr algn="l" rtl="0" fontAlgn="ctr"/>
                      <a:r>
                        <a:rPr lang="en-US" sz="700" b="1" i="0" u="none" strike="noStrike">
                          <a:solidFill>
                            <a:srgbClr val="000000"/>
                          </a:solidFill>
                          <a:effectLst/>
                          <a:latin typeface="Arial" panose="020B0604020202020204" pitchFamily="34" charset="0"/>
                        </a:rPr>
                        <a:t>External Legal Counsel</a:t>
                      </a:r>
                    </a:p>
                  </a:txBody>
                  <a:tcPr marL="2836" marR="2836" marT="28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700" b="1" i="0" u="none" strike="noStrike">
                          <a:solidFill>
                            <a:srgbClr val="000000"/>
                          </a:solidFill>
                          <a:effectLst/>
                          <a:latin typeface="Arial" panose="020B0604020202020204" pitchFamily="34" charset="0"/>
                        </a:rPr>
                        <a:t>I</a:t>
                      </a:r>
                    </a:p>
                  </a:txBody>
                  <a:tcPr marL="2836" marR="2836" marT="283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1" i="0" u="none" strike="noStrike">
                          <a:solidFill>
                            <a:srgbClr val="000000"/>
                          </a:solidFill>
                          <a:effectLst/>
                          <a:latin typeface="Arial" panose="020B0604020202020204" pitchFamily="34" charset="0"/>
                        </a:rPr>
                        <a:t> </a:t>
                      </a:r>
                    </a:p>
                  </a:txBody>
                  <a:tcPr marL="2836" marR="2836" marT="28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592890"/>
                  </a:ext>
                </a:extLst>
              </a:tr>
              <a:tr h="164460">
                <a:tc gridSpan="13">
                  <a:txBody>
                    <a:bodyPr/>
                    <a:lstStyle/>
                    <a:p>
                      <a:pPr algn="l" fontAlgn="ctr"/>
                      <a:r>
                        <a:rPr lang="en-US" sz="600" b="1" i="1" u="none" strike="noStrike">
                          <a:solidFill>
                            <a:srgbClr val="3A3A3A"/>
                          </a:solidFill>
                          <a:effectLst/>
                          <a:latin typeface="Arial" panose="020B0604020202020204" pitchFamily="34" charset="0"/>
                        </a:rPr>
                        <a:t>R = Responsible</a:t>
                      </a:r>
                      <a:r>
                        <a:rPr lang="en-US" sz="600" b="0" i="1" u="none" strike="noStrike">
                          <a:solidFill>
                            <a:srgbClr val="3A3A3A"/>
                          </a:solidFill>
                          <a:effectLst/>
                          <a:latin typeface="Arial" panose="020B0604020202020204" pitchFamily="34" charset="0"/>
                        </a:rPr>
                        <a:t> = The person who performs the work.  There must be one “R” on every row, no more and no less.  “R” is the only letter that must appear in each row.</a:t>
                      </a:r>
                      <a:endParaRPr lang="en-US" sz="600" b="1" i="1" u="none" strike="noStrike">
                        <a:solidFill>
                          <a:srgbClr val="3A3A3A"/>
                        </a:solidFill>
                        <a:effectLst/>
                        <a:latin typeface="Arial" panose="020B0604020202020204" pitchFamily="34" charset="0"/>
                      </a:endParaRPr>
                    </a:p>
                  </a:txBody>
                  <a:tcPr marL="2836" marR="2836" marT="283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3570783"/>
                  </a:ext>
                </a:extLst>
              </a:tr>
              <a:tr h="201511">
                <a:tc gridSpan="13">
                  <a:txBody>
                    <a:bodyPr/>
                    <a:lstStyle/>
                    <a:p>
                      <a:pPr algn="l" fontAlgn="ctr"/>
                      <a:r>
                        <a:rPr lang="en-US" sz="600" b="1" i="1" u="none" strike="noStrike">
                          <a:solidFill>
                            <a:srgbClr val="3A3A3A"/>
                          </a:solidFill>
                          <a:effectLst/>
                          <a:latin typeface="Arial" panose="020B0604020202020204" pitchFamily="34" charset="0"/>
                        </a:rPr>
                        <a:t>A = Accountable</a:t>
                      </a:r>
                      <a:r>
                        <a:rPr lang="en-US" sz="600" b="0" i="1" u="none" strike="noStrike">
                          <a:solidFill>
                            <a:srgbClr val="3A3A3A"/>
                          </a:solidFill>
                          <a:effectLst/>
                          <a:latin typeface="Arial" panose="020B0604020202020204" pitchFamily="34" charset="0"/>
                        </a:rPr>
                        <a:t> =  The person ultimately accountable for the work or decision being made.  Use this letter where appropriate, but not to excess – only when a key decision or task is at hand.  There can be from zero to one “A’s” in each row, but no more than one.</a:t>
                      </a:r>
                      <a:endParaRPr lang="en-US" sz="600" b="1" i="1" u="none" strike="noStrike">
                        <a:solidFill>
                          <a:srgbClr val="3A3A3A"/>
                        </a:solidFill>
                        <a:effectLst/>
                        <a:latin typeface="Arial" panose="020B0604020202020204" pitchFamily="34" charset="0"/>
                      </a:endParaRPr>
                    </a:p>
                  </a:txBody>
                  <a:tcPr marL="2836" marR="2836" marT="2836"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8012619"/>
                  </a:ext>
                </a:extLst>
              </a:tr>
              <a:tr h="124763">
                <a:tc gridSpan="13">
                  <a:txBody>
                    <a:bodyPr/>
                    <a:lstStyle/>
                    <a:p>
                      <a:pPr algn="l" fontAlgn="ctr"/>
                      <a:r>
                        <a:rPr lang="en-US" sz="600" b="1" i="1" u="none" strike="noStrike">
                          <a:solidFill>
                            <a:srgbClr val="3A3A3A"/>
                          </a:solidFill>
                          <a:effectLst/>
                          <a:latin typeface="Arial" panose="020B0604020202020204" pitchFamily="34" charset="0"/>
                        </a:rPr>
                        <a:t>C = Consulted</a:t>
                      </a:r>
                      <a:r>
                        <a:rPr lang="en-US" sz="600" b="0" i="1" u="none" strike="noStrike">
                          <a:solidFill>
                            <a:srgbClr val="3A3A3A"/>
                          </a:solidFill>
                          <a:effectLst/>
                          <a:latin typeface="Arial" panose="020B0604020202020204" pitchFamily="34" charset="0"/>
                        </a:rPr>
                        <a:t> = Anyone who must be consulted with prior to a decision being made and/or the task being completed.  There can be as many “C’s” as are appropriate in each row.</a:t>
                      </a:r>
                      <a:endParaRPr lang="en-US" sz="600" b="1" i="1" u="none" strike="noStrike">
                        <a:solidFill>
                          <a:srgbClr val="3A3A3A"/>
                        </a:solidFill>
                        <a:effectLst/>
                        <a:latin typeface="Arial" panose="020B0604020202020204" pitchFamily="34" charset="0"/>
                      </a:endParaRPr>
                    </a:p>
                  </a:txBody>
                  <a:tcPr marL="2836" marR="2836" marT="2836"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4466417"/>
                  </a:ext>
                </a:extLst>
              </a:tr>
              <a:tr h="130434">
                <a:tc gridSpan="13">
                  <a:txBody>
                    <a:bodyPr/>
                    <a:lstStyle/>
                    <a:p>
                      <a:pPr algn="l" fontAlgn="ctr"/>
                      <a:r>
                        <a:rPr lang="en-US" sz="600" b="1" i="1" u="none" strike="noStrike" dirty="0">
                          <a:solidFill>
                            <a:srgbClr val="3A3A3A"/>
                          </a:solidFill>
                          <a:effectLst/>
                          <a:latin typeface="Arial" panose="020B0604020202020204" pitchFamily="34" charset="0"/>
                        </a:rPr>
                        <a:t>I = Informed</a:t>
                      </a:r>
                      <a:r>
                        <a:rPr lang="en-US" sz="600" b="0" i="1" u="none" strike="noStrike" dirty="0">
                          <a:solidFill>
                            <a:srgbClr val="3A3A3A"/>
                          </a:solidFill>
                          <a:effectLst/>
                          <a:latin typeface="Arial" panose="020B0604020202020204" pitchFamily="34" charset="0"/>
                        </a:rPr>
                        <a:t> = Anyone who must be informed when a decision is made or work is completed.  There can be as many “I’s” as are appropriate in each row.</a:t>
                      </a:r>
                      <a:endParaRPr lang="en-US" sz="600" b="1" i="1" u="none" strike="noStrike" dirty="0">
                        <a:solidFill>
                          <a:srgbClr val="3A3A3A"/>
                        </a:solidFill>
                        <a:effectLst/>
                        <a:latin typeface="Arial" panose="020B0604020202020204" pitchFamily="34" charset="0"/>
                      </a:endParaRPr>
                    </a:p>
                  </a:txBody>
                  <a:tcPr marL="2836" marR="2836" marT="2836"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06322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Plan: Incident Response Framework</a:t>
            </a:r>
            <a:endParaRPr/>
          </a:p>
        </p:txBody>
      </p:sp>
      <p:sp>
        <p:nvSpPr>
          <p:cNvPr id="151" name="Google Shape;151;p28"/>
          <p:cNvSpPr txBox="1">
            <a:spLocks noGrp="1"/>
          </p:cNvSpPr>
          <p:nvPr>
            <p:ph type="body" idx="1"/>
          </p:nvPr>
        </p:nvSpPr>
        <p:spPr>
          <a:xfrm>
            <a:off x="311700" y="1152474"/>
            <a:ext cx="4772100" cy="366518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latin typeface="Arial (Headings)"/>
              </a:rPr>
              <a:t>A </a:t>
            </a:r>
            <a:r>
              <a:rPr lang="en" dirty="0">
                <a:latin typeface="Arial (Headings)"/>
              </a:rPr>
              <a:t>company must attempt to reduce chaos and formalize incident response procedures. Incident response typically follows a lifecycle, and is formalized as to provide effective and immediate response to minimize damage to a corporation.  Typical steps include:</a:t>
            </a:r>
          </a:p>
          <a:p>
            <a:pPr marL="0" lvl="0" indent="0" algn="l" rtl="0">
              <a:lnSpc>
                <a:spcPct val="100000"/>
              </a:lnSpc>
              <a:spcBef>
                <a:spcPts val="0"/>
              </a:spcBef>
              <a:spcAft>
                <a:spcPts val="0"/>
              </a:spcAft>
              <a:buNone/>
            </a:pPr>
            <a:endParaRPr lang="en" dirty="0">
              <a:latin typeface="Arial (Headings)"/>
            </a:endParaRPr>
          </a:p>
          <a:p>
            <a:pPr marL="685800">
              <a:lnSpc>
                <a:spcPct val="100000"/>
              </a:lnSpc>
              <a:buFont typeface="+mj-lt"/>
              <a:buAutoNum type="arabicPeriod"/>
            </a:pPr>
            <a:r>
              <a:rPr lang="en" dirty="0">
                <a:latin typeface="Arial (Headings)"/>
              </a:rPr>
              <a:t>Identification, </a:t>
            </a:r>
          </a:p>
          <a:p>
            <a:pPr marL="685800">
              <a:lnSpc>
                <a:spcPct val="100000"/>
              </a:lnSpc>
              <a:buFont typeface="+mj-lt"/>
              <a:buAutoNum type="arabicPeriod"/>
            </a:pPr>
            <a:r>
              <a:rPr lang="en" dirty="0">
                <a:latin typeface="Arial (Headings)"/>
              </a:rPr>
              <a:t>Containment, </a:t>
            </a:r>
          </a:p>
          <a:p>
            <a:pPr marL="685800">
              <a:lnSpc>
                <a:spcPct val="100000"/>
              </a:lnSpc>
              <a:buFont typeface="+mj-lt"/>
              <a:buAutoNum type="arabicPeriod"/>
            </a:pPr>
            <a:r>
              <a:rPr lang="en" dirty="0">
                <a:latin typeface="Arial (Headings)"/>
              </a:rPr>
              <a:t>Resolution, </a:t>
            </a:r>
          </a:p>
          <a:p>
            <a:pPr marL="685800">
              <a:lnSpc>
                <a:spcPct val="100000"/>
              </a:lnSpc>
              <a:buFont typeface="+mj-lt"/>
              <a:buAutoNum type="arabicPeriod"/>
            </a:pPr>
            <a:r>
              <a:rPr lang="en" dirty="0">
                <a:latin typeface="Arial (Headings)"/>
              </a:rPr>
              <a:t>Recovery, </a:t>
            </a:r>
          </a:p>
          <a:p>
            <a:pPr marL="685800">
              <a:lnSpc>
                <a:spcPct val="100000"/>
              </a:lnSpc>
              <a:buFont typeface="+mj-lt"/>
              <a:buAutoNum type="arabicPeriod"/>
            </a:pPr>
            <a:r>
              <a:rPr lang="en" dirty="0">
                <a:latin typeface="Arial (Headings)"/>
              </a:rPr>
              <a:t>Follow-up</a:t>
            </a:r>
            <a:endParaRPr dirty="0">
              <a:latin typeface="Arial (Headings)"/>
            </a:endParaRPr>
          </a:p>
        </p:txBody>
      </p:sp>
      <p:pic>
        <p:nvPicPr>
          <p:cNvPr id="152" name="Google Shape;152;p28"/>
          <p:cNvPicPr preferRelativeResize="0"/>
          <p:nvPr/>
        </p:nvPicPr>
        <p:blipFill>
          <a:blip r:embed="rId3">
            <a:alphaModFix/>
          </a:blip>
          <a:stretch>
            <a:fillRect/>
          </a:stretch>
        </p:blipFill>
        <p:spPr>
          <a:xfrm>
            <a:off x="5236200" y="1169850"/>
            <a:ext cx="3782422" cy="382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Framework</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The Framework is easy to understand:</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The identification phase deals with determining that there is an incident.</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The containment phase is in place to prevent further damage from occurring.</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The resolution phase involves performing actions to eradicate the issue.</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The recovery phase involves performing actions to return to normal operations. </a:t>
            </a:r>
            <a:endParaRPr dirty="0">
              <a:latin typeface="Arial (Headings)"/>
            </a:endParaRPr>
          </a:p>
          <a:p>
            <a:pPr marL="457200" lvl="0" indent="-342900" algn="l" rtl="0">
              <a:spcBef>
                <a:spcPts val="1600"/>
              </a:spcBef>
              <a:spcAft>
                <a:spcPts val="1600"/>
              </a:spcAft>
              <a:buSzPts val="1800"/>
              <a:buAutoNum type="arabicPeriod"/>
            </a:pPr>
            <a:r>
              <a:rPr lang="en" dirty="0">
                <a:latin typeface="Arial (Headings)"/>
              </a:rPr>
              <a:t>The follow-up phase consists of lessons learned, including a summary of the incident and details of the other phases.</a:t>
            </a:r>
            <a:endParaRPr dirty="0">
              <a:latin typeface="Arial (Heading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Identification</a:t>
            </a:r>
            <a:endParaRPr/>
          </a:p>
        </p:txBody>
      </p:sp>
      <p:sp>
        <p:nvSpPr>
          <p:cNvPr id="164" name="Google Shape;164;p30"/>
          <p:cNvSpPr txBox="1"/>
          <p:nvPr/>
        </p:nvSpPr>
        <p:spPr>
          <a:xfrm>
            <a:off x="311700" y="4198961"/>
            <a:ext cx="6863100" cy="7192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u="sng" dirty="0">
                <a:solidFill>
                  <a:schemeClr val="hlink"/>
                </a:solidFill>
                <a:hlinkClick r:id="rId3"/>
              </a:rPr>
              <a:t>References:</a:t>
            </a:r>
          </a:p>
          <a:p>
            <a:pPr marL="0" lvl="0" indent="0" algn="l" rtl="0">
              <a:spcBef>
                <a:spcPts val="0"/>
              </a:spcBef>
              <a:spcAft>
                <a:spcPts val="0"/>
              </a:spcAft>
              <a:buNone/>
            </a:pPr>
            <a:r>
              <a:rPr lang="en" sz="1000" i="1" u="sng" dirty="0">
                <a:solidFill>
                  <a:schemeClr val="hlink"/>
                </a:solidFill>
                <a:hlinkClick r:id="rId3"/>
              </a:rPr>
              <a:t>https://www.sans.org/reading-room/whitepapers/incident/incident-handlers-handbook-33901</a:t>
            </a:r>
            <a:endParaRPr sz="1000" i="1" dirty="0">
              <a:latin typeface="Lato"/>
              <a:ea typeface="Lato"/>
              <a:cs typeface="Lato"/>
              <a:sym typeface="Lato"/>
            </a:endParaRPr>
          </a:p>
          <a:p>
            <a:pPr marL="0" lvl="0" indent="0" algn="l" rtl="0">
              <a:spcBef>
                <a:spcPts val="0"/>
              </a:spcBef>
              <a:spcAft>
                <a:spcPts val="0"/>
              </a:spcAft>
              <a:buNone/>
            </a:pPr>
            <a:r>
              <a:rPr lang="en" sz="1000" i="1" u="sng" dirty="0">
                <a:solidFill>
                  <a:schemeClr val="hlink"/>
                </a:solidFill>
                <a:hlinkClick r:id="rId4"/>
              </a:rPr>
              <a:t>https://nvlpubs.nist.gov/nistpubs/specialpublications/nist.sp.800-61r2.pdf</a:t>
            </a:r>
            <a:endParaRPr lang="en" sz="1000" i="1" u="sng" dirty="0">
              <a:solidFill>
                <a:schemeClr val="hlink"/>
              </a:solidFill>
            </a:endParaRPr>
          </a:p>
          <a:p>
            <a:pPr marL="0" lvl="0" indent="0" algn="l" rtl="0">
              <a:spcBef>
                <a:spcPts val="0"/>
              </a:spcBef>
              <a:spcAft>
                <a:spcPts val="0"/>
              </a:spcAft>
              <a:buNone/>
            </a:pPr>
            <a:endParaRPr sz="1000" i="1" dirty="0">
              <a:latin typeface="Lato"/>
              <a:ea typeface="Lato"/>
              <a:cs typeface="Lato"/>
              <a:sym typeface="Lato"/>
            </a:endParaRPr>
          </a:p>
        </p:txBody>
      </p:sp>
      <p:sp>
        <p:nvSpPr>
          <p:cNvPr id="165" name="Google Shape;16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Headings)"/>
              </a:rPr>
              <a:t>Identification: </a:t>
            </a:r>
            <a:r>
              <a:rPr lang="en" dirty="0">
                <a:latin typeface="Arial (Headings)"/>
              </a:rPr>
              <a:t>Where is the fire?</a:t>
            </a:r>
            <a:endParaRPr dirty="0">
              <a:latin typeface="Arial (Headings)"/>
            </a:endParaRPr>
          </a:p>
          <a:p>
            <a:pPr marL="457200" lvl="0" indent="-342900" algn="l" rtl="0">
              <a:spcBef>
                <a:spcPts val="1600"/>
              </a:spcBef>
              <a:spcAft>
                <a:spcPts val="0"/>
              </a:spcAft>
              <a:buSzPts val="1800"/>
              <a:buChar char="●"/>
            </a:pPr>
            <a:r>
              <a:rPr lang="en" dirty="0">
                <a:latin typeface="Arial (Headings)"/>
              </a:rPr>
              <a:t>Windows servers are reported to be impacted by the ransomware attack</a:t>
            </a:r>
            <a:endParaRPr dirty="0">
              <a:latin typeface="Arial (Headings)"/>
            </a:endParaRPr>
          </a:p>
          <a:p>
            <a:pPr marL="457200" lvl="0" indent="-342900" algn="l" rtl="0">
              <a:spcBef>
                <a:spcPts val="0"/>
              </a:spcBef>
              <a:spcAft>
                <a:spcPts val="0"/>
              </a:spcAft>
              <a:buSzPts val="1800"/>
              <a:buChar char="●"/>
            </a:pPr>
            <a:r>
              <a:rPr lang="en" dirty="0">
                <a:latin typeface="Arial (Headings)"/>
              </a:rPr>
              <a:t>At least the C-suite computers are reported to be impacted by the ransomware attack</a:t>
            </a:r>
            <a:endParaRPr dirty="0">
              <a:latin typeface="Arial (Headings)"/>
            </a:endParaRPr>
          </a:p>
          <a:p>
            <a:pPr marL="457200" lvl="0" indent="-342900" algn="l" rtl="0">
              <a:spcBef>
                <a:spcPts val="0"/>
              </a:spcBef>
              <a:spcAft>
                <a:spcPts val="0"/>
              </a:spcAft>
              <a:buSzPts val="1800"/>
              <a:buChar char="●"/>
            </a:pPr>
            <a:r>
              <a:rPr lang="en" dirty="0">
                <a:latin typeface="Arial (Headings)"/>
              </a:rPr>
              <a:t>There appears to be a data breach as reported by Special Agent Leonard</a:t>
            </a:r>
            <a:endParaRPr dirty="0">
              <a:latin typeface="Arial (Headings)"/>
            </a:endParaRPr>
          </a:p>
          <a:p>
            <a:pPr marL="0" lvl="0" indent="0" algn="l" rtl="0">
              <a:spcBef>
                <a:spcPts val="1600"/>
              </a:spcBef>
              <a:spcAft>
                <a:spcPts val="0"/>
              </a:spcAft>
              <a:buNone/>
            </a:pPr>
            <a:r>
              <a:rPr lang="en" sz="1200" dirty="0">
                <a:latin typeface="Arial (Headings)"/>
              </a:rPr>
              <a:t>It is important at this stage to establish documentation. Documentation should continue throughout the IR process.</a:t>
            </a:r>
            <a:endParaRPr sz="1200" dirty="0">
              <a:latin typeface="Arial (Headings)"/>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Containment 1 of 3</a:t>
            </a:r>
            <a:endParaRPr/>
          </a:p>
        </p:txBody>
      </p:sp>
      <p:sp>
        <p:nvSpPr>
          <p:cNvPr id="171" name="Google Shape;171;p31"/>
          <p:cNvSpPr txBox="1"/>
          <p:nvPr/>
        </p:nvSpPr>
        <p:spPr>
          <a:xfrm>
            <a:off x="1804875" y="4580300"/>
            <a:ext cx="6863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https://www.sans.org/reading-room/whitepapers/incident/incident-handlers-handbook-33901</a:t>
            </a:r>
            <a:endParaRPr>
              <a:latin typeface="Lato"/>
              <a:ea typeface="Lato"/>
              <a:cs typeface="Lato"/>
              <a:sym typeface="Lato"/>
            </a:endParaRPr>
          </a:p>
          <a:p>
            <a:pPr marL="0" lvl="0" indent="0" algn="l" rtl="0">
              <a:spcBef>
                <a:spcPts val="0"/>
              </a:spcBef>
              <a:spcAft>
                <a:spcPts val="0"/>
              </a:spcAft>
              <a:buNone/>
            </a:pPr>
            <a:r>
              <a:rPr lang="en" sz="1100" u="sng">
                <a:solidFill>
                  <a:schemeClr val="hlink"/>
                </a:solidFill>
                <a:hlinkClick r:id="rId4"/>
              </a:rPr>
              <a:t>https://nvlpubs.nist.gov/nistpubs/specialpublications/nist.sp.800-61r2.pdf</a:t>
            </a:r>
            <a:endParaRPr>
              <a:latin typeface="Lato"/>
              <a:ea typeface="Lato"/>
              <a:cs typeface="Lato"/>
              <a:sym typeface="Lato"/>
            </a:endParaRPr>
          </a:p>
        </p:txBody>
      </p:sp>
      <p:sp>
        <p:nvSpPr>
          <p:cNvPr id="172" name="Google Shape;17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Headings)"/>
              </a:rPr>
              <a:t>Containment:</a:t>
            </a:r>
            <a:r>
              <a:rPr lang="en" dirty="0">
                <a:latin typeface="Arial (Headings)"/>
              </a:rPr>
              <a:t> Making sure the fire doesn’t spread.</a:t>
            </a:r>
            <a:endParaRPr dirty="0">
              <a:latin typeface="Arial (Headings)"/>
            </a:endParaRPr>
          </a:p>
          <a:p>
            <a:pPr marL="457200" lvl="0" indent="-342900" algn="l" rtl="0">
              <a:spcBef>
                <a:spcPts val="1600"/>
              </a:spcBef>
              <a:spcAft>
                <a:spcPts val="0"/>
              </a:spcAft>
              <a:buSzPts val="1800"/>
              <a:buChar char="●"/>
            </a:pPr>
            <a:r>
              <a:rPr lang="en" dirty="0">
                <a:latin typeface="Arial (Headings)"/>
              </a:rPr>
              <a:t>Attempt to isolate the affected machines from the rest of the network</a:t>
            </a:r>
            <a:endParaRPr dirty="0">
              <a:latin typeface="Arial (Headings)"/>
            </a:endParaRPr>
          </a:p>
          <a:p>
            <a:pPr marL="914400" lvl="1" indent="-317500" algn="l" rtl="0">
              <a:spcBef>
                <a:spcPts val="0"/>
              </a:spcBef>
              <a:spcAft>
                <a:spcPts val="0"/>
              </a:spcAft>
              <a:buSzPts val="1400"/>
              <a:buChar char="○"/>
            </a:pPr>
            <a:r>
              <a:rPr lang="en" dirty="0">
                <a:latin typeface="Arial (Headings)"/>
              </a:rPr>
              <a:t>This will help prevent the spread of the ransomware</a:t>
            </a:r>
            <a:endParaRPr dirty="0">
              <a:latin typeface="Arial (Headings)"/>
            </a:endParaRPr>
          </a:p>
          <a:p>
            <a:pPr marL="914400" lvl="1" indent="-317500" algn="l" rtl="0">
              <a:spcBef>
                <a:spcPts val="0"/>
              </a:spcBef>
              <a:spcAft>
                <a:spcPts val="0"/>
              </a:spcAft>
              <a:buSzPts val="1400"/>
              <a:buChar char="○"/>
            </a:pPr>
            <a:r>
              <a:rPr lang="en" dirty="0">
                <a:latin typeface="Arial (Headings)"/>
              </a:rPr>
              <a:t>E.g., remove the affected machines from the network by pulling the ethernet cable</a:t>
            </a:r>
            <a:endParaRPr dirty="0">
              <a:latin typeface="Arial (Headings)"/>
            </a:endParaRPr>
          </a:p>
          <a:p>
            <a:pPr marL="457200" lvl="0" indent="-342900" algn="l" rtl="0">
              <a:spcBef>
                <a:spcPts val="0"/>
              </a:spcBef>
              <a:spcAft>
                <a:spcPts val="0"/>
              </a:spcAft>
              <a:buSzPts val="1800"/>
              <a:buChar char="●"/>
            </a:pPr>
            <a:r>
              <a:rPr lang="en" dirty="0">
                <a:latin typeface="Arial (Headings)"/>
              </a:rPr>
              <a:t>Identify and patch any other potential vectors that are operating in the production environment</a:t>
            </a:r>
            <a:endParaRPr dirty="0">
              <a:latin typeface="Arial (Headings)"/>
            </a:endParaRPr>
          </a:p>
          <a:p>
            <a:pPr marL="914400" lvl="1" indent="-317500" algn="l" rtl="0">
              <a:spcBef>
                <a:spcPts val="0"/>
              </a:spcBef>
              <a:spcAft>
                <a:spcPts val="0"/>
              </a:spcAft>
              <a:buSzPts val="1400"/>
              <a:buChar char="○"/>
            </a:pPr>
            <a:r>
              <a:rPr lang="en" dirty="0">
                <a:latin typeface="Arial (Headings)"/>
              </a:rPr>
              <a:t>E.g., machines running the same software suite, improperly configured firewalls, routers and other devices</a:t>
            </a:r>
            <a:endParaRPr dirty="0">
              <a:latin typeface="Arial (Headings)"/>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layfair Display" panose="00000500000000000000" pitchFamily="2" charset="0"/>
              </a:rPr>
              <a:t>Table of Contents</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AutoNum type="romanUcPeriod"/>
            </a:pPr>
            <a:r>
              <a:rPr lang="en" dirty="0">
                <a:latin typeface="Arial (Headings)"/>
              </a:rPr>
              <a:t>Background</a:t>
            </a:r>
            <a:endParaRPr dirty="0">
              <a:latin typeface="Arial (Headings)"/>
            </a:endParaRPr>
          </a:p>
          <a:p>
            <a:pPr marL="457200" lvl="0" indent="-342900" algn="l" rtl="0">
              <a:lnSpc>
                <a:spcPct val="100000"/>
              </a:lnSpc>
              <a:spcBef>
                <a:spcPts val="0"/>
              </a:spcBef>
              <a:spcAft>
                <a:spcPts val="0"/>
              </a:spcAft>
              <a:buSzPts val="1800"/>
              <a:buAutoNum type="romanUcPeriod"/>
            </a:pPr>
            <a:r>
              <a:rPr lang="en" dirty="0">
                <a:latin typeface="Arial (Headings)"/>
              </a:rPr>
              <a:t>Incident Response</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The Threat</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The Response</a:t>
            </a:r>
            <a:endParaRPr dirty="0">
              <a:latin typeface="Arial (Headings)"/>
            </a:endParaRPr>
          </a:p>
          <a:p>
            <a:pPr marL="457200" lvl="0" indent="-342900" algn="l" rtl="0">
              <a:lnSpc>
                <a:spcPct val="100000"/>
              </a:lnSpc>
              <a:spcBef>
                <a:spcPts val="0"/>
              </a:spcBef>
              <a:spcAft>
                <a:spcPts val="0"/>
              </a:spcAft>
              <a:buSzPts val="1800"/>
              <a:buAutoNum type="romanUcPeriod"/>
            </a:pPr>
            <a:r>
              <a:rPr lang="en" dirty="0">
                <a:latin typeface="Arial (Headings)"/>
              </a:rPr>
              <a:t>Cybersecurity Program Improvement</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Introduction</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Creating a Cybersecurity Department</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Using the NIST Framework</a:t>
            </a:r>
            <a:endParaRPr dirty="0">
              <a:latin typeface="Arial (Headings)"/>
            </a:endParaRPr>
          </a:p>
          <a:p>
            <a:pPr marL="914400" lvl="1" indent="-317500" algn="l" rtl="0">
              <a:lnSpc>
                <a:spcPct val="100000"/>
              </a:lnSpc>
              <a:spcBef>
                <a:spcPts val="0"/>
              </a:spcBef>
              <a:spcAft>
                <a:spcPts val="0"/>
              </a:spcAft>
              <a:buSzPts val="1400"/>
              <a:buAutoNum type="alphaUcPeriod"/>
            </a:pPr>
            <a:r>
              <a:rPr lang="en" dirty="0">
                <a:latin typeface="Arial (Headings)"/>
              </a:rPr>
              <a:t>To Be Continued</a:t>
            </a:r>
            <a:endParaRPr dirty="0">
              <a:latin typeface="Arial (Headings)"/>
            </a:endParaRPr>
          </a:p>
          <a:p>
            <a:pPr marL="0" lvl="0" indent="0" algn="l" rtl="0">
              <a:lnSpc>
                <a:spcPct val="100000"/>
              </a:lnSpc>
              <a:spcBef>
                <a:spcPts val="0"/>
              </a:spcBef>
              <a:spcAft>
                <a:spcPts val="0"/>
              </a:spcAft>
              <a:buNone/>
            </a:pPr>
            <a:endParaRPr dirty="0">
              <a:latin typeface="Arial (Headings)"/>
            </a:endParaRPr>
          </a:p>
          <a:p>
            <a:pPr marL="0" lvl="0" indent="0" algn="l" rtl="0">
              <a:lnSpc>
                <a:spcPct val="100000"/>
              </a:lnSpc>
              <a:spcBef>
                <a:spcPts val="0"/>
              </a:spcBef>
              <a:spcAft>
                <a:spcPts val="0"/>
              </a:spcAft>
              <a:buNone/>
            </a:pPr>
            <a:endParaRPr dirty="0">
              <a:latin typeface="Arial (Headings)"/>
            </a:endParaRPr>
          </a:p>
          <a:p>
            <a:pPr marL="0" lvl="0" indent="0" algn="l" rtl="0">
              <a:lnSpc>
                <a:spcPct val="100000"/>
              </a:lnSpc>
              <a:spcBef>
                <a:spcPts val="0"/>
              </a:spcBef>
              <a:spcAft>
                <a:spcPts val="1600"/>
              </a:spcAft>
              <a:buNone/>
            </a:pPr>
            <a:endParaRPr dirty="0">
              <a:latin typeface="Arial (Heading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Containment 2 of 3</a:t>
            </a:r>
            <a:endParaRPr/>
          </a:p>
        </p:txBody>
      </p:sp>
      <p:sp>
        <p:nvSpPr>
          <p:cNvPr id="178" name="Google Shape;17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Arial (Headings)"/>
              </a:rPr>
              <a:t>Hire an external Information Security Team (IST)</a:t>
            </a:r>
            <a:endParaRPr dirty="0">
              <a:latin typeface="Arial (Headings)"/>
            </a:endParaRPr>
          </a:p>
          <a:p>
            <a:pPr marL="914400" lvl="1" indent="-317500" algn="l" rtl="0">
              <a:spcBef>
                <a:spcPts val="0"/>
              </a:spcBef>
              <a:spcAft>
                <a:spcPts val="0"/>
              </a:spcAft>
              <a:buSzPts val="1400"/>
              <a:buChar char="○"/>
            </a:pPr>
            <a:r>
              <a:rPr lang="en" dirty="0">
                <a:latin typeface="Arial (Headings)"/>
              </a:rPr>
              <a:t>Due to budget cuts, there is no dedicated Information Security Team in place with experience in investigating and responding to incidents.</a:t>
            </a:r>
            <a:endParaRPr dirty="0">
              <a:latin typeface="Arial (Headings)"/>
            </a:endParaRPr>
          </a:p>
          <a:p>
            <a:pPr marL="457200" lvl="0" indent="-342900" algn="l" rtl="0">
              <a:spcBef>
                <a:spcPts val="0"/>
              </a:spcBef>
              <a:spcAft>
                <a:spcPts val="0"/>
              </a:spcAft>
              <a:buSzPts val="1800"/>
              <a:buChar char="●"/>
            </a:pPr>
            <a:r>
              <a:rPr lang="en" dirty="0">
                <a:latin typeface="Arial (Headings)"/>
              </a:rPr>
              <a:t>Assign Legal and Business representatives that are familiar with the business to guide the IST.</a:t>
            </a:r>
            <a:endParaRPr dirty="0">
              <a:latin typeface="Arial (Headings)"/>
            </a:endParaRPr>
          </a:p>
          <a:p>
            <a:pPr marL="457200" lvl="0" indent="-342900" algn="l" rtl="0">
              <a:spcBef>
                <a:spcPts val="0"/>
              </a:spcBef>
              <a:spcAft>
                <a:spcPts val="0"/>
              </a:spcAft>
              <a:buSzPts val="1800"/>
              <a:buChar char="●"/>
            </a:pPr>
            <a:r>
              <a:rPr lang="en" dirty="0">
                <a:latin typeface="Arial (Headings)"/>
              </a:rPr>
              <a:t>Hire a Public Relations, and Breach Notification firms to handle the fallout from the Incident.</a:t>
            </a:r>
            <a:endParaRPr dirty="0">
              <a:latin typeface="Arial (Heading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Containment 3 of 3</a:t>
            </a:r>
            <a:endParaRPr/>
          </a:p>
          <a:p>
            <a:pPr marL="0" lvl="0" indent="0" algn="l" rtl="0">
              <a:spcBef>
                <a:spcPts val="0"/>
              </a:spcBef>
              <a:spcAft>
                <a:spcPts val="0"/>
              </a:spcAft>
              <a:buNone/>
            </a:pPr>
            <a:endParaRPr/>
          </a:p>
        </p:txBody>
      </p:sp>
      <p:sp>
        <p:nvSpPr>
          <p:cNvPr id="184" name="Google Shape;184;p33"/>
          <p:cNvSpPr txBox="1">
            <a:spLocks noGrp="1"/>
          </p:cNvSpPr>
          <p:nvPr>
            <p:ph type="body" idx="1"/>
          </p:nvPr>
        </p:nvSpPr>
        <p:spPr>
          <a:xfrm>
            <a:off x="311700" y="1164025"/>
            <a:ext cx="8520600" cy="3707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Arial (Headings)"/>
              </a:rPr>
              <a:t>Take a forensic image of any machines that will be reimaged or otherwise replaced</a:t>
            </a:r>
            <a:endParaRPr dirty="0">
              <a:latin typeface="Arial (Headings)"/>
            </a:endParaRPr>
          </a:p>
          <a:p>
            <a:pPr marL="914400" lvl="1" indent="-317500" algn="l" rtl="0">
              <a:spcBef>
                <a:spcPts val="0"/>
              </a:spcBef>
              <a:spcAft>
                <a:spcPts val="0"/>
              </a:spcAft>
              <a:buSzPts val="1400"/>
              <a:buChar char="○"/>
            </a:pPr>
            <a:r>
              <a:rPr lang="en" dirty="0">
                <a:latin typeface="Arial (Headings)"/>
              </a:rPr>
              <a:t>This will help maintain any evidence in an unaltered state which will be vitally important in the event of litigation</a:t>
            </a:r>
            <a:endParaRPr dirty="0">
              <a:latin typeface="Arial (Headings)"/>
            </a:endParaRPr>
          </a:p>
          <a:p>
            <a:pPr marL="914400" lvl="1" indent="-317500" algn="l" rtl="0">
              <a:spcBef>
                <a:spcPts val="0"/>
              </a:spcBef>
              <a:spcAft>
                <a:spcPts val="0"/>
              </a:spcAft>
              <a:buSzPts val="1400"/>
              <a:buChar char="○"/>
            </a:pPr>
            <a:r>
              <a:rPr lang="en" dirty="0">
                <a:latin typeface="Arial (Headings)"/>
              </a:rPr>
              <a:t>Should be performed by an external source</a:t>
            </a:r>
            <a:endParaRPr dirty="0">
              <a:latin typeface="Arial (Headings)"/>
            </a:endParaRPr>
          </a:p>
          <a:p>
            <a:pPr marL="1371600" lvl="2" indent="-317500" algn="l" rtl="0">
              <a:spcBef>
                <a:spcPts val="0"/>
              </a:spcBef>
              <a:spcAft>
                <a:spcPts val="0"/>
              </a:spcAft>
              <a:buSzPts val="1400"/>
              <a:buChar char="■"/>
            </a:pPr>
            <a:r>
              <a:rPr lang="en" dirty="0">
                <a:latin typeface="Arial (Headings)"/>
              </a:rPr>
              <a:t>Cost between $5,000 and $15,000 for typical cases, but can cost up to $100,000 (</a:t>
            </a:r>
            <a:r>
              <a:rPr lang="en" sz="1100" u="sng" dirty="0">
                <a:solidFill>
                  <a:schemeClr val="accent5"/>
                </a:solidFill>
                <a:latin typeface="Arial (Headings)"/>
                <a:ea typeface="Arial"/>
                <a:cs typeface="Arial"/>
                <a:sym typeface="Arial"/>
                <a:hlinkClick r:id="rId3"/>
              </a:rPr>
              <a:t>https://www.vestigeltd.com/thought-leadership/digital-forensic-services-cost-guide-vestige-digital-investigations</a:t>
            </a:r>
            <a:r>
              <a:rPr lang="en" sz="1200" dirty="0">
                <a:latin typeface="Arial (Headings)"/>
              </a:rPr>
              <a:t>)</a:t>
            </a:r>
            <a:endParaRPr sz="1200" dirty="0">
              <a:latin typeface="Arial (Headings)"/>
            </a:endParaRPr>
          </a:p>
        </p:txBody>
      </p:sp>
      <p:sp>
        <p:nvSpPr>
          <p:cNvPr id="185" name="Google Shape;185;p33"/>
          <p:cNvSpPr txBox="1"/>
          <p:nvPr/>
        </p:nvSpPr>
        <p:spPr>
          <a:xfrm>
            <a:off x="414075" y="4322725"/>
            <a:ext cx="7753500" cy="51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Arial (Headings)"/>
                <a:ea typeface="Lato"/>
                <a:cs typeface="Lato"/>
                <a:sym typeface="Lato"/>
              </a:rPr>
              <a:t>Containment should happen as fast as possible to prevent further damage. This is especially true of the isolation.</a:t>
            </a:r>
            <a:endParaRPr dirty="0">
              <a:latin typeface="Arial (Headings)"/>
              <a:ea typeface="Lato"/>
              <a:cs typeface="Lato"/>
              <a:sym typeface="Lato"/>
            </a:endParaRPr>
          </a:p>
        </p:txBody>
      </p:sp>
      <p:sp>
        <p:nvSpPr>
          <p:cNvPr id="186" name="Google Shape;186;p33"/>
          <p:cNvSpPr txBox="1"/>
          <p:nvPr/>
        </p:nvSpPr>
        <p:spPr>
          <a:xfrm>
            <a:off x="1804875" y="4580300"/>
            <a:ext cx="6863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dirty="0">
                <a:solidFill>
                  <a:schemeClr val="hlink"/>
                </a:solidFill>
                <a:hlinkClick r:id="rId4"/>
              </a:rPr>
              <a:t>https://www.sans.org/reading-room/whitepapers/incident/incident-handlers-handbook-33901</a:t>
            </a:r>
            <a:endParaRPr dirty="0">
              <a:latin typeface="Lato"/>
              <a:ea typeface="Lato"/>
              <a:cs typeface="Lato"/>
              <a:sym typeface="Lato"/>
            </a:endParaRPr>
          </a:p>
          <a:p>
            <a:pPr marL="0" lvl="0" indent="0" algn="l" rtl="0">
              <a:spcBef>
                <a:spcPts val="0"/>
              </a:spcBef>
              <a:spcAft>
                <a:spcPts val="0"/>
              </a:spcAft>
              <a:buNone/>
            </a:pPr>
            <a:r>
              <a:rPr lang="en" sz="1100" u="sng" dirty="0">
                <a:solidFill>
                  <a:schemeClr val="hlink"/>
                </a:solidFill>
                <a:hlinkClick r:id="rId5"/>
              </a:rPr>
              <a:t>https://nvlpubs.nist.gov/nistpubs/specialpublications/nist.sp.800-61r2.pdf</a:t>
            </a:r>
            <a:endParaRPr dirty="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Resolution</a:t>
            </a:r>
            <a:endParaRPr/>
          </a:p>
          <a:p>
            <a:pPr marL="0" lvl="0" indent="0" algn="l" rtl="0">
              <a:spcBef>
                <a:spcPts val="0"/>
              </a:spcBef>
              <a:spcAft>
                <a:spcPts val="0"/>
              </a:spcAft>
              <a:buNone/>
            </a:pPr>
            <a:endParaRPr/>
          </a:p>
        </p:txBody>
      </p:sp>
      <p:sp>
        <p:nvSpPr>
          <p:cNvPr id="192" name="Google Shape;192;p34"/>
          <p:cNvSpPr txBox="1">
            <a:spLocks noGrp="1"/>
          </p:cNvSpPr>
          <p:nvPr>
            <p:ph type="body" idx="1"/>
          </p:nvPr>
        </p:nvSpPr>
        <p:spPr>
          <a:xfrm>
            <a:off x="311700" y="101745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Arial (Headings)"/>
              </a:rPr>
              <a:t>Resolution: </a:t>
            </a:r>
            <a:r>
              <a:rPr lang="en" sz="1800" dirty="0">
                <a:latin typeface="Arial (Headings)"/>
              </a:rPr>
              <a:t>Putting out the fire.</a:t>
            </a:r>
            <a:endParaRPr sz="1800" dirty="0">
              <a:latin typeface="Arial (Headings)"/>
            </a:endParaRPr>
          </a:p>
          <a:p>
            <a:pPr marL="0" lvl="0" indent="0" algn="l" rtl="0">
              <a:spcBef>
                <a:spcPts val="1600"/>
              </a:spcBef>
              <a:spcAft>
                <a:spcPts val="0"/>
              </a:spcAft>
              <a:buNone/>
            </a:pPr>
            <a:r>
              <a:rPr lang="en" sz="1800" b="1" dirty="0">
                <a:latin typeface="Arial (Headings)"/>
              </a:rPr>
              <a:t>Penetration of Systems</a:t>
            </a:r>
            <a:endParaRPr sz="1800" b="1" dirty="0">
              <a:latin typeface="Arial (Headings)"/>
            </a:endParaRPr>
          </a:p>
          <a:p>
            <a:pPr marL="457200" lvl="0" indent="-342900" algn="l" rtl="0">
              <a:spcBef>
                <a:spcPts val="1600"/>
              </a:spcBef>
              <a:spcAft>
                <a:spcPts val="0"/>
              </a:spcAft>
              <a:buSzPts val="1800"/>
              <a:buChar char="●"/>
            </a:pPr>
            <a:r>
              <a:rPr lang="en" sz="1800" dirty="0">
                <a:latin typeface="Arial (Headings)"/>
              </a:rPr>
              <a:t>Cleaning and re-imaging hard drives</a:t>
            </a:r>
            <a:endParaRPr sz="1800" dirty="0">
              <a:latin typeface="Arial (Headings)"/>
            </a:endParaRPr>
          </a:p>
          <a:p>
            <a:pPr marL="457200" lvl="0" indent="-342900" algn="l" rtl="0">
              <a:spcBef>
                <a:spcPts val="0"/>
              </a:spcBef>
              <a:spcAft>
                <a:spcPts val="0"/>
              </a:spcAft>
              <a:buSzPts val="1800"/>
              <a:buChar char="●"/>
            </a:pPr>
            <a:r>
              <a:rPr lang="en" sz="1800" dirty="0">
                <a:latin typeface="Arial (Headings)"/>
              </a:rPr>
              <a:t>Hardening systems and network against attacks</a:t>
            </a:r>
            <a:endParaRPr sz="1800" dirty="0">
              <a:latin typeface="Arial (Headings)"/>
            </a:endParaRPr>
          </a:p>
          <a:p>
            <a:pPr marL="914400" lvl="1" indent="-342900" algn="l" rtl="0">
              <a:spcBef>
                <a:spcPts val="0"/>
              </a:spcBef>
              <a:spcAft>
                <a:spcPts val="0"/>
              </a:spcAft>
              <a:buSzPts val="1800"/>
              <a:buChar char="○"/>
            </a:pPr>
            <a:r>
              <a:rPr lang="en" sz="1800" dirty="0">
                <a:latin typeface="Arial (Headings)"/>
              </a:rPr>
              <a:t>Including thorough patching and removal of vulnerabilities</a:t>
            </a:r>
            <a:endParaRPr sz="1800" dirty="0">
              <a:latin typeface="Arial (Headings)"/>
            </a:endParaRPr>
          </a:p>
          <a:p>
            <a:pPr marL="914400" lvl="0" indent="0" algn="l" rtl="0">
              <a:spcBef>
                <a:spcPts val="1600"/>
              </a:spcBef>
              <a:spcAft>
                <a:spcPts val="1600"/>
              </a:spcAft>
              <a:buNone/>
            </a:pPr>
            <a:endParaRPr dirty="0">
              <a:latin typeface="Arial (Headings)"/>
            </a:endParaRPr>
          </a:p>
        </p:txBody>
      </p:sp>
      <p:sp>
        <p:nvSpPr>
          <p:cNvPr id="193" name="Google Shape;193;p34"/>
          <p:cNvSpPr txBox="1">
            <a:spLocks noGrp="1"/>
          </p:cNvSpPr>
          <p:nvPr>
            <p:ph type="body" idx="2"/>
          </p:nvPr>
        </p:nvSpPr>
        <p:spPr>
          <a:xfrm>
            <a:off x="4832400" y="101745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Arial (Headings)"/>
            </a:endParaRPr>
          </a:p>
          <a:p>
            <a:pPr marL="0" lvl="0" indent="0" algn="l" rtl="0">
              <a:spcBef>
                <a:spcPts val="1600"/>
              </a:spcBef>
              <a:spcAft>
                <a:spcPts val="0"/>
              </a:spcAft>
              <a:buNone/>
            </a:pPr>
            <a:r>
              <a:rPr lang="en" sz="1800" b="1" dirty="0">
                <a:latin typeface="Arial (Headings)"/>
              </a:rPr>
              <a:t>Dealing with Aftermath</a:t>
            </a:r>
            <a:endParaRPr sz="1800" b="1" dirty="0">
              <a:latin typeface="Arial (Headings)"/>
            </a:endParaRPr>
          </a:p>
          <a:p>
            <a:pPr marL="457200" lvl="0" indent="-342900" algn="l" rtl="0">
              <a:spcBef>
                <a:spcPts val="1600"/>
              </a:spcBef>
              <a:spcAft>
                <a:spcPts val="0"/>
              </a:spcAft>
              <a:buSzPts val="1800"/>
              <a:buChar char="●"/>
            </a:pPr>
            <a:r>
              <a:rPr lang="en" sz="1800" dirty="0">
                <a:latin typeface="Arial (Headings)"/>
              </a:rPr>
              <a:t>Ensure the Breach Notification Firm is in communication with the IST and has all necessary information in regards to the Breach.</a:t>
            </a:r>
            <a:endParaRPr sz="1800" dirty="0">
              <a:latin typeface="Arial (Headings)"/>
            </a:endParaRPr>
          </a:p>
          <a:p>
            <a:pPr marL="457200" lvl="0" indent="-342900" algn="l" rtl="0">
              <a:spcBef>
                <a:spcPts val="0"/>
              </a:spcBef>
              <a:spcAft>
                <a:spcPts val="0"/>
              </a:spcAft>
              <a:buSzPts val="1800"/>
              <a:buChar char="●"/>
            </a:pPr>
            <a:r>
              <a:rPr lang="en" sz="1800" dirty="0">
                <a:latin typeface="Arial (Headings)"/>
              </a:rPr>
              <a:t>Hire a law firm to settle subsequent litigation matters.</a:t>
            </a:r>
            <a:endParaRPr sz="1800" dirty="0">
              <a:latin typeface="Arial (Headings)"/>
            </a:endParaRPr>
          </a:p>
        </p:txBody>
      </p:sp>
      <p:sp>
        <p:nvSpPr>
          <p:cNvPr id="194" name="Google Shape;194;p34"/>
          <p:cNvSpPr txBox="1"/>
          <p:nvPr/>
        </p:nvSpPr>
        <p:spPr>
          <a:xfrm>
            <a:off x="1743350" y="4679675"/>
            <a:ext cx="6863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https://www.sans.org/reading-room/whitepapers/incident/incident-handlers-handbook-33901</a:t>
            </a:r>
            <a:endParaRPr>
              <a:latin typeface="Lato"/>
              <a:ea typeface="Lato"/>
              <a:cs typeface="Lato"/>
              <a:sym typeface="Lato"/>
            </a:endParaRPr>
          </a:p>
          <a:p>
            <a:pPr marL="0" lvl="0" indent="0" algn="l" rtl="0">
              <a:spcBef>
                <a:spcPts val="0"/>
              </a:spcBef>
              <a:spcAft>
                <a:spcPts val="0"/>
              </a:spcAft>
              <a:buNone/>
            </a:pPr>
            <a:r>
              <a:rPr lang="en" sz="1100" u="sng">
                <a:solidFill>
                  <a:schemeClr val="hlink"/>
                </a:solidFill>
                <a:hlinkClick r:id="rId4"/>
              </a:rPr>
              <a:t>https://nvlpubs.nist.gov/nistpubs/specialpublications/nist.sp.800-61r2.pdf</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Recovery</a:t>
            </a:r>
            <a:endParaRPr/>
          </a:p>
          <a:p>
            <a:pPr marL="0" lvl="0" indent="0" algn="l" rtl="0">
              <a:spcBef>
                <a:spcPts val="0"/>
              </a:spcBef>
              <a:spcAft>
                <a:spcPts val="0"/>
              </a:spcAft>
              <a:buNone/>
            </a:pPr>
            <a:endParaRPr/>
          </a:p>
        </p:txBody>
      </p:sp>
      <p:sp>
        <p:nvSpPr>
          <p:cNvPr id="200" name="Google Shape;200;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Arial (Headings)"/>
              </a:rPr>
              <a:t>Recovery:</a:t>
            </a:r>
            <a:r>
              <a:rPr lang="en" sz="1800" dirty="0">
                <a:latin typeface="Arial (Headings)"/>
              </a:rPr>
              <a:t> Rebuilding the house.</a:t>
            </a:r>
            <a:endParaRPr sz="1800" dirty="0">
              <a:latin typeface="Arial (Headings)"/>
            </a:endParaRPr>
          </a:p>
          <a:p>
            <a:pPr marL="0" lvl="0" indent="0" algn="l" rtl="0">
              <a:spcBef>
                <a:spcPts val="1600"/>
              </a:spcBef>
              <a:spcAft>
                <a:spcPts val="0"/>
              </a:spcAft>
              <a:buNone/>
            </a:pPr>
            <a:r>
              <a:rPr lang="en" sz="1800" b="1" dirty="0">
                <a:latin typeface="Arial (Headings)"/>
              </a:rPr>
              <a:t>Penetration of Systems</a:t>
            </a:r>
            <a:endParaRPr sz="1800" b="1" dirty="0">
              <a:latin typeface="Arial (Headings)"/>
            </a:endParaRPr>
          </a:p>
          <a:p>
            <a:pPr marL="457200" lvl="0" indent="-342900" algn="l" rtl="0">
              <a:spcBef>
                <a:spcPts val="1600"/>
              </a:spcBef>
              <a:spcAft>
                <a:spcPts val="0"/>
              </a:spcAft>
              <a:buSzPts val="1800"/>
              <a:buChar char="●"/>
            </a:pPr>
            <a:r>
              <a:rPr lang="en" sz="1800" dirty="0">
                <a:latin typeface="Arial (Headings)"/>
              </a:rPr>
              <a:t>Restoring previously affected machines to production</a:t>
            </a:r>
            <a:endParaRPr sz="1800" dirty="0">
              <a:latin typeface="Arial (Headings)"/>
            </a:endParaRPr>
          </a:p>
          <a:p>
            <a:pPr marL="914400" lvl="1" indent="-342900" algn="l" rtl="0">
              <a:spcBef>
                <a:spcPts val="0"/>
              </a:spcBef>
              <a:spcAft>
                <a:spcPts val="0"/>
              </a:spcAft>
              <a:buSzPts val="1800"/>
              <a:buChar char="○"/>
            </a:pPr>
            <a:r>
              <a:rPr lang="en" sz="1800" dirty="0">
                <a:latin typeface="Arial (Headings)"/>
              </a:rPr>
              <a:t>This phase requires testing, monitoring, and validation that the machines are clean and ready to be returned to production</a:t>
            </a:r>
            <a:endParaRPr sz="1800" dirty="0">
              <a:latin typeface="Arial (Headings)"/>
            </a:endParaRPr>
          </a:p>
          <a:p>
            <a:pPr marL="0" lvl="0" indent="0" algn="l" rtl="0">
              <a:spcBef>
                <a:spcPts val="1600"/>
              </a:spcBef>
              <a:spcAft>
                <a:spcPts val="1600"/>
              </a:spcAft>
              <a:buNone/>
            </a:pPr>
            <a:endParaRPr dirty="0">
              <a:latin typeface="Arial (Headings)"/>
            </a:endParaRPr>
          </a:p>
        </p:txBody>
      </p:sp>
      <p:sp>
        <p:nvSpPr>
          <p:cNvPr id="201" name="Google Shape;201;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Arial (Headings)"/>
            </a:endParaRPr>
          </a:p>
          <a:p>
            <a:pPr marL="0" lvl="0" indent="0" algn="l" rtl="0">
              <a:spcBef>
                <a:spcPts val="1600"/>
              </a:spcBef>
              <a:spcAft>
                <a:spcPts val="0"/>
              </a:spcAft>
              <a:buNone/>
            </a:pPr>
            <a:r>
              <a:rPr lang="en" sz="1800" b="1" dirty="0">
                <a:latin typeface="Arial (Headings)"/>
              </a:rPr>
              <a:t>Dealing with Aftermath</a:t>
            </a:r>
            <a:endParaRPr sz="1800" b="1" dirty="0">
              <a:latin typeface="Arial (Headings)"/>
            </a:endParaRPr>
          </a:p>
          <a:p>
            <a:pPr marL="457200" lvl="0" indent="-342900" algn="l" rtl="0">
              <a:spcBef>
                <a:spcPts val="1600"/>
              </a:spcBef>
              <a:spcAft>
                <a:spcPts val="0"/>
              </a:spcAft>
              <a:buSzPts val="1800"/>
              <a:buChar char="●"/>
            </a:pPr>
            <a:r>
              <a:rPr lang="en" sz="1800" dirty="0">
                <a:latin typeface="Arial (Headings)"/>
              </a:rPr>
              <a:t>Work with the PR firm to restore investor and consumer trust in the brand.</a:t>
            </a:r>
            <a:endParaRPr sz="1800" dirty="0">
              <a:latin typeface="Arial (Headings)"/>
            </a:endParaRPr>
          </a:p>
        </p:txBody>
      </p:sp>
      <p:sp>
        <p:nvSpPr>
          <p:cNvPr id="202" name="Google Shape;202;p35"/>
          <p:cNvSpPr txBox="1"/>
          <p:nvPr/>
        </p:nvSpPr>
        <p:spPr>
          <a:xfrm>
            <a:off x="1804875" y="4580300"/>
            <a:ext cx="6863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https://www.sans.org/reading-room/whitepapers/incident/incident-handlers-handbook-33901</a:t>
            </a:r>
            <a:endParaRPr>
              <a:latin typeface="Lato"/>
              <a:ea typeface="Lato"/>
              <a:cs typeface="Lato"/>
              <a:sym typeface="Lato"/>
            </a:endParaRPr>
          </a:p>
          <a:p>
            <a:pPr marL="0" lvl="0" indent="0" algn="l" rtl="0">
              <a:spcBef>
                <a:spcPts val="0"/>
              </a:spcBef>
              <a:spcAft>
                <a:spcPts val="0"/>
              </a:spcAft>
              <a:buNone/>
            </a:pPr>
            <a:r>
              <a:rPr lang="en" sz="1100" u="sng">
                <a:solidFill>
                  <a:schemeClr val="hlink"/>
                </a:solidFill>
                <a:hlinkClick r:id="rId4"/>
              </a:rPr>
              <a:t>https://nvlpubs.nist.gov/nistpubs/specialpublications/nist.sp.800-61r2.pdf</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Follow-up</a:t>
            </a:r>
            <a:endParaRPr/>
          </a:p>
        </p:txBody>
      </p:sp>
      <p:sp>
        <p:nvSpPr>
          <p:cNvPr id="208" name="Google Shape;208;p36"/>
          <p:cNvSpPr txBox="1">
            <a:spLocks noGrp="1"/>
          </p:cNvSpPr>
          <p:nvPr>
            <p:ph type="body" idx="1"/>
          </p:nvPr>
        </p:nvSpPr>
        <p:spPr>
          <a:xfrm>
            <a:off x="311700" y="1203275"/>
            <a:ext cx="8520600" cy="369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Headings)"/>
              </a:rPr>
              <a:t>The follow-up phase</a:t>
            </a:r>
            <a:r>
              <a:rPr lang="en" dirty="0">
                <a:latin typeface="Arial (Headings)"/>
              </a:rPr>
              <a:t>: Making sure this doesn’t happen again. The follow-up should have:</a:t>
            </a:r>
            <a:endParaRPr dirty="0">
              <a:latin typeface="Arial (Headings)"/>
            </a:endParaRPr>
          </a:p>
          <a:p>
            <a:pPr marL="457200" lvl="0" indent="-342900" algn="l" rtl="0">
              <a:spcBef>
                <a:spcPts val="1600"/>
              </a:spcBef>
              <a:spcAft>
                <a:spcPts val="0"/>
              </a:spcAft>
              <a:buSzPts val="1800"/>
              <a:buChar char="●"/>
            </a:pPr>
            <a:r>
              <a:rPr lang="en" dirty="0">
                <a:latin typeface="Arial (Headings)"/>
              </a:rPr>
              <a:t>When and by whom the incident was detected</a:t>
            </a:r>
            <a:endParaRPr dirty="0">
              <a:latin typeface="Arial (Headings)"/>
            </a:endParaRPr>
          </a:p>
          <a:p>
            <a:pPr marL="457200" lvl="0" indent="-342900" algn="l" rtl="0">
              <a:spcBef>
                <a:spcPts val="0"/>
              </a:spcBef>
              <a:spcAft>
                <a:spcPts val="0"/>
              </a:spcAft>
              <a:buSzPts val="1800"/>
              <a:buChar char="●"/>
            </a:pPr>
            <a:r>
              <a:rPr lang="en" dirty="0">
                <a:latin typeface="Arial (Headings)"/>
              </a:rPr>
              <a:t>How widespread and impactful the incident was</a:t>
            </a:r>
            <a:endParaRPr dirty="0">
              <a:latin typeface="Arial (Headings)"/>
            </a:endParaRPr>
          </a:p>
          <a:p>
            <a:pPr marL="457200" lvl="0" indent="-342900" algn="l" rtl="0">
              <a:spcBef>
                <a:spcPts val="0"/>
              </a:spcBef>
              <a:spcAft>
                <a:spcPts val="0"/>
              </a:spcAft>
              <a:buSzPts val="1800"/>
              <a:buChar char="●"/>
            </a:pPr>
            <a:r>
              <a:rPr lang="en" dirty="0">
                <a:latin typeface="Arial (Headings)"/>
              </a:rPr>
              <a:t>Steps taken to contain and eradicate the issue</a:t>
            </a:r>
            <a:endParaRPr dirty="0">
              <a:latin typeface="Arial (Headings)"/>
            </a:endParaRPr>
          </a:p>
          <a:p>
            <a:pPr marL="457200" lvl="0" indent="-342900" algn="l" rtl="0">
              <a:spcBef>
                <a:spcPts val="0"/>
              </a:spcBef>
              <a:spcAft>
                <a:spcPts val="0"/>
              </a:spcAft>
              <a:buSzPts val="1800"/>
              <a:buChar char="●"/>
            </a:pPr>
            <a:r>
              <a:rPr lang="en" dirty="0">
                <a:latin typeface="Arial (Headings)"/>
              </a:rPr>
              <a:t>Steps taken for recovery</a:t>
            </a:r>
            <a:endParaRPr dirty="0">
              <a:latin typeface="Arial (Headings)"/>
            </a:endParaRPr>
          </a:p>
          <a:p>
            <a:pPr marL="457200" lvl="0" indent="-342900" algn="l" rtl="0">
              <a:spcBef>
                <a:spcPts val="0"/>
              </a:spcBef>
              <a:spcAft>
                <a:spcPts val="0"/>
              </a:spcAft>
              <a:buSzPts val="1800"/>
              <a:buChar char="●"/>
            </a:pPr>
            <a:r>
              <a:rPr lang="en" dirty="0">
                <a:latin typeface="Arial (Headings)"/>
              </a:rPr>
              <a:t>Positive feedback</a:t>
            </a:r>
            <a:endParaRPr dirty="0">
              <a:latin typeface="Arial (Headings)"/>
            </a:endParaRPr>
          </a:p>
          <a:p>
            <a:pPr marL="914400" lvl="1" indent="-317500" algn="l" rtl="0">
              <a:spcBef>
                <a:spcPts val="0"/>
              </a:spcBef>
              <a:spcAft>
                <a:spcPts val="0"/>
              </a:spcAft>
              <a:buSzPts val="1400"/>
              <a:buChar char="○"/>
            </a:pPr>
            <a:r>
              <a:rPr lang="en" dirty="0">
                <a:latin typeface="Arial (Headings)"/>
              </a:rPr>
              <a:t>What went well?</a:t>
            </a:r>
            <a:endParaRPr dirty="0">
              <a:latin typeface="Arial (Headings)"/>
            </a:endParaRPr>
          </a:p>
          <a:p>
            <a:pPr marL="457200" lvl="0" indent="-342900" algn="l" rtl="0">
              <a:spcBef>
                <a:spcPts val="0"/>
              </a:spcBef>
              <a:spcAft>
                <a:spcPts val="0"/>
              </a:spcAft>
              <a:buSzPts val="1800"/>
              <a:buChar char="●"/>
            </a:pPr>
            <a:r>
              <a:rPr lang="en" dirty="0">
                <a:latin typeface="Arial (Headings)"/>
              </a:rPr>
              <a:t>Negative feedback</a:t>
            </a:r>
            <a:endParaRPr dirty="0">
              <a:latin typeface="Arial (Headings)"/>
            </a:endParaRPr>
          </a:p>
          <a:p>
            <a:pPr marL="914400" lvl="1" indent="-317500" algn="l" rtl="0">
              <a:spcBef>
                <a:spcPts val="0"/>
              </a:spcBef>
              <a:spcAft>
                <a:spcPts val="0"/>
              </a:spcAft>
              <a:buSzPts val="1400"/>
              <a:buChar char="○"/>
            </a:pPr>
            <a:r>
              <a:rPr lang="en" dirty="0">
                <a:latin typeface="Arial (Headings)"/>
              </a:rPr>
              <a:t>What could have been done better?</a:t>
            </a:r>
            <a:endParaRPr dirty="0">
              <a:latin typeface="Arial (Headings)"/>
            </a:endParaRPr>
          </a:p>
        </p:txBody>
      </p:sp>
      <p:sp>
        <p:nvSpPr>
          <p:cNvPr id="209" name="Google Shape;209;p36"/>
          <p:cNvSpPr txBox="1"/>
          <p:nvPr/>
        </p:nvSpPr>
        <p:spPr>
          <a:xfrm>
            <a:off x="1804875" y="4580300"/>
            <a:ext cx="6863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https://www.sans.org/reading-room/whitepapers/incident/incident-handlers-handbook-33901</a:t>
            </a:r>
            <a:endParaRPr>
              <a:latin typeface="Lato"/>
              <a:ea typeface="Lato"/>
              <a:cs typeface="Lato"/>
              <a:sym typeface="Lato"/>
            </a:endParaRPr>
          </a:p>
          <a:p>
            <a:pPr marL="0" lvl="0" indent="0" algn="l" rtl="0">
              <a:spcBef>
                <a:spcPts val="0"/>
              </a:spcBef>
              <a:spcAft>
                <a:spcPts val="0"/>
              </a:spcAft>
              <a:buNone/>
            </a:pPr>
            <a:r>
              <a:rPr lang="en" sz="1100" u="sng">
                <a:solidFill>
                  <a:schemeClr val="hlink"/>
                </a:solidFill>
                <a:hlinkClick r:id="rId4"/>
              </a:rPr>
              <a:t>https://nvlpubs.nist.gov/nistpubs/specialpublications/nist.sp.800-61r2.pdf</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Week Timeline</a:t>
            </a:r>
            <a:endParaRPr/>
          </a:p>
        </p:txBody>
      </p:sp>
      <p:sp>
        <p:nvSpPr>
          <p:cNvPr id="215" name="Google Shape;215;p37"/>
          <p:cNvSpPr txBox="1"/>
          <p:nvPr/>
        </p:nvSpPr>
        <p:spPr>
          <a:xfrm>
            <a:off x="164275" y="4533775"/>
            <a:ext cx="84597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https://www.sans.org/reading-room/whitepapers/ActiveDefense/ransomware-37317</a:t>
            </a:r>
            <a:endParaRPr/>
          </a:p>
          <a:p>
            <a:pPr marL="0" lvl="0" indent="0" algn="l" rtl="0">
              <a:spcBef>
                <a:spcPts val="0"/>
              </a:spcBef>
              <a:spcAft>
                <a:spcPts val="0"/>
              </a:spcAft>
              <a:buNone/>
            </a:pPr>
            <a:endParaRPr/>
          </a:p>
        </p:txBody>
      </p:sp>
      <p:pic>
        <p:nvPicPr>
          <p:cNvPr id="216" name="Google Shape;216;p37"/>
          <p:cNvPicPr preferRelativeResize="0"/>
          <p:nvPr/>
        </p:nvPicPr>
        <p:blipFill>
          <a:blip r:embed="rId4">
            <a:alphaModFix/>
          </a:blip>
          <a:stretch>
            <a:fillRect/>
          </a:stretch>
        </p:blipFill>
        <p:spPr>
          <a:xfrm>
            <a:off x="164275" y="1229025"/>
            <a:ext cx="8754324" cy="3020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 for this particular Incident</a:t>
            </a:r>
            <a:endParaRPr/>
          </a:p>
        </p:txBody>
      </p:sp>
      <p:sp>
        <p:nvSpPr>
          <p:cNvPr id="222" name="Google Shape;222;p38"/>
          <p:cNvSpPr txBox="1">
            <a:spLocks noGrp="1"/>
          </p:cNvSpPr>
          <p:nvPr>
            <p:ph type="body" idx="1"/>
          </p:nvPr>
        </p:nvSpPr>
        <p:spPr>
          <a:xfrm>
            <a:off x="311700" y="1152475"/>
            <a:ext cx="8520600" cy="264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Following this ransomware attack, SSR will have to consider many financial factors, including the direct cost of the ransom payment, and indirect costs associated with downtime, reputation loss, liability, collateral damage, and data loss.  Monetizing these factors, SSR could expect the following financial loss:</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b="1" dirty="0">
                <a:solidFill>
                  <a:srgbClr val="000000"/>
                </a:solidFill>
                <a:latin typeface="Arial (Headings)"/>
                <a:ea typeface="Arial"/>
                <a:cs typeface="Arial"/>
                <a:sym typeface="Arial"/>
              </a:rPr>
              <a:t>Type of Loss                            	            Cost of Loss</a:t>
            </a:r>
            <a:endParaRPr sz="1100" b="1"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Direct cost: ransom payment  	            	10M</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Indirect cost: enforced downtime         		961M</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Indirect cost: reputation loss   	            	1.25B</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Indirect cost: liability   	                            	1.25B</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Indirect cost: collateral damage             		135M</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Indirect cost: data loss                               		270M</a:t>
            </a:r>
            <a:endParaRPr sz="1100" dirty="0">
              <a:solidFill>
                <a:srgbClr val="000000"/>
              </a:solidFill>
              <a:latin typeface="Arial (Headings)"/>
              <a:ea typeface="Arial"/>
              <a:cs typeface="Arial"/>
              <a:sym typeface="Arial"/>
            </a:endParaRPr>
          </a:p>
          <a:p>
            <a:pPr marL="914400" lvl="0" indent="0" algn="l" rtl="0">
              <a:lnSpc>
                <a:spcPct val="100000"/>
              </a:lnSpc>
              <a:spcBef>
                <a:spcPts val="0"/>
              </a:spcBef>
              <a:spcAft>
                <a:spcPts val="0"/>
              </a:spcAft>
              <a:buNone/>
            </a:pPr>
            <a:r>
              <a:rPr lang="en" sz="1100" b="1" dirty="0">
                <a:solidFill>
                  <a:srgbClr val="000000"/>
                </a:solidFill>
                <a:latin typeface="Arial (Headings)"/>
                <a:ea typeface="Arial"/>
                <a:cs typeface="Arial"/>
                <a:sym typeface="Arial"/>
              </a:rPr>
              <a:t>Total Loss        		3.877B</a:t>
            </a:r>
            <a:endParaRPr sz="1100" b="1"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endParaRPr sz="1100" b="1"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r>
              <a:rPr lang="en" sz="1100" dirty="0">
                <a:solidFill>
                  <a:srgbClr val="000000"/>
                </a:solidFill>
                <a:latin typeface="Arial (Headings)"/>
                <a:ea typeface="Arial"/>
                <a:cs typeface="Arial"/>
                <a:sym typeface="Arial"/>
              </a:rPr>
              <a:t>Refer to Addendum A for calculations</a:t>
            </a:r>
            <a:endParaRPr sz="1100" dirty="0">
              <a:solidFill>
                <a:srgbClr val="000000"/>
              </a:solidFill>
              <a:latin typeface="Arial (Headings)"/>
              <a:ea typeface="Arial"/>
              <a:cs typeface="Arial"/>
              <a:sym typeface="Arial"/>
            </a:endParaRPr>
          </a:p>
          <a:p>
            <a:pPr marL="0" lvl="0" indent="0" algn="l" rtl="0">
              <a:lnSpc>
                <a:spcPct val="100000"/>
              </a:lnSpc>
              <a:spcBef>
                <a:spcPts val="0"/>
              </a:spcBef>
              <a:spcAft>
                <a:spcPts val="0"/>
              </a:spcAft>
              <a:buNone/>
            </a:pPr>
            <a:endParaRPr dirty="0">
              <a:latin typeface="Arial (Headings)"/>
            </a:endParaRPr>
          </a:p>
        </p:txBody>
      </p:sp>
      <p:sp>
        <p:nvSpPr>
          <p:cNvPr id="223" name="Google Shape;223;p38"/>
          <p:cNvSpPr txBox="1"/>
          <p:nvPr/>
        </p:nvSpPr>
        <p:spPr>
          <a:xfrm>
            <a:off x="528700" y="4531225"/>
            <a:ext cx="8207100" cy="55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u="sng">
                <a:solidFill>
                  <a:schemeClr val="accent5"/>
                </a:solidFill>
                <a:hlinkClick r:id="rId3"/>
              </a:rPr>
              <a:t>https://digitalguardian.com/blog/whats-cost-data-breach-2019</a:t>
            </a:r>
            <a:endParaRPr/>
          </a:p>
          <a:p>
            <a:pPr marL="0" lvl="0" indent="0" algn="l" rtl="0">
              <a:lnSpc>
                <a:spcPct val="100000"/>
              </a:lnSpc>
              <a:spcBef>
                <a:spcPts val="0"/>
              </a:spcBef>
              <a:spcAft>
                <a:spcPts val="0"/>
              </a:spcAft>
              <a:buNone/>
            </a:pPr>
            <a:r>
              <a:rPr lang="en" sz="1100" u="sng">
                <a:solidFill>
                  <a:schemeClr val="hlink"/>
                </a:solidFill>
                <a:hlinkClick r:id="rId4"/>
              </a:rPr>
              <a:t>https://www.sentinelone.com/blog/what-is-the-true-cost-of-a-ransomware-attack-6-factors-to-consider/</a:t>
            </a:r>
            <a:endParaRPr>
              <a:latin typeface="Lato"/>
              <a:ea typeface="Lato"/>
              <a:cs typeface="Lato"/>
              <a:sym typeface="Lato"/>
            </a:endParaRPr>
          </a:p>
          <a:p>
            <a:pPr marL="0" lvl="0" indent="0" algn="l" rtl="0">
              <a:lnSpc>
                <a:spcPct val="100000"/>
              </a:lnSpc>
              <a:spcBef>
                <a:spcPts val="0"/>
              </a:spcBef>
              <a:spcAft>
                <a:spcPts val="1600"/>
              </a:spcAft>
              <a:buNone/>
            </a:pP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to Incident Response</a:t>
            </a:r>
            <a:endParaRPr/>
          </a:p>
        </p:txBody>
      </p:sp>
      <p:sp>
        <p:nvSpPr>
          <p:cNvPr id="229" name="Google Shape;22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Arial (Headings)"/>
              </a:rPr>
              <a:t>Creating an effective team of internal and external responders, and implementing the incident response framework will put out this particular fire. A quick and decisive response will mitigate damage to the company’s finances and public reputation. However, in order to better prepare for the inevitable next attack the company needs to improve its Cybersecurity Program.</a:t>
            </a:r>
            <a:endParaRPr dirty="0">
              <a:latin typeface="Arial (Heading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Headings)"/>
              </a:rPr>
              <a:t>Cybersecurity Program Improvement</a:t>
            </a:r>
            <a:endParaRPr dirty="0">
              <a:latin typeface="Arial (Heading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40" name="Google Shape;240;p4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The basics.</a:t>
            </a:r>
            <a:endParaRPr dirty="0">
              <a:latin typeface="Arial (Headings)"/>
            </a:endParaRPr>
          </a:p>
        </p:txBody>
      </p:sp>
      <p:sp>
        <p:nvSpPr>
          <p:cNvPr id="241" name="Google Shape;241;p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Headings)"/>
              </a:rPr>
              <a:t>Why do we care?</a:t>
            </a:r>
            <a:endParaRPr dirty="0">
              <a:latin typeface="Arial (Headings)"/>
            </a:endParaRPr>
          </a:p>
          <a:p>
            <a:pPr marL="0" lvl="0" indent="0" algn="l" rtl="0">
              <a:spcBef>
                <a:spcPts val="1600"/>
              </a:spcBef>
              <a:spcAft>
                <a:spcPts val="0"/>
              </a:spcAft>
              <a:buNone/>
            </a:pPr>
            <a:r>
              <a:rPr lang="en" dirty="0">
                <a:latin typeface="Arial (Headings)"/>
              </a:rPr>
              <a:t>CPM Maturity Model</a:t>
            </a:r>
            <a:endParaRPr dirty="0">
              <a:latin typeface="Arial (Headings)"/>
            </a:endParaRPr>
          </a:p>
          <a:p>
            <a:pPr marL="0" lvl="0" indent="0" algn="l" rtl="0">
              <a:spcBef>
                <a:spcPts val="1600"/>
              </a:spcBef>
              <a:spcAft>
                <a:spcPts val="1600"/>
              </a:spcAft>
              <a:buNone/>
            </a:pPr>
            <a:r>
              <a:rPr lang="en" dirty="0">
                <a:latin typeface="Arial (Headings)"/>
              </a:rPr>
              <a:t>CPM Framework</a:t>
            </a:r>
            <a:endParaRPr dirty="0">
              <a:latin typeface="Arial (Heading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Headings)"/>
              </a:rPr>
              <a:t>Background</a:t>
            </a:r>
            <a:endParaRPr dirty="0">
              <a:latin typeface="Arial (Heading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care?</a:t>
            </a:r>
            <a:endParaRPr/>
          </a:p>
        </p:txBody>
      </p:sp>
      <p:sp>
        <p:nvSpPr>
          <p:cNvPr id="247" name="Google Shape;24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Experts have recently coined the term “cyber fatality” to describe corporations that have been put out-of-business by an especially devastating cyber attack. Just this monday, SSR suffered what may turn out to be a Merck-level incident, which ended up costing that company around 1.3 billion dollars.</a:t>
            </a:r>
            <a:endParaRPr dirty="0">
              <a:latin typeface="Arial (Headings)"/>
            </a:endParaRPr>
          </a:p>
          <a:p>
            <a:pPr marL="0" lvl="0" indent="0" algn="l" rtl="0">
              <a:spcBef>
                <a:spcPts val="1600"/>
              </a:spcBef>
              <a:spcAft>
                <a:spcPts val="1600"/>
              </a:spcAft>
              <a:buNone/>
            </a:pPr>
            <a:r>
              <a:rPr lang="en" dirty="0">
                <a:latin typeface="Arial (Headings)"/>
              </a:rPr>
              <a:t>There is nothing stopping the Ransomware hackers from attacking SSR again, a few weeks after we restore all the systems from backup. The only defense is to advance SSR’s cybersecurity capabilities to an acceptable level.</a:t>
            </a:r>
            <a:endParaRPr dirty="0">
              <a:latin typeface="Arial (Headings)"/>
            </a:endParaRPr>
          </a:p>
        </p:txBody>
      </p:sp>
      <p:sp>
        <p:nvSpPr>
          <p:cNvPr id="248" name="Google Shape;248;p42"/>
          <p:cNvSpPr txBox="1"/>
          <p:nvPr/>
        </p:nvSpPr>
        <p:spPr>
          <a:xfrm>
            <a:off x="214325" y="4564850"/>
            <a:ext cx="88512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For more information on Merck cyber attack. See </a:t>
            </a:r>
            <a:r>
              <a:rPr lang="en" sz="1100" u="sng" dirty="0">
                <a:solidFill>
                  <a:schemeClr val="hlink"/>
                </a:solidFill>
                <a:latin typeface="Arial (Headings)"/>
                <a:hlinkClick r:id="rId3"/>
              </a:rPr>
              <a:t>https://www.insurancejournal.com/news/national/2019/12/03/550039.htm</a:t>
            </a:r>
            <a:endParaRPr dirty="0">
              <a:latin typeface="Arial (Headings)"/>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CPM Maturity Model</a:t>
            </a:r>
            <a:endParaRPr dirty="0"/>
          </a:p>
        </p:txBody>
      </p:sp>
      <p:sp>
        <p:nvSpPr>
          <p:cNvPr id="254" name="Google Shape;254;p43"/>
          <p:cNvSpPr txBox="1">
            <a:spLocks noGrp="1"/>
          </p:cNvSpPr>
          <p:nvPr>
            <p:ph type="body" idx="1"/>
          </p:nvPr>
        </p:nvSpPr>
        <p:spPr>
          <a:xfrm>
            <a:off x="311700" y="1152475"/>
            <a:ext cx="4115100" cy="3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The CPM Maturity Model shows how developed a corporation’s cyber defense capabilities are. </a:t>
            </a:r>
            <a:endParaRPr dirty="0">
              <a:latin typeface="Arial (Headings)"/>
            </a:endParaRPr>
          </a:p>
          <a:p>
            <a:pPr marL="0" lvl="0" indent="0" algn="l" rtl="0">
              <a:spcBef>
                <a:spcPts val="1600"/>
              </a:spcBef>
              <a:spcAft>
                <a:spcPts val="0"/>
              </a:spcAft>
              <a:buNone/>
            </a:pPr>
            <a:r>
              <a:rPr lang="en" b="1" dirty="0">
                <a:latin typeface="Arial (Headings)"/>
              </a:rPr>
              <a:t>Currently we are at a 1.</a:t>
            </a:r>
            <a:r>
              <a:rPr lang="en" dirty="0">
                <a:latin typeface="Arial (Headings)"/>
              </a:rPr>
              <a:t> There are no logs, no dedicated cybersecurity department, and the IT Operations staff doesn’t even conduct investigations.</a:t>
            </a:r>
            <a:endParaRPr dirty="0">
              <a:latin typeface="Arial (Headings)"/>
            </a:endParaRPr>
          </a:p>
          <a:p>
            <a:pPr marL="0" lvl="0" indent="0" algn="l" rtl="0">
              <a:spcBef>
                <a:spcPts val="1600"/>
              </a:spcBef>
              <a:spcAft>
                <a:spcPts val="1600"/>
              </a:spcAft>
              <a:buNone/>
            </a:pPr>
            <a:r>
              <a:rPr lang="en" dirty="0">
                <a:latin typeface="Arial (Headings)"/>
              </a:rPr>
              <a:t>As an online business giant,                      </a:t>
            </a:r>
            <a:r>
              <a:rPr lang="en" b="1" dirty="0">
                <a:latin typeface="Arial (Headings)"/>
              </a:rPr>
              <a:t>we need to take this to a 5.</a:t>
            </a:r>
            <a:endParaRPr b="1" dirty="0">
              <a:latin typeface="Arial (Headings)"/>
            </a:endParaRPr>
          </a:p>
        </p:txBody>
      </p:sp>
      <p:pic>
        <p:nvPicPr>
          <p:cNvPr id="255" name="Google Shape;255;p43"/>
          <p:cNvPicPr preferRelativeResize="0"/>
          <p:nvPr/>
        </p:nvPicPr>
        <p:blipFill>
          <a:blip r:embed="rId3">
            <a:alphaModFix/>
          </a:blip>
          <a:stretch>
            <a:fillRect/>
          </a:stretch>
        </p:blipFill>
        <p:spPr>
          <a:xfrm>
            <a:off x="4349350" y="1017450"/>
            <a:ext cx="4734625" cy="398552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Cybersecurity Program Management Framework</a:t>
            </a:r>
            <a:endParaRPr dirty="0"/>
          </a:p>
        </p:txBody>
      </p:sp>
      <p:sp>
        <p:nvSpPr>
          <p:cNvPr id="261" name="Google Shape;261;p44"/>
          <p:cNvSpPr txBox="1">
            <a:spLocks noGrp="1"/>
          </p:cNvSpPr>
          <p:nvPr>
            <p:ph type="body" idx="1"/>
          </p:nvPr>
        </p:nvSpPr>
        <p:spPr>
          <a:xfrm>
            <a:off x="311700" y="1489650"/>
            <a:ext cx="8432100" cy="30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Headings)"/>
              </a:rPr>
              <a:t>How do we take this to a 5?</a:t>
            </a:r>
            <a:endParaRPr b="1" dirty="0">
              <a:latin typeface="Arial (Headings)"/>
            </a:endParaRPr>
          </a:p>
          <a:p>
            <a:pPr marL="0" lvl="0" indent="0" algn="l" rtl="0">
              <a:spcBef>
                <a:spcPts val="1600"/>
              </a:spcBef>
              <a:spcAft>
                <a:spcPts val="0"/>
              </a:spcAft>
              <a:buNone/>
            </a:pPr>
            <a:r>
              <a:rPr lang="en" dirty="0">
                <a:latin typeface="Arial (Headings)"/>
              </a:rPr>
              <a:t>All successful Cybersecurity Departments must be able to:</a:t>
            </a:r>
            <a:endParaRPr dirty="0">
              <a:latin typeface="Arial (Headings)"/>
            </a:endParaRPr>
          </a:p>
          <a:p>
            <a:pPr marL="457200" lvl="0" indent="-342900" algn="l" rtl="0">
              <a:spcBef>
                <a:spcPts val="1600"/>
              </a:spcBef>
              <a:spcAft>
                <a:spcPts val="0"/>
              </a:spcAft>
              <a:buSzPts val="1800"/>
              <a:buAutoNum type="arabicPeriod"/>
            </a:pPr>
            <a:r>
              <a:rPr lang="en" b="1" dirty="0">
                <a:latin typeface="Arial (Headings)"/>
              </a:rPr>
              <a:t>Complicate</a:t>
            </a:r>
            <a:r>
              <a:rPr lang="en" dirty="0">
                <a:latin typeface="Arial (Headings)"/>
              </a:rPr>
              <a:t> the attack</a:t>
            </a:r>
            <a:endParaRPr dirty="0">
              <a:latin typeface="Arial (Headings)"/>
            </a:endParaRPr>
          </a:p>
          <a:p>
            <a:pPr marL="457200" lvl="0" indent="-342900" algn="l" rtl="0">
              <a:spcBef>
                <a:spcPts val="0"/>
              </a:spcBef>
              <a:spcAft>
                <a:spcPts val="0"/>
              </a:spcAft>
              <a:buSzPts val="1800"/>
              <a:buAutoNum type="arabicPeriod"/>
            </a:pPr>
            <a:r>
              <a:rPr lang="en" b="1" dirty="0">
                <a:latin typeface="Arial (Headings)"/>
              </a:rPr>
              <a:t>Detect</a:t>
            </a:r>
            <a:r>
              <a:rPr lang="en" dirty="0">
                <a:latin typeface="Arial (Headings)"/>
              </a:rPr>
              <a:t> the attack</a:t>
            </a:r>
            <a:endParaRPr dirty="0">
              <a:latin typeface="Arial (Headings)"/>
            </a:endParaRPr>
          </a:p>
          <a:p>
            <a:pPr marL="457200" lvl="0" indent="-342900" algn="l" rtl="0">
              <a:spcBef>
                <a:spcPts val="0"/>
              </a:spcBef>
              <a:spcAft>
                <a:spcPts val="0"/>
              </a:spcAft>
              <a:buSzPts val="1800"/>
              <a:buAutoNum type="arabicPeriod"/>
            </a:pPr>
            <a:r>
              <a:rPr lang="en" b="1" dirty="0">
                <a:latin typeface="Arial (Headings)"/>
              </a:rPr>
              <a:t>Respond</a:t>
            </a:r>
            <a:r>
              <a:rPr lang="en" dirty="0">
                <a:latin typeface="Arial (Headings)"/>
              </a:rPr>
              <a:t> to the attack</a:t>
            </a:r>
            <a:endParaRPr dirty="0">
              <a:latin typeface="Arial (Headings)"/>
            </a:endParaRPr>
          </a:p>
          <a:p>
            <a:pPr marL="457200" lvl="0" indent="-342900" algn="l" rtl="0">
              <a:spcBef>
                <a:spcPts val="0"/>
              </a:spcBef>
              <a:spcAft>
                <a:spcPts val="0"/>
              </a:spcAft>
              <a:buSzPts val="1800"/>
              <a:buAutoNum type="arabicPeriod"/>
            </a:pPr>
            <a:r>
              <a:rPr lang="en" b="1" dirty="0">
                <a:latin typeface="Arial (Headings)"/>
              </a:rPr>
              <a:t>Educate</a:t>
            </a:r>
            <a:r>
              <a:rPr lang="en" dirty="0">
                <a:latin typeface="Arial (Headings)"/>
              </a:rPr>
              <a:t> the workforce; and</a:t>
            </a:r>
            <a:endParaRPr dirty="0">
              <a:latin typeface="Arial (Headings)"/>
            </a:endParaRPr>
          </a:p>
          <a:p>
            <a:pPr marL="457200" lvl="0" indent="-342900" algn="l" rtl="0">
              <a:spcBef>
                <a:spcPts val="0"/>
              </a:spcBef>
              <a:spcAft>
                <a:spcPts val="0"/>
              </a:spcAft>
              <a:buSzPts val="1800"/>
              <a:buAutoNum type="arabicPeriod"/>
            </a:pPr>
            <a:r>
              <a:rPr lang="en" b="1" dirty="0">
                <a:latin typeface="Arial (Headings)"/>
              </a:rPr>
              <a:t>Govern</a:t>
            </a:r>
            <a:r>
              <a:rPr lang="en" dirty="0">
                <a:latin typeface="Arial (Headings)"/>
              </a:rPr>
              <a:t> effectively.</a:t>
            </a:r>
            <a:endParaRPr dirty="0">
              <a:latin typeface="Arial (Heading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a Cybersecurity Department</a:t>
            </a:r>
            <a:endParaRPr/>
          </a:p>
        </p:txBody>
      </p:sp>
      <p:sp>
        <p:nvSpPr>
          <p:cNvPr id="267" name="Google Shape;267;p45"/>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One team, with one mission.</a:t>
            </a:r>
            <a:endParaRPr dirty="0">
              <a:latin typeface="Arial (Headings)"/>
            </a:endParaRPr>
          </a:p>
        </p:txBody>
      </p:sp>
      <p:sp>
        <p:nvSpPr>
          <p:cNvPr id="268" name="Google Shape;268;p4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Headings)"/>
              </a:rPr>
              <a:t>Initial Steps</a:t>
            </a:r>
          </a:p>
          <a:p>
            <a:pPr marL="0" lvl="0" indent="0" algn="l" rtl="0">
              <a:spcBef>
                <a:spcPts val="1600"/>
              </a:spcBef>
              <a:spcAft>
                <a:spcPts val="1600"/>
              </a:spcAft>
              <a:buNone/>
            </a:pPr>
            <a:r>
              <a:rPr lang="en-US" dirty="0">
                <a:latin typeface="Arial (Headings)"/>
              </a:rPr>
              <a:t>Creating a Cybersecurity Dept.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Steps</a:t>
            </a:r>
            <a:endParaRPr/>
          </a:p>
        </p:txBody>
      </p:sp>
      <p:sp>
        <p:nvSpPr>
          <p:cNvPr id="274" name="Google Shape;274;p46"/>
          <p:cNvSpPr txBox="1">
            <a:spLocks noGrp="1"/>
          </p:cNvSpPr>
          <p:nvPr>
            <p:ph type="body" idx="1"/>
          </p:nvPr>
        </p:nvSpPr>
        <p:spPr>
          <a:xfrm>
            <a:off x="311700" y="1152475"/>
            <a:ext cx="8520600" cy="3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The first step will be to create and fund a dedicated Cybersecurity department (CSD). This CSD will plan, direct, and execute all cybersecurity tasks within SSR. Forming the CSD will clarify duties and responsibilities within SSR, and resolve many of the 12 Simmons observations. Namely, the CSD can create and implement IT strategy, Policy enforcement, conduct formal investigations, ensure all transactions are logged, and conduct the formal incident management process. Most importantly, every dollar allocated to the Cybersecurity Department won’t be siphoned off to IT Help Desk or other services, but be dedicated to improving Cybersecurity.</a:t>
            </a:r>
            <a:endParaRPr dirty="0">
              <a:latin typeface="Arial (Headings)"/>
            </a:endParaRPr>
          </a:p>
          <a:p>
            <a:pPr marL="0" lvl="0" indent="0" algn="l" rtl="0">
              <a:spcBef>
                <a:spcPts val="1600"/>
              </a:spcBef>
              <a:spcAft>
                <a:spcPts val="0"/>
              </a:spcAft>
              <a:buNone/>
            </a:pPr>
            <a:r>
              <a:rPr lang="en" dirty="0">
                <a:latin typeface="Arial (Headings)"/>
              </a:rPr>
              <a:t>Hint: Instead of starting from scratch, consider buying an existing cybersecurity firm.</a:t>
            </a:r>
            <a:endParaRPr dirty="0">
              <a:latin typeface="Arial (Headings)"/>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7"/>
          <p:cNvSpPr txBox="1">
            <a:spLocks noGrp="1"/>
          </p:cNvSpPr>
          <p:nvPr>
            <p:ph type="body" idx="1"/>
          </p:nvPr>
        </p:nvSpPr>
        <p:spPr>
          <a:xfrm>
            <a:off x="311700" y="1128500"/>
            <a:ext cx="8520600" cy="3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Arial (Headings)"/>
            </a:endParaRPr>
          </a:p>
          <a:p>
            <a:pPr marL="457200" lvl="0" indent="-342900" algn="l" rtl="0">
              <a:spcBef>
                <a:spcPts val="1600"/>
              </a:spcBef>
              <a:spcAft>
                <a:spcPts val="0"/>
              </a:spcAft>
              <a:buSzPts val="1800"/>
              <a:buChar char="●"/>
            </a:pPr>
            <a:r>
              <a:rPr lang="en" dirty="0">
                <a:latin typeface="Arial (Headings)"/>
              </a:rPr>
              <a:t>Bring the current skill set and capabilities together to develop the department</a:t>
            </a:r>
            <a:endParaRPr dirty="0">
              <a:latin typeface="Arial (Headings)"/>
            </a:endParaRPr>
          </a:p>
          <a:p>
            <a:pPr marL="914400" lvl="1" indent="-317500" algn="l" rtl="0">
              <a:spcBef>
                <a:spcPts val="0"/>
              </a:spcBef>
              <a:spcAft>
                <a:spcPts val="0"/>
              </a:spcAft>
              <a:buSzPts val="1400"/>
              <a:buChar char="○"/>
            </a:pPr>
            <a:r>
              <a:rPr lang="en" dirty="0">
                <a:latin typeface="Arial (Headings)"/>
              </a:rPr>
              <a:t>Move PCI team to new department</a:t>
            </a:r>
            <a:endParaRPr dirty="0">
              <a:latin typeface="Arial (Headings)"/>
            </a:endParaRPr>
          </a:p>
          <a:p>
            <a:pPr marL="1371600" lvl="2" indent="-317500" algn="l" rtl="0">
              <a:spcBef>
                <a:spcPts val="0"/>
              </a:spcBef>
              <a:spcAft>
                <a:spcPts val="0"/>
              </a:spcAft>
              <a:buSzPts val="1400"/>
              <a:buChar char="■"/>
            </a:pPr>
            <a:r>
              <a:rPr lang="en" dirty="0">
                <a:latin typeface="Arial (Headings)"/>
              </a:rPr>
              <a:t>Realign PCI team’s goals with security, rather than merely compliance</a:t>
            </a:r>
            <a:endParaRPr dirty="0">
              <a:latin typeface="Arial (Headings)"/>
            </a:endParaRPr>
          </a:p>
          <a:p>
            <a:pPr marL="914400" lvl="1" indent="-317500" algn="l" rtl="0">
              <a:spcBef>
                <a:spcPts val="0"/>
              </a:spcBef>
              <a:spcAft>
                <a:spcPts val="0"/>
              </a:spcAft>
              <a:buSzPts val="1400"/>
              <a:buChar char="○"/>
            </a:pPr>
            <a:r>
              <a:rPr lang="en" dirty="0">
                <a:latin typeface="Arial (Headings)"/>
              </a:rPr>
              <a:t>Move IT operations personnel that conduct monitoring and incident response to the new department</a:t>
            </a:r>
            <a:endParaRPr dirty="0">
              <a:latin typeface="Arial (Headings)"/>
            </a:endParaRPr>
          </a:p>
          <a:p>
            <a:pPr marL="457200" lvl="0" indent="-342900" algn="l" rtl="0">
              <a:spcBef>
                <a:spcPts val="0"/>
              </a:spcBef>
              <a:spcAft>
                <a:spcPts val="0"/>
              </a:spcAft>
              <a:buSzPts val="1800"/>
              <a:buChar char="●"/>
            </a:pPr>
            <a:r>
              <a:rPr lang="en" dirty="0">
                <a:latin typeface="Arial (Headings)"/>
              </a:rPr>
              <a:t>Provide training (in-house or externally)</a:t>
            </a:r>
            <a:endParaRPr dirty="0">
              <a:latin typeface="Arial (Headings)"/>
            </a:endParaRPr>
          </a:p>
          <a:p>
            <a:pPr marL="457200" lvl="0" indent="-342900" algn="l" rtl="0">
              <a:spcBef>
                <a:spcPts val="0"/>
              </a:spcBef>
              <a:spcAft>
                <a:spcPts val="0"/>
              </a:spcAft>
              <a:buSzPts val="1800"/>
              <a:buChar char="●"/>
            </a:pPr>
            <a:r>
              <a:rPr lang="en" dirty="0">
                <a:latin typeface="Arial (Headings)"/>
              </a:rPr>
              <a:t>Hire skilled experts </a:t>
            </a:r>
            <a:endParaRPr dirty="0">
              <a:latin typeface="Arial (Headings)"/>
            </a:endParaRPr>
          </a:p>
        </p:txBody>
      </p:sp>
      <p:sp>
        <p:nvSpPr>
          <p:cNvPr id="280" name="Google Shape;280;p4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Cybersecurity Department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Using the NIST Framework</a:t>
            </a:r>
            <a:endParaRPr/>
          </a:p>
        </p:txBody>
      </p:sp>
      <p:sp>
        <p:nvSpPr>
          <p:cNvPr id="286" name="Google Shape;286;p4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Headings)"/>
              </a:rPr>
              <a:t>IPDRR</a:t>
            </a:r>
            <a:endParaRPr dirty="0">
              <a:latin typeface="Arial (Headings)"/>
            </a:endParaRPr>
          </a:p>
          <a:p>
            <a:pPr marL="0" lvl="0" indent="0" algn="l" rtl="0">
              <a:spcBef>
                <a:spcPts val="1600"/>
              </a:spcBef>
              <a:spcAft>
                <a:spcPts val="0"/>
              </a:spcAft>
              <a:buNone/>
            </a:pPr>
            <a:r>
              <a:rPr lang="en" dirty="0">
                <a:latin typeface="Arial (Headings)"/>
              </a:rPr>
              <a:t>Identify</a:t>
            </a:r>
            <a:endParaRPr dirty="0">
              <a:latin typeface="Arial (Headings)"/>
            </a:endParaRPr>
          </a:p>
          <a:p>
            <a:pPr marL="0" lvl="0" indent="0" algn="l" rtl="0">
              <a:spcBef>
                <a:spcPts val="1600"/>
              </a:spcBef>
              <a:spcAft>
                <a:spcPts val="0"/>
              </a:spcAft>
              <a:buNone/>
            </a:pPr>
            <a:r>
              <a:rPr lang="en" dirty="0">
                <a:latin typeface="Arial (Headings)"/>
              </a:rPr>
              <a:t>Protect</a:t>
            </a:r>
            <a:endParaRPr dirty="0">
              <a:latin typeface="Arial (Headings)"/>
            </a:endParaRPr>
          </a:p>
          <a:p>
            <a:pPr marL="0" lvl="0" indent="0" algn="l" rtl="0">
              <a:spcBef>
                <a:spcPts val="1600"/>
              </a:spcBef>
              <a:spcAft>
                <a:spcPts val="0"/>
              </a:spcAft>
              <a:buNone/>
            </a:pPr>
            <a:r>
              <a:rPr lang="en" dirty="0">
                <a:latin typeface="Arial (Headings)"/>
              </a:rPr>
              <a:t>Detect</a:t>
            </a:r>
            <a:endParaRPr dirty="0">
              <a:latin typeface="Arial (Headings)"/>
            </a:endParaRPr>
          </a:p>
          <a:p>
            <a:pPr marL="0" lvl="0" indent="0" algn="l" rtl="0">
              <a:spcBef>
                <a:spcPts val="1600"/>
              </a:spcBef>
              <a:spcAft>
                <a:spcPts val="0"/>
              </a:spcAft>
              <a:buNone/>
            </a:pPr>
            <a:r>
              <a:rPr lang="en" dirty="0">
                <a:latin typeface="Arial (Headings)"/>
              </a:rPr>
              <a:t>Respond</a:t>
            </a:r>
            <a:endParaRPr dirty="0">
              <a:latin typeface="Arial (Headings)"/>
            </a:endParaRPr>
          </a:p>
          <a:p>
            <a:pPr marL="0" lvl="0" indent="0" algn="l" rtl="0">
              <a:spcBef>
                <a:spcPts val="1600"/>
              </a:spcBef>
              <a:spcAft>
                <a:spcPts val="0"/>
              </a:spcAft>
              <a:buNone/>
            </a:pPr>
            <a:r>
              <a:rPr lang="en" dirty="0">
                <a:latin typeface="Arial (Headings)"/>
              </a:rPr>
              <a:t>Recover</a:t>
            </a:r>
            <a:endParaRPr dirty="0">
              <a:latin typeface="Arial (Headings)"/>
            </a:endParaRPr>
          </a:p>
          <a:p>
            <a:pPr marL="0" lvl="0" indent="0" algn="l" rtl="0">
              <a:spcBef>
                <a:spcPts val="1600"/>
              </a:spcBef>
              <a:spcAft>
                <a:spcPts val="1600"/>
              </a:spcAft>
              <a:buNone/>
            </a:pPr>
            <a:r>
              <a:rPr lang="en" dirty="0">
                <a:latin typeface="Arial (Headings)"/>
              </a:rPr>
              <a:t>Long Term Plans</a:t>
            </a:r>
            <a:endParaRPr dirty="0">
              <a:latin typeface="Arial (Headings)"/>
            </a:endParaRPr>
          </a:p>
        </p:txBody>
      </p:sp>
      <p:sp>
        <p:nvSpPr>
          <p:cNvPr id="287" name="Google Shape;287;p48"/>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A clear framework for developing cybersecurity capabilities.</a:t>
            </a:r>
            <a:endParaRPr dirty="0">
              <a:latin typeface="Arial (Heading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IPDRR</a:t>
            </a:r>
            <a:endParaRPr/>
          </a:p>
        </p:txBody>
      </p:sp>
      <p:sp>
        <p:nvSpPr>
          <p:cNvPr id="293" name="Google Shape;293;p49"/>
          <p:cNvSpPr txBox="1">
            <a:spLocks noGrp="1"/>
          </p:cNvSpPr>
          <p:nvPr>
            <p:ph type="body" idx="1"/>
          </p:nvPr>
        </p:nvSpPr>
        <p:spPr>
          <a:xfrm>
            <a:off x="311700" y="1207900"/>
            <a:ext cx="8520600" cy="25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Leverage the NIST Cybersecurity Framework</a:t>
            </a:r>
            <a:endParaRPr dirty="0">
              <a:latin typeface="Arial (Headings)"/>
            </a:endParaRPr>
          </a:p>
          <a:p>
            <a:pPr marL="457200" lvl="0" indent="-342900" algn="l" rtl="0">
              <a:spcBef>
                <a:spcPts val="1600"/>
              </a:spcBef>
              <a:spcAft>
                <a:spcPts val="0"/>
              </a:spcAft>
              <a:buSzPts val="1800"/>
              <a:buChar char="●"/>
            </a:pPr>
            <a:r>
              <a:rPr lang="en" dirty="0">
                <a:latin typeface="Arial (Headings)"/>
              </a:rPr>
              <a:t>Identify</a:t>
            </a:r>
            <a:endParaRPr dirty="0">
              <a:latin typeface="Arial (Headings)"/>
            </a:endParaRPr>
          </a:p>
          <a:p>
            <a:pPr marL="457200" lvl="0" indent="-342900" algn="l" rtl="0">
              <a:spcBef>
                <a:spcPts val="0"/>
              </a:spcBef>
              <a:spcAft>
                <a:spcPts val="0"/>
              </a:spcAft>
              <a:buSzPts val="1800"/>
              <a:buChar char="●"/>
            </a:pPr>
            <a:r>
              <a:rPr lang="en" dirty="0">
                <a:latin typeface="Arial (Headings)"/>
              </a:rPr>
              <a:t>Protect</a:t>
            </a:r>
            <a:endParaRPr dirty="0">
              <a:latin typeface="Arial (Headings)"/>
            </a:endParaRPr>
          </a:p>
          <a:p>
            <a:pPr marL="457200" lvl="0" indent="-342900" algn="l" rtl="0">
              <a:spcBef>
                <a:spcPts val="0"/>
              </a:spcBef>
              <a:spcAft>
                <a:spcPts val="0"/>
              </a:spcAft>
              <a:buSzPts val="1800"/>
              <a:buChar char="●"/>
            </a:pPr>
            <a:r>
              <a:rPr lang="en" dirty="0">
                <a:latin typeface="Arial (Headings)"/>
              </a:rPr>
              <a:t>Detect</a:t>
            </a:r>
            <a:endParaRPr dirty="0">
              <a:latin typeface="Arial (Headings)"/>
            </a:endParaRPr>
          </a:p>
          <a:p>
            <a:pPr marL="457200" lvl="0" indent="-342900" algn="l" rtl="0">
              <a:spcBef>
                <a:spcPts val="0"/>
              </a:spcBef>
              <a:spcAft>
                <a:spcPts val="0"/>
              </a:spcAft>
              <a:buSzPts val="1800"/>
              <a:buChar char="●"/>
            </a:pPr>
            <a:r>
              <a:rPr lang="en" dirty="0">
                <a:latin typeface="Arial (Headings)"/>
              </a:rPr>
              <a:t>Respond</a:t>
            </a:r>
            <a:endParaRPr dirty="0">
              <a:latin typeface="Arial (Headings)"/>
            </a:endParaRPr>
          </a:p>
          <a:p>
            <a:pPr marL="457200" lvl="0" indent="-342900" algn="l" rtl="0">
              <a:spcBef>
                <a:spcPts val="0"/>
              </a:spcBef>
              <a:spcAft>
                <a:spcPts val="0"/>
              </a:spcAft>
              <a:buSzPts val="1800"/>
              <a:buChar char="●"/>
            </a:pPr>
            <a:r>
              <a:rPr lang="en" dirty="0">
                <a:latin typeface="Arial (Headings)"/>
              </a:rPr>
              <a:t>Recover</a:t>
            </a:r>
            <a:endParaRPr dirty="0">
              <a:latin typeface="Arial (Headings)"/>
            </a:endParaRPr>
          </a:p>
        </p:txBody>
      </p:sp>
      <p:sp>
        <p:nvSpPr>
          <p:cNvPr id="294" name="Google Shape;294;p49"/>
          <p:cNvSpPr txBox="1"/>
          <p:nvPr/>
        </p:nvSpPr>
        <p:spPr>
          <a:xfrm>
            <a:off x="528700" y="4531225"/>
            <a:ext cx="8207100" cy="55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u="sng">
                <a:solidFill>
                  <a:schemeClr val="hlink"/>
                </a:solidFill>
                <a:hlinkClick r:id="rId3"/>
              </a:rPr>
              <a:t>https://www.nist.gov/cyberframework/online-learning/five-functions</a:t>
            </a:r>
            <a:endParaRPr sz="1100"/>
          </a:p>
          <a:p>
            <a:pPr marL="0" lvl="0" indent="0" algn="l" rtl="0">
              <a:lnSpc>
                <a:spcPct val="100000"/>
              </a:lnSpc>
              <a:spcBef>
                <a:spcPts val="1600"/>
              </a:spcBef>
              <a:spcAft>
                <a:spcPts val="1600"/>
              </a:spcAft>
              <a:buNone/>
            </a:pPr>
            <a:endParaRPr sz="1100"/>
          </a:p>
        </p:txBody>
      </p:sp>
      <p:pic>
        <p:nvPicPr>
          <p:cNvPr id="3" name="Picture 2">
            <a:extLst>
              <a:ext uri="{FF2B5EF4-FFF2-40B4-BE49-F238E27FC236}">
                <a16:creationId xmlns:a16="http://schemas.microsoft.com/office/drawing/2014/main" id="{550713E3-F315-FC0E-3E03-E7FD0D45EB7A}"/>
              </a:ext>
            </a:extLst>
          </p:cNvPr>
          <p:cNvPicPr>
            <a:picLocks noChangeAspect="1"/>
          </p:cNvPicPr>
          <p:nvPr/>
        </p:nvPicPr>
        <p:blipFill>
          <a:blip r:embed="rId4"/>
          <a:stretch>
            <a:fillRect/>
          </a:stretch>
        </p:blipFill>
        <p:spPr>
          <a:xfrm>
            <a:off x="5595167" y="1596091"/>
            <a:ext cx="1983890" cy="195131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a:t>
            </a:r>
            <a:endParaRPr/>
          </a:p>
        </p:txBody>
      </p:sp>
      <p:sp>
        <p:nvSpPr>
          <p:cNvPr id="300" name="Google Shape;300;p50"/>
          <p:cNvSpPr txBox="1">
            <a:spLocks noGrp="1"/>
          </p:cNvSpPr>
          <p:nvPr>
            <p:ph type="body" idx="1"/>
          </p:nvPr>
        </p:nvSpPr>
        <p:spPr>
          <a:xfrm>
            <a:off x="311700" y="1152475"/>
            <a:ext cx="8520600" cy="37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All of the organization’s assets, policies, mission, etc., need to be identified, documented, and tracked, examples of what needs to be identified include:</a:t>
            </a:r>
            <a:endParaRPr dirty="0">
              <a:latin typeface="Arial (Headings)"/>
            </a:endParaRPr>
          </a:p>
          <a:p>
            <a:pPr marL="457200" lvl="0" indent="-342900" algn="l" rtl="0">
              <a:spcBef>
                <a:spcPts val="1600"/>
              </a:spcBef>
              <a:spcAft>
                <a:spcPts val="0"/>
              </a:spcAft>
              <a:buSzPts val="1800"/>
              <a:buChar char="●"/>
            </a:pPr>
            <a:r>
              <a:rPr lang="en" dirty="0">
                <a:latin typeface="Arial (Headings)"/>
              </a:rPr>
              <a:t>Assets for the organization (people, data, systems and devices, facilities)</a:t>
            </a:r>
            <a:endParaRPr dirty="0">
              <a:latin typeface="Arial (Headings)"/>
            </a:endParaRPr>
          </a:p>
          <a:p>
            <a:pPr marL="914400" lvl="1" indent="-317500" algn="l" rtl="0">
              <a:spcBef>
                <a:spcPts val="0"/>
              </a:spcBef>
              <a:spcAft>
                <a:spcPts val="0"/>
              </a:spcAft>
              <a:buSzPts val="1400"/>
              <a:buChar char="○"/>
            </a:pPr>
            <a:r>
              <a:rPr lang="en" dirty="0">
                <a:latin typeface="Arial (Headings)"/>
              </a:rPr>
              <a:t>Allows for centralization of asset repository and inventory</a:t>
            </a:r>
            <a:endParaRPr dirty="0">
              <a:latin typeface="Arial (Headings)"/>
            </a:endParaRPr>
          </a:p>
          <a:p>
            <a:pPr marL="457200" lvl="0" indent="-342900" algn="l" rtl="0">
              <a:spcBef>
                <a:spcPts val="0"/>
              </a:spcBef>
              <a:spcAft>
                <a:spcPts val="0"/>
              </a:spcAft>
              <a:buSzPts val="1800"/>
              <a:buChar char="●"/>
            </a:pPr>
            <a:r>
              <a:rPr lang="en" dirty="0">
                <a:latin typeface="Arial (Headings)"/>
              </a:rPr>
              <a:t>Legal requirements (policies, agreements, regulations, legislation)</a:t>
            </a:r>
            <a:endParaRPr dirty="0">
              <a:latin typeface="Arial (Headings)"/>
            </a:endParaRPr>
          </a:p>
          <a:p>
            <a:pPr marL="914400" lvl="1" indent="-317500" algn="l" rtl="0">
              <a:spcBef>
                <a:spcPts val="0"/>
              </a:spcBef>
              <a:spcAft>
                <a:spcPts val="0"/>
              </a:spcAft>
              <a:buSzPts val="1400"/>
              <a:buChar char="○"/>
            </a:pPr>
            <a:r>
              <a:rPr lang="en" dirty="0">
                <a:latin typeface="Arial (Headings)"/>
              </a:rPr>
              <a:t>Establish accountability</a:t>
            </a:r>
            <a:endParaRPr dirty="0">
              <a:latin typeface="Arial (Headings)"/>
            </a:endParaRPr>
          </a:p>
          <a:p>
            <a:pPr marL="1371600" lvl="2" indent="-317500" algn="l" rtl="0">
              <a:spcBef>
                <a:spcPts val="0"/>
              </a:spcBef>
              <a:spcAft>
                <a:spcPts val="0"/>
              </a:spcAft>
              <a:buSzPts val="1400"/>
              <a:buChar char="■"/>
            </a:pPr>
            <a:r>
              <a:rPr lang="en" dirty="0">
                <a:latin typeface="Arial (Headings)"/>
              </a:rPr>
              <a:t>Allows for appropriate policy enforcement</a:t>
            </a:r>
            <a:endParaRPr dirty="0">
              <a:latin typeface="Arial (Headings)"/>
            </a:endParaRPr>
          </a:p>
          <a:p>
            <a:pPr marL="457200" lvl="0" indent="-342900" algn="l" rtl="0">
              <a:spcBef>
                <a:spcPts val="0"/>
              </a:spcBef>
              <a:spcAft>
                <a:spcPts val="0"/>
              </a:spcAft>
              <a:buSzPts val="1800"/>
              <a:buChar char="●"/>
            </a:pPr>
            <a:r>
              <a:rPr lang="en" dirty="0">
                <a:latin typeface="Arial (Headings)"/>
              </a:rPr>
              <a:t>Threats, vulnerabilities, risks</a:t>
            </a:r>
            <a:endParaRPr dirty="0">
              <a:latin typeface="Arial (Headings)"/>
            </a:endParaRPr>
          </a:p>
          <a:p>
            <a:pPr marL="457200" lvl="0" indent="-342900" algn="l" rtl="0">
              <a:spcBef>
                <a:spcPts val="0"/>
              </a:spcBef>
              <a:spcAft>
                <a:spcPts val="0"/>
              </a:spcAft>
              <a:buSzPts val="1800"/>
              <a:buChar char="●"/>
            </a:pPr>
            <a:r>
              <a:rPr lang="en" dirty="0">
                <a:latin typeface="Arial (Headings)"/>
              </a:rPr>
              <a:t>Vendor security</a:t>
            </a:r>
            <a:endParaRPr dirty="0">
              <a:latin typeface="Arial (Headings)"/>
            </a:endParaRPr>
          </a:p>
          <a:p>
            <a:pPr marL="914400" lvl="1" indent="-317500" algn="l" rtl="0">
              <a:spcBef>
                <a:spcPts val="0"/>
              </a:spcBef>
              <a:spcAft>
                <a:spcPts val="0"/>
              </a:spcAft>
              <a:buSzPts val="1400"/>
              <a:buChar char="○"/>
            </a:pPr>
            <a:r>
              <a:rPr lang="en" dirty="0">
                <a:latin typeface="Arial (Headings)"/>
              </a:rPr>
              <a:t>Maintain vendor policies and review; vetting for security</a:t>
            </a:r>
            <a:endParaRPr dirty="0">
              <a:latin typeface="Arial (Headings)"/>
            </a:endParaRPr>
          </a:p>
          <a:p>
            <a:pPr marL="457200" lvl="0" indent="-342900" algn="l" rtl="0">
              <a:spcBef>
                <a:spcPts val="0"/>
              </a:spcBef>
              <a:spcAft>
                <a:spcPts val="0"/>
              </a:spcAft>
              <a:buSzPts val="1800"/>
              <a:buChar char="●"/>
            </a:pPr>
            <a:r>
              <a:rPr lang="en" dirty="0">
                <a:latin typeface="Arial (Headings)"/>
              </a:rPr>
              <a:t>Reporting metrics</a:t>
            </a:r>
            <a:endParaRPr dirty="0">
              <a:latin typeface="Arial (Headings)"/>
            </a:endParaRPr>
          </a:p>
          <a:p>
            <a:pPr marL="914400" lvl="1" indent="-317500" algn="l" rtl="0">
              <a:spcBef>
                <a:spcPts val="0"/>
              </a:spcBef>
              <a:spcAft>
                <a:spcPts val="0"/>
              </a:spcAft>
              <a:buSzPts val="1400"/>
              <a:buChar char="○"/>
            </a:pPr>
            <a:r>
              <a:rPr lang="en" dirty="0">
                <a:latin typeface="Arial (Headings)"/>
              </a:rPr>
              <a:t>Have a workflow for reporting to executive management on security issues</a:t>
            </a:r>
            <a:endParaRPr dirty="0">
              <a:latin typeface="Arial (Heading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Protect</a:t>
            </a:r>
            <a:endParaRPr/>
          </a:p>
        </p:txBody>
      </p:sp>
      <p:sp>
        <p:nvSpPr>
          <p:cNvPr id="306" name="Google Shape;306;p51"/>
          <p:cNvSpPr txBox="1">
            <a:spLocks noGrp="1"/>
          </p:cNvSpPr>
          <p:nvPr>
            <p:ph type="body" idx="1"/>
          </p:nvPr>
        </p:nvSpPr>
        <p:spPr>
          <a:xfrm>
            <a:off x="311700" y="1017450"/>
            <a:ext cx="8520600" cy="40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An executable plan needs to be in place to protect all of the organization’s assets (personnel, data, systems, devices, etc.). Examples of protection:</a:t>
            </a:r>
            <a:endParaRPr dirty="0">
              <a:latin typeface="Arial (Headings)"/>
            </a:endParaRPr>
          </a:p>
          <a:p>
            <a:pPr marL="457200" lvl="0" indent="-342900" algn="l" rtl="0">
              <a:spcBef>
                <a:spcPts val="1600"/>
              </a:spcBef>
              <a:spcAft>
                <a:spcPts val="0"/>
              </a:spcAft>
              <a:buSzPts val="1800"/>
              <a:buChar char="●"/>
            </a:pPr>
            <a:r>
              <a:rPr lang="en" dirty="0">
                <a:latin typeface="Arial (Headings)"/>
              </a:rPr>
              <a:t>Security first versus compliance first</a:t>
            </a:r>
            <a:endParaRPr dirty="0">
              <a:latin typeface="Arial (Headings)"/>
            </a:endParaRPr>
          </a:p>
          <a:p>
            <a:pPr marL="914400" lvl="1" indent="-317500" algn="l" rtl="0">
              <a:spcBef>
                <a:spcPts val="0"/>
              </a:spcBef>
              <a:spcAft>
                <a:spcPts val="0"/>
              </a:spcAft>
              <a:buSzPts val="1400"/>
              <a:buChar char="○"/>
            </a:pPr>
            <a:r>
              <a:rPr lang="en" dirty="0">
                <a:latin typeface="Arial (Headings)"/>
              </a:rPr>
              <a:t>Security will result in compliance</a:t>
            </a:r>
            <a:endParaRPr dirty="0">
              <a:latin typeface="Arial (Headings)"/>
            </a:endParaRPr>
          </a:p>
          <a:p>
            <a:pPr marL="457200" lvl="0" indent="-342900" algn="l" rtl="0">
              <a:spcBef>
                <a:spcPts val="0"/>
              </a:spcBef>
              <a:spcAft>
                <a:spcPts val="0"/>
              </a:spcAft>
              <a:buSzPts val="1800"/>
              <a:buChar char="●"/>
            </a:pPr>
            <a:r>
              <a:rPr lang="en" dirty="0">
                <a:latin typeface="Arial (Headings)"/>
              </a:rPr>
              <a:t>Safeguards to ensure delivery of critical services</a:t>
            </a:r>
            <a:endParaRPr dirty="0">
              <a:latin typeface="Arial (Headings)"/>
            </a:endParaRPr>
          </a:p>
          <a:p>
            <a:pPr marL="914400" lvl="1" indent="-317500" algn="l" rtl="0">
              <a:spcBef>
                <a:spcPts val="0"/>
              </a:spcBef>
              <a:spcAft>
                <a:spcPts val="0"/>
              </a:spcAft>
              <a:buSzPts val="1400"/>
              <a:buChar char="○"/>
            </a:pPr>
            <a:r>
              <a:rPr lang="en" dirty="0">
                <a:latin typeface="Arial (Headings)"/>
              </a:rPr>
              <a:t>Redundancy of systems, servers, connections, etc. to allow for normal operations to continue during incidents</a:t>
            </a:r>
            <a:endParaRPr dirty="0">
              <a:latin typeface="Arial (Headings)"/>
            </a:endParaRPr>
          </a:p>
          <a:p>
            <a:pPr marL="457200" lvl="0" indent="-342900" algn="l" rtl="0">
              <a:spcBef>
                <a:spcPts val="0"/>
              </a:spcBef>
              <a:spcAft>
                <a:spcPts val="0"/>
              </a:spcAft>
              <a:buSzPts val="1800"/>
              <a:buChar char="●"/>
            </a:pPr>
            <a:r>
              <a:rPr lang="en" dirty="0">
                <a:latin typeface="Arial (Headings)"/>
              </a:rPr>
              <a:t>Credential and authentication management (e.g., Active Directory with appropriate Organizational Units, single sign on (SSO), and multifactor-authentication)</a:t>
            </a:r>
            <a:endParaRPr dirty="0">
              <a:latin typeface="Arial (Headings)"/>
            </a:endParaRPr>
          </a:p>
          <a:p>
            <a:pPr marL="914400" lvl="1" indent="-317500" algn="l" rtl="0">
              <a:spcBef>
                <a:spcPts val="0"/>
              </a:spcBef>
              <a:spcAft>
                <a:spcPts val="0"/>
              </a:spcAft>
              <a:buSzPts val="1400"/>
              <a:buChar char="○"/>
            </a:pPr>
            <a:r>
              <a:rPr lang="en" dirty="0">
                <a:latin typeface="Arial (Headings)"/>
              </a:rPr>
              <a:t>Integration across the enterprise</a:t>
            </a:r>
            <a:endParaRPr dirty="0">
              <a:latin typeface="Arial (Headings)"/>
            </a:endParaRPr>
          </a:p>
          <a:p>
            <a:pPr marL="457200" lvl="0" indent="-342900" algn="l" rtl="0">
              <a:spcBef>
                <a:spcPts val="0"/>
              </a:spcBef>
              <a:spcAft>
                <a:spcPts val="0"/>
              </a:spcAft>
              <a:buSzPts val="1800"/>
              <a:buChar char="●"/>
            </a:pPr>
            <a:r>
              <a:rPr lang="en" dirty="0">
                <a:latin typeface="Arial (Headings)"/>
              </a:rPr>
              <a:t>Awareness training for personnel and partners</a:t>
            </a:r>
            <a:endParaRPr dirty="0">
              <a:latin typeface="Arial (Heading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Stop, Shop, and Roll, Inc. (SSR) is a mega corporation formed from the merger of three large companies. Despite optimistic projections about IT synergies resulting from the merger, the blending of the IT departments has been difficult, symbolized by the hiring and firing of 3 separate CIOs. Successive cost cutting and consolidating measures implemented by these CIOs have left the Cybersecurity department dangerously unprepared for the current threat landscape.</a:t>
            </a:r>
            <a:endParaRPr dirty="0">
              <a:latin typeface="Arial (Headings)"/>
            </a:endParaRPr>
          </a:p>
          <a:p>
            <a:pPr marL="0" lvl="0" indent="0" algn="l" rtl="0">
              <a:spcBef>
                <a:spcPts val="1600"/>
              </a:spcBef>
              <a:spcAft>
                <a:spcPts val="1600"/>
              </a:spcAft>
              <a:buNone/>
            </a:pPr>
            <a:r>
              <a:rPr lang="en" dirty="0">
                <a:latin typeface="Arial (Headings)"/>
              </a:rPr>
              <a:t>This lack of preparation led to monday’s disastrous Ransomware incident and related Data Breach. Luckily Stop, Shop, and Roll merely needs to Stop, Drop, and Roll by instituting (1) good incident response, and (2) a plan to mature cybersecurity capabilities.</a:t>
            </a:r>
            <a:endParaRPr dirty="0">
              <a:latin typeface="Arial (Heading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a:t>
            </a:r>
            <a:endParaRPr/>
          </a:p>
        </p:txBody>
      </p:sp>
      <p:sp>
        <p:nvSpPr>
          <p:cNvPr id="312" name="Google Shape;312;p52"/>
          <p:cNvSpPr txBox="1">
            <a:spLocks noGrp="1"/>
          </p:cNvSpPr>
          <p:nvPr>
            <p:ph type="body" idx="1"/>
          </p:nvPr>
        </p:nvSpPr>
        <p:spPr>
          <a:xfrm>
            <a:off x="447500" y="1096575"/>
            <a:ext cx="8520600" cy="39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 well maintained detection scheme needs to be in place. This includes:</a:t>
            </a:r>
            <a:endParaRPr dirty="0">
              <a:latin typeface="Arial (Headings)"/>
            </a:endParaRPr>
          </a:p>
          <a:p>
            <a:pPr marL="457200" lvl="0" indent="-342900" algn="l" rtl="0">
              <a:spcBef>
                <a:spcPts val="1600"/>
              </a:spcBef>
              <a:spcAft>
                <a:spcPts val="0"/>
              </a:spcAft>
              <a:buSzPts val="1800"/>
              <a:buChar char="●"/>
            </a:pPr>
            <a:r>
              <a:rPr lang="en" dirty="0">
                <a:latin typeface="Arial (Headings)"/>
              </a:rPr>
              <a:t>Intrusion detection and prevention systems (e.g., Snort)</a:t>
            </a:r>
            <a:endParaRPr dirty="0">
              <a:latin typeface="Arial (Headings)"/>
            </a:endParaRPr>
          </a:p>
          <a:p>
            <a:pPr marL="914400" lvl="1" indent="-317500" algn="l" rtl="0">
              <a:spcBef>
                <a:spcPts val="0"/>
              </a:spcBef>
              <a:spcAft>
                <a:spcPts val="0"/>
              </a:spcAft>
              <a:buSzPts val="1400"/>
              <a:buChar char="○"/>
            </a:pPr>
            <a:r>
              <a:rPr lang="en" dirty="0">
                <a:latin typeface="Arial (Headings)"/>
              </a:rPr>
              <a:t>Snort is free, cost of personnel to configure and maintain</a:t>
            </a:r>
            <a:endParaRPr dirty="0">
              <a:latin typeface="Arial (Headings)"/>
            </a:endParaRPr>
          </a:p>
          <a:p>
            <a:pPr marL="457200" lvl="0" indent="-342900" algn="l" rtl="0">
              <a:spcBef>
                <a:spcPts val="0"/>
              </a:spcBef>
              <a:spcAft>
                <a:spcPts val="0"/>
              </a:spcAft>
              <a:buSzPts val="1800"/>
              <a:buChar char="●"/>
            </a:pPr>
            <a:r>
              <a:rPr lang="en" dirty="0">
                <a:latin typeface="Arial (Headings)"/>
              </a:rPr>
              <a:t>Address logging and monitoring</a:t>
            </a:r>
            <a:endParaRPr dirty="0">
              <a:latin typeface="Arial (Headings)"/>
            </a:endParaRPr>
          </a:p>
          <a:p>
            <a:pPr marL="914400" lvl="1" indent="-317500" algn="l" rtl="0">
              <a:spcBef>
                <a:spcPts val="0"/>
              </a:spcBef>
              <a:spcAft>
                <a:spcPts val="0"/>
              </a:spcAft>
              <a:buSzPts val="1400"/>
              <a:buChar char="○"/>
            </a:pPr>
            <a:r>
              <a:rPr lang="en" dirty="0">
                <a:latin typeface="Arial (Headings)"/>
              </a:rPr>
              <a:t>Appropriate event logging and analysis (e.g., ELK stack)</a:t>
            </a:r>
            <a:endParaRPr dirty="0">
              <a:latin typeface="Arial (Headings)"/>
            </a:endParaRPr>
          </a:p>
          <a:p>
            <a:pPr marL="1371600" lvl="2" indent="-317500" algn="l" rtl="0">
              <a:spcBef>
                <a:spcPts val="0"/>
              </a:spcBef>
              <a:spcAft>
                <a:spcPts val="0"/>
              </a:spcAft>
              <a:buSzPts val="1400"/>
              <a:buChar char="■"/>
            </a:pPr>
            <a:r>
              <a:rPr lang="en" dirty="0">
                <a:latin typeface="Arial (Headings)"/>
              </a:rPr>
              <a:t>Appropriate training for determining false positives and negatives in events and logging</a:t>
            </a:r>
            <a:endParaRPr dirty="0">
              <a:latin typeface="Arial (Headings)"/>
            </a:endParaRPr>
          </a:p>
          <a:p>
            <a:pPr marL="1371600" lvl="2" indent="-317500" algn="l" rtl="0">
              <a:spcBef>
                <a:spcPts val="0"/>
              </a:spcBef>
              <a:spcAft>
                <a:spcPts val="0"/>
              </a:spcAft>
              <a:buSzPts val="1400"/>
              <a:buChar char="■"/>
            </a:pPr>
            <a:r>
              <a:rPr lang="en" dirty="0">
                <a:latin typeface="Arial (Headings)"/>
              </a:rPr>
              <a:t>Pricing for ELK stack running on the cloud up to around $106,000/year (</a:t>
            </a:r>
            <a:r>
              <a:rPr lang="en" sz="1100" u="sng" dirty="0">
                <a:solidFill>
                  <a:schemeClr val="hlink"/>
                </a:solidFill>
                <a:latin typeface="Arial (Headings)"/>
                <a:ea typeface="Arial"/>
                <a:cs typeface="Arial"/>
                <a:sym typeface="Arial"/>
                <a:hlinkClick r:id="rId3"/>
              </a:rPr>
              <a:t>https://cloud.elastic.co/pricing</a:t>
            </a:r>
            <a:r>
              <a:rPr lang="en" dirty="0">
                <a:latin typeface="Arial (Headings)"/>
              </a:rPr>
              <a:t>)</a:t>
            </a:r>
            <a:endParaRPr dirty="0">
              <a:latin typeface="Arial (Headings)"/>
            </a:endParaRPr>
          </a:p>
          <a:p>
            <a:pPr marL="1828800" lvl="3" indent="-317500" algn="l" rtl="0">
              <a:spcBef>
                <a:spcPts val="0"/>
              </a:spcBef>
              <a:spcAft>
                <a:spcPts val="0"/>
              </a:spcAft>
              <a:buSzPts val="1400"/>
              <a:buChar char="●"/>
            </a:pPr>
            <a:r>
              <a:rPr lang="en" dirty="0">
                <a:latin typeface="Arial (Headings)"/>
              </a:rPr>
              <a:t>Possible to run ELK locally with reduced functionality, likely to cost more for engineers to maintain than it would for the cloud</a:t>
            </a:r>
            <a:endParaRPr dirty="0">
              <a:latin typeface="Arial (Headings)"/>
            </a:endParaRPr>
          </a:p>
          <a:p>
            <a:pPr marL="914400" lvl="1" indent="-317500" algn="l" rtl="0">
              <a:spcBef>
                <a:spcPts val="0"/>
              </a:spcBef>
              <a:spcAft>
                <a:spcPts val="0"/>
              </a:spcAft>
              <a:buSzPts val="1400"/>
              <a:buChar char="○"/>
            </a:pPr>
            <a:r>
              <a:rPr lang="en" dirty="0">
                <a:latin typeface="Arial (Headings)"/>
              </a:rPr>
              <a:t>Monitoring systems, personnel, facilities, etc.</a:t>
            </a:r>
            <a:endParaRPr dirty="0">
              <a:latin typeface="Arial (Headings)"/>
            </a:endParaRPr>
          </a:p>
          <a:p>
            <a:pPr marL="1371600" lvl="2" indent="-317500" algn="l" rtl="0">
              <a:spcBef>
                <a:spcPts val="0"/>
              </a:spcBef>
              <a:spcAft>
                <a:spcPts val="0"/>
              </a:spcAft>
              <a:buSzPts val="1400"/>
              <a:buChar char="■"/>
            </a:pPr>
            <a:r>
              <a:rPr lang="en" dirty="0">
                <a:latin typeface="Arial (Headings)"/>
              </a:rPr>
              <a:t>Monitoring will be conducted by the new department, with dedicated personnel and systems</a:t>
            </a:r>
            <a:endParaRPr dirty="0">
              <a:latin typeface="Arial (Heading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a:t>
            </a:r>
            <a:endParaRPr/>
          </a:p>
        </p:txBody>
      </p:sp>
      <p:sp>
        <p:nvSpPr>
          <p:cNvPr id="318" name="Google Shape;318;p53"/>
          <p:cNvSpPr txBox="1">
            <a:spLocks noGrp="1"/>
          </p:cNvSpPr>
          <p:nvPr>
            <p:ph type="body" idx="1"/>
          </p:nvPr>
        </p:nvSpPr>
        <p:spPr>
          <a:xfrm>
            <a:off x="447500" y="1096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Effective and efficient event and incident response is key to a well-established cybersecurity program. This should include:</a:t>
            </a:r>
            <a:endParaRPr dirty="0">
              <a:latin typeface="Arial (Headings)"/>
            </a:endParaRPr>
          </a:p>
          <a:p>
            <a:pPr marL="457200" lvl="0" indent="-342900" algn="l" rtl="0">
              <a:spcBef>
                <a:spcPts val="1600"/>
              </a:spcBef>
              <a:spcAft>
                <a:spcPts val="0"/>
              </a:spcAft>
              <a:buSzPts val="1800"/>
              <a:buChar char="●"/>
            </a:pPr>
            <a:r>
              <a:rPr lang="en" dirty="0">
                <a:latin typeface="Arial (Headings)"/>
              </a:rPr>
              <a:t>Defined criteria for incident response</a:t>
            </a:r>
            <a:endParaRPr dirty="0">
              <a:latin typeface="Arial (Headings)"/>
            </a:endParaRPr>
          </a:p>
          <a:p>
            <a:pPr marL="457200" lvl="0" indent="-342900" algn="l" rtl="0">
              <a:spcBef>
                <a:spcPts val="0"/>
              </a:spcBef>
              <a:spcAft>
                <a:spcPts val="0"/>
              </a:spcAft>
              <a:buSzPts val="1800"/>
              <a:buChar char="●"/>
            </a:pPr>
            <a:r>
              <a:rPr lang="en" dirty="0">
                <a:latin typeface="Arial (Headings)"/>
              </a:rPr>
              <a:t>Appropriate framework established, reviewed, and maintained for incident response</a:t>
            </a:r>
            <a:endParaRPr dirty="0">
              <a:latin typeface="Arial (Headings)"/>
            </a:endParaRPr>
          </a:p>
          <a:p>
            <a:pPr marL="914400" lvl="1" indent="-317500" algn="l" rtl="0">
              <a:spcBef>
                <a:spcPts val="0"/>
              </a:spcBef>
              <a:spcAft>
                <a:spcPts val="0"/>
              </a:spcAft>
              <a:buSzPts val="1400"/>
              <a:buChar char="○"/>
            </a:pPr>
            <a:r>
              <a:rPr lang="en" dirty="0">
                <a:latin typeface="Arial (Headings)"/>
              </a:rPr>
              <a:t>Framework should be repeatable</a:t>
            </a:r>
            <a:endParaRPr dirty="0">
              <a:latin typeface="Arial (Headings)"/>
            </a:endParaRPr>
          </a:p>
          <a:p>
            <a:pPr marL="457200" lvl="0" indent="-342900" algn="l" rtl="0">
              <a:spcBef>
                <a:spcPts val="0"/>
              </a:spcBef>
              <a:spcAft>
                <a:spcPts val="0"/>
              </a:spcAft>
              <a:buSzPts val="1800"/>
              <a:buChar char="●"/>
            </a:pPr>
            <a:r>
              <a:rPr lang="en" dirty="0">
                <a:latin typeface="Arial (Headings)"/>
              </a:rPr>
              <a:t>Clear and appropriate assignment of roles for incident response team or teams</a:t>
            </a:r>
            <a:endParaRPr dirty="0">
              <a:latin typeface="Arial (Headings)"/>
            </a:endParaRPr>
          </a:p>
          <a:p>
            <a:pPr marL="457200" lvl="0" indent="-342900" algn="l" rtl="0">
              <a:spcBef>
                <a:spcPts val="0"/>
              </a:spcBef>
              <a:spcAft>
                <a:spcPts val="0"/>
              </a:spcAft>
              <a:buSzPts val="1800"/>
              <a:buChar char="●"/>
            </a:pPr>
            <a:r>
              <a:rPr lang="en" dirty="0">
                <a:latin typeface="Arial (Headings)"/>
              </a:rPr>
              <a:t>Incidents mitigated and contained</a:t>
            </a:r>
            <a:endParaRPr dirty="0">
              <a:latin typeface="Arial (Headings)"/>
            </a:endParaRPr>
          </a:p>
          <a:p>
            <a:pPr marL="457200" lvl="0" indent="-342900" algn="l" rtl="0">
              <a:spcBef>
                <a:spcPts val="0"/>
              </a:spcBef>
              <a:spcAft>
                <a:spcPts val="0"/>
              </a:spcAft>
              <a:buSzPts val="1800"/>
              <a:buChar char="●"/>
            </a:pPr>
            <a:r>
              <a:rPr lang="en" dirty="0">
                <a:latin typeface="Arial (Headings)"/>
              </a:rPr>
              <a:t>Review after action reports and follow-ups that results in appropriate modification to incident response plans</a:t>
            </a:r>
            <a:endParaRPr dirty="0">
              <a:latin typeface="Arial (Heading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Recover</a:t>
            </a:r>
            <a:endParaRPr/>
          </a:p>
        </p:txBody>
      </p:sp>
      <p:sp>
        <p:nvSpPr>
          <p:cNvPr id="324" name="Google Shape;324;p54"/>
          <p:cNvSpPr txBox="1">
            <a:spLocks noGrp="1"/>
          </p:cNvSpPr>
          <p:nvPr>
            <p:ph type="body" idx="1"/>
          </p:nvPr>
        </p:nvSpPr>
        <p:spPr>
          <a:xfrm>
            <a:off x="447500" y="1096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 plan for recovery after an incident is vital. This can be one of the most chaotic times, and without a clear path toward recovery, it will cost more time and money to do so. Recover should include: </a:t>
            </a:r>
            <a:endParaRPr dirty="0">
              <a:latin typeface="Arial (Headings)"/>
            </a:endParaRPr>
          </a:p>
          <a:p>
            <a:pPr marL="457200" lvl="0" indent="-342900" algn="l" rtl="0">
              <a:spcBef>
                <a:spcPts val="1600"/>
              </a:spcBef>
              <a:spcAft>
                <a:spcPts val="0"/>
              </a:spcAft>
              <a:buSzPts val="1800"/>
              <a:buChar char="●"/>
            </a:pPr>
            <a:r>
              <a:rPr lang="en" dirty="0">
                <a:latin typeface="Arial (Headings)"/>
              </a:rPr>
              <a:t>Plans for mitigation, including public relations</a:t>
            </a:r>
            <a:endParaRPr dirty="0">
              <a:latin typeface="Arial (Headings)"/>
            </a:endParaRPr>
          </a:p>
          <a:p>
            <a:pPr marL="457200" lvl="0" indent="-342900" algn="l" rtl="0">
              <a:spcBef>
                <a:spcPts val="0"/>
              </a:spcBef>
              <a:spcAft>
                <a:spcPts val="0"/>
              </a:spcAft>
              <a:buSzPts val="1800"/>
              <a:buChar char="●"/>
            </a:pPr>
            <a:r>
              <a:rPr lang="en" dirty="0">
                <a:latin typeface="Arial (Headings)"/>
              </a:rPr>
              <a:t>Plans for processes, lessons learned, how activities will be restored to normal</a:t>
            </a:r>
            <a:endParaRPr dirty="0">
              <a:latin typeface="Arial (Headings)"/>
            </a:endParaRPr>
          </a:p>
          <a:p>
            <a:pPr marL="457200" lvl="0" indent="-342900" algn="l" rtl="0">
              <a:spcBef>
                <a:spcPts val="0"/>
              </a:spcBef>
              <a:spcAft>
                <a:spcPts val="0"/>
              </a:spcAft>
              <a:buSzPts val="1800"/>
              <a:buChar char="●"/>
            </a:pPr>
            <a:r>
              <a:rPr lang="en" dirty="0">
                <a:latin typeface="Arial (Headings)"/>
              </a:rPr>
              <a:t>The plans should build resiliency and be a part of the enterprise Disaster Recovery Plan/Business Continuity Plan</a:t>
            </a:r>
            <a:endParaRPr dirty="0">
              <a:latin typeface="Arial (Headings)"/>
            </a:endParaRPr>
          </a:p>
          <a:p>
            <a:pPr marL="914400" lvl="1" indent="-317500" algn="l" rtl="0">
              <a:spcBef>
                <a:spcPts val="0"/>
              </a:spcBef>
              <a:spcAft>
                <a:spcPts val="0"/>
              </a:spcAft>
              <a:buSzPts val="1400"/>
              <a:buChar char="○"/>
            </a:pPr>
            <a:r>
              <a:rPr lang="en" dirty="0">
                <a:latin typeface="Arial (Headings)"/>
              </a:rPr>
              <a:t>Consider whether to have a cold, warm, or hot site (if any)</a:t>
            </a:r>
            <a:endParaRPr dirty="0">
              <a:latin typeface="Arial (Headings)"/>
            </a:endParaRPr>
          </a:p>
          <a:p>
            <a:pPr marL="914400" lvl="1" indent="-317500" algn="l" rtl="0">
              <a:spcBef>
                <a:spcPts val="0"/>
              </a:spcBef>
              <a:spcAft>
                <a:spcPts val="0"/>
              </a:spcAft>
              <a:buSzPts val="1400"/>
              <a:buChar char="○"/>
            </a:pPr>
            <a:r>
              <a:rPr lang="en" dirty="0">
                <a:latin typeface="Arial (Headings)"/>
              </a:rPr>
              <a:t>Well maintained backup and recovery plan and process</a:t>
            </a:r>
            <a:endParaRPr dirty="0">
              <a:latin typeface="Arial (Headings)"/>
            </a:endParaRPr>
          </a:p>
          <a:p>
            <a:pPr marL="1371600" lvl="2" indent="-317500" algn="l" rtl="0">
              <a:spcBef>
                <a:spcPts val="0"/>
              </a:spcBef>
              <a:spcAft>
                <a:spcPts val="0"/>
              </a:spcAft>
              <a:buSzPts val="1400"/>
              <a:buChar char="■"/>
            </a:pPr>
            <a:r>
              <a:rPr lang="en" dirty="0">
                <a:latin typeface="Arial (Headings)"/>
              </a:rPr>
              <a:t>Including testing the process/time it takes to perform a full recovery</a:t>
            </a:r>
            <a:endParaRPr dirty="0">
              <a:latin typeface="Arial (Heading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Term Plans</a:t>
            </a:r>
            <a:endParaRPr/>
          </a:p>
        </p:txBody>
      </p:sp>
      <p:sp>
        <p:nvSpPr>
          <p:cNvPr id="330" name="Google Shape;33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Long term plans include a methodical refinement of the plans laid out. Refinement should include:</a:t>
            </a:r>
            <a:endParaRPr dirty="0">
              <a:latin typeface="Arial (Headings)"/>
            </a:endParaRPr>
          </a:p>
          <a:p>
            <a:pPr marL="457200" lvl="0" indent="-342900" algn="l" rtl="0">
              <a:spcBef>
                <a:spcPts val="1600"/>
              </a:spcBef>
              <a:spcAft>
                <a:spcPts val="0"/>
              </a:spcAft>
              <a:buSzPts val="1800"/>
              <a:buChar char="●"/>
            </a:pPr>
            <a:r>
              <a:rPr lang="en" dirty="0">
                <a:latin typeface="Arial (Headings)"/>
              </a:rPr>
              <a:t>Reciprocal application, review, and modification of the plans</a:t>
            </a:r>
            <a:endParaRPr dirty="0">
              <a:latin typeface="Arial (Headings)"/>
            </a:endParaRPr>
          </a:p>
          <a:p>
            <a:pPr marL="457200" lvl="0" indent="-342900" algn="l" rtl="0">
              <a:spcBef>
                <a:spcPts val="0"/>
              </a:spcBef>
              <a:spcAft>
                <a:spcPts val="0"/>
              </a:spcAft>
              <a:buSzPts val="1800"/>
              <a:buChar char="●"/>
            </a:pPr>
            <a:r>
              <a:rPr lang="en" dirty="0">
                <a:latin typeface="Arial (Headings)"/>
              </a:rPr>
              <a:t>Lessons learned</a:t>
            </a:r>
            <a:endParaRPr dirty="0">
              <a:latin typeface="Arial (Headings)"/>
            </a:endParaRPr>
          </a:p>
          <a:p>
            <a:pPr marL="914400" lvl="1" indent="-317500" algn="l" rtl="0">
              <a:spcBef>
                <a:spcPts val="0"/>
              </a:spcBef>
              <a:spcAft>
                <a:spcPts val="0"/>
              </a:spcAft>
              <a:buSzPts val="1400"/>
              <a:buChar char="○"/>
            </a:pPr>
            <a:r>
              <a:rPr lang="en" dirty="0">
                <a:latin typeface="Arial (Headings)"/>
              </a:rPr>
              <a:t>Pros and cons of the plan (i.e., what’s working, what’s not)</a:t>
            </a:r>
            <a:endParaRPr dirty="0">
              <a:latin typeface="Arial (Headings)"/>
            </a:endParaRPr>
          </a:p>
          <a:p>
            <a:pPr marL="457200" lvl="0" indent="-342900" algn="l" rtl="0">
              <a:spcBef>
                <a:spcPts val="0"/>
              </a:spcBef>
              <a:spcAft>
                <a:spcPts val="0"/>
              </a:spcAft>
              <a:buSzPts val="1800"/>
              <a:buChar char="●"/>
            </a:pPr>
            <a:r>
              <a:rPr lang="en" dirty="0">
                <a:latin typeface="Arial (Headings)"/>
              </a:rPr>
              <a:t>A willingness to let go of parts of the plan that are not working and to try new ideas</a:t>
            </a:r>
            <a:endParaRPr dirty="0">
              <a:latin typeface="Arial (Heading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6"/>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 Be Continued</a:t>
            </a:r>
            <a:endParaRPr/>
          </a:p>
        </p:txBody>
      </p:sp>
      <p:sp>
        <p:nvSpPr>
          <p:cNvPr id="336" name="Google Shape;336;p5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Headings)"/>
              </a:rPr>
              <a:t>Key Issues and Complicating Factors Revisit</a:t>
            </a:r>
            <a:endParaRPr dirty="0">
              <a:latin typeface="Arial (Headings)"/>
            </a:endParaRPr>
          </a:p>
          <a:p>
            <a:pPr marL="0" lvl="0" indent="0" algn="l" rtl="0">
              <a:spcBef>
                <a:spcPts val="1600"/>
              </a:spcBef>
              <a:spcAft>
                <a:spcPts val="0"/>
              </a:spcAft>
              <a:buNone/>
            </a:pPr>
            <a:r>
              <a:rPr lang="en" dirty="0">
                <a:latin typeface="Arial (Headings)"/>
              </a:rPr>
              <a:t>Two Year Timeline</a:t>
            </a:r>
            <a:endParaRPr dirty="0">
              <a:latin typeface="Arial (Headings)"/>
            </a:endParaRPr>
          </a:p>
          <a:p>
            <a:pPr marL="0" lvl="0" indent="0" algn="l" rtl="0">
              <a:spcBef>
                <a:spcPts val="1600"/>
              </a:spcBef>
              <a:spcAft>
                <a:spcPts val="0"/>
              </a:spcAft>
              <a:buNone/>
            </a:pPr>
            <a:r>
              <a:rPr lang="en" dirty="0">
                <a:latin typeface="Arial (Headings)"/>
              </a:rPr>
              <a:t>Budget</a:t>
            </a:r>
            <a:endParaRPr dirty="0">
              <a:latin typeface="Arial (Headings)"/>
            </a:endParaRPr>
          </a:p>
          <a:p>
            <a:pPr marL="0" lvl="0" indent="0" algn="l" rtl="0">
              <a:spcBef>
                <a:spcPts val="1600"/>
              </a:spcBef>
              <a:spcAft>
                <a:spcPts val="1600"/>
              </a:spcAft>
              <a:buNone/>
            </a:pPr>
            <a:r>
              <a:rPr lang="en" dirty="0">
                <a:latin typeface="Arial (Headings)"/>
              </a:rPr>
              <a:t>Conclusion</a:t>
            </a:r>
            <a:endParaRPr dirty="0">
              <a:latin typeface="Arial (Headings)"/>
            </a:endParaRPr>
          </a:p>
        </p:txBody>
      </p:sp>
      <p:sp>
        <p:nvSpPr>
          <p:cNvPr id="337" name="Google Shape;337;p56"/>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Timeline, Budget, Conclusion</a:t>
            </a:r>
            <a:endParaRPr dirty="0">
              <a:latin typeface="Arial (Heading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Issues and Complicating Factors Revisit</a:t>
            </a:r>
            <a:endParaRPr/>
          </a:p>
        </p:txBody>
      </p:sp>
      <p:sp>
        <p:nvSpPr>
          <p:cNvPr id="343" name="Google Shape;343;p57"/>
          <p:cNvSpPr txBox="1">
            <a:spLocks noGrp="1"/>
          </p:cNvSpPr>
          <p:nvPr>
            <p:ph type="body" idx="1"/>
          </p:nvPr>
        </p:nvSpPr>
        <p:spPr>
          <a:xfrm>
            <a:off x="311700" y="1379937"/>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Through the implementation of the NIST framework, we have resolved all of the Simmons concerns.</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IT Strategy				9. Logs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Policy Enforcement			10. A solid BCP.</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Connecting Compliance and Security.	11. A single place to report.</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Formal investigations			12. A cyber team with sufficient staff,</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Vetting of Third Parties		         and budgeting.</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A centralized asset repository</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A formal incident management process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A simple, multi-factor authentication system</a:t>
            </a:r>
            <a:endParaRPr dirty="0">
              <a:latin typeface="Arial (Heading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Year Timeline</a:t>
            </a:r>
            <a:endParaRPr/>
          </a:p>
        </p:txBody>
      </p:sp>
      <p:sp>
        <p:nvSpPr>
          <p:cNvPr id="350" name="Google Shape;350;p58"/>
          <p:cNvSpPr txBox="1"/>
          <p:nvPr/>
        </p:nvSpPr>
        <p:spPr>
          <a:xfrm>
            <a:off x="363683" y="1017450"/>
            <a:ext cx="8222467"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1200" dirty="0">
                <a:latin typeface="Arial (Headings)"/>
                <a:ea typeface="Lato"/>
                <a:cs typeface="Lato"/>
                <a:sym typeface="Lato"/>
              </a:rPr>
              <a:t>This timeline represents the work that SSR will be doing in a 2 year timeframe. The duration of each task translates to a multi-phased plan for addressing key issues milestones and capability improvements delivered every quarter (approx every 3-5 months).</a:t>
            </a:r>
            <a:endParaRPr sz="1200" dirty="0">
              <a:latin typeface="Arial (Headings)"/>
              <a:ea typeface="Lato"/>
              <a:cs typeface="Lato"/>
              <a:sym typeface="Lato"/>
            </a:endParaRPr>
          </a:p>
        </p:txBody>
      </p:sp>
      <p:grpSp>
        <p:nvGrpSpPr>
          <p:cNvPr id="2" name="Group 1">
            <a:extLst>
              <a:ext uri="{FF2B5EF4-FFF2-40B4-BE49-F238E27FC236}">
                <a16:creationId xmlns:a16="http://schemas.microsoft.com/office/drawing/2014/main" id="{D571CBD1-7DD7-4949-5750-8A0BB3BBBDD0}"/>
              </a:ext>
            </a:extLst>
          </p:cNvPr>
          <p:cNvGrpSpPr/>
          <p:nvPr/>
        </p:nvGrpSpPr>
        <p:grpSpPr>
          <a:xfrm>
            <a:off x="580975" y="1377974"/>
            <a:ext cx="8199342" cy="3501326"/>
            <a:chOff x="580975" y="1377974"/>
            <a:chExt cx="8199342" cy="3501326"/>
          </a:xfrm>
        </p:grpSpPr>
        <p:pic>
          <p:nvPicPr>
            <p:cNvPr id="349" name="Google Shape;349;p58"/>
            <p:cNvPicPr preferRelativeResize="0"/>
            <p:nvPr/>
          </p:nvPicPr>
          <p:blipFill>
            <a:blip r:embed="rId3">
              <a:alphaModFix/>
            </a:blip>
            <a:stretch>
              <a:fillRect/>
            </a:stretch>
          </p:blipFill>
          <p:spPr>
            <a:xfrm>
              <a:off x="580975" y="1825675"/>
              <a:ext cx="7982051" cy="3053625"/>
            </a:xfrm>
            <a:prstGeom prst="rect">
              <a:avLst/>
            </a:prstGeom>
            <a:noFill/>
            <a:ln>
              <a:noFill/>
            </a:ln>
          </p:spPr>
        </p:pic>
        <p:sp>
          <p:nvSpPr>
            <p:cNvPr id="351" name="Google Shape;351;p58"/>
            <p:cNvSpPr txBox="1"/>
            <p:nvPr/>
          </p:nvSpPr>
          <p:spPr>
            <a:xfrm>
              <a:off x="4145224" y="1377974"/>
              <a:ext cx="4635093" cy="11937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Lato"/>
                  <a:ea typeface="Lato"/>
                  <a:cs typeface="Lato"/>
                  <a:sym typeface="Lato"/>
                </a:rPr>
                <a:t>Y1                                                         Y2</a:t>
              </a:r>
              <a:endParaRPr sz="1200" dirty="0">
                <a:latin typeface="Lato"/>
                <a:ea typeface="Lato"/>
                <a:cs typeface="Lato"/>
                <a:sym typeface="Lato"/>
              </a:endParaRPr>
            </a:p>
            <a:p>
              <a:pPr marL="0" lvl="0" indent="0" algn="l" rtl="0">
                <a:spcBef>
                  <a:spcPts val="0"/>
                </a:spcBef>
                <a:spcAft>
                  <a:spcPts val="0"/>
                </a:spcAft>
                <a:buNone/>
              </a:pPr>
              <a:r>
                <a:rPr lang="en" sz="1200" dirty="0">
                  <a:latin typeface="Lato"/>
                  <a:ea typeface="Lato"/>
                  <a:cs typeface="Lato"/>
                  <a:sym typeface="Lato"/>
                </a:rPr>
                <a:t>Q1          Q2         Q3         Q4	   Q1           Q2            Q3             Q4</a:t>
              </a:r>
              <a:endParaRPr sz="1200" dirty="0">
                <a:latin typeface="Lato"/>
                <a:ea typeface="Lato"/>
                <a:cs typeface="Lato"/>
                <a:sym typeface="Lato"/>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 Quick Facts</a:t>
            </a:r>
            <a:endParaRPr/>
          </a:p>
        </p:txBody>
      </p:sp>
      <p:sp>
        <p:nvSpPr>
          <p:cNvPr id="357" name="Google Shape;357;p59"/>
          <p:cNvSpPr txBox="1">
            <a:spLocks noGrp="1"/>
          </p:cNvSpPr>
          <p:nvPr>
            <p:ph type="body" idx="1"/>
          </p:nvPr>
        </p:nvSpPr>
        <p:spPr>
          <a:xfrm>
            <a:off x="343700" y="1144475"/>
            <a:ext cx="8661300" cy="38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Headings)"/>
              </a:rPr>
              <a:t>Quick facts for SSR:</a:t>
            </a:r>
            <a:r>
              <a:rPr lang="en" dirty="0">
                <a:latin typeface="Arial (Headings)"/>
              </a:rPr>
              <a:t> 25 billion dollar company. 12.5 billion in revenue (time-revenue).</a:t>
            </a:r>
            <a:endParaRPr dirty="0">
              <a:latin typeface="Arial (Headings)"/>
            </a:endParaRPr>
          </a:p>
          <a:p>
            <a:pPr marL="0" lvl="0" indent="0" algn="l" rtl="0">
              <a:spcBef>
                <a:spcPts val="1600"/>
              </a:spcBef>
              <a:spcAft>
                <a:spcPts val="0"/>
              </a:spcAft>
              <a:buNone/>
            </a:pPr>
            <a:r>
              <a:rPr lang="en" b="1" dirty="0">
                <a:latin typeface="Arial (Headings)"/>
              </a:rPr>
              <a:t>SSR should be spending:</a:t>
            </a:r>
            <a:r>
              <a:rPr lang="en" dirty="0">
                <a:latin typeface="Arial (Headings)"/>
              </a:rPr>
              <a:t> 400 million on IT (3.2% revenue). 40 million on IT Security (10% of IT Budget).</a:t>
            </a:r>
            <a:endParaRPr dirty="0">
              <a:latin typeface="Arial (Headings)"/>
            </a:endParaRPr>
          </a:p>
          <a:p>
            <a:pPr marL="0" lvl="0" indent="0" algn="l" rtl="0">
              <a:spcBef>
                <a:spcPts val="1600"/>
              </a:spcBef>
              <a:spcAft>
                <a:spcPts val="0"/>
              </a:spcAft>
              <a:buNone/>
            </a:pPr>
            <a:r>
              <a:rPr lang="en" b="1" dirty="0">
                <a:latin typeface="Arial (Headings)"/>
              </a:rPr>
              <a:t>SSR is spending: </a:t>
            </a:r>
            <a:r>
              <a:rPr lang="en" dirty="0">
                <a:latin typeface="Arial (Headings)"/>
              </a:rPr>
              <a:t>Too little on Security.</a:t>
            </a:r>
            <a:endParaRPr dirty="0">
              <a:latin typeface="Arial (Headings)"/>
            </a:endParaRPr>
          </a:p>
          <a:p>
            <a:pPr marL="0" lvl="0" indent="0" algn="l" rtl="0">
              <a:spcBef>
                <a:spcPts val="1600"/>
              </a:spcBef>
              <a:spcAft>
                <a:spcPts val="0"/>
              </a:spcAft>
              <a:buNone/>
            </a:pPr>
            <a:r>
              <a:rPr lang="en" sz="1000" dirty="0">
                <a:latin typeface="Arial (Headings)"/>
              </a:rPr>
              <a:t>References:</a:t>
            </a:r>
            <a:endParaRPr lang="en-US" sz="1000" dirty="0">
              <a:latin typeface="Arial (Headings)"/>
            </a:endParaRPr>
          </a:p>
          <a:p>
            <a:pPr marL="457200" lvl="0" indent="-292100" algn="l" rtl="0">
              <a:lnSpc>
                <a:spcPct val="100000"/>
              </a:lnSpc>
              <a:spcBef>
                <a:spcPts val="1600"/>
              </a:spcBef>
              <a:spcAft>
                <a:spcPts val="0"/>
              </a:spcAft>
              <a:buSzPts val="1000"/>
              <a:buAutoNum type="arabicPeriod"/>
            </a:pPr>
            <a:r>
              <a:rPr lang="en-US" sz="800" dirty="0">
                <a:latin typeface="+mn-lt"/>
              </a:rPr>
              <a:t>Time Revenue method to calculate company value: </a:t>
            </a:r>
            <a:r>
              <a:rPr lang="en-US" sz="800" u="sng" dirty="0">
                <a:solidFill>
                  <a:schemeClr val="hlink"/>
                </a:solidFill>
                <a:latin typeface="+mn-lt"/>
                <a:ea typeface="Arial"/>
                <a:cs typeface="Arial"/>
                <a:sym typeface="Arial"/>
                <a:hlinkClick r:id="rId3"/>
              </a:rPr>
              <a:t>https://www.investopedia.com/terms/t/times-revenue-method.asp</a:t>
            </a:r>
            <a:endParaRPr lang="en-US" sz="800" dirty="0">
              <a:latin typeface="+mn-lt"/>
            </a:endParaRPr>
          </a:p>
          <a:p>
            <a:pPr marL="457200" lvl="0" indent="-292100" algn="l" rtl="0">
              <a:lnSpc>
                <a:spcPct val="100000"/>
              </a:lnSpc>
              <a:spcBef>
                <a:spcPts val="0"/>
              </a:spcBef>
              <a:spcAft>
                <a:spcPts val="0"/>
              </a:spcAft>
              <a:buSzPts val="1000"/>
              <a:buAutoNum type="arabicPeriod"/>
            </a:pPr>
            <a:r>
              <a:rPr lang="en" sz="800" dirty="0">
                <a:latin typeface="+mn-lt"/>
              </a:rPr>
              <a:t>Large companies (&gt;2billion) spend 3.2% of revenue on IT: </a:t>
            </a:r>
            <a:r>
              <a:rPr lang="en" sz="800" u="sng" dirty="0">
                <a:solidFill>
                  <a:schemeClr val="hlink"/>
                </a:solidFill>
                <a:latin typeface="+mn-lt"/>
                <a:ea typeface="Arial"/>
                <a:cs typeface="Arial"/>
                <a:sym typeface="Arial"/>
                <a:hlinkClick r:id="rId4"/>
              </a:rPr>
              <a:t>https://blog.techvera.com/company-it-spend</a:t>
            </a:r>
            <a:endParaRPr sz="800" dirty="0">
              <a:latin typeface="+mn-lt"/>
            </a:endParaRPr>
          </a:p>
          <a:p>
            <a:pPr marL="457200" lvl="0" indent="-292100" algn="l" rtl="0">
              <a:lnSpc>
                <a:spcPct val="100000"/>
              </a:lnSpc>
              <a:spcBef>
                <a:spcPts val="0"/>
              </a:spcBef>
              <a:spcAft>
                <a:spcPts val="0"/>
              </a:spcAft>
              <a:buSzPts val="1000"/>
              <a:buAutoNum type="arabicPeriod"/>
            </a:pPr>
            <a:r>
              <a:rPr lang="en" sz="800" dirty="0">
                <a:latin typeface="+mn-lt"/>
              </a:rPr>
              <a:t>6-14% of ITBudget is Security (10% selected): </a:t>
            </a:r>
            <a:r>
              <a:rPr lang="en" sz="800" u="sng" dirty="0">
                <a:solidFill>
                  <a:schemeClr val="hlink"/>
                </a:solidFill>
                <a:latin typeface="+mn-lt"/>
                <a:ea typeface="Arial"/>
                <a:cs typeface="Arial"/>
                <a:sym typeface="Arial"/>
                <a:hlinkClick r:id="rId5"/>
              </a:rPr>
              <a:t>https://www.pionline.com/article/20190501/ONLINE/190509988/financial-services-firms-spend-6-to-14-of-it-budget-on-cybersecurity-survey</a:t>
            </a:r>
            <a:endParaRPr sz="800" dirty="0">
              <a:latin typeface="+mn-lt"/>
            </a:endParaRPr>
          </a:p>
          <a:p>
            <a:pPr marL="457200" lvl="0" indent="-292100" algn="l" rtl="0">
              <a:lnSpc>
                <a:spcPct val="100000"/>
              </a:lnSpc>
              <a:spcBef>
                <a:spcPts val="0"/>
              </a:spcBef>
              <a:spcAft>
                <a:spcPts val="0"/>
              </a:spcAft>
              <a:buSzPts val="1000"/>
              <a:buAutoNum type="arabicPeriod"/>
            </a:pPr>
            <a:r>
              <a:rPr lang="en" sz="800" dirty="0">
                <a:latin typeface="+mn-lt"/>
              </a:rPr>
              <a:t>Example datapoint. Amazon spends 13.6 billion on IT:  </a:t>
            </a:r>
            <a:r>
              <a:rPr lang="en" sz="800" u="sng" dirty="0">
                <a:solidFill>
                  <a:schemeClr val="hlink"/>
                </a:solidFill>
                <a:latin typeface="+mn-lt"/>
                <a:ea typeface="Arial"/>
                <a:cs typeface="Arial"/>
                <a:sym typeface="Arial"/>
                <a:hlinkClick r:id="rId6"/>
              </a:rPr>
              <a:t>https://www.wsj.com/articles/amazon-alphabet-and-walmart-were-top-it-spenders-in-2018-11547754757</a:t>
            </a:r>
            <a:endParaRPr sz="800" dirty="0">
              <a:latin typeface="+mn-lt"/>
            </a:endParaRPr>
          </a:p>
          <a:p>
            <a:pPr marL="457200" lvl="0" indent="-292100" algn="l" rtl="0">
              <a:lnSpc>
                <a:spcPct val="100000"/>
              </a:lnSpc>
              <a:spcBef>
                <a:spcPts val="0"/>
              </a:spcBef>
              <a:spcAft>
                <a:spcPts val="0"/>
              </a:spcAft>
              <a:buSzPts val="1000"/>
              <a:buAutoNum type="arabicPeriod"/>
            </a:pPr>
            <a:r>
              <a:rPr lang="en" sz="800" dirty="0">
                <a:latin typeface="+mn-lt"/>
              </a:rPr>
              <a:t>Consider purchasing Cybersecurity Firm:  </a:t>
            </a:r>
            <a:r>
              <a:rPr lang="en" sz="800" u="sng" dirty="0">
                <a:solidFill>
                  <a:schemeClr val="hlink"/>
                </a:solidFill>
                <a:latin typeface="+mn-lt"/>
                <a:ea typeface="Arial"/>
                <a:cs typeface="Arial"/>
                <a:sym typeface="Arial"/>
                <a:hlinkClick r:id="rId7"/>
              </a:rPr>
              <a:t>https://www.businessinsider.com/amazon-web-services-acquires-harvestai-2017-1</a:t>
            </a:r>
            <a:endParaRPr sz="800" dirty="0">
              <a:latin typeface="+mn-lt"/>
            </a:endParaRPr>
          </a:p>
          <a:p>
            <a:pPr marL="457200" lvl="0" indent="-292100" algn="l" rtl="0">
              <a:lnSpc>
                <a:spcPct val="100000"/>
              </a:lnSpc>
              <a:spcBef>
                <a:spcPts val="0"/>
              </a:spcBef>
              <a:spcAft>
                <a:spcPts val="0"/>
              </a:spcAft>
              <a:buSzPts val="1000"/>
              <a:buAutoNum type="arabicPeriod"/>
            </a:pPr>
            <a:r>
              <a:rPr lang="en" sz="800" dirty="0">
                <a:latin typeface="+mn-lt"/>
              </a:rPr>
              <a:t>Cyber security for business – counting the costs and finding the value </a:t>
            </a:r>
            <a:r>
              <a:rPr lang="en" sz="800" u="sng" dirty="0">
                <a:solidFill>
                  <a:schemeClr val="hlink"/>
                </a:solidFill>
                <a:latin typeface="+mn-lt"/>
                <a:ea typeface="Arial"/>
                <a:cs typeface="Arial"/>
                <a:sym typeface="Arial"/>
                <a:hlinkClick r:id="rId8"/>
              </a:rPr>
              <a:t>https://media.kaspersky.com/en/business-security/cybersecurity-for-business-counting-the-costs-finding-the-value.pdf</a:t>
            </a:r>
            <a:endParaRPr sz="800" dirty="0">
              <a:latin typeface="+mn-lt"/>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 Continued.</a:t>
            </a:r>
            <a:endParaRPr/>
          </a:p>
        </p:txBody>
      </p:sp>
      <p:sp>
        <p:nvSpPr>
          <p:cNvPr id="363" name="Google Shape;363;p60"/>
          <p:cNvSpPr txBox="1">
            <a:spLocks noGrp="1"/>
          </p:cNvSpPr>
          <p:nvPr>
            <p:ph type="body" idx="1"/>
          </p:nvPr>
        </p:nvSpPr>
        <p:spPr>
          <a:xfrm>
            <a:off x="311700" y="1152475"/>
            <a:ext cx="4008600" cy="3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Creating a dedicated cybersecurity budget will only cost a fraction of the overall IT budget while providing sufficient security to SSR.</a:t>
            </a:r>
            <a:endParaRPr dirty="0">
              <a:latin typeface="Arial (Headings)"/>
            </a:endParaRPr>
          </a:p>
          <a:p>
            <a:pPr marL="0" lvl="0" indent="0" algn="l" rtl="0">
              <a:spcBef>
                <a:spcPts val="1600"/>
              </a:spcBef>
              <a:spcAft>
                <a:spcPts val="0"/>
              </a:spcAft>
              <a:buNone/>
            </a:pPr>
            <a:r>
              <a:rPr lang="en" dirty="0">
                <a:latin typeface="Arial (Headings)"/>
              </a:rPr>
              <a:t>Low-end protection would only run about 6% of the IT Budget, while higher-end protection would run about 14% of the IT Budget.</a:t>
            </a:r>
            <a:endParaRPr dirty="0">
              <a:latin typeface="Arial (Headings)"/>
            </a:endParaRPr>
          </a:p>
          <a:p>
            <a:pPr marL="0" lvl="0" indent="0" algn="l" rtl="0">
              <a:spcBef>
                <a:spcPts val="1600"/>
              </a:spcBef>
              <a:spcAft>
                <a:spcPts val="0"/>
              </a:spcAft>
              <a:buNone/>
            </a:pPr>
            <a:endParaRPr dirty="0">
              <a:latin typeface="Arial (Headings)"/>
            </a:endParaRPr>
          </a:p>
          <a:p>
            <a:pPr marL="0" lvl="0" indent="0" algn="l" rtl="0">
              <a:spcBef>
                <a:spcPts val="1600"/>
              </a:spcBef>
              <a:spcAft>
                <a:spcPts val="1600"/>
              </a:spcAft>
              <a:buNone/>
            </a:pPr>
            <a:endParaRPr dirty="0">
              <a:latin typeface="Arial (Headings)"/>
            </a:endParaRPr>
          </a:p>
        </p:txBody>
      </p:sp>
      <p:pic>
        <p:nvPicPr>
          <p:cNvPr id="364" name="Google Shape;364;p60"/>
          <p:cNvPicPr preferRelativeResize="0"/>
          <p:nvPr/>
        </p:nvPicPr>
        <p:blipFill>
          <a:blip r:embed="rId3">
            <a:alphaModFix/>
          </a:blip>
          <a:stretch>
            <a:fillRect/>
          </a:stretch>
        </p:blipFill>
        <p:spPr>
          <a:xfrm>
            <a:off x="4572000" y="2571750"/>
            <a:ext cx="3767576" cy="2263675"/>
          </a:xfrm>
          <a:prstGeom prst="rect">
            <a:avLst/>
          </a:prstGeom>
          <a:noFill/>
          <a:ln>
            <a:noFill/>
          </a:ln>
        </p:spPr>
      </p:pic>
      <p:pic>
        <p:nvPicPr>
          <p:cNvPr id="365" name="Google Shape;365;p60"/>
          <p:cNvPicPr preferRelativeResize="0"/>
          <p:nvPr/>
        </p:nvPicPr>
        <p:blipFill>
          <a:blip r:embed="rId4">
            <a:alphaModFix/>
          </a:blip>
          <a:stretch>
            <a:fillRect/>
          </a:stretch>
        </p:blipFill>
        <p:spPr>
          <a:xfrm>
            <a:off x="4572000" y="154450"/>
            <a:ext cx="3767574" cy="234661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71" name="Google Shape;371;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Arial (Headings)"/>
              </a:rPr>
              <a:t>Cybersecurity capabilities are a central pillar to business success in any large corporation. Developing cybersecurity capabilities within SSR will be an ongoing process. The initial foundations can be laid within a 2 year period, but there will need to be constant reassessment and improvement to combat new and emerging threats as time progresses. The new world of technology has given us an unprecedented capability to process information, communicate, and sell to people worldwide but this capability comes with risks. A good, clear-eyed, mature cybersecurity program can mitigate those risks.</a:t>
            </a:r>
            <a:endParaRPr dirty="0">
              <a:latin typeface="Arial (Heading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Issues and Complicating Factors</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Simmons made 12 observations that highlight a deep lack of cybersecurity maturity in SSR.</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No IT Strategy				9. No logs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No Policy Enforcement			10. No BCP.</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A disconnect between Compliance and Security.	11. Nowhere to report.</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IT Operations doesn’t conduct investigations	12. No staff, small budget.</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No vetting of Third Parties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No centralized asset repository</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No formal incident management process</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Too many passwords</a:t>
            </a:r>
            <a:endParaRPr dirty="0">
              <a:latin typeface="Arial (Heading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Resources/Addendum A</a:t>
            </a:r>
            <a:endParaRPr/>
          </a:p>
        </p:txBody>
      </p:sp>
      <p:sp>
        <p:nvSpPr>
          <p:cNvPr id="377" name="Google Shape;377;p62"/>
          <p:cNvSpPr txBox="1">
            <a:spLocks noGrp="1"/>
          </p:cNvSpPr>
          <p:nvPr>
            <p:ph type="body" idx="1"/>
          </p:nvPr>
        </p:nvSpPr>
        <p:spPr>
          <a:xfrm>
            <a:off x="311700" y="1152475"/>
            <a:ext cx="8520600" cy="3714860"/>
          </a:xfrm>
          <a:prstGeom prst="rect">
            <a:avLst/>
          </a:prstGeom>
        </p:spPr>
        <p:txBody>
          <a:bodyPr spcFirstLastPara="1" wrap="square" lIns="91425" tIns="91425" rIns="91425" bIns="91425" anchor="t" anchorCtr="0">
            <a:noAutofit/>
          </a:bodyPr>
          <a:lstStyle/>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 </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Kral</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"Incident Handler's Handbook | SANS Institute",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Sans.org</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2012. [Online]. Available: https://www.sans.org/white-papers/33901/.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Information Systems Audit and Control Association (ISACA),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COBIT 5</a:t>
            </a:r>
            <a:r>
              <a:rPr lang="en-US" sz="1100" dirty="0">
                <a:effectLst/>
                <a:latin typeface="Calibri" panose="020F0502020204030204" pitchFamily="34" charset="0"/>
                <a:ea typeface="Calibri" panose="020F0502020204030204" pitchFamily="34" charset="0"/>
                <a:cs typeface="Times New Roman" panose="02020603050405020304" pitchFamily="18" charset="0"/>
              </a:rPr>
              <a:t>. Rolling Meadows, IL: Information Systems Audit and Control Association (ISACA), 2013.  [Online]. Available: </a:t>
            </a:r>
            <a:r>
              <a:rPr lang="en-U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https://store.isaca.org/s/store#/store/browse/detail/a2S4w000004KoCDEA0</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"Cost of a data breach 2022",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Ibm.com</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2022. [Online]. Available: https://www.ibm.com/reports/data-breach.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"What's the Cost of a Data Breach in 2019?",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Digital Guardian</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2019.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a:rPr>
              <a:t>https://digitalguardian.com/blog/whats-cost-data-breach-2019</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"Assessing Security and Privacy Controls in Information Systems and Organizations",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2022.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5"/>
              </a:rPr>
              <a:t>https://csrc.nist.gov/publications/detail/sp/800-53a/rev-5/final#pubs-documentation</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"Information Security Handbook: A Guide for Managers",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2006.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6"/>
              </a:rPr>
              <a:t>https://csrc.nist.gov/publications/detail/sp/800-100/final</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Informative References Asset Management (ID.AM)”, ",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2006.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6"/>
              </a:rPr>
              <a:t>https://csrc.nist.gov/publications/detail/sp/800-100/final</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Cost of Malicious Cyber Activity to the U.S. Economy",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whitehouse.gov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2018.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7"/>
              </a:rPr>
              <a:t>https://www.whitehouse.gov/wp-content/uploads/2018/03/The-Cost-of-Malicious-Cyber-Activity-to-the-U.S.-Economy.pdf</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"Cybersecurity Framework Manufacturing Draft",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2016.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8"/>
              </a:rPr>
              <a:t>https://www.nist.gov/system/files/documents/2017/06/12/csf-manufacturing-profile-draft.pdf</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"Framework for Improving Critical Infrastructure Security", </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2018.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9"/>
              </a:rPr>
              <a:t>https://nvlpubs.nist.gov/nistpubs/CSWP/NIST.CSWP.04162018.pdf</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buFont typeface="Arial" panose="020B0604020202020204" pitchFamily="34" charset="0"/>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"Framework Resources</a:t>
            </a:r>
            <a:r>
              <a:rPr lang="en-US" sz="11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csrc.nist.gov</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2022. [Online]. Available: </a:t>
            </a:r>
            <a:r>
              <a:rPr lang="en-US" sz="11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https://www.nist.gov/document/2018-04-16frameworkv11core1xlsx</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and How to Solve it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SSR currently faces two problems:</a:t>
            </a:r>
            <a:endParaRPr dirty="0">
              <a:latin typeface="Arial (Headings)"/>
            </a:endParaRPr>
          </a:p>
          <a:p>
            <a:pPr marL="457200" lvl="0" indent="-342900" algn="l" rtl="0">
              <a:spcBef>
                <a:spcPts val="1600"/>
              </a:spcBef>
              <a:spcAft>
                <a:spcPts val="0"/>
              </a:spcAft>
              <a:buSzPts val="1800"/>
              <a:buAutoNum type="arabicPeriod"/>
            </a:pPr>
            <a:r>
              <a:rPr lang="en" dirty="0">
                <a:latin typeface="Arial (Headings)"/>
              </a:rPr>
              <a:t>How to respond to the Ransomware and Data Breach Incident; and</a:t>
            </a:r>
            <a:endParaRPr dirty="0">
              <a:latin typeface="Arial (Headings)"/>
            </a:endParaRPr>
          </a:p>
          <a:p>
            <a:pPr marL="457200" lvl="0" indent="-342900" algn="l" rtl="0">
              <a:spcBef>
                <a:spcPts val="0"/>
              </a:spcBef>
              <a:spcAft>
                <a:spcPts val="0"/>
              </a:spcAft>
              <a:buSzPts val="1800"/>
              <a:buAutoNum type="arabicPeriod"/>
            </a:pPr>
            <a:r>
              <a:rPr lang="en" dirty="0">
                <a:latin typeface="Arial (Headings)"/>
              </a:rPr>
              <a:t>How to develop and mature SSR’s Cybersecurity Capabilities.</a:t>
            </a:r>
            <a:endParaRPr dirty="0">
              <a:latin typeface="Arial (Headings)"/>
            </a:endParaRPr>
          </a:p>
          <a:p>
            <a:pPr marL="0" lvl="0" indent="0" algn="l" rtl="0">
              <a:spcBef>
                <a:spcPts val="1600"/>
              </a:spcBef>
              <a:spcAft>
                <a:spcPts val="1600"/>
              </a:spcAft>
              <a:buNone/>
            </a:pPr>
            <a:r>
              <a:rPr lang="en" dirty="0">
                <a:latin typeface="Arial (Headings)"/>
              </a:rPr>
              <a:t>Thankfully, many other companies have dealt with similar problems in the past, and various solutions exist. Namely, the Cybersecurity Program Management Framework (CPM).</a:t>
            </a:r>
            <a:endParaRPr dirty="0">
              <a:latin typeface="Arial (Heading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Headings)"/>
              </a:rPr>
              <a:t>Incident Response</a:t>
            </a:r>
            <a:endParaRPr dirty="0">
              <a:latin typeface="Arial (Heading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Threat</a:t>
            </a:r>
            <a:endParaRPr dirty="0"/>
          </a:p>
        </p:txBody>
      </p:sp>
      <p:sp>
        <p:nvSpPr>
          <p:cNvPr id="100" name="Google Shape;100;p2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Headings)"/>
              </a:rPr>
              <a:t>What are we dealing with?</a:t>
            </a:r>
            <a:endParaRPr dirty="0">
              <a:latin typeface="Arial (Headings)"/>
            </a:endParaRPr>
          </a:p>
        </p:txBody>
      </p:sp>
      <p:sp>
        <p:nvSpPr>
          <p:cNvPr id="101" name="Google Shape;101;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Headings)"/>
              </a:rPr>
              <a:t>Landscape</a:t>
            </a:r>
            <a:endParaRPr dirty="0">
              <a:latin typeface="Arial (Headings)"/>
            </a:endParaRPr>
          </a:p>
          <a:p>
            <a:pPr marL="0" lvl="0" indent="0" algn="l" rtl="0">
              <a:spcBef>
                <a:spcPts val="1600"/>
              </a:spcBef>
              <a:spcAft>
                <a:spcPts val="0"/>
              </a:spcAft>
              <a:buNone/>
            </a:pPr>
            <a:r>
              <a:rPr lang="en" dirty="0">
                <a:latin typeface="Arial (Headings)"/>
              </a:rPr>
              <a:t>Enemy</a:t>
            </a:r>
            <a:endParaRPr dirty="0">
              <a:latin typeface="Arial (Headings)"/>
            </a:endParaRPr>
          </a:p>
          <a:p>
            <a:pPr marL="0" lvl="0" indent="0" algn="l" rtl="0">
              <a:spcBef>
                <a:spcPts val="1600"/>
              </a:spcBef>
              <a:spcAft>
                <a:spcPts val="1600"/>
              </a:spcAft>
              <a:buNone/>
            </a:pPr>
            <a:r>
              <a:rPr lang="en" dirty="0">
                <a:latin typeface="Arial (Headings)"/>
              </a:rPr>
              <a:t>Tools</a:t>
            </a:r>
            <a:endParaRPr dirty="0">
              <a:latin typeface="Arial (Heading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Threat: Landscape</a:t>
            </a:r>
            <a:endParaRPr dirty="0"/>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Headings)"/>
              </a:rPr>
              <a:t>Although the current incident was caused by Ransomware, merely focusing on a single threat will not prepare the company to deal with the multi-form, phased, and varied attacks which will hit vulnerable companies from every direction.</a:t>
            </a:r>
            <a:endParaRPr dirty="0">
              <a:latin typeface="Arial (Headings)"/>
            </a:endParaRPr>
          </a:p>
          <a:p>
            <a:pPr marL="0" lvl="0" indent="0" algn="l" rtl="0">
              <a:spcBef>
                <a:spcPts val="1600"/>
              </a:spcBef>
              <a:spcAft>
                <a:spcPts val="0"/>
              </a:spcAft>
              <a:buNone/>
            </a:pPr>
            <a:r>
              <a:rPr lang="en" dirty="0">
                <a:latin typeface="Arial (Headings)"/>
              </a:rPr>
              <a:t>Malicious actors are legion, as are their tools of cyber-mischief.</a:t>
            </a:r>
            <a:endParaRPr dirty="0">
              <a:latin typeface="Arial (Headings)"/>
            </a:endParaRPr>
          </a:p>
          <a:p>
            <a:pPr marL="0" lvl="0" indent="0" algn="l" rtl="0">
              <a:spcBef>
                <a:spcPts val="1600"/>
              </a:spcBef>
              <a:spcAft>
                <a:spcPts val="1600"/>
              </a:spcAft>
              <a:buNone/>
            </a:pPr>
            <a:endParaRPr dirty="0">
              <a:latin typeface="Arial (Headings)"/>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4269</Words>
  <Application>Microsoft Office PowerPoint</Application>
  <PresentationFormat>On-screen Show (16:9)</PresentationFormat>
  <Paragraphs>476</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Playfair Display</vt:lpstr>
      <vt:lpstr>Arial (Headings)</vt:lpstr>
      <vt:lpstr>Calibri</vt:lpstr>
      <vt:lpstr>Lato</vt:lpstr>
      <vt:lpstr>Coral</vt:lpstr>
      <vt:lpstr>Stop, Shop, and Roll</vt:lpstr>
      <vt:lpstr>Table of Contents</vt:lpstr>
      <vt:lpstr>Background</vt:lpstr>
      <vt:lpstr>Background</vt:lpstr>
      <vt:lpstr>Key Issues and Complicating Factors</vt:lpstr>
      <vt:lpstr>The Problem and How to Solve it</vt:lpstr>
      <vt:lpstr>Incident Response</vt:lpstr>
      <vt:lpstr>The Threat</vt:lpstr>
      <vt:lpstr>The Threat: Landscape</vt:lpstr>
      <vt:lpstr>The Threat: Enemy</vt:lpstr>
      <vt:lpstr>The Threat: Tools</vt:lpstr>
      <vt:lpstr>The Response</vt:lpstr>
      <vt:lpstr>Intro: How to Respond</vt:lpstr>
      <vt:lpstr>Your Team</vt:lpstr>
      <vt:lpstr>RACI: Who is responsible for what?</vt:lpstr>
      <vt:lpstr>Your Plan: Incident Response Framework</vt:lpstr>
      <vt:lpstr>Understanding the Framework</vt:lpstr>
      <vt:lpstr>Identification</vt:lpstr>
      <vt:lpstr>Containment 1 of 3</vt:lpstr>
      <vt:lpstr>Containment 2 of 3</vt:lpstr>
      <vt:lpstr>Containment 3 of 3 </vt:lpstr>
      <vt:lpstr>Resolution </vt:lpstr>
      <vt:lpstr>Recovery </vt:lpstr>
      <vt:lpstr>Follow-up</vt:lpstr>
      <vt:lpstr>2 Week Timeline</vt:lpstr>
      <vt:lpstr>Budget for this particular Incident</vt:lpstr>
      <vt:lpstr>Conclusion to Incident Response</vt:lpstr>
      <vt:lpstr>Cybersecurity Program Improvement</vt:lpstr>
      <vt:lpstr>Introduction</vt:lpstr>
      <vt:lpstr>Why do we care?</vt:lpstr>
      <vt:lpstr>CPM Maturity Model</vt:lpstr>
      <vt:lpstr>Cybersecurity Program Management Framework</vt:lpstr>
      <vt:lpstr>Creating a Cybersecurity Department</vt:lpstr>
      <vt:lpstr>Initial Steps</vt:lpstr>
      <vt:lpstr>Creating a Cybersecurity Department</vt:lpstr>
      <vt:lpstr>Using the NIST Framework</vt:lpstr>
      <vt:lpstr>IPDRR</vt:lpstr>
      <vt:lpstr>Identify</vt:lpstr>
      <vt:lpstr>Protect</vt:lpstr>
      <vt:lpstr>Detect</vt:lpstr>
      <vt:lpstr>Respond</vt:lpstr>
      <vt:lpstr>Recover</vt:lpstr>
      <vt:lpstr>Long Term Plans</vt:lpstr>
      <vt:lpstr>To Be Continued</vt:lpstr>
      <vt:lpstr>Key Issues and Complicating Factors Revisit</vt:lpstr>
      <vt:lpstr>Two Year Timeline</vt:lpstr>
      <vt:lpstr>Budget: Quick Facts</vt:lpstr>
      <vt:lpstr>Budget Continued.</vt:lpstr>
      <vt:lpstr>Conclusion</vt:lpstr>
      <vt:lpstr>Resources/Addendum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Shop, and Roll</dc:title>
  <dc:subject>IT Service Management</dc:subject>
  <dc:creator>Charles A. Hulebak, Will Bobe, Alivia Coon, Edward Kim</dc:creator>
  <cp:keywords>Cybersecurity; Risk management; risk frameworks; Information Technology; Policy; Roadmap; SDLC; Compliance; Sarbanes Oxley; Finance; Insurance</cp:keywords>
  <cp:lastModifiedBy>Charles Ajax Hulebak</cp:lastModifiedBy>
  <cp:revision>2</cp:revision>
  <dcterms:modified xsi:type="dcterms:W3CDTF">2022-10-08T23:42:46Z</dcterms:modified>
</cp:coreProperties>
</file>