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Fira Sans Extra Condensed Medium" panose="020B0604020202020204" charset="0"/>
      <p:regular r:id="rId31"/>
      <p:bold r:id="rId32"/>
      <p:italic r:id="rId33"/>
      <p:boldItalic r:id="rId34"/>
    </p:embeddedFont>
    <p:embeddedFont>
      <p:font typeface="Righteous" panose="020B0604020202020204" charset="0"/>
      <p:regular r:id="rId35"/>
    </p:embeddedFont>
    <p:embeddedFont>
      <p:font typeface="Roboto" panose="02000000000000000000" pitchFamily="2" charset="0"/>
      <p:regular r:id="rId36"/>
      <p:bold r:id="rId37"/>
      <p:italic r:id="rId38"/>
      <p:boldItalic r:id="rId39"/>
    </p:embeddedFont>
    <p:embeddedFont>
      <p:font typeface="Roboto Condensed" panose="02000000000000000000" pitchFamily="2" charset="0"/>
      <p:regular r:id="rId40"/>
      <p:bold r:id="rId41"/>
      <p:italic r:id="rId42"/>
      <p:boldItalic r:id="rId43"/>
    </p:embeddedFont>
    <p:embeddedFont>
      <p:font typeface="Roboto Condensed Light" panose="02000000000000000000" pitchFamily="2" charset="0"/>
      <p:regular r:id="rId44"/>
      <p:bold r:id="rId45"/>
      <p:italic r:id="rId46"/>
      <p:boldItalic r:id="rId47"/>
    </p:embeddedFont>
    <p:embeddedFont>
      <p:font typeface="Squada One" panose="020B0604020202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567">
          <p15:clr>
            <a:srgbClr val="9AA0A6"/>
          </p15:clr>
        </p15:guide>
        <p15:guide id="4" pos="454">
          <p15:clr>
            <a:srgbClr val="9AA0A6"/>
          </p15:clr>
        </p15:guide>
        <p15:guide id="5" pos="1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0" y="654"/>
      </p:cViewPr>
      <p:guideLst>
        <p:guide orient="horz" pos="1620"/>
        <p:guide pos="2880"/>
        <p:guide orient="horz" pos="567"/>
        <p:guide pos="454"/>
        <p:guide pos="1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cefb212b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cefb212b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cefb212b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cefb212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ce1569658_8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ce1569658_8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ce1569658_5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ce1569658_5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d01435b6d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d01435b6d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7d01435b6d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7d01435b6d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d0f0b82a1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7d0f0b82a1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d01435b6d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d01435b6d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ce1569658_5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7ce1569658_5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d1cf6a4ca_4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7d1cf6a4ca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57095241f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5709524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d01435b6d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d01435b6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7d01435b6d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7d01435b6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ce1569658_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ce1569658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7d0f0b82a1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7d0f0b82a1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d1cf6a4c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d1cf6a4c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7d1cf6a4c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7d1cf6a4c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d1cf6a4c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d1cf6a4c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d1cf6a4c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d1cf6a4c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d01435b6d_1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7d01435b6d_1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ce1569658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ce1569658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ce1569658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ce1569658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ce1569658_8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ce1569658_8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ce1569658_8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ce1569658_8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cefb212b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cefb212b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cf1d6eaa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cf1d6eaa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ce1569658_8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ce1569658_8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rgbClr val="88D3CE"/>
            </a:gs>
            <a:gs pos="100000">
              <a:srgbClr val="423864"/>
            </a:gs>
          </a:gsLst>
          <a:lin ang="54007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TITLE 2">
  <p:cSld name="CUSTOM_6">
    <p:spTree>
      <p:nvGrpSpPr>
        <p:cNvPr id="1" name="Shape 83"/>
        <p:cNvGrpSpPr/>
        <p:nvPr/>
      </p:nvGrpSpPr>
      <p:grpSpPr>
        <a:xfrm>
          <a:off x="0" y="0"/>
          <a:ext cx="0" cy="0"/>
          <a:chOff x="0" y="0"/>
          <a:chExt cx="0" cy="0"/>
        </a:xfrm>
      </p:grpSpPr>
      <p:pic>
        <p:nvPicPr>
          <p:cNvPr id="84" name="Google Shape;84;p11"/>
          <p:cNvPicPr preferRelativeResize="0"/>
          <p:nvPr/>
        </p:nvPicPr>
        <p:blipFill>
          <a:blip r:embed="rId2">
            <a:alphaModFix/>
          </a:blip>
          <a:stretch>
            <a:fillRect/>
          </a:stretch>
        </p:blipFill>
        <p:spPr>
          <a:xfrm flipH="1">
            <a:off x="5757325" y="0"/>
            <a:ext cx="3386675" cy="3055799"/>
          </a:xfrm>
          <a:prstGeom prst="rect">
            <a:avLst/>
          </a:prstGeom>
          <a:noFill/>
          <a:ln>
            <a:noFill/>
          </a:ln>
        </p:spPr>
      </p:pic>
      <p:pic>
        <p:nvPicPr>
          <p:cNvPr id="85" name="Google Shape;85;p11"/>
          <p:cNvPicPr preferRelativeResize="0"/>
          <p:nvPr/>
        </p:nvPicPr>
        <p:blipFill>
          <a:blip r:embed="rId2">
            <a:alphaModFix/>
          </a:blip>
          <a:stretch>
            <a:fillRect/>
          </a:stretch>
        </p:blipFill>
        <p:spPr>
          <a:xfrm rot="10800000" flipH="1">
            <a:off x="100" y="2080574"/>
            <a:ext cx="3394601" cy="3062926"/>
          </a:xfrm>
          <a:prstGeom prst="rect">
            <a:avLst/>
          </a:prstGeom>
          <a:noFill/>
          <a:ln>
            <a:noFill/>
          </a:ln>
        </p:spPr>
      </p:pic>
      <p:sp>
        <p:nvSpPr>
          <p:cNvPr id="86" name="Google Shape;86;p11"/>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87" name="Google Shape;87;p11"/>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cxnSp>
        <p:nvCxnSpPr>
          <p:cNvPr id="88" name="Google Shape;88;p11"/>
          <p:cNvCxnSpPr/>
          <p:nvPr/>
        </p:nvCxnSpPr>
        <p:spPr>
          <a:xfrm>
            <a:off x="3681150" y="2571750"/>
            <a:ext cx="17979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2">
  <p:cSld name="CUSTOM_7">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flipH="1">
            <a:off x="749100" y="500825"/>
            <a:ext cx="83949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pic>
        <p:nvPicPr>
          <p:cNvPr id="91" name="Google Shape;91;p12"/>
          <p:cNvPicPr preferRelativeResize="0"/>
          <p:nvPr/>
        </p:nvPicPr>
        <p:blipFill>
          <a:blip r:embed="rId2">
            <a:alphaModFix/>
          </a:blip>
          <a:stretch>
            <a:fillRect/>
          </a:stretch>
        </p:blipFill>
        <p:spPr>
          <a:xfrm flipH="1">
            <a:off x="6843225" y="0"/>
            <a:ext cx="2300675" cy="20759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p:cSld name="CUSTOM_7_1">
    <p:spTree>
      <p:nvGrpSpPr>
        <p:cNvPr id="1" name="Shape 92"/>
        <p:cNvGrpSpPr/>
        <p:nvPr/>
      </p:nvGrpSpPr>
      <p:grpSpPr>
        <a:xfrm>
          <a:off x="0" y="0"/>
          <a:ext cx="0" cy="0"/>
          <a:chOff x="0" y="0"/>
          <a:chExt cx="0" cy="0"/>
        </a:xfrm>
      </p:grpSpPr>
      <p:sp>
        <p:nvSpPr>
          <p:cNvPr id="93" name="Google Shape;93;p13"/>
          <p:cNvSpPr txBox="1">
            <a:spLocks noGrp="1"/>
          </p:cNvSpPr>
          <p:nvPr>
            <p:ph type="ctrTitle"/>
          </p:nvPr>
        </p:nvSpPr>
        <p:spPr>
          <a:xfrm flipH="1">
            <a:off x="749100" y="507400"/>
            <a:ext cx="83949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94" name="Google Shape;94;p13"/>
          <p:cNvSpPr txBox="1">
            <a:spLocks noGrp="1"/>
          </p:cNvSpPr>
          <p:nvPr>
            <p:ph type="ctrTitle" idx="2"/>
          </p:nvPr>
        </p:nvSpPr>
        <p:spPr>
          <a:xfrm>
            <a:off x="1690457" y="19083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95" name="Google Shape;95;p13"/>
          <p:cNvSpPr txBox="1">
            <a:spLocks noGrp="1"/>
          </p:cNvSpPr>
          <p:nvPr>
            <p:ph type="subTitle" idx="1"/>
          </p:nvPr>
        </p:nvSpPr>
        <p:spPr>
          <a:xfrm>
            <a:off x="20518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96" name="Google Shape;96;p13"/>
          <p:cNvSpPr txBox="1">
            <a:spLocks noGrp="1"/>
          </p:cNvSpPr>
          <p:nvPr>
            <p:ph type="ctrTitle" idx="3"/>
          </p:nvPr>
        </p:nvSpPr>
        <p:spPr>
          <a:xfrm>
            <a:off x="1690457" y="341026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97" name="Google Shape;97;p13"/>
          <p:cNvSpPr txBox="1">
            <a:spLocks noGrp="1"/>
          </p:cNvSpPr>
          <p:nvPr>
            <p:ph type="subTitle" idx="4"/>
          </p:nvPr>
        </p:nvSpPr>
        <p:spPr>
          <a:xfrm>
            <a:off x="20518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98" name="Google Shape;98;p13"/>
          <p:cNvSpPr txBox="1">
            <a:spLocks noGrp="1"/>
          </p:cNvSpPr>
          <p:nvPr>
            <p:ph type="ctrTitle" idx="5"/>
          </p:nvPr>
        </p:nvSpPr>
        <p:spPr>
          <a:xfrm>
            <a:off x="4824357" y="19083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99" name="Google Shape;99;p13"/>
          <p:cNvSpPr txBox="1">
            <a:spLocks noGrp="1"/>
          </p:cNvSpPr>
          <p:nvPr>
            <p:ph type="subTitle" idx="6"/>
          </p:nvPr>
        </p:nvSpPr>
        <p:spPr>
          <a:xfrm>
            <a:off x="51857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0" name="Google Shape;100;p13"/>
          <p:cNvSpPr txBox="1">
            <a:spLocks noGrp="1"/>
          </p:cNvSpPr>
          <p:nvPr>
            <p:ph type="ctrTitle" idx="7"/>
          </p:nvPr>
        </p:nvSpPr>
        <p:spPr>
          <a:xfrm>
            <a:off x="4824357" y="341026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01" name="Google Shape;101;p13"/>
          <p:cNvSpPr txBox="1">
            <a:spLocks noGrp="1"/>
          </p:cNvSpPr>
          <p:nvPr>
            <p:ph type="subTitle" idx="8"/>
          </p:nvPr>
        </p:nvSpPr>
        <p:spPr>
          <a:xfrm>
            <a:off x="51857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cxnSp>
        <p:nvCxnSpPr>
          <p:cNvPr id="102" name="Google Shape;102;p13"/>
          <p:cNvCxnSpPr/>
          <p:nvPr/>
        </p:nvCxnSpPr>
        <p:spPr>
          <a:xfrm>
            <a:off x="2273400" y="2110663"/>
            <a:ext cx="4597200" cy="0"/>
          </a:xfrm>
          <a:prstGeom prst="straightConnector1">
            <a:avLst/>
          </a:prstGeom>
          <a:noFill/>
          <a:ln w="19050" cap="flat" cmpd="sng">
            <a:solidFill>
              <a:srgbClr val="FFFFFF"/>
            </a:solidFill>
            <a:prstDash val="solid"/>
            <a:round/>
            <a:headEnd type="none" w="med" len="med"/>
            <a:tailEnd type="none" w="med" len="med"/>
          </a:ln>
        </p:spPr>
      </p:cxnSp>
      <p:cxnSp>
        <p:nvCxnSpPr>
          <p:cNvPr id="103" name="Google Shape;103;p13"/>
          <p:cNvCxnSpPr/>
          <p:nvPr/>
        </p:nvCxnSpPr>
        <p:spPr>
          <a:xfrm>
            <a:off x="2273400" y="3627438"/>
            <a:ext cx="4597200" cy="0"/>
          </a:xfrm>
          <a:prstGeom prst="straightConnector1">
            <a:avLst/>
          </a:prstGeom>
          <a:noFill/>
          <a:ln w="19050" cap="flat" cmpd="sng">
            <a:solidFill>
              <a:srgbClr val="FFFFFF"/>
            </a:solidFill>
            <a:prstDash val="solid"/>
            <a:round/>
            <a:headEnd type="none" w="med" len="med"/>
            <a:tailEnd type="none" w="med" len="med"/>
          </a:ln>
        </p:spPr>
      </p:cxnSp>
      <p:pic>
        <p:nvPicPr>
          <p:cNvPr id="104" name="Google Shape;104;p13"/>
          <p:cNvPicPr preferRelativeResize="0"/>
          <p:nvPr/>
        </p:nvPicPr>
        <p:blipFill>
          <a:blip r:embed="rId2">
            <a:alphaModFix/>
          </a:blip>
          <a:stretch>
            <a:fillRect/>
          </a:stretch>
        </p:blipFill>
        <p:spPr>
          <a:xfrm flipH="1">
            <a:off x="6843225" y="0"/>
            <a:ext cx="2300675" cy="2075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bg>
      <p:bgPr>
        <a:gradFill>
          <a:gsLst>
            <a:gs pos="0">
              <a:srgbClr val="88D3CE"/>
            </a:gs>
            <a:gs pos="100000">
              <a:srgbClr val="423864"/>
            </a:gs>
          </a:gsLst>
          <a:lin ang="5400700" scaled="0"/>
        </a:gra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904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5" name="Google Shape;15;p3"/>
          <p:cNvSpPr txBox="1">
            <a:spLocks noGrp="1"/>
          </p:cNvSpPr>
          <p:nvPr>
            <p:ph type="subTitle" idx="1"/>
          </p:nvPr>
        </p:nvSpPr>
        <p:spPr>
          <a:xfrm>
            <a:off x="20518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6" name="Google Shape;16;p3"/>
          <p:cNvSpPr txBox="1">
            <a:spLocks noGrp="1"/>
          </p:cNvSpPr>
          <p:nvPr>
            <p:ph type="ctrTitle" idx="2"/>
          </p:nvPr>
        </p:nvSpPr>
        <p:spPr>
          <a:xfrm>
            <a:off x="16904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7" name="Google Shape;17;p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8" name="Google Shape;18;p3"/>
          <p:cNvSpPr txBox="1">
            <a:spLocks noGrp="1"/>
          </p:cNvSpPr>
          <p:nvPr>
            <p:ph type="ctrTitle" idx="4"/>
          </p:nvPr>
        </p:nvSpPr>
        <p:spPr>
          <a:xfrm>
            <a:off x="48243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9" name="Google Shape;19;p3"/>
          <p:cNvSpPr txBox="1">
            <a:spLocks noGrp="1"/>
          </p:cNvSpPr>
          <p:nvPr>
            <p:ph type="subTitle" idx="5"/>
          </p:nvPr>
        </p:nvSpPr>
        <p:spPr>
          <a:xfrm>
            <a:off x="51857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0" name="Google Shape;20;p3"/>
          <p:cNvSpPr txBox="1">
            <a:spLocks noGrp="1"/>
          </p:cNvSpPr>
          <p:nvPr>
            <p:ph type="ctrTitle" idx="6"/>
          </p:nvPr>
        </p:nvSpPr>
        <p:spPr>
          <a:xfrm>
            <a:off x="48243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21" name="Google Shape;21;p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2" name="Google Shape;22;p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 name="Google Shape;23;p3"/>
          <p:cNvSpPr txBox="1">
            <a:spLocks noGrp="1"/>
          </p:cNvSpPr>
          <p:nvPr>
            <p:ph type="title" idx="9" hasCustomPrompt="1"/>
          </p:nvPr>
        </p:nvSpPr>
        <p:spPr>
          <a:xfrm>
            <a:off x="21281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13" hasCustomPrompt="1"/>
          </p:nvPr>
        </p:nvSpPr>
        <p:spPr>
          <a:xfrm>
            <a:off x="21281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14" hasCustomPrompt="1"/>
          </p:nvPr>
        </p:nvSpPr>
        <p:spPr>
          <a:xfrm>
            <a:off x="52620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title" idx="15" hasCustomPrompt="1"/>
          </p:nvPr>
        </p:nvSpPr>
        <p:spPr>
          <a:xfrm>
            <a:off x="52620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2273400" y="2242363"/>
            <a:ext cx="4597200" cy="0"/>
          </a:xfrm>
          <a:prstGeom prst="straightConnector1">
            <a:avLst/>
          </a:prstGeom>
          <a:noFill/>
          <a:ln w="19050" cap="flat" cmpd="sng">
            <a:solidFill>
              <a:srgbClr val="FFFFFF"/>
            </a:solidFill>
            <a:prstDash val="solid"/>
            <a:round/>
            <a:headEnd type="none" w="med" len="med"/>
            <a:tailEnd type="none" w="med" len="med"/>
          </a:ln>
        </p:spPr>
      </p:cxnSp>
      <p:cxnSp>
        <p:nvCxnSpPr>
          <p:cNvPr id="28" name="Google Shape;28;p3"/>
          <p:cNvCxnSpPr/>
          <p:nvPr/>
        </p:nvCxnSpPr>
        <p:spPr>
          <a:xfrm>
            <a:off x="2273400" y="3804313"/>
            <a:ext cx="45972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CUSTOM_2_1">
    <p:bg>
      <p:bgPr>
        <a:gradFill>
          <a:gsLst>
            <a:gs pos="0">
              <a:srgbClr val="88D3CE"/>
            </a:gs>
            <a:gs pos="100000">
              <a:srgbClr val="423864"/>
            </a:gs>
          </a:gsLst>
          <a:lin ang="5400700" scaled="0"/>
        </a:gradFill>
        <a:effectLst/>
      </p:bgPr>
    </p:bg>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0" y="0"/>
            <a:ext cx="2300675" cy="2075900"/>
          </a:xfrm>
          <a:prstGeom prst="rect">
            <a:avLst/>
          </a:prstGeom>
          <a:noFill/>
          <a:ln>
            <a:noFill/>
          </a:ln>
        </p:spPr>
      </p:pic>
      <p:sp>
        <p:nvSpPr>
          <p:cNvPr id="31" name="Google Shape;31;p4"/>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MBERS + TEXT">
  <p:cSld name="CUSTOM_2_1_2">
    <p:bg>
      <p:bgPr>
        <a:gradFill>
          <a:gsLst>
            <a:gs pos="0">
              <a:srgbClr val="88D3CE"/>
            </a:gs>
            <a:gs pos="100000">
              <a:srgbClr val="423864"/>
            </a:gs>
          </a:gsLst>
          <a:lin ang="5400700" scaled="0"/>
        </a:gradFill>
        <a:effectLst/>
      </p:bgPr>
    </p:bg>
    <p:spTree>
      <p:nvGrpSpPr>
        <p:cNvPr id="1" name="Shape 32"/>
        <p:cNvGrpSpPr/>
        <p:nvPr/>
      </p:nvGrpSpPr>
      <p:grpSpPr>
        <a:xfrm>
          <a:off x="0" y="0"/>
          <a:ext cx="0" cy="0"/>
          <a:chOff x="0" y="0"/>
          <a:chExt cx="0" cy="0"/>
        </a:xfrm>
      </p:grpSpPr>
      <p:pic>
        <p:nvPicPr>
          <p:cNvPr id="33" name="Google Shape;33;p5"/>
          <p:cNvPicPr preferRelativeResize="0"/>
          <p:nvPr/>
        </p:nvPicPr>
        <p:blipFill>
          <a:blip r:embed="rId2">
            <a:alphaModFix/>
          </a:blip>
          <a:stretch>
            <a:fillRect/>
          </a:stretch>
        </p:blipFill>
        <p:spPr>
          <a:xfrm>
            <a:off x="0" y="-40725"/>
            <a:ext cx="1806736" cy="1630220"/>
          </a:xfrm>
          <a:prstGeom prst="rect">
            <a:avLst/>
          </a:prstGeom>
          <a:noFill/>
          <a:ln>
            <a:noFill/>
          </a:ln>
        </p:spPr>
      </p:pic>
      <p:sp>
        <p:nvSpPr>
          <p:cNvPr id="34" name="Google Shape;34;p5"/>
          <p:cNvSpPr txBox="1">
            <a:spLocks noGrp="1"/>
          </p:cNvSpPr>
          <p:nvPr>
            <p:ph type="ctrTitle"/>
          </p:nvPr>
        </p:nvSpPr>
        <p:spPr>
          <a:xfrm flipH="1">
            <a:off x="-100" y="507400"/>
            <a:ext cx="8394900" cy="6705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35" name="Google Shape;35;p5"/>
          <p:cNvSpPr/>
          <p:nvPr/>
        </p:nvSpPr>
        <p:spPr>
          <a:xfrm>
            <a:off x="6603225" y="2224175"/>
            <a:ext cx="2058600" cy="9027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36" name="Google Shape;36;p5"/>
          <p:cNvSpPr txBox="1">
            <a:spLocks noGrp="1"/>
          </p:cNvSpPr>
          <p:nvPr>
            <p:ph type="title" idx="2" hasCustomPrompt="1"/>
          </p:nvPr>
        </p:nvSpPr>
        <p:spPr>
          <a:xfrm>
            <a:off x="6786025" y="2341875"/>
            <a:ext cx="1692900" cy="4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5"/>
          <p:cNvSpPr txBox="1">
            <a:spLocks noGrp="1"/>
          </p:cNvSpPr>
          <p:nvPr>
            <p:ph type="subTitle" idx="1"/>
          </p:nvPr>
        </p:nvSpPr>
        <p:spPr>
          <a:xfrm>
            <a:off x="6679232" y="27592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8" name="Google Shape;38;p5"/>
          <p:cNvSpPr/>
          <p:nvPr/>
        </p:nvSpPr>
        <p:spPr>
          <a:xfrm>
            <a:off x="4439025" y="2224175"/>
            <a:ext cx="2058600" cy="9027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39" name="Google Shape;39;p5"/>
          <p:cNvSpPr txBox="1">
            <a:spLocks noGrp="1"/>
          </p:cNvSpPr>
          <p:nvPr>
            <p:ph type="title" idx="3" hasCustomPrompt="1"/>
          </p:nvPr>
        </p:nvSpPr>
        <p:spPr>
          <a:xfrm>
            <a:off x="4621825" y="2341875"/>
            <a:ext cx="1692900" cy="4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0" name="Google Shape;40;p5"/>
          <p:cNvSpPr txBox="1">
            <a:spLocks noGrp="1"/>
          </p:cNvSpPr>
          <p:nvPr>
            <p:ph type="subTitle" idx="4"/>
          </p:nvPr>
        </p:nvSpPr>
        <p:spPr>
          <a:xfrm>
            <a:off x="4515032" y="27592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41" name="Google Shape;41;p5"/>
          <p:cNvSpPr/>
          <p:nvPr/>
        </p:nvSpPr>
        <p:spPr>
          <a:xfrm>
            <a:off x="6603225" y="3249050"/>
            <a:ext cx="2058600" cy="9027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42" name="Google Shape;42;p5"/>
          <p:cNvSpPr txBox="1">
            <a:spLocks noGrp="1"/>
          </p:cNvSpPr>
          <p:nvPr>
            <p:ph type="title" idx="5" hasCustomPrompt="1"/>
          </p:nvPr>
        </p:nvSpPr>
        <p:spPr>
          <a:xfrm>
            <a:off x="6786025" y="3366750"/>
            <a:ext cx="1692900" cy="4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5"/>
          <p:cNvSpPr txBox="1">
            <a:spLocks noGrp="1"/>
          </p:cNvSpPr>
          <p:nvPr>
            <p:ph type="subTitle" idx="6"/>
          </p:nvPr>
        </p:nvSpPr>
        <p:spPr>
          <a:xfrm>
            <a:off x="6679232" y="37841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44" name="Google Shape;44;p5"/>
          <p:cNvSpPr/>
          <p:nvPr/>
        </p:nvSpPr>
        <p:spPr>
          <a:xfrm>
            <a:off x="4439025" y="3249050"/>
            <a:ext cx="2058600" cy="9027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45" name="Google Shape;45;p5"/>
          <p:cNvSpPr txBox="1">
            <a:spLocks noGrp="1"/>
          </p:cNvSpPr>
          <p:nvPr>
            <p:ph type="title" idx="7" hasCustomPrompt="1"/>
          </p:nvPr>
        </p:nvSpPr>
        <p:spPr>
          <a:xfrm>
            <a:off x="4621825" y="3366750"/>
            <a:ext cx="1692900" cy="4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6" name="Google Shape;46;p5"/>
          <p:cNvSpPr txBox="1">
            <a:spLocks noGrp="1"/>
          </p:cNvSpPr>
          <p:nvPr>
            <p:ph type="subTitle" idx="8"/>
          </p:nvPr>
        </p:nvSpPr>
        <p:spPr>
          <a:xfrm>
            <a:off x="4515032" y="37841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47" name="Google Shape;47;p5"/>
          <p:cNvSpPr/>
          <p:nvPr/>
        </p:nvSpPr>
        <p:spPr>
          <a:xfrm>
            <a:off x="1515950" y="1321325"/>
            <a:ext cx="2058600" cy="9027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48" name="Google Shape;48;p5"/>
          <p:cNvSpPr txBox="1">
            <a:spLocks noGrp="1"/>
          </p:cNvSpPr>
          <p:nvPr>
            <p:ph type="title" idx="9" hasCustomPrompt="1"/>
          </p:nvPr>
        </p:nvSpPr>
        <p:spPr>
          <a:xfrm>
            <a:off x="1698750" y="1439025"/>
            <a:ext cx="1692900" cy="4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5"/>
          <p:cNvSpPr txBox="1">
            <a:spLocks noGrp="1"/>
          </p:cNvSpPr>
          <p:nvPr>
            <p:ph type="subTitle" idx="13"/>
          </p:nvPr>
        </p:nvSpPr>
        <p:spPr>
          <a:xfrm>
            <a:off x="1591957" y="18563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CUSTOM_2_1_1">
    <p:bg>
      <p:bgPr>
        <a:gradFill>
          <a:gsLst>
            <a:gs pos="0">
              <a:srgbClr val="88D3CE"/>
            </a:gs>
            <a:gs pos="100000">
              <a:srgbClr val="423864"/>
            </a:gs>
          </a:gsLst>
          <a:lin ang="5400700" scaled="0"/>
        </a:gradFill>
        <a:effectLst/>
      </p:bgPr>
    </p:bg>
    <p:spTree>
      <p:nvGrpSpPr>
        <p:cNvPr id="1" name="Shape 50"/>
        <p:cNvGrpSpPr/>
        <p:nvPr/>
      </p:nvGrpSpPr>
      <p:grpSpPr>
        <a:xfrm>
          <a:off x="0" y="0"/>
          <a:ext cx="0" cy="0"/>
          <a:chOff x="0" y="0"/>
          <a:chExt cx="0" cy="0"/>
        </a:xfrm>
      </p:grpSpPr>
      <p:pic>
        <p:nvPicPr>
          <p:cNvPr id="51" name="Google Shape;51;p6"/>
          <p:cNvPicPr preferRelativeResize="0"/>
          <p:nvPr/>
        </p:nvPicPr>
        <p:blipFill>
          <a:blip r:embed="rId2">
            <a:alphaModFix/>
          </a:blip>
          <a:stretch>
            <a:fillRect/>
          </a:stretch>
        </p:blipFill>
        <p:spPr>
          <a:xfrm>
            <a:off x="0" y="0"/>
            <a:ext cx="2300675" cy="2075900"/>
          </a:xfrm>
          <a:prstGeom prst="rect">
            <a:avLst/>
          </a:prstGeom>
          <a:noFill/>
          <a:ln>
            <a:noFill/>
          </a:ln>
        </p:spPr>
      </p:pic>
      <p:sp>
        <p:nvSpPr>
          <p:cNvPr id="52" name="Google Shape;52;p6"/>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53" name="Google Shape;53;p6"/>
          <p:cNvSpPr txBox="1">
            <a:spLocks noGrp="1"/>
          </p:cNvSpPr>
          <p:nvPr>
            <p:ph type="subTitle" idx="1"/>
          </p:nvPr>
        </p:nvSpPr>
        <p:spPr>
          <a:xfrm>
            <a:off x="4837607" y="2387850"/>
            <a:ext cx="1906500" cy="36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pic>
        <p:nvPicPr>
          <p:cNvPr id="54" name="Google Shape;54;p6"/>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cxnSp>
        <p:nvCxnSpPr>
          <p:cNvPr id="55" name="Google Shape;55;p6"/>
          <p:cNvCxnSpPr/>
          <p:nvPr/>
        </p:nvCxnSpPr>
        <p:spPr>
          <a:xfrm>
            <a:off x="4572000" y="1228200"/>
            <a:ext cx="0" cy="26871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6"/>
        <p:cNvGrpSpPr/>
        <p:nvPr/>
      </p:nvGrpSpPr>
      <p:grpSpPr>
        <a:xfrm>
          <a:off x="0" y="0"/>
          <a:ext cx="0" cy="0"/>
          <a:chOff x="0" y="0"/>
          <a:chExt cx="0" cy="0"/>
        </a:xfrm>
      </p:grpSpPr>
      <p:sp>
        <p:nvSpPr>
          <p:cNvPr id="57" name="Google Shape;57;p7"/>
          <p:cNvSpPr txBox="1">
            <a:spLocks noGrp="1"/>
          </p:cNvSpPr>
          <p:nvPr>
            <p:ph type="subTitle" idx="1"/>
          </p:nvPr>
        </p:nvSpPr>
        <p:spPr>
          <a:xfrm>
            <a:off x="1397425" y="2809300"/>
            <a:ext cx="30126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pic>
        <p:nvPicPr>
          <p:cNvPr id="58" name="Google Shape;58;p7"/>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cxnSp>
        <p:nvCxnSpPr>
          <p:cNvPr id="59" name="Google Shape;59;p7"/>
          <p:cNvCxnSpPr/>
          <p:nvPr/>
        </p:nvCxnSpPr>
        <p:spPr>
          <a:xfrm>
            <a:off x="3444375" y="2693550"/>
            <a:ext cx="1797900" cy="0"/>
          </a:xfrm>
          <a:prstGeom prst="straightConnector1">
            <a:avLst/>
          </a:prstGeom>
          <a:noFill/>
          <a:ln w="19050" cap="flat" cmpd="sng">
            <a:solidFill>
              <a:srgbClr val="FFFFFF"/>
            </a:solidFill>
            <a:prstDash val="solid"/>
            <a:round/>
            <a:headEnd type="none" w="med" len="med"/>
            <a:tailEnd type="none" w="med" len="med"/>
          </a:ln>
        </p:spPr>
      </p:cxnSp>
      <p:sp>
        <p:nvSpPr>
          <p:cNvPr id="60" name="Google Shape;60;p7"/>
          <p:cNvSpPr txBox="1">
            <a:spLocks noGrp="1"/>
          </p:cNvSpPr>
          <p:nvPr>
            <p:ph type="ctrTitle"/>
          </p:nvPr>
        </p:nvSpPr>
        <p:spPr>
          <a:xfrm flipH="1">
            <a:off x="2714084" y="1890188"/>
            <a:ext cx="3956100" cy="6705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77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p:cSld name="CUSTOM_3">
    <p:spTree>
      <p:nvGrpSpPr>
        <p:cNvPr id="1" name="Shape 61"/>
        <p:cNvGrpSpPr/>
        <p:nvPr/>
      </p:nvGrpSpPr>
      <p:grpSpPr>
        <a:xfrm>
          <a:off x="0" y="0"/>
          <a:ext cx="0" cy="0"/>
          <a:chOff x="0" y="0"/>
          <a:chExt cx="0" cy="0"/>
        </a:xfrm>
      </p:grpSpPr>
      <p:pic>
        <p:nvPicPr>
          <p:cNvPr id="62" name="Google Shape;62;p8"/>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63" name="Google Shape;63;p8"/>
          <p:cNvSpPr txBox="1">
            <a:spLocks noGrp="1"/>
          </p:cNvSpPr>
          <p:nvPr>
            <p:ph type="ctrTitle"/>
          </p:nvPr>
        </p:nvSpPr>
        <p:spPr>
          <a:xfrm>
            <a:off x="749100" y="507400"/>
            <a:ext cx="8394900" cy="670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64" name="Google Shape;64;p8"/>
          <p:cNvSpPr txBox="1">
            <a:spLocks noGrp="1"/>
          </p:cNvSpPr>
          <p:nvPr>
            <p:ph type="ctrTitle" idx="2"/>
          </p:nvPr>
        </p:nvSpPr>
        <p:spPr>
          <a:xfrm>
            <a:off x="2750155"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65" name="Google Shape;65;p8"/>
          <p:cNvSpPr txBox="1">
            <a:spLocks noGrp="1"/>
          </p:cNvSpPr>
          <p:nvPr>
            <p:ph type="subTitle" idx="1"/>
          </p:nvPr>
        </p:nvSpPr>
        <p:spPr>
          <a:xfrm>
            <a:off x="2750119"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6" name="Google Shape;66;p8"/>
          <p:cNvSpPr txBox="1">
            <a:spLocks noGrp="1"/>
          </p:cNvSpPr>
          <p:nvPr>
            <p:ph type="ctrTitle" idx="3"/>
          </p:nvPr>
        </p:nvSpPr>
        <p:spPr>
          <a:xfrm>
            <a:off x="4800201" y="18021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67" name="Google Shape;67;p8"/>
          <p:cNvSpPr txBox="1">
            <a:spLocks noGrp="1"/>
          </p:cNvSpPr>
          <p:nvPr>
            <p:ph type="subTitle" idx="4"/>
          </p:nvPr>
        </p:nvSpPr>
        <p:spPr>
          <a:xfrm>
            <a:off x="4800165" y="2263575"/>
            <a:ext cx="1570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8" name="Google Shape;68;p8"/>
          <p:cNvSpPr txBox="1">
            <a:spLocks noGrp="1"/>
          </p:cNvSpPr>
          <p:nvPr>
            <p:ph type="ctrTitle" idx="5"/>
          </p:nvPr>
        </p:nvSpPr>
        <p:spPr>
          <a:xfrm>
            <a:off x="3794948" y="3600050"/>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69" name="Google Shape;69;p8"/>
          <p:cNvSpPr txBox="1">
            <a:spLocks noGrp="1"/>
          </p:cNvSpPr>
          <p:nvPr>
            <p:ph type="subTitle" idx="6"/>
          </p:nvPr>
        </p:nvSpPr>
        <p:spPr>
          <a:xfrm>
            <a:off x="3753025" y="4061500"/>
            <a:ext cx="16539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TITLE">
  <p:cSld name="CUSTOM_4">
    <p:spTree>
      <p:nvGrpSpPr>
        <p:cNvPr id="1" name="Shape 70"/>
        <p:cNvGrpSpPr/>
        <p:nvPr/>
      </p:nvGrpSpPr>
      <p:grpSpPr>
        <a:xfrm>
          <a:off x="0" y="0"/>
          <a:ext cx="0" cy="0"/>
          <a:chOff x="0" y="0"/>
          <a:chExt cx="0" cy="0"/>
        </a:xfrm>
      </p:grpSpPr>
      <p:pic>
        <p:nvPicPr>
          <p:cNvPr id="71" name="Google Shape;71;p9"/>
          <p:cNvPicPr preferRelativeResize="0"/>
          <p:nvPr/>
        </p:nvPicPr>
        <p:blipFill>
          <a:blip r:embed="rId2">
            <a:alphaModFix/>
          </a:blip>
          <a:stretch>
            <a:fillRect/>
          </a:stretch>
        </p:blipFill>
        <p:spPr>
          <a:xfrm>
            <a:off x="100" y="0"/>
            <a:ext cx="3386675" cy="3055799"/>
          </a:xfrm>
          <a:prstGeom prst="rect">
            <a:avLst/>
          </a:prstGeom>
          <a:noFill/>
          <a:ln>
            <a:noFill/>
          </a:ln>
        </p:spPr>
      </p:pic>
      <p:pic>
        <p:nvPicPr>
          <p:cNvPr id="72" name="Google Shape;72;p9"/>
          <p:cNvPicPr preferRelativeResize="0"/>
          <p:nvPr/>
        </p:nvPicPr>
        <p:blipFill>
          <a:blip r:embed="rId2">
            <a:alphaModFix/>
          </a:blip>
          <a:stretch>
            <a:fillRect/>
          </a:stretch>
        </p:blipFill>
        <p:spPr>
          <a:xfrm rot="10800000">
            <a:off x="5749399" y="2080574"/>
            <a:ext cx="3394601" cy="3062926"/>
          </a:xfrm>
          <a:prstGeom prst="rect">
            <a:avLst/>
          </a:prstGeom>
          <a:noFill/>
          <a:ln>
            <a:noFill/>
          </a:ln>
        </p:spPr>
      </p:pic>
      <p:sp>
        <p:nvSpPr>
          <p:cNvPr id="73" name="Google Shape;73;p9"/>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74" name="Google Shape;74;p9"/>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cxnSp>
        <p:nvCxnSpPr>
          <p:cNvPr id="75" name="Google Shape;75;p9"/>
          <p:cNvCxnSpPr/>
          <p:nvPr/>
        </p:nvCxnSpPr>
        <p:spPr>
          <a:xfrm>
            <a:off x="3681150" y="2571750"/>
            <a:ext cx="17979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p:cSld name="CUSTOM_5">
    <p:spTree>
      <p:nvGrpSpPr>
        <p:cNvPr id="1" name="Shape 76"/>
        <p:cNvGrpSpPr/>
        <p:nvPr/>
      </p:nvGrpSpPr>
      <p:grpSpPr>
        <a:xfrm>
          <a:off x="0" y="0"/>
          <a:ext cx="0" cy="0"/>
          <a:chOff x="0" y="0"/>
          <a:chExt cx="0" cy="0"/>
        </a:xfrm>
      </p:grpSpPr>
      <p:sp>
        <p:nvSpPr>
          <p:cNvPr id="77" name="Google Shape;77;p10"/>
          <p:cNvSpPr txBox="1">
            <a:spLocks noGrp="1"/>
          </p:cNvSpPr>
          <p:nvPr>
            <p:ph type="subTitle" idx="1"/>
          </p:nvPr>
        </p:nvSpPr>
        <p:spPr>
          <a:xfrm>
            <a:off x="2336855" y="2792539"/>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78" name="Google Shape;78;p10"/>
          <p:cNvSpPr txBox="1">
            <a:spLocks noGrp="1"/>
          </p:cNvSpPr>
          <p:nvPr>
            <p:ph type="subTitle" idx="2"/>
          </p:nvPr>
        </p:nvSpPr>
        <p:spPr>
          <a:xfrm>
            <a:off x="4721655" y="2806554"/>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pic>
        <p:nvPicPr>
          <p:cNvPr id="79" name="Google Shape;79;p10"/>
          <p:cNvPicPr preferRelativeResize="0"/>
          <p:nvPr/>
        </p:nvPicPr>
        <p:blipFill>
          <a:blip r:embed="rId2">
            <a:alphaModFix/>
          </a:blip>
          <a:stretch>
            <a:fillRect/>
          </a:stretch>
        </p:blipFill>
        <p:spPr>
          <a:xfrm>
            <a:off x="0" y="0"/>
            <a:ext cx="2300675" cy="2075900"/>
          </a:xfrm>
          <a:prstGeom prst="rect">
            <a:avLst/>
          </a:prstGeom>
          <a:noFill/>
          <a:ln>
            <a:noFill/>
          </a:ln>
        </p:spPr>
      </p:pic>
      <p:sp>
        <p:nvSpPr>
          <p:cNvPr id="80" name="Google Shape;80;p10"/>
          <p:cNvSpPr txBox="1">
            <a:spLocks noGrp="1"/>
          </p:cNvSpPr>
          <p:nvPr>
            <p:ph type="ctrTitle"/>
          </p:nvPr>
        </p:nvSpPr>
        <p:spPr>
          <a:xfrm flipH="1">
            <a:off x="4721600" y="507400"/>
            <a:ext cx="36732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81" name="Google Shape;81;p10"/>
          <p:cNvSpPr txBox="1">
            <a:spLocks noGrp="1"/>
          </p:cNvSpPr>
          <p:nvPr>
            <p:ph type="ctrTitle" idx="3"/>
          </p:nvPr>
        </p:nvSpPr>
        <p:spPr>
          <a:xfrm>
            <a:off x="2229313" y="2712600"/>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2" name="Google Shape;82;p10"/>
          <p:cNvSpPr txBox="1">
            <a:spLocks noGrp="1"/>
          </p:cNvSpPr>
          <p:nvPr>
            <p:ph type="ctrTitle" idx="4"/>
          </p:nvPr>
        </p:nvSpPr>
        <p:spPr>
          <a:xfrm>
            <a:off x="4572000" y="2712600"/>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88D3CE"/>
            </a:gs>
            <a:gs pos="100000">
              <a:srgbClr val="423864"/>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16">
            <a:alphaModFix/>
          </a:blip>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www.continuitycompliance.org/tools-resources/community-projects/business-impact-analysis/estimating-the-cost-of-a-business-impact-analysis/"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hyperlink" Target="https://www.accountingweb.com/practice/practice-excellence/survey-public-and-private-company-audit-fees-went-up-in-2013"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ocs.intersystems.com/irislatest/csp/docbook/DocBook.UI.Page.cls?KEY=GHA_mirror_set_comm_network_dual"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hyperlink" Target="https://www.thorntech.com/2017/05/cloud-disaster-recovery/"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110"/>
        <p:cNvGrpSpPr/>
        <p:nvPr/>
      </p:nvGrpSpPr>
      <p:grpSpPr>
        <a:xfrm>
          <a:off x="0" y="0"/>
          <a:ext cx="0" cy="0"/>
          <a:chOff x="0" y="0"/>
          <a:chExt cx="0" cy="0"/>
        </a:xfrm>
      </p:grpSpPr>
      <p:sp>
        <p:nvSpPr>
          <p:cNvPr id="111" name="Google Shape;111;p16"/>
          <p:cNvSpPr txBox="1">
            <a:spLocks noGrp="1"/>
          </p:cNvSpPr>
          <p:nvPr>
            <p:ph type="ctrTitle"/>
          </p:nvPr>
        </p:nvSpPr>
        <p:spPr>
          <a:xfrm flipH="1">
            <a:off x="1375550" y="1500200"/>
            <a:ext cx="6393000" cy="2262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 dirty="0"/>
              <a:t>Disasters, Continuity, and IT</a:t>
            </a:r>
            <a:endParaRPr dirty="0"/>
          </a:p>
        </p:txBody>
      </p:sp>
      <p:sp>
        <p:nvSpPr>
          <p:cNvPr id="112" name="Google Shape;112;p16"/>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Keeping your business afloat during the storm.</a:t>
            </a:r>
            <a:endParaRPr b="1" dirty="0"/>
          </a:p>
        </p:txBody>
      </p:sp>
      <p:sp>
        <p:nvSpPr>
          <p:cNvPr id="2" name="Google Shape;112;p16">
            <a:extLst>
              <a:ext uri="{FF2B5EF4-FFF2-40B4-BE49-F238E27FC236}">
                <a16:creationId xmlns:a16="http://schemas.microsoft.com/office/drawing/2014/main" id="{0B789D41-64DB-47D6-DFBF-9E96982B0E94}"/>
              </a:ext>
            </a:extLst>
          </p:cNvPr>
          <p:cNvSpPr txBox="1">
            <a:spLocks/>
          </p:cNvSpPr>
          <p:nvPr/>
        </p:nvSpPr>
        <p:spPr>
          <a:xfrm flipH="1">
            <a:off x="2146374" y="4108511"/>
            <a:ext cx="5152398" cy="67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400"/>
              <a:buFont typeface="Roboto Condensed Light"/>
              <a:buNone/>
              <a:defRPr sz="14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FFFFFF"/>
              </a:buClr>
              <a:buSzPts val="1400"/>
              <a:buFont typeface="Roboto Condensed Light"/>
              <a:buNone/>
              <a:defRPr sz="14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FFFFFF"/>
              </a:buClr>
              <a:buSzPts val="1400"/>
              <a:buFont typeface="Roboto Condensed Light"/>
              <a:buNone/>
              <a:defRPr sz="14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FFFFFF"/>
              </a:buClr>
              <a:buSzPts val="1400"/>
              <a:buFont typeface="Roboto Condensed Light"/>
              <a:buNone/>
              <a:defRPr sz="14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FFFFFF"/>
              </a:buClr>
              <a:buSzPts val="1400"/>
              <a:buFont typeface="Roboto Condensed Light"/>
              <a:buNone/>
              <a:defRPr sz="14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FFFFFF"/>
              </a:buClr>
              <a:buSzPts val="1400"/>
              <a:buFont typeface="Roboto Condensed Light"/>
              <a:buNone/>
              <a:defRPr sz="14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FFFFFF"/>
              </a:buClr>
              <a:buSzPts val="1400"/>
              <a:buFont typeface="Roboto Condensed Light"/>
              <a:buNone/>
              <a:defRPr sz="14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FFFFFF"/>
              </a:buClr>
              <a:buSzPts val="1400"/>
              <a:buFont typeface="Roboto Condensed Light"/>
              <a:buNone/>
              <a:defRPr sz="14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FFFFFF"/>
              </a:buClr>
              <a:buSzPts val="1400"/>
              <a:buFont typeface="Roboto Condensed Light"/>
              <a:buNone/>
              <a:defRPr sz="14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en-US" dirty="0"/>
              <a:t>Project Team: Charles A. Hulebak, Will </a:t>
            </a:r>
            <a:r>
              <a:rPr lang="en-US" dirty="0" err="1"/>
              <a:t>Bobe</a:t>
            </a:r>
            <a:r>
              <a:rPr lang="en-US" dirty="0"/>
              <a:t>, Alivia Coon, Edward Kim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5"/>
          <p:cNvPicPr preferRelativeResize="0"/>
          <p:nvPr/>
        </p:nvPicPr>
        <p:blipFill>
          <a:blip r:embed="rId3">
            <a:alphaModFix amt="25000"/>
          </a:blip>
          <a:stretch>
            <a:fillRect/>
          </a:stretch>
        </p:blipFill>
        <p:spPr>
          <a:xfrm>
            <a:off x="0" y="-4233"/>
            <a:ext cx="9144001" cy="5147734"/>
          </a:xfrm>
          <a:prstGeom prst="rect">
            <a:avLst/>
          </a:prstGeom>
          <a:noFill/>
          <a:ln>
            <a:noFill/>
          </a:ln>
        </p:spPr>
      </p:pic>
      <p:sp>
        <p:nvSpPr>
          <p:cNvPr id="198" name="Google Shape;198;p25"/>
          <p:cNvSpPr txBox="1">
            <a:spLocks noGrp="1"/>
          </p:cNvSpPr>
          <p:nvPr>
            <p:ph type="ctrTitle"/>
          </p:nvPr>
        </p:nvSpPr>
        <p:spPr>
          <a:xfrm flipH="1">
            <a:off x="273600" y="229500"/>
            <a:ext cx="83949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t>Categories of Cost</a:t>
            </a:r>
            <a:endParaRPr/>
          </a:p>
        </p:txBody>
      </p:sp>
      <p:sp>
        <p:nvSpPr>
          <p:cNvPr id="199" name="Google Shape;199;p25"/>
          <p:cNvSpPr txBox="1">
            <a:spLocks noGrp="1"/>
          </p:cNvSpPr>
          <p:nvPr>
            <p:ph type="subTitle" idx="4294967295"/>
          </p:nvPr>
        </p:nvSpPr>
        <p:spPr>
          <a:xfrm>
            <a:off x="273600" y="900000"/>
            <a:ext cx="7893300" cy="3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t>The Costs of a disaster are manifold, and fall into the following general categories.</a:t>
            </a:r>
            <a:endParaRPr sz="1400"/>
          </a:p>
          <a:p>
            <a:pPr marL="457200" lvl="0" indent="-317500" algn="l" rtl="0">
              <a:spcBef>
                <a:spcPts val="1600"/>
              </a:spcBef>
              <a:spcAft>
                <a:spcPts val="0"/>
              </a:spcAft>
              <a:buSzPts val="1400"/>
              <a:buFont typeface="Roboto Condensed"/>
              <a:buAutoNum type="romanUcPeriod"/>
            </a:pPr>
            <a:r>
              <a:rPr lang="es" sz="1400" b="1">
                <a:latin typeface="Roboto Condensed"/>
                <a:ea typeface="Roboto Condensed"/>
                <a:cs typeface="Roboto Condensed"/>
                <a:sym typeface="Roboto Condensed"/>
              </a:rPr>
              <a:t>Enterprise Resource Planning (ERP) Software down time.</a:t>
            </a:r>
            <a:endParaRPr sz="1400" b="1">
              <a:latin typeface="Roboto Condensed"/>
              <a:ea typeface="Roboto Condensed"/>
              <a:cs typeface="Roboto Condensed"/>
              <a:sym typeface="Roboto Condensed"/>
            </a:endParaRPr>
          </a:p>
          <a:p>
            <a:pPr marL="457200" lvl="0" indent="-317500" algn="l" rtl="0">
              <a:spcBef>
                <a:spcPts val="0"/>
              </a:spcBef>
              <a:spcAft>
                <a:spcPts val="0"/>
              </a:spcAft>
              <a:buSzPts val="1400"/>
              <a:buAutoNum type="romanUcPeriod"/>
            </a:pPr>
            <a:r>
              <a:rPr lang="es" sz="1400"/>
              <a:t>Legal ramifications of contract breaches.</a:t>
            </a:r>
            <a:endParaRPr sz="1400"/>
          </a:p>
          <a:p>
            <a:pPr marL="457200" lvl="0" indent="-317500" algn="l" rtl="0">
              <a:spcBef>
                <a:spcPts val="0"/>
              </a:spcBef>
              <a:spcAft>
                <a:spcPts val="0"/>
              </a:spcAft>
              <a:buSzPts val="1400"/>
              <a:buAutoNum type="romanUcPeriod"/>
            </a:pPr>
            <a:r>
              <a:rPr lang="es" sz="1400"/>
              <a:t>Damage to Brand Image.</a:t>
            </a:r>
            <a:endParaRPr sz="1400"/>
          </a:p>
          <a:p>
            <a:pPr marL="457200" lvl="0" indent="-317500" algn="l" rtl="0">
              <a:spcBef>
                <a:spcPts val="0"/>
              </a:spcBef>
              <a:spcAft>
                <a:spcPts val="0"/>
              </a:spcAft>
              <a:buSzPts val="1400"/>
              <a:buAutoNum type="romanUcPeriod"/>
            </a:pPr>
            <a:r>
              <a:rPr lang="es" sz="1400"/>
              <a:t>Personal injury liabilities to Personnel.</a:t>
            </a:r>
            <a:endParaRPr sz="1400"/>
          </a:p>
          <a:p>
            <a:pPr marL="457200" lvl="0" indent="-317500" algn="l" rtl="0">
              <a:spcBef>
                <a:spcPts val="0"/>
              </a:spcBef>
              <a:spcAft>
                <a:spcPts val="0"/>
              </a:spcAft>
              <a:buSzPts val="1400"/>
              <a:buAutoNum type="romanUcPeriod"/>
            </a:pPr>
            <a:r>
              <a:rPr lang="es" sz="1400"/>
              <a:t>Clearing, Repairing, Replacing, Refitting, and Reinstalling equipment and facilities.</a:t>
            </a:r>
            <a:endParaRPr sz="1400"/>
          </a:p>
          <a:p>
            <a:pPr marL="0" lvl="0" indent="0" algn="l" rtl="0">
              <a:spcBef>
                <a:spcPts val="1600"/>
              </a:spcBef>
              <a:spcAft>
                <a:spcPts val="0"/>
              </a:spcAft>
              <a:buNone/>
            </a:pPr>
            <a:r>
              <a:rPr lang="es" sz="1400"/>
              <a:t>A previous BIA identified </a:t>
            </a:r>
            <a:r>
              <a:rPr lang="es" sz="1400" i="1"/>
              <a:t>procurement, manufacturing, and distribution process</a:t>
            </a:r>
            <a:r>
              <a:rPr lang="es" sz="1400">
                <a:solidFill>
                  <a:schemeClr val="lt1"/>
                </a:solidFill>
              </a:rPr>
              <a:t> as the primary source of revenue and therefore most vulnerable section of CSC.</a:t>
            </a:r>
            <a:r>
              <a:rPr lang="es" sz="1400"/>
              <a:t> The following cost analysis will focus on IT in this specific context.</a:t>
            </a:r>
            <a:endParaRPr sz="1400"/>
          </a:p>
          <a:p>
            <a:pPr marL="0" lvl="0" indent="0" algn="l" rtl="0">
              <a:spcBef>
                <a:spcPts val="1600"/>
              </a:spcBef>
              <a:spcAft>
                <a:spcPts val="1600"/>
              </a:spcAft>
              <a:buNone/>
            </a:pP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ctrTitle"/>
          </p:nvPr>
        </p:nvSpPr>
        <p:spPr>
          <a:xfrm flipH="1">
            <a:off x="273600" y="229500"/>
            <a:ext cx="83949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t>ERP Downtime calculations</a:t>
            </a:r>
            <a:endParaRPr/>
          </a:p>
        </p:txBody>
      </p:sp>
      <p:sp>
        <p:nvSpPr>
          <p:cNvPr id="205" name="Google Shape;205;p26"/>
          <p:cNvSpPr txBox="1">
            <a:spLocks noGrp="1"/>
          </p:cNvSpPr>
          <p:nvPr>
            <p:ph type="subTitle" idx="4294967295"/>
          </p:nvPr>
        </p:nvSpPr>
        <p:spPr>
          <a:xfrm>
            <a:off x="273600" y="900000"/>
            <a:ext cx="7893300" cy="392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Based on outdated BIA, 5 days without SAP would result in a 10% loss in revenue.</a:t>
            </a:r>
            <a:endParaRPr/>
          </a:p>
          <a:p>
            <a:pPr marL="0" lvl="0" indent="0" algn="l" rtl="0">
              <a:spcBef>
                <a:spcPts val="1600"/>
              </a:spcBef>
              <a:spcAft>
                <a:spcPts val="0"/>
              </a:spcAft>
              <a:buNone/>
            </a:pPr>
            <a:r>
              <a:rPr lang="es"/>
              <a:t>Net sales for the current year is $4,135,801,000. (Probably high due to merger)</a:t>
            </a:r>
            <a:endParaRPr/>
          </a:p>
          <a:p>
            <a:pPr marL="0" lvl="0" indent="0" algn="l" rtl="0">
              <a:spcBef>
                <a:spcPts val="1600"/>
              </a:spcBef>
              <a:spcAft>
                <a:spcPts val="0"/>
              </a:spcAft>
              <a:buNone/>
            </a:pPr>
            <a:r>
              <a:rPr lang="es"/>
              <a:t>Net sales for last year was $2,853,238,000. (approx. 300 million loss)</a:t>
            </a:r>
            <a:endParaRPr/>
          </a:p>
          <a:p>
            <a:pPr marL="0" lvl="0" indent="0" algn="l" rtl="0">
              <a:spcBef>
                <a:spcPts val="1600"/>
              </a:spcBef>
              <a:spcAft>
                <a:spcPts val="0"/>
              </a:spcAft>
              <a:buNone/>
            </a:pPr>
            <a:r>
              <a:rPr lang="es"/>
              <a:t>Net sales for 2 years ago was $2,690,361,000. (approx. 250 million loss)</a:t>
            </a:r>
            <a:endParaRPr/>
          </a:p>
          <a:p>
            <a:pPr marL="0" lvl="0" indent="0" algn="l" rtl="0">
              <a:spcBef>
                <a:spcPts val="1600"/>
              </a:spcBef>
              <a:spcAft>
                <a:spcPts val="0"/>
              </a:spcAft>
              <a:buNone/>
            </a:pPr>
            <a:r>
              <a:rPr lang="es"/>
              <a:t>Considering the yearly income hovers around 100 million, a five day downtime would wipe out multiple years worth of income.</a:t>
            </a:r>
            <a:endParaRPr/>
          </a:p>
          <a:p>
            <a:pPr marL="0" lvl="0" indent="0" algn="l" rtl="0">
              <a:spcBef>
                <a:spcPts val="1600"/>
              </a:spcBef>
              <a:spcAft>
                <a:spcPts val="0"/>
              </a:spcAft>
              <a:buNone/>
            </a:pPr>
            <a:r>
              <a:rPr lang="es"/>
              <a:t>Obviously, this necessitates a hot alternate facilities that can handle simultaneous transfers of load from sister facilities, or another creative solution.</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a:spLocks noGrp="1"/>
          </p:cNvSpPr>
          <p:nvPr>
            <p:ph type="ctrTitle"/>
          </p:nvPr>
        </p:nvSpPr>
        <p:spPr>
          <a:xfrm>
            <a:off x="1250675" y="1249300"/>
            <a:ext cx="6658800" cy="127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
              <a:t>04: Contingency Planning &amp; the New Business Impact Assessment</a:t>
            </a:r>
            <a:endParaRPr/>
          </a:p>
        </p:txBody>
      </p:sp>
      <p:sp>
        <p:nvSpPr>
          <p:cNvPr id="211" name="Google Shape;211;p27"/>
          <p:cNvSpPr txBox="1">
            <a:spLocks noGrp="1"/>
          </p:cNvSpPr>
          <p:nvPr>
            <p:ph type="subTitle" idx="1"/>
          </p:nvPr>
        </p:nvSpPr>
        <p:spPr>
          <a:xfrm>
            <a:off x="3114750" y="2640473"/>
            <a:ext cx="2930700" cy="19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400"/>
              <a:t>Developing a comprehensive and sustainable plan built upon dependable framework.</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8"/>
          <p:cNvPicPr preferRelativeResize="0"/>
          <p:nvPr/>
        </p:nvPicPr>
        <p:blipFill rotWithShape="1">
          <a:blip r:embed="rId3">
            <a:alphaModFix amt="63000"/>
          </a:blip>
          <a:srcRect t="1636" b="14025"/>
          <a:stretch/>
        </p:blipFill>
        <p:spPr>
          <a:xfrm>
            <a:off x="0" y="0"/>
            <a:ext cx="9144000" cy="5143501"/>
          </a:xfrm>
          <a:prstGeom prst="rect">
            <a:avLst/>
          </a:prstGeom>
          <a:noFill/>
          <a:ln>
            <a:noFill/>
          </a:ln>
        </p:spPr>
      </p:pic>
      <p:sp>
        <p:nvSpPr>
          <p:cNvPr id="217" name="Google Shape;217;p28"/>
          <p:cNvSpPr/>
          <p:nvPr/>
        </p:nvSpPr>
        <p:spPr>
          <a:xfrm>
            <a:off x="0" y="0"/>
            <a:ext cx="9144000" cy="5143500"/>
          </a:xfrm>
          <a:prstGeom prst="rect">
            <a:avLst/>
          </a:prstGeom>
          <a:solidFill>
            <a:srgbClr val="413B49">
              <a:alpha val="59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218" name="Google Shape;218;p28"/>
          <p:cNvSpPr txBox="1">
            <a:spLocks noGrp="1"/>
          </p:cNvSpPr>
          <p:nvPr>
            <p:ph type="ctrTitle" idx="4294967295"/>
          </p:nvPr>
        </p:nvSpPr>
        <p:spPr>
          <a:xfrm>
            <a:off x="5620950" y="1150800"/>
            <a:ext cx="771000" cy="2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solidFill>
                  <a:schemeClr val="lt1"/>
                </a:solidFill>
              </a:rPr>
              <a:t>Plan</a:t>
            </a:r>
            <a:endParaRPr sz="1400"/>
          </a:p>
        </p:txBody>
      </p:sp>
      <p:sp>
        <p:nvSpPr>
          <p:cNvPr id="219" name="Google Shape;219;p28"/>
          <p:cNvSpPr txBox="1">
            <a:spLocks noGrp="1"/>
          </p:cNvSpPr>
          <p:nvPr>
            <p:ph type="subTitle" idx="4294967295"/>
          </p:nvPr>
        </p:nvSpPr>
        <p:spPr>
          <a:xfrm>
            <a:off x="5047963" y="1353075"/>
            <a:ext cx="1916700" cy="469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a:buNone/>
            </a:pPr>
            <a:r>
              <a:rPr lang="es" sz="1000"/>
              <a:t>Scope &amp; objectives, Project Plan &amp; Charter, Governance, Resources</a:t>
            </a:r>
            <a:endParaRPr sz="1000"/>
          </a:p>
        </p:txBody>
      </p:sp>
      <p:sp>
        <p:nvSpPr>
          <p:cNvPr id="220" name="Google Shape;220;p28"/>
          <p:cNvSpPr txBox="1">
            <a:spLocks noGrp="1"/>
          </p:cNvSpPr>
          <p:nvPr>
            <p:ph type="ctrTitle" idx="4294967295"/>
          </p:nvPr>
        </p:nvSpPr>
        <p:spPr>
          <a:xfrm>
            <a:off x="5620950" y="2263425"/>
            <a:ext cx="1393800" cy="29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400">
                <a:solidFill>
                  <a:schemeClr val="lt1"/>
                </a:solidFill>
              </a:rPr>
              <a:t>Assess &amp; Validate</a:t>
            </a:r>
            <a:endParaRPr sz="1400"/>
          </a:p>
        </p:txBody>
      </p:sp>
      <p:sp>
        <p:nvSpPr>
          <p:cNvPr id="221" name="Google Shape;221;p28"/>
          <p:cNvSpPr txBox="1">
            <a:spLocks noGrp="1"/>
          </p:cNvSpPr>
          <p:nvPr>
            <p:ph type="subTitle" idx="4294967295"/>
          </p:nvPr>
        </p:nvSpPr>
        <p:spPr>
          <a:xfrm>
            <a:off x="5492629" y="2465700"/>
            <a:ext cx="1522200" cy="5448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s" sz="1000"/>
              <a:t>Prioritization and Analysis: specifically Business Impact Analysis</a:t>
            </a:r>
            <a:endParaRPr sz="1000"/>
          </a:p>
          <a:p>
            <a:pPr marL="0" lvl="0" indent="0" algn="r" rtl="0">
              <a:lnSpc>
                <a:spcPct val="100000"/>
              </a:lnSpc>
              <a:spcBef>
                <a:spcPts val="1600"/>
              </a:spcBef>
              <a:spcAft>
                <a:spcPts val="0"/>
              </a:spcAft>
              <a:buClr>
                <a:schemeClr val="dk1"/>
              </a:buClr>
              <a:buSzPts val="1100"/>
              <a:buFont typeface="Arial"/>
              <a:buNone/>
            </a:pPr>
            <a:endParaRPr sz="1000"/>
          </a:p>
          <a:p>
            <a:pPr marL="0" lvl="0" indent="0" algn="r" rtl="0">
              <a:lnSpc>
                <a:spcPct val="100000"/>
              </a:lnSpc>
              <a:spcBef>
                <a:spcPts val="1600"/>
              </a:spcBef>
              <a:spcAft>
                <a:spcPts val="1600"/>
              </a:spcAft>
              <a:buNone/>
            </a:pPr>
            <a:endParaRPr sz="1000"/>
          </a:p>
        </p:txBody>
      </p:sp>
      <p:sp>
        <p:nvSpPr>
          <p:cNvPr id="222" name="Google Shape;222;p28"/>
          <p:cNvSpPr txBox="1">
            <a:spLocks noGrp="1"/>
          </p:cNvSpPr>
          <p:nvPr>
            <p:ph type="ctrTitle" idx="4294967295"/>
          </p:nvPr>
        </p:nvSpPr>
        <p:spPr>
          <a:xfrm>
            <a:off x="4113525" y="2224450"/>
            <a:ext cx="771000" cy="2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solidFill>
                  <a:schemeClr val="lt1"/>
                </a:solidFill>
              </a:rPr>
              <a:t>Design</a:t>
            </a:r>
            <a:endParaRPr sz="1400"/>
          </a:p>
        </p:txBody>
      </p:sp>
      <p:sp>
        <p:nvSpPr>
          <p:cNvPr id="223" name="Google Shape;223;p28"/>
          <p:cNvSpPr txBox="1">
            <a:spLocks noGrp="1"/>
          </p:cNvSpPr>
          <p:nvPr>
            <p:ph type="subTitle" idx="4294967295"/>
          </p:nvPr>
        </p:nvSpPr>
        <p:spPr>
          <a:xfrm>
            <a:off x="3851725" y="2426725"/>
            <a:ext cx="1294500" cy="544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a:buNone/>
            </a:pPr>
            <a:r>
              <a:rPr lang="es" sz="1000"/>
              <a:t>Continuity Recovery Strategy Development</a:t>
            </a:r>
            <a:endParaRPr sz="1000"/>
          </a:p>
        </p:txBody>
      </p:sp>
      <p:sp>
        <p:nvSpPr>
          <p:cNvPr id="224" name="Google Shape;224;p28"/>
          <p:cNvSpPr txBox="1">
            <a:spLocks noGrp="1"/>
          </p:cNvSpPr>
          <p:nvPr>
            <p:ph type="ctrTitle" idx="4294967295"/>
          </p:nvPr>
        </p:nvSpPr>
        <p:spPr>
          <a:xfrm>
            <a:off x="4134550" y="3521025"/>
            <a:ext cx="967500" cy="2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solidFill>
                  <a:schemeClr val="lt1"/>
                </a:solidFill>
              </a:rPr>
              <a:t>Implement</a:t>
            </a:r>
            <a:endParaRPr sz="1400"/>
          </a:p>
        </p:txBody>
      </p:sp>
      <p:sp>
        <p:nvSpPr>
          <p:cNvPr id="225" name="Google Shape;225;p28"/>
          <p:cNvSpPr txBox="1">
            <a:spLocks noGrp="1"/>
          </p:cNvSpPr>
          <p:nvPr>
            <p:ph type="subTitle" idx="4294967295"/>
          </p:nvPr>
        </p:nvSpPr>
        <p:spPr>
          <a:xfrm>
            <a:off x="4134550" y="3723317"/>
            <a:ext cx="881100" cy="573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1000"/>
              <a:t>Executing the strategy, and plans.</a:t>
            </a:r>
            <a:endParaRPr sz="1000"/>
          </a:p>
          <a:p>
            <a:pPr marL="0" lvl="0" indent="0" algn="l" rtl="0">
              <a:lnSpc>
                <a:spcPct val="100000"/>
              </a:lnSpc>
              <a:spcBef>
                <a:spcPts val="1600"/>
              </a:spcBef>
              <a:spcAft>
                <a:spcPts val="0"/>
              </a:spcAft>
              <a:buClr>
                <a:schemeClr val="dk1"/>
              </a:buClr>
              <a:buSzPts val="1100"/>
              <a:buFont typeface="Arial"/>
              <a:buNone/>
            </a:pPr>
            <a:endParaRPr sz="1000"/>
          </a:p>
          <a:p>
            <a:pPr marL="0" lvl="0" indent="0" algn="l" rtl="0">
              <a:lnSpc>
                <a:spcPct val="100000"/>
              </a:lnSpc>
              <a:spcBef>
                <a:spcPts val="1600"/>
              </a:spcBef>
              <a:spcAft>
                <a:spcPts val="1600"/>
              </a:spcAft>
              <a:buNone/>
            </a:pPr>
            <a:endParaRPr sz="1000"/>
          </a:p>
        </p:txBody>
      </p:sp>
      <p:sp>
        <p:nvSpPr>
          <p:cNvPr id="226" name="Google Shape;226;p28"/>
          <p:cNvSpPr txBox="1">
            <a:spLocks noGrp="1"/>
          </p:cNvSpPr>
          <p:nvPr>
            <p:ph type="ctrTitle" idx="4294967295"/>
          </p:nvPr>
        </p:nvSpPr>
        <p:spPr>
          <a:xfrm>
            <a:off x="5904631" y="3521030"/>
            <a:ext cx="771000" cy="2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solidFill>
                  <a:schemeClr val="lt1"/>
                </a:solidFill>
              </a:rPr>
              <a:t>Exercise</a:t>
            </a:r>
            <a:endParaRPr sz="1400"/>
          </a:p>
        </p:txBody>
      </p:sp>
      <p:sp>
        <p:nvSpPr>
          <p:cNvPr id="227" name="Google Shape;227;p28"/>
          <p:cNvSpPr txBox="1">
            <a:spLocks noGrp="1"/>
          </p:cNvSpPr>
          <p:nvPr>
            <p:ph type="subTitle" idx="4294967295"/>
          </p:nvPr>
        </p:nvSpPr>
        <p:spPr>
          <a:xfrm>
            <a:off x="5528973" y="3723325"/>
            <a:ext cx="1522200" cy="573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a:buNone/>
            </a:pPr>
            <a:r>
              <a:rPr lang="es" sz="1000"/>
              <a:t>Exercises, Simulations, Tests.</a:t>
            </a:r>
            <a:endParaRPr sz="1000"/>
          </a:p>
        </p:txBody>
      </p:sp>
      <p:grpSp>
        <p:nvGrpSpPr>
          <p:cNvPr id="228" name="Google Shape;228;p28"/>
          <p:cNvGrpSpPr/>
          <p:nvPr/>
        </p:nvGrpSpPr>
        <p:grpSpPr>
          <a:xfrm>
            <a:off x="3558133" y="1822350"/>
            <a:ext cx="3920692" cy="2884211"/>
            <a:chOff x="2613858" y="1523425"/>
            <a:chExt cx="3920692" cy="2884211"/>
          </a:xfrm>
        </p:grpSpPr>
        <p:grpSp>
          <p:nvGrpSpPr>
            <p:cNvPr id="229" name="Google Shape;229;p28"/>
            <p:cNvGrpSpPr/>
            <p:nvPr/>
          </p:nvGrpSpPr>
          <p:grpSpPr>
            <a:xfrm>
              <a:off x="2613858" y="1523425"/>
              <a:ext cx="3920692" cy="2884211"/>
              <a:chOff x="2613858" y="1523425"/>
              <a:chExt cx="3920692" cy="2884211"/>
            </a:xfrm>
          </p:grpSpPr>
          <p:sp>
            <p:nvSpPr>
              <p:cNvPr id="230" name="Google Shape;230;p28"/>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 name="Google Shape;231;p28"/>
              <p:cNvCxnSpPr/>
              <p:nvPr/>
            </p:nvCxnSpPr>
            <p:spPr>
              <a:xfrm>
                <a:off x="5045464" y="1523425"/>
                <a:ext cx="0" cy="181200"/>
              </a:xfrm>
              <a:prstGeom prst="straightConnector1">
                <a:avLst/>
              </a:prstGeom>
              <a:noFill/>
              <a:ln w="19050" cap="flat" cmpd="sng">
                <a:solidFill>
                  <a:srgbClr val="FFFFFF"/>
                </a:solidFill>
                <a:prstDash val="solid"/>
                <a:round/>
                <a:headEnd type="diamond" w="med" len="med"/>
                <a:tailEnd type="none" w="med" len="med"/>
              </a:ln>
            </p:spPr>
          </p:cxnSp>
          <p:sp>
            <p:nvSpPr>
              <p:cNvPr id="232" name="Google Shape;232;p28"/>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rot="5400000">
                <a:off x="5222154" y="418211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6" name="Google Shape;236;p28"/>
              <p:cNvCxnSpPr/>
              <p:nvPr/>
            </p:nvCxnSpPr>
            <p:spPr>
              <a:xfrm rot="10800000">
                <a:off x="6107000" y="2426400"/>
                <a:ext cx="217200" cy="0"/>
              </a:xfrm>
              <a:prstGeom prst="straightConnector1">
                <a:avLst/>
              </a:prstGeom>
              <a:noFill/>
              <a:ln w="19050" cap="flat" cmpd="sng">
                <a:solidFill>
                  <a:srgbClr val="FFFFFF"/>
                </a:solidFill>
                <a:prstDash val="solid"/>
                <a:round/>
                <a:headEnd type="none" w="med" len="med"/>
                <a:tailEnd type="diamond" w="med" len="med"/>
              </a:ln>
            </p:spPr>
          </p:cxnSp>
          <p:cxnSp>
            <p:nvCxnSpPr>
              <p:cNvPr id="237" name="Google Shape;237;p28"/>
              <p:cNvCxnSpPr/>
              <p:nvPr/>
            </p:nvCxnSpPr>
            <p:spPr>
              <a:xfrm>
                <a:off x="3554714" y="2752425"/>
                <a:ext cx="0" cy="181200"/>
              </a:xfrm>
              <a:prstGeom prst="straightConnector1">
                <a:avLst/>
              </a:prstGeom>
              <a:noFill/>
              <a:ln w="19050" cap="flat" cmpd="sng">
                <a:solidFill>
                  <a:srgbClr val="FFFFFF"/>
                </a:solidFill>
                <a:prstDash val="solid"/>
                <a:round/>
                <a:headEnd type="diamond" w="med" len="med"/>
                <a:tailEnd type="none" w="med" len="med"/>
              </a:ln>
            </p:spPr>
          </p:cxnSp>
          <p:cxnSp>
            <p:nvCxnSpPr>
              <p:cNvPr id="238" name="Google Shape;238;p28"/>
              <p:cNvCxnSpPr/>
              <p:nvPr/>
            </p:nvCxnSpPr>
            <p:spPr>
              <a:xfrm rot="10800000">
                <a:off x="2823275" y="3659113"/>
                <a:ext cx="217200" cy="0"/>
              </a:xfrm>
              <a:prstGeom prst="straightConnector1">
                <a:avLst/>
              </a:prstGeom>
              <a:noFill/>
              <a:ln w="19050" cap="flat" cmpd="sng">
                <a:solidFill>
                  <a:srgbClr val="FFFFFF"/>
                </a:solidFill>
                <a:prstDash val="solid"/>
                <a:round/>
                <a:headEnd type="diamond" w="med" len="med"/>
                <a:tailEnd type="none" w="med" len="med"/>
              </a:ln>
            </p:spPr>
          </p:cxnSp>
          <p:cxnSp>
            <p:nvCxnSpPr>
              <p:cNvPr id="239" name="Google Shape;239;p28"/>
              <p:cNvCxnSpPr/>
              <p:nvPr/>
            </p:nvCxnSpPr>
            <p:spPr>
              <a:xfrm>
                <a:off x="5342951" y="3984825"/>
                <a:ext cx="0" cy="181200"/>
              </a:xfrm>
              <a:prstGeom prst="straightConnector1">
                <a:avLst/>
              </a:prstGeom>
              <a:noFill/>
              <a:ln w="19050" cap="flat" cmpd="sng">
                <a:solidFill>
                  <a:srgbClr val="FFFFFF"/>
                </a:solidFill>
                <a:prstDash val="solid"/>
                <a:round/>
                <a:headEnd type="diamond" w="med" len="med"/>
                <a:tailEnd type="none" w="med" len="med"/>
              </a:ln>
            </p:spPr>
          </p:cxnSp>
        </p:grpSp>
        <p:grpSp>
          <p:nvGrpSpPr>
            <p:cNvPr id="240" name="Google Shape;240;p28"/>
            <p:cNvGrpSpPr/>
            <p:nvPr/>
          </p:nvGrpSpPr>
          <p:grpSpPr>
            <a:xfrm>
              <a:off x="2691784" y="1805334"/>
              <a:ext cx="3761071" cy="2501708"/>
              <a:chOff x="2691784" y="1805334"/>
              <a:chExt cx="3761071" cy="2501708"/>
            </a:xfrm>
          </p:grpSpPr>
          <p:sp>
            <p:nvSpPr>
              <p:cNvPr id="241" name="Google Shape;241;p28"/>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8" name="Google Shape;248;p28"/>
          <p:cNvSpPr txBox="1">
            <a:spLocks noGrp="1"/>
          </p:cNvSpPr>
          <p:nvPr>
            <p:ph type="ctrTitle" idx="4294967295"/>
          </p:nvPr>
        </p:nvSpPr>
        <p:spPr>
          <a:xfrm>
            <a:off x="7374501" y="4177075"/>
            <a:ext cx="1522200" cy="2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solidFill>
                  <a:schemeClr val="lt1"/>
                </a:solidFill>
              </a:rPr>
              <a:t>Sustain &amp; Maintain</a:t>
            </a:r>
            <a:endParaRPr sz="1400"/>
          </a:p>
        </p:txBody>
      </p:sp>
      <p:sp>
        <p:nvSpPr>
          <p:cNvPr id="249" name="Google Shape;249;p28"/>
          <p:cNvSpPr txBox="1">
            <a:spLocks noGrp="1"/>
          </p:cNvSpPr>
          <p:nvPr>
            <p:ph type="subTitle" idx="4294967295"/>
          </p:nvPr>
        </p:nvSpPr>
        <p:spPr>
          <a:xfrm>
            <a:off x="7375348" y="4379375"/>
            <a:ext cx="1522200" cy="573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a:buNone/>
            </a:pPr>
            <a:r>
              <a:rPr lang="es" sz="1000"/>
              <a:t>Training &amp; Awareness, Plan Maintenance.</a:t>
            </a:r>
            <a:endParaRPr sz="1000"/>
          </a:p>
        </p:txBody>
      </p:sp>
      <p:sp>
        <p:nvSpPr>
          <p:cNvPr id="250" name="Google Shape;250;p28"/>
          <p:cNvSpPr txBox="1">
            <a:spLocks noGrp="1"/>
          </p:cNvSpPr>
          <p:nvPr>
            <p:ph type="ctrTitle"/>
          </p:nvPr>
        </p:nvSpPr>
        <p:spPr>
          <a:xfrm flipH="1">
            <a:off x="273550" y="252675"/>
            <a:ext cx="8870400" cy="64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sz="3000" b="1"/>
              <a:t>Business Continuity &amp; Disaster Recovery Program Lifecycle</a:t>
            </a:r>
            <a:endParaRPr sz="3000">
              <a:solidFill>
                <a:srgbClr val="FFFFFF"/>
              </a:solidFill>
            </a:endParaRPr>
          </a:p>
        </p:txBody>
      </p:sp>
      <p:sp>
        <p:nvSpPr>
          <p:cNvPr id="251" name="Google Shape;251;p28"/>
          <p:cNvSpPr txBox="1">
            <a:spLocks noGrp="1"/>
          </p:cNvSpPr>
          <p:nvPr>
            <p:ph type="subTitle" idx="4294967295"/>
          </p:nvPr>
        </p:nvSpPr>
        <p:spPr>
          <a:xfrm>
            <a:off x="273600" y="900000"/>
            <a:ext cx="3058500" cy="32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Each of our projects fits into CSC’s BC-DR Program Lifecycle: </a:t>
            </a:r>
            <a:endParaRPr/>
          </a:p>
          <a:p>
            <a:pPr marL="457200" lvl="0" indent="-342900" algn="l" rtl="0">
              <a:spcBef>
                <a:spcPts val="1600"/>
              </a:spcBef>
              <a:spcAft>
                <a:spcPts val="0"/>
              </a:spcAft>
              <a:buSzPts val="1800"/>
              <a:buAutoNum type="arabicPeriod"/>
            </a:pPr>
            <a:r>
              <a:rPr lang="es"/>
              <a:t>Plan</a:t>
            </a:r>
            <a:endParaRPr/>
          </a:p>
          <a:p>
            <a:pPr marL="457200" lvl="0" indent="-342900" algn="l" rtl="0">
              <a:spcBef>
                <a:spcPts val="0"/>
              </a:spcBef>
              <a:spcAft>
                <a:spcPts val="0"/>
              </a:spcAft>
              <a:buSzPts val="1800"/>
              <a:buAutoNum type="arabicPeriod"/>
            </a:pPr>
            <a:r>
              <a:rPr lang="es"/>
              <a:t>Assess &amp; Validate</a:t>
            </a:r>
            <a:endParaRPr/>
          </a:p>
          <a:p>
            <a:pPr marL="457200" lvl="0" indent="-342900" algn="l" rtl="0">
              <a:spcBef>
                <a:spcPts val="0"/>
              </a:spcBef>
              <a:spcAft>
                <a:spcPts val="0"/>
              </a:spcAft>
              <a:buSzPts val="1800"/>
              <a:buAutoNum type="arabicPeriod"/>
            </a:pPr>
            <a:r>
              <a:rPr lang="es"/>
              <a:t>Design</a:t>
            </a:r>
            <a:endParaRPr/>
          </a:p>
          <a:p>
            <a:pPr marL="457200" lvl="0" indent="-342900" algn="l" rtl="0">
              <a:spcBef>
                <a:spcPts val="0"/>
              </a:spcBef>
              <a:spcAft>
                <a:spcPts val="0"/>
              </a:spcAft>
              <a:buSzPts val="1800"/>
              <a:buAutoNum type="arabicPeriod"/>
            </a:pPr>
            <a:r>
              <a:rPr lang="es"/>
              <a:t>Implement</a:t>
            </a:r>
            <a:endParaRPr/>
          </a:p>
          <a:p>
            <a:pPr marL="457200" lvl="0" indent="-342900" algn="l" rtl="0">
              <a:spcBef>
                <a:spcPts val="0"/>
              </a:spcBef>
              <a:spcAft>
                <a:spcPts val="0"/>
              </a:spcAft>
              <a:buSzPts val="1800"/>
              <a:buAutoNum type="arabicPeriod"/>
            </a:pPr>
            <a:r>
              <a:rPr lang="es"/>
              <a:t>Exercise; and</a:t>
            </a:r>
            <a:endParaRPr/>
          </a:p>
          <a:p>
            <a:pPr marL="457200" lvl="0" indent="-342900" algn="l" rtl="0">
              <a:spcBef>
                <a:spcPts val="0"/>
              </a:spcBef>
              <a:spcAft>
                <a:spcPts val="0"/>
              </a:spcAft>
              <a:buSzPts val="1800"/>
              <a:buAutoNum type="arabicPeriod"/>
            </a:pPr>
            <a:r>
              <a:rPr lang="es"/>
              <a:t>Maintain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ctrTitle"/>
          </p:nvPr>
        </p:nvSpPr>
        <p:spPr>
          <a:xfrm flipH="1">
            <a:off x="273600" y="275150"/>
            <a:ext cx="8870400" cy="624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t>Business Impact Analysis (BIA) Approach</a:t>
            </a:r>
            <a:endParaRPr/>
          </a:p>
        </p:txBody>
      </p:sp>
      <p:sp>
        <p:nvSpPr>
          <p:cNvPr id="257" name="Google Shape;257;p29"/>
          <p:cNvSpPr txBox="1"/>
          <p:nvPr/>
        </p:nvSpPr>
        <p:spPr>
          <a:xfrm>
            <a:off x="273600" y="900000"/>
            <a:ext cx="8581500" cy="39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lt1"/>
                </a:solidFill>
                <a:latin typeface="Roboto Condensed Light"/>
                <a:ea typeface="Roboto Condensed Light"/>
                <a:cs typeface="Roboto Condensed Light"/>
                <a:sym typeface="Roboto Condensed Light"/>
              </a:rPr>
              <a:t>As part of the Assess and Validate stage of CSC’s BC-DR Program Lifecycle, the leadership team is seeking to utilize the </a:t>
            </a:r>
            <a:r>
              <a:rPr lang="es" b="1">
                <a:solidFill>
                  <a:schemeClr val="lt1"/>
                </a:solidFill>
                <a:latin typeface="Roboto Condensed"/>
                <a:ea typeface="Roboto Condensed"/>
                <a:cs typeface="Roboto Condensed"/>
                <a:sym typeface="Roboto Condensed"/>
              </a:rPr>
              <a:t>NIST 800-34r1 Contingency Planning Guide for Information Technology Systems</a:t>
            </a:r>
            <a:r>
              <a:rPr lang="es">
                <a:solidFill>
                  <a:schemeClr val="lt1"/>
                </a:solidFill>
                <a:latin typeface="Roboto Condensed Light"/>
                <a:ea typeface="Roboto Condensed Light"/>
                <a:cs typeface="Roboto Condensed Light"/>
                <a:sym typeface="Roboto Condensed Light"/>
              </a:rPr>
              <a:t>.</a:t>
            </a: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s">
                <a:solidFill>
                  <a:schemeClr val="lt1"/>
                </a:solidFill>
                <a:latin typeface="Roboto Condensed Light"/>
                <a:ea typeface="Roboto Condensed Light"/>
                <a:cs typeface="Roboto Condensed Light"/>
                <a:sym typeface="Roboto Condensed Light"/>
              </a:rPr>
              <a:t>This framework addresses the concerns for CSC’s mission and business processes, while focused on the Confidentiality, Integrity, and Availability of organizational assets and systems.</a:t>
            </a: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s">
                <a:solidFill>
                  <a:schemeClr val="lt1"/>
                </a:solidFill>
                <a:latin typeface="Roboto Condensed Light"/>
                <a:ea typeface="Roboto Condensed Light"/>
                <a:cs typeface="Roboto Condensed Light"/>
                <a:sym typeface="Roboto Condensed Light"/>
              </a:rPr>
              <a:t>The seven steps within NIST’s Contingency Planning Process framework include:</a:t>
            </a: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AutoNum type="arabicPeriod"/>
            </a:pPr>
            <a:r>
              <a:rPr lang="es">
                <a:solidFill>
                  <a:schemeClr val="lt1"/>
                </a:solidFill>
                <a:latin typeface="Roboto Condensed Light"/>
                <a:ea typeface="Roboto Condensed Light"/>
                <a:cs typeface="Roboto Condensed Light"/>
                <a:sym typeface="Roboto Condensed Light"/>
              </a:rPr>
              <a:t>Develop the contingency planning policy;</a:t>
            </a: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a:buAutoNum type="arabicPeriod"/>
            </a:pPr>
            <a:r>
              <a:rPr lang="es" b="1">
                <a:solidFill>
                  <a:schemeClr val="lt1"/>
                </a:solidFill>
                <a:latin typeface="Roboto Condensed"/>
                <a:ea typeface="Roboto Condensed"/>
                <a:cs typeface="Roboto Condensed"/>
                <a:sym typeface="Roboto Condensed"/>
              </a:rPr>
              <a:t>Conduct the Business Impact Analysis (BIA)</a:t>
            </a:r>
            <a:endParaRPr b="1">
              <a:solidFill>
                <a:schemeClr val="lt1"/>
              </a:solidFill>
              <a:latin typeface="Roboto Condensed"/>
              <a:ea typeface="Roboto Condensed"/>
              <a:cs typeface="Roboto Condensed"/>
              <a:sym typeface="Roboto Condensed"/>
            </a:endParaRPr>
          </a:p>
          <a:p>
            <a:pPr marL="457200" lvl="0" indent="-317500" algn="l" rtl="0">
              <a:spcBef>
                <a:spcPts val="0"/>
              </a:spcBef>
              <a:spcAft>
                <a:spcPts val="0"/>
              </a:spcAft>
              <a:buClr>
                <a:schemeClr val="lt1"/>
              </a:buClr>
              <a:buSzPts val="1400"/>
              <a:buFont typeface="Roboto Condensed Light"/>
              <a:buAutoNum type="arabicPeriod"/>
            </a:pPr>
            <a:r>
              <a:rPr lang="es">
                <a:solidFill>
                  <a:schemeClr val="lt1"/>
                </a:solidFill>
                <a:latin typeface="Roboto Condensed Light"/>
                <a:ea typeface="Roboto Condensed Light"/>
                <a:cs typeface="Roboto Condensed Light"/>
                <a:sym typeface="Roboto Condensed Light"/>
              </a:rPr>
              <a:t>Identify preventive controls;</a:t>
            </a: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AutoNum type="arabicPeriod"/>
            </a:pPr>
            <a:r>
              <a:rPr lang="es">
                <a:solidFill>
                  <a:schemeClr val="lt1"/>
                </a:solidFill>
                <a:latin typeface="Roboto Condensed Light"/>
                <a:ea typeface="Roboto Condensed Light"/>
                <a:cs typeface="Roboto Condensed Light"/>
                <a:sym typeface="Roboto Condensed Light"/>
              </a:rPr>
              <a:t>Create contingency strategies;</a:t>
            </a: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AutoNum type="arabicPeriod"/>
            </a:pPr>
            <a:r>
              <a:rPr lang="es">
                <a:solidFill>
                  <a:schemeClr val="lt1"/>
                </a:solidFill>
                <a:latin typeface="Roboto Condensed Light"/>
                <a:ea typeface="Roboto Condensed Light"/>
                <a:cs typeface="Roboto Condensed Light"/>
                <a:sym typeface="Roboto Condensed Light"/>
              </a:rPr>
              <a:t>Develop an information system contingency plan;</a:t>
            </a: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AutoNum type="arabicPeriod"/>
            </a:pPr>
            <a:r>
              <a:rPr lang="es">
                <a:solidFill>
                  <a:schemeClr val="lt1"/>
                </a:solidFill>
                <a:latin typeface="Roboto Condensed Light"/>
                <a:ea typeface="Roboto Condensed Light"/>
                <a:cs typeface="Roboto Condensed Light"/>
                <a:sym typeface="Roboto Condensed Light"/>
              </a:rPr>
              <a:t>Ensure plan testing, training, and exercises; and </a:t>
            </a: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AutoNum type="arabicPeriod"/>
            </a:pPr>
            <a:r>
              <a:rPr lang="es">
                <a:solidFill>
                  <a:schemeClr val="lt1"/>
                </a:solidFill>
                <a:latin typeface="Roboto Condensed Light"/>
                <a:ea typeface="Roboto Condensed Light"/>
                <a:cs typeface="Roboto Condensed Light"/>
                <a:sym typeface="Roboto Condensed Light"/>
              </a:rPr>
              <a:t>Ensure plan maintenance.</a:t>
            </a: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s">
                <a:solidFill>
                  <a:schemeClr val="lt1"/>
                </a:solidFill>
                <a:latin typeface="Roboto Condensed Light"/>
                <a:ea typeface="Roboto Condensed Light"/>
                <a:cs typeface="Roboto Condensed Light"/>
                <a:sym typeface="Roboto Condensed Light"/>
              </a:rPr>
              <a:t>Within the BIA phase, the </a:t>
            </a:r>
            <a:r>
              <a:rPr lang="es" b="1">
                <a:solidFill>
                  <a:schemeClr val="lt1"/>
                </a:solidFill>
                <a:latin typeface="Roboto Condensed"/>
                <a:ea typeface="Roboto Condensed"/>
                <a:cs typeface="Roboto Condensed"/>
                <a:sym typeface="Roboto Condensed"/>
              </a:rPr>
              <a:t>three critical steps</a:t>
            </a:r>
            <a:r>
              <a:rPr lang="es">
                <a:solidFill>
                  <a:schemeClr val="lt1"/>
                </a:solidFill>
                <a:latin typeface="Roboto Condensed Light"/>
                <a:ea typeface="Roboto Condensed Light"/>
                <a:cs typeface="Roboto Condensed Light"/>
                <a:sym typeface="Roboto Condensed Light"/>
              </a:rPr>
              <a:t> to accomplish the BIA include: 1) Determine mission/business process and recovery criticality; 2) Identify resource requirements; and 3) Identify recovery priorities for system resources.</a:t>
            </a: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Clr>
                <a:srgbClr val="000000"/>
              </a:buClr>
              <a:buSzPts val="1100"/>
              <a:buFont typeface="Arial"/>
              <a:buNone/>
            </a:pP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0"/>
          <p:cNvSpPr txBox="1">
            <a:spLocks noGrp="1"/>
          </p:cNvSpPr>
          <p:nvPr>
            <p:ph type="ctrTitle"/>
          </p:nvPr>
        </p:nvSpPr>
        <p:spPr>
          <a:xfrm flipH="1">
            <a:off x="273600" y="229500"/>
            <a:ext cx="84552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lt1"/>
                </a:solidFill>
              </a:rPr>
              <a:t>Business Impact Analysis (BIA) Methodology</a:t>
            </a:r>
            <a:endParaRPr/>
          </a:p>
        </p:txBody>
      </p:sp>
      <p:sp>
        <p:nvSpPr>
          <p:cNvPr id="263" name="Google Shape;263;p30"/>
          <p:cNvSpPr txBox="1"/>
          <p:nvPr/>
        </p:nvSpPr>
        <p:spPr>
          <a:xfrm>
            <a:off x="273600" y="914975"/>
            <a:ext cx="8455200" cy="408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a:solidFill>
                  <a:schemeClr val="lt1"/>
                </a:solidFill>
                <a:latin typeface="Roboto"/>
                <a:ea typeface="Roboto"/>
                <a:cs typeface="Roboto"/>
                <a:sym typeface="Roboto"/>
              </a:rPr>
              <a:t>CSC’s BIA Leadership team is seeking to obtain input from key stakeholders and collect quantifiable data to inform decision-making processes.  This information will help CSC identify and prioritize business risks in alignment with the impact on processes if these systems were unavailable.</a:t>
            </a:r>
            <a:endParaRPr>
              <a:solidFill>
                <a:schemeClr val="lt1"/>
              </a:solidFill>
              <a:latin typeface="Roboto"/>
              <a:ea typeface="Roboto"/>
              <a:cs typeface="Roboto"/>
              <a:sym typeface="Roboto"/>
            </a:endParaRPr>
          </a:p>
          <a:p>
            <a:pPr marL="0" lvl="0" indent="0" algn="l" rtl="0">
              <a:lnSpc>
                <a:spcPct val="115000"/>
              </a:lnSpc>
              <a:spcBef>
                <a:spcPts val="1600"/>
              </a:spcBef>
              <a:spcAft>
                <a:spcPts val="0"/>
              </a:spcAft>
              <a:buNone/>
            </a:pPr>
            <a:r>
              <a:rPr lang="es">
                <a:solidFill>
                  <a:schemeClr val="lt1"/>
                </a:solidFill>
                <a:latin typeface="Roboto"/>
                <a:ea typeface="Roboto"/>
                <a:cs typeface="Roboto"/>
                <a:sym typeface="Roboto"/>
              </a:rPr>
              <a:t>Rating factors include:</a:t>
            </a:r>
            <a:endParaRPr>
              <a:solidFill>
                <a:schemeClr val="lt1"/>
              </a:solidFill>
              <a:latin typeface="Roboto"/>
              <a:ea typeface="Roboto"/>
              <a:cs typeface="Roboto"/>
              <a:sym typeface="Roboto"/>
            </a:endParaRPr>
          </a:p>
          <a:p>
            <a:pPr marL="457200" lvl="0" indent="-317500" algn="l" rtl="0">
              <a:lnSpc>
                <a:spcPct val="115000"/>
              </a:lnSpc>
              <a:spcBef>
                <a:spcPts val="1600"/>
              </a:spcBef>
              <a:spcAft>
                <a:spcPts val="0"/>
              </a:spcAft>
              <a:buClr>
                <a:schemeClr val="lt1"/>
              </a:buClr>
              <a:buSzPts val="1400"/>
              <a:buFont typeface="Roboto"/>
              <a:buChar char="●"/>
            </a:pPr>
            <a:r>
              <a:rPr lang="es">
                <a:solidFill>
                  <a:schemeClr val="lt1"/>
                </a:solidFill>
                <a:latin typeface="Roboto"/>
                <a:ea typeface="Roboto"/>
                <a:cs typeface="Roboto"/>
                <a:sym typeface="Roboto"/>
              </a:rPr>
              <a:t>Determine criticality of systems</a:t>
            </a:r>
            <a:endParaRPr>
              <a:solidFill>
                <a:schemeClr val="lt1"/>
              </a:solidFill>
              <a:latin typeface="Roboto"/>
              <a:ea typeface="Roboto"/>
              <a:cs typeface="Roboto"/>
              <a:sym typeface="Roboto"/>
            </a:endParaRPr>
          </a:p>
          <a:p>
            <a:pPr marL="914400" lvl="1" indent="-317500" algn="l" rtl="0">
              <a:lnSpc>
                <a:spcPct val="115000"/>
              </a:lnSpc>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E.g., the maximum outage tolerance for each system</a:t>
            </a:r>
            <a:endParaRPr>
              <a:solidFill>
                <a:schemeClr val="lt1"/>
              </a:solidFill>
              <a:latin typeface="Roboto"/>
              <a:ea typeface="Roboto"/>
              <a:cs typeface="Roboto"/>
              <a:sym typeface="Roboto"/>
            </a:endParaRPr>
          </a:p>
          <a:p>
            <a:pPr marL="1371600" lvl="2" indent="-317500" algn="l" rtl="0">
              <a:lnSpc>
                <a:spcPct val="115000"/>
              </a:lnSpc>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Include outage impacts (Severe/Moderate/Minimal)</a:t>
            </a:r>
            <a:endParaRPr>
              <a:solidFill>
                <a:schemeClr val="lt1"/>
              </a:solidFill>
              <a:latin typeface="Roboto"/>
              <a:ea typeface="Roboto"/>
              <a:cs typeface="Roboto"/>
              <a:sym typeface="Roboto"/>
            </a:endParaRPr>
          </a:p>
          <a:p>
            <a:pPr marL="1371600" lvl="2" indent="-317500" algn="l" rtl="0">
              <a:lnSpc>
                <a:spcPct val="115000"/>
              </a:lnSpc>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Determine downtime expectations (Maximum Tolerable Downtime (MTD), Recovery Time Objective (RTO), and Recovery Point Objectives (RPO))</a:t>
            </a:r>
            <a:endParaRPr>
              <a:solidFill>
                <a:schemeClr val="lt1"/>
              </a:solidFill>
              <a:latin typeface="Roboto"/>
              <a:ea typeface="Roboto"/>
              <a:cs typeface="Roboto"/>
              <a:sym typeface="Roboto"/>
            </a:endParaRPr>
          </a:p>
          <a:p>
            <a:pPr marL="914400" lvl="1" indent="-317500" algn="l" rtl="0">
              <a:lnSpc>
                <a:spcPct val="115000"/>
              </a:lnSpc>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Determine costs for downtime</a:t>
            </a:r>
            <a:endParaRPr>
              <a:solidFill>
                <a:schemeClr val="lt1"/>
              </a:solidFill>
              <a:latin typeface="Roboto"/>
              <a:ea typeface="Roboto"/>
              <a:cs typeface="Roboto"/>
              <a:sym typeface="Roboto"/>
            </a:endParaRPr>
          </a:p>
          <a:p>
            <a:pPr marL="0" lvl="0" indent="0" algn="l" rtl="0">
              <a:lnSpc>
                <a:spcPct val="115000"/>
              </a:lnSpc>
              <a:spcBef>
                <a:spcPts val="1600"/>
              </a:spcBef>
              <a:spcAft>
                <a:spcPts val="1600"/>
              </a:spcAft>
              <a:buNone/>
            </a:pPr>
            <a:r>
              <a:rPr lang="es">
                <a:solidFill>
                  <a:schemeClr val="lt1"/>
                </a:solidFill>
                <a:latin typeface="Roboto"/>
                <a:ea typeface="Roboto"/>
                <a:cs typeface="Roboto"/>
                <a:sym typeface="Roboto"/>
              </a:rPr>
              <a:t>Resource: NIST SP800-34r1 (3.2 &amp; Appendix B)</a:t>
            </a:r>
            <a:endParaRPr>
              <a:solidFill>
                <a:schemeClr val="lt1"/>
              </a:solidFill>
              <a:latin typeface="Roboto"/>
              <a:ea typeface="Roboto"/>
              <a:cs typeface="Roboto"/>
              <a:sym typeface="Roboto"/>
            </a:endParaRPr>
          </a:p>
        </p:txBody>
      </p:sp>
      <p:pic>
        <p:nvPicPr>
          <p:cNvPr id="264" name="Google Shape;264;p30"/>
          <p:cNvPicPr preferRelativeResize="0"/>
          <p:nvPr/>
        </p:nvPicPr>
        <p:blipFill>
          <a:blip r:embed="rId3">
            <a:alphaModFix/>
          </a:blip>
          <a:stretch>
            <a:fillRect/>
          </a:stretch>
        </p:blipFill>
        <p:spPr>
          <a:xfrm>
            <a:off x="4986350" y="3731875"/>
            <a:ext cx="3953050" cy="126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ctrTitle"/>
          </p:nvPr>
        </p:nvSpPr>
        <p:spPr>
          <a:xfrm flipH="1">
            <a:off x="273600" y="229500"/>
            <a:ext cx="83949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t>BIA Costs</a:t>
            </a:r>
            <a:endParaRPr/>
          </a:p>
        </p:txBody>
      </p:sp>
      <p:sp>
        <p:nvSpPr>
          <p:cNvPr id="270" name="Google Shape;270;p31"/>
          <p:cNvSpPr txBox="1"/>
          <p:nvPr/>
        </p:nvSpPr>
        <p:spPr>
          <a:xfrm>
            <a:off x="273600" y="900000"/>
            <a:ext cx="8394900" cy="402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s" dirty="0">
                <a:solidFill>
                  <a:srgbClr val="FFFFFF"/>
                </a:solidFill>
                <a:latin typeface="Roboto Condensed Light"/>
                <a:ea typeface="Roboto Condensed Light"/>
                <a:cs typeface="Roboto Condensed Light"/>
                <a:sym typeface="Roboto Condensed Light"/>
              </a:rPr>
              <a:t>The CSC business continuity plan provides the ability to avoid a potential infrastructure failure, which can cost USD $100,000 an hour and a critical application failure can cost USD $500,000 to USD $1 million per hour.</a:t>
            </a:r>
            <a:endParaRPr dirty="0">
              <a:solidFill>
                <a:srgbClr val="FFFFFF"/>
              </a:solidFill>
              <a:latin typeface="Roboto Condensed Light"/>
              <a:ea typeface="Roboto Condensed Light"/>
              <a:cs typeface="Roboto Condensed Light"/>
              <a:sym typeface="Roboto Condensed Light"/>
            </a:endParaRPr>
          </a:p>
          <a:p>
            <a:pPr marL="0" lvl="0" indent="0" algn="l" rtl="0">
              <a:lnSpc>
                <a:spcPct val="115000"/>
              </a:lnSpc>
              <a:spcBef>
                <a:spcPts val="1200"/>
              </a:spcBef>
              <a:spcAft>
                <a:spcPts val="0"/>
              </a:spcAft>
              <a:buNone/>
            </a:pPr>
            <a:r>
              <a:rPr lang="es" dirty="0">
                <a:solidFill>
                  <a:srgbClr val="FFFFFF"/>
                </a:solidFill>
                <a:latin typeface="Roboto Condensed Light"/>
                <a:ea typeface="Roboto Condensed Light"/>
                <a:cs typeface="Roboto Condensed Light"/>
                <a:sym typeface="Roboto Condensed Light"/>
              </a:rPr>
              <a:t>CSC has invested nearly $350,000 to conduct the BIA, allocating financial resources to the leadership team, management and project managers from each manufacturing facility and distribution center.  CSC is anticipating approximately three months to conduct the BIA, with various amounts of participation from team members.</a:t>
            </a:r>
            <a:endParaRPr dirty="0">
              <a:solidFill>
                <a:srgbClr val="FFFFFF"/>
              </a:solidFill>
              <a:latin typeface="Roboto Condensed Light"/>
              <a:ea typeface="Roboto Condensed Light"/>
              <a:cs typeface="Roboto Condensed Light"/>
              <a:sym typeface="Roboto Condensed Light"/>
            </a:endParaRPr>
          </a:p>
          <a:p>
            <a:pPr marL="0" lvl="0" indent="0" algn="l" rtl="0">
              <a:lnSpc>
                <a:spcPct val="115000"/>
              </a:lnSpc>
              <a:spcBef>
                <a:spcPts val="1200"/>
              </a:spcBef>
              <a:spcAft>
                <a:spcPts val="0"/>
              </a:spcAft>
              <a:buNone/>
            </a:pPr>
            <a:r>
              <a:rPr lang="es" dirty="0">
                <a:solidFill>
                  <a:srgbClr val="FFFFFF"/>
                </a:solidFill>
                <a:latin typeface="Roboto Condensed Light"/>
                <a:ea typeface="Roboto Condensed Light"/>
                <a:cs typeface="Roboto Condensed Light"/>
                <a:sym typeface="Roboto Condensed Light"/>
              </a:rPr>
              <a:t>This is a small price to pay for business continuity!</a:t>
            </a:r>
            <a:endParaRPr dirty="0">
              <a:solidFill>
                <a:srgbClr val="FFFFFF"/>
              </a:solidFill>
              <a:latin typeface="Roboto Condensed Light"/>
              <a:ea typeface="Roboto Condensed Light"/>
              <a:cs typeface="Roboto Condensed Light"/>
              <a:sym typeface="Roboto Condensed Light"/>
            </a:endParaRPr>
          </a:p>
          <a:p>
            <a:pPr marL="0" lvl="0" indent="0" algn="l" rtl="0">
              <a:lnSpc>
                <a:spcPct val="100000"/>
              </a:lnSpc>
              <a:spcBef>
                <a:spcPts val="1200"/>
              </a:spcBef>
              <a:spcAft>
                <a:spcPts val="0"/>
              </a:spcAft>
              <a:buNone/>
            </a:pPr>
            <a:endParaRPr dirty="0">
              <a:solidFill>
                <a:srgbClr val="FFFFFF"/>
              </a:solidFill>
              <a:latin typeface="Roboto Condensed Light"/>
              <a:ea typeface="Roboto Condensed Light"/>
              <a:cs typeface="Roboto Condensed Light"/>
              <a:sym typeface="Roboto Condensed Light"/>
            </a:endParaRPr>
          </a:p>
          <a:p>
            <a:pPr marL="0" lvl="0" indent="0" algn="l" rtl="0">
              <a:lnSpc>
                <a:spcPct val="100000"/>
              </a:lnSpc>
              <a:spcBef>
                <a:spcPts val="0"/>
              </a:spcBef>
              <a:spcAft>
                <a:spcPts val="0"/>
              </a:spcAft>
              <a:buNone/>
            </a:pPr>
            <a:endParaRPr dirty="0">
              <a:solidFill>
                <a:srgbClr val="FFFFFF"/>
              </a:solidFill>
              <a:latin typeface="Roboto Condensed Light"/>
              <a:ea typeface="Roboto Condensed Light"/>
              <a:cs typeface="Roboto Condensed Light"/>
              <a:sym typeface="Roboto Condensed Light"/>
            </a:endParaRPr>
          </a:p>
          <a:p>
            <a:pPr marL="0" lvl="0" indent="0" algn="l" rtl="0">
              <a:lnSpc>
                <a:spcPct val="100000"/>
              </a:lnSpc>
              <a:spcBef>
                <a:spcPts val="0"/>
              </a:spcBef>
              <a:spcAft>
                <a:spcPts val="0"/>
              </a:spcAft>
              <a:buNone/>
            </a:pPr>
            <a:endParaRPr dirty="0">
              <a:solidFill>
                <a:srgbClr val="FFFFFF"/>
              </a:solidFill>
              <a:latin typeface="Roboto Condensed Light"/>
              <a:ea typeface="Roboto Condensed Light"/>
              <a:cs typeface="Roboto Condensed Light"/>
              <a:sym typeface="Roboto Condensed Light"/>
            </a:endParaRPr>
          </a:p>
          <a:p>
            <a:pPr marL="0" lvl="0" indent="0" algn="l" rtl="0">
              <a:lnSpc>
                <a:spcPct val="100000"/>
              </a:lnSpc>
              <a:spcBef>
                <a:spcPts val="0"/>
              </a:spcBef>
              <a:spcAft>
                <a:spcPts val="0"/>
              </a:spcAft>
              <a:buNone/>
            </a:pPr>
            <a:endParaRPr lang="en-US" dirty="0">
              <a:solidFill>
                <a:srgbClr val="FFFFFF"/>
              </a:solidFill>
              <a:latin typeface="Roboto Condensed Light"/>
              <a:ea typeface="Roboto Condensed Light"/>
              <a:cs typeface="Roboto Condensed Light"/>
              <a:sym typeface="Roboto Condensed Light"/>
            </a:endParaRPr>
          </a:p>
          <a:p>
            <a:pPr marL="0" lvl="0" indent="0" algn="l" rtl="0">
              <a:lnSpc>
                <a:spcPct val="100000"/>
              </a:lnSpc>
              <a:spcBef>
                <a:spcPts val="0"/>
              </a:spcBef>
              <a:spcAft>
                <a:spcPts val="0"/>
              </a:spcAft>
              <a:buNone/>
            </a:pPr>
            <a:endParaRPr lang="en-US" dirty="0">
              <a:solidFill>
                <a:srgbClr val="FFFFFF"/>
              </a:solidFill>
              <a:latin typeface="Roboto Condensed Light"/>
              <a:ea typeface="Roboto Condensed Light"/>
              <a:cs typeface="Roboto Condensed Light"/>
              <a:sym typeface="Roboto Condensed Light"/>
            </a:endParaRPr>
          </a:p>
          <a:p>
            <a:pPr marL="0" lvl="0" indent="0" algn="l" rtl="0">
              <a:lnSpc>
                <a:spcPct val="100000"/>
              </a:lnSpc>
              <a:spcBef>
                <a:spcPts val="0"/>
              </a:spcBef>
              <a:spcAft>
                <a:spcPts val="0"/>
              </a:spcAft>
              <a:buNone/>
            </a:pPr>
            <a:endParaRPr dirty="0">
              <a:solidFill>
                <a:srgbClr val="FFFFFF"/>
              </a:solidFill>
              <a:latin typeface="Roboto Condensed Light"/>
              <a:ea typeface="Roboto Condensed Light"/>
              <a:cs typeface="Roboto Condensed Light"/>
              <a:sym typeface="Roboto Condensed Light"/>
            </a:endParaRPr>
          </a:p>
          <a:p>
            <a:pPr marL="0" lvl="0" indent="0" algn="l" rtl="0">
              <a:lnSpc>
                <a:spcPct val="100000"/>
              </a:lnSpc>
              <a:spcBef>
                <a:spcPts val="0"/>
              </a:spcBef>
              <a:spcAft>
                <a:spcPts val="0"/>
              </a:spcAft>
              <a:buNone/>
            </a:pPr>
            <a:r>
              <a:rPr lang="es" sz="800" b="1" i="1" u="sng" dirty="0">
                <a:solidFill>
                  <a:schemeClr val="bg1"/>
                </a:solidFill>
              </a:rPr>
              <a:t>References:</a:t>
            </a:r>
          </a:p>
          <a:p>
            <a:pPr marL="0" lvl="0" indent="0" algn="l" rtl="0">
              <a:lnSpc>
                <a:spcPct val="100000"/>
              </a:lnSpc>
              <a:spcBef>
                <a:spcPts val="0"/>
              </a:spcBef>
              <a:spcAft>
                <a:spcPts val="0"/>
              </a:spcAft>
              <a:buNone/>
            </a:pPr>
            <a:r>
              <a:rPr lang="es" sz="800" i="1" u="sng" dirty="0">
                <a:solidFill>
                  <a:schemeClr val="bg1"/>
                </a:solidFill>
              </a:rPr>
              <a:t>https://www.ibm.com/services/business-continuity/plan</a:t>
            </a:r>
            <a:endParaRPr sz="800" i="1" dirty="0">
              <a:solidFill>
                <a:schemeClr val="bg1"/>
              </a:solidFill>
              <a:latin typeface="Roboto Condensed Light"/>
              <a:ea typeface="Roboto Condensed Light"/>
              <a:cs typeface="Roboto Condensed Light"/>
              <a:sym typeface="Roboto Condensed Light"/>
            </a:endParaRPr>
          </a:p>
          <a:p>
            <a:pPr marL="0" lvl="0" indent="0" algn="l" rtl="0">
              <a:lnSpc>
                <a:spcPct val="100000"/>
              </a:lnSpc>
              <a:spcBef>
                <a:spcPts val="0"/>
              </a:spcBef>
              <a:spcAft>
                <a:spcPts val="0"/>
              </a:spcAft>
              <a:buNone/>
            </a:pPr>
            <a:r>
              <a:rPr lang="es" sz="800" i="1" u="sng" dirty="0">
                <a:solidFill>
                  <a:schemeClr val="bg1"/>
                </a:solidFill>
                <a:hlinkClick r:id="rId3">
                  <a:extLst>
                    <a:ext uri="{A12FA001-AC4F-418D-AE19-62706E023703}">
                      <ahyp:hlinkClr xmlns:ahyp="http://schemas.microsoft.com/office/drawing/2018/hyperlinkcolor" val="tx"/>
                    </a:ext>
                  </a:extLst>
                </a:hlinkClick>
              </a:rPr>
              <a:t>https://www.continuitycompliance.org/tools-resources/community-projects/business-impact-analysis/estimating-the-cost-of-a-business-impact-analysis/</a:t>
            </a:r>
            <a:r>
              <a:rPr lang="es" sz="800" i="1" dirty="0">
                <a:solidFill>
                  <a:schemeClr val="bg1"/>
                </a:solidFill>
                <a:latin typeface="Roboto Condensed Light"/>
                <a:ea typeface="Roboto Condensed Light"/>
                <a:cs typeface="Roboto Condensed Light"/>
                <a:sym typeface="Roboto Condensed Light"/>
              </a:rPr>
              <a:t> (For the calculation of the cost of the BIA)</a:t>
            </a:r>
            <a:endParaRPr sz="800" i="1" dirty="0">
              <a:solidFill>
                <a:schemeClr val="bg1"/>
              </a:solidFill>
              <a:latin typeface="Roboto Condensed Light"/>
              <a:ea typeface="Roboto Condensed Light"/>
              <a:cs typeface="Roboto Condensed Light"/>
              <a:sym typeface="Roboto Condensed Light"/>
            </a:endParaRPr>
          </a:p>
          <a:p>
            <a:pPr marL="0" lvl="0" indent="0" algn="l" rtl="0">
              <a:lnSpc>
                <a:spcPct val="100000"/>
              </a:lnSpc>
              <a:spcBef>
                <a:spcPts val="0"/>
              </a:spcBef>
              <a:spcAft>
                <a:spcPts val="0"/>
              </a:spcAft>
              <a:buNone/>
            </a:pPr>
            <a:r>
              <a:rPr lang="es" sz="800" i="1" u="sng" dirty="0">
                <a:solidFill>
                  <a:schemeClr val="bg1"/>
                </a:solidFill>
                <a:hlinkClick r:id="rId4">
                  <a:extLst>
                    <a:ext uri="{A12FA001-AC4F-418D-AE19-62706E023703}">
                      <ahyp:hlinkClr xmlns:ahyp="http://schemas.microsoft.com/office/drawing/2018/hyperlinkcolor" val="tx"/>
                    </a:ext>
                  </a:extLst>
                </a:hlinkClick>
              </a:rPr>
              <a:t>https://www.accountingweb.com/practice/practice-excellence/survey-public-and-private-company-audit-fees-went-up-in-2013</a:t>
            </a:r>
            <a:r>
              <a:rPr lang="es" sz="800" i="1" dirty="0">
                <a:solidFill>
                  <a:schemeClr val="bg1"/>
                </a:solidFill>
                <a:latin typeface="Roboto Condensed Light"/>
                <a:ea typeface="Roboto Condensed Light"/>
                <a:cs typeface="Roboto Condensed Light"/>
                <a:sym typeface="Roboto Condensed Light"/>
              </a:rPr>
              <a:t> (For the typical hours to audit a private company)</a:t>
            </a:r>
            <a:endParaRPr sz="800" i="1" dirty="0">
              <a:solidFill>
                <a:schemeClr val="bg1"/>
              </a:solidFill>
              <a:latin typeface="Roboto Condensed Light"/>
              <a:ea typeface="Roboto Condensed Light"/>
              <a:cs typeface="Roboto Condensed Light"/>
              <a:sym typeface="Roboto Condensed Light"/>
            </a:endParaRPr>
          </a:p>
        </p:txBody>
      </p:sp>
      <p:pic>
        <p:nvPicPr>
          <p:cNvPr id="271" name="Google Shape;271;p31"/>
          <p:cNvPicPr preferRelativeResize="0"/>
          <p:nvPr/>
        </p:nvPicPr>
        <p:blipFill>
          <a:blip r:embed="rId5">
            <a:alphaModFix/>
          </a:blip>
          <a:stretch>
            <a:fillRect/>
          </a:stretch>
        </p:blipFill>
        <p:spPr>
          <a:xfrm>
            <a:off x="4435375" y="2630450"/>
            <a:ext cx="4287076" cy="1194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ctrTitle"/>
          </p:nvPr>
        </p:nvSpPr>
        <p:spPr>
          <a:xfrm>
            <a:off x="1250675" y="1249300"/>
            <a:ext cx="6658800" cy="127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
              <a:t>05: The BIA Team</a:t>
            </a:r>
            <a:endParaRPr/>
          </a:p>
        </p:txBody>
      </p:sp>
      <p:sp>
        <p:nvSpPr>
          <p:cNvPr id="277" name="Google Shape;277;p32"/>
          <p:cNvSpPr txBox="1">
            <a:spLocks noGrp="1"/>
          </p:cNvSpPr>
          <p:nvPr>
            <p:ph type="subTitle" idx="1"/>
          </p:nvPr>
        </p:nvSpPr>
        <p:spPr>
          <a:xfrm>
            <a:off x="3114750" y="2640473"/>
            <a:ext cx="2930700" cy="19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t>The CSC BIA leadership team steps into action.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3"/>
          <p:cNvSpPr txBox="1">
            <a:spLocks noGrp="1"/>
          </p:cNvSpPr>
          <p:nvPr>
            <p:ph type="ctrTitle"/>
          </p:nvPr>
        </p:nvSpPr>
        <p:spPr>
          <a:xfrm flipH="1">
            <a:off x="273550" y="281375"/>
            <a:ext cx="8694600" cy="646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chemeClr val="lt1"/>
                </a:solidFill>
              </a:rPr>
              <a:t>CSC’S BCP TEAM</a:t>
            </a:r>
            <a:endParaRPr b="1">
              <a:solidFill>
                <a:schemeClr val="lt1"/>
              </a:solidFill>
            </a:endParaRPr>
          </a:p>
        </p:txBody>
      </p:sp>
      <p:sp>
        <p:nvSpPr>
          <p:cNvPr id="283" name="Google Shape;283;p33"/>
          <p:cNvSpPr txBox="1"/>
          <p:nvPr/>
        </p:nvSpPr>
        <p:spPr>
          <a:xfrm>
            <a:off x="382150" y="900000"/>
            <a:ext cx="8441100" cy="385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s">
                <a:solidFill>
                  <a:schemeClr val="lt1"/>
                </a:solidFill>
                <a:latin typeface="Roboto"/>
                <a:ea typeface="Roboto"/>
                <a:cs typeface="Roboto"/>
                <a:sym typeface="Roboto"/>
              </a:rPr>
              <a:t>The key stakeholders within CSC that will be involved with the BCP include:</a:t>
            </a:r>
            <a:endParaRPr>
              <a:solidFill>
                <a:schemeClr val="lt1"/>
              </a:solidFill>
              <a:latin typeface="Roboto"/>
              <a:ea typeface="Roboto"/>
              <a:cs typeface="Roboto"/>
              <a:sym typeface="Roboto"/>
            </a:endParaRPr>
          </a:p>
          <a:p>
            <a:pPr marL="457200" lvl="0" indent="-317500" algn="l" rtl="0">
              <a:lnSpc>
                <a:spcPct val="115000"/>
              </a:lnSpc>
              <a:spcBef>
                <a:spcPts val="1200"/>
              </a:spcBef>
              <a:spcAft>
                <a:spcPts val="0"/>
              </a:spcAft>
              <a:buClr>
                <a:schemeClr val="lt1"/>
              </a:buClr>
              <a:buSzPts val="1400"/>
              <a:buFont typeface="Roboto"/>
              <a:buChar char="●"/>
            </a:pPr>
            <a:r>
              <a:rPr lang="es" b="1">
                <a:solidFill>
                  <a:schemeClr val="lt1"/>
                </a:solidFill>
                <a:latin typeface="Roboto"/>
                <a:ea typeface="Roboto"/>
                <a:cs typeface="Roboto"/>
                <a:sym typeface="Roboto"/>
              </a:rPr>
              <a:t>John Smalling, Chief Risk Officer</a:t>
            </a:r>
            <a:endParaRPr b="1">
              <a:solidFill>
                <a:schemeClr val="lt1"/>
              </a:solidFill>
              <a:latin typeface="Roboto"/>
              <a:ea typeface="Roboto"/>
              <a:cs typeface="Roboto"/>
              <a:sym typeface="Roboto"/>
            </a:endParaRPr>
          </a:p>
          <a:p>
            <a:pPr marL="914400" lvl="1" indent="-317500" algn="l" rtl="0">
              <a:lnSpc>
                <a:spcPct val="115000"/>
              </a:lnSpc>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Responsible for the overall direction, decision-making, and approvals</a:t>
            </a:r>
            <a:br>
              <a:rPr lang="es">
                <a:solidFill>
                  <a:schemeClr val="lt1"/>
                </a:solidFill>
                <a:latin typeface="Roboto"/>
                <a:ea typeface="Roboto"/>
                <a:cs typeface="Roboto"/>
                <a:sym typeface="Roboto"/>
              </a:rPr>
            </a:br>
            <a:endParaRPr>
              <a:solidFill>
                <a:schemeClr val="lt1"/>
              </a:solidFill>
              <a:latin typeface="Roboto"/>
              <a:ea typeface="Roboto"/>
              <a:cs typeface="Roboto"/>
              <a:sym typeface="Roboto"/>
            </a:endParaRPr>
          </a:p>
          <a:p>
            <a:pPr marL="457200" lvl="0" indent="-317500" algn="l" rtl="0">
              <a:lnSpc>
                <a:spcPct val="115000"/>
              </a:lnSpc>
              <a:spcBef>
                <a:spcPts val="0"/>
              </a:spcBef>
              <a:spcAft>
                <a:spcPts val="0"/>
              </a:spcAft>
              <a:buClr>
                <a:schemeClr val="lt1"/>
              </a:buClr>
              <a:buSzPts val="1400"/>
              <a:buFont typeface="Roboto"/>
              <a:buChar char="●"/>
            </a:pPr>
            <a:r>
              <a:rPr lang="es" b="1">
                <a:solidFill>
                  <a:schemeClr val="lt1"/>
                </a:solidFill>
                <a:latin typeface="Roboto"/>
                <a:ea typeface="Roboto"/>
                <a:cs typeface="Roboto"/>
                <a:sym typeface="Roboto"/>
              </a:rPr>
              <a:t>Katie Pena, Business Continuity Director</a:t>
            </a:r>
            <a:endParaRPr b="1">
              <a:solidFill>
                <a:schemeClr val="lt1"/>
              </a:solidFill>
              <a:latin typeface="Roboto"/>
              <a:ea typeface="Roboto"/>
              <a:cs typeface="Roboto"/>
              <a:sym typeface="Roboto"/>
            </a:endParaRPr>
          </a:p>
          <a:p>
            <a:pPr marL="914400" lvl="1" indent="-317500" algn="l" rtl="0">
              <a:lnSpc>
                <a:spcPct val="115000"/>
              </a:lnSpc>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Responsible for activating the BCP and providing emergency notification</a:t>
            </a:r>
            <a:br>
              <a:rPr lang="es">
                <a:solidFill>
                  <a:schemeClr val="lt1"/>
                </a:solidFill>
                <a:latin typeface="Roboto"/>
                <a:ea typeface="Roboto"/>
                <a:cs typeface="Roboto"/>
                <a:sym typeface="Roboto"/>
              </a:rPr>
            </a:br>
            <a:endParaRPr>
              <a:solidFill>
                <a:schemeClr val="lt1"/>
              </a:solidFill>
              <a:latin typeface="Roboto"/>
              <a:ea typeface="Roboto"/>
              <a:cs typeface="Roboto"/>
              <a:sym typeface="Roboto"/>
            </a:endParaRPr>
          </a:p>
          <a:p>
            <a:pPr marL="457200" lvl="0" indent="-317500" algn="l" rtl="0">
              <a:lnSpc>
                <a:spcPct val="115000"/>
              </a:lnSpc>
              <a:spcBef>
                <a:spcPts val="0"/>
              </a:spcBef>
              <a:spcAft>
                <a:spcPts val="0"/>
              </a:spcAft>
              <a:buClr>
                <a:schemeClr val="lt1"/>
              </a:buClr>
              <a:buSzPts val="1400"/>
              <a:buFont typeface="Roboto"/>
              <a:buChar char="●"/>
            </a:pPr>
            <a:r>
              <a:rPr lang="es" b="1">
                <a:solidFill>
                  <a:schemeClr val="lt1"/>
                </a:solidFill>
                <a:latin typeface="Roboto"/>
                <a:ea typeface="Roboto"/>
                <a:cs typeface="Roboto"/>
                <a:sym typeface="Roboto"/>
              </a:rPr>
              <a:t>James Miller, Disaster Recovery Manager</a:t>
            </a:r>
            <a:endParaRPr b="1">
              <a:solidFill>
                <a:schemeClr val="lt1"/>
              </a:solidFill>
              <a:latin typeface="Roboto"/>
              <a:ea typeface="Roboto"/>
              <a:cs typeface="Roboto"/>
              <a:sym typeface="Roboto"/>
            </a:endParaRPr>
          </a:p>
          <a:p>
            <a:pPr marL="914400" lvl="1" indent="-317500" algn="l" rtl="0">
              <a:lnSpc>
                <a:spcPct val="115000"/>
              </a:lnSpc>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Responsible for assessing the damage and coordinating salvage options</a:t>
            </a:r>
            <a:br>
              <a:rPr lang="es">
                <a:solidFill>
                  <a:schemeClr val="lt1"/>
                </a:solidFill>
                <a:latin typeface="Roboto"/>
                <a:ea typeface="Roboto"/>
                <a:cs typeface="Roboto"/>
                <a:sym typeface="Roboto"/>
              </a:rPr>
            </a:br>
            <a:endParaRPr>
              <a:solidFill>
                <a:schemeClr val="lt1"/>
              </a:solidFill>
              <a:latin typeface="Roboto"/>
              <a:ea typeface="Roboto"/>
              <a:cs typeface="Roboto"/>
              <a:sym typeface="Roboto"/>
            </a:endParaRPr>
          </a:p>
          <a:p>
            <a:pPr marL="457200" lvl="0" indent="-317500" algn="l" rtl="0">
              <a:lnSpc>
                <a:spcPct val="115000"/>
              </a:lnSpc>
              <a:spcBef>
                <a:spcPts val="0"/>
              </a:spcBef>
              <a:spcAft>
                <a:spcPts val="0"/>
              </a:spcAft>
              <a:buClr>
                <a:schemeClr val="lt1"/>
              </a:buClr>
              <a:buSzPts val="1400"/>
              <a:buFont typeface="Roboto"/>
              <a:buChar char="●"/>
            </a:pPr>
            <a:r>
              <a:rPr lang="es" b="1">
                <a:solidFill>
                  <a:schemeClr val="lt1"/>
                </a:solidFill>
                <a:latin typeface="Roboto"/>
                <a:ea typeface="Roboto"/>
                <a:cs typeface="Roboto"/>
                <a:sym typeface="Roboto"/>
              </a:rPr>
              <a:t>Managers from Manufacturing Plants</a:t>
            </a:r>
            <a:endParaRPr b="1">
              <a:solidFill>
                <a:schemeClr val="lt1"/>
              </a:solidFill>
              <a:latin typeface="Roboto"/>
              <a:ea typeface="Roboto"/>
              <a:cs typeface="Roboto"/>
              <a:sym typeface="Roboto"/>
            </a:endParaRPr>
          </a:p>
          <a:p>
            <a:pPr marL="914400" lvl="1" indent="-317500" algn="l" rtl="0">
              <a:lnSpc>
                <a:spcPct val="115000"/>
              </a:lnSpc>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Responsible for faculty and the security of the sites</a:t>
            </a:r>
            <a:br>
              <a:rPr lang="es">
                <a:solidFill>
                  <a:schemeClr val="lt1"/>
                </a:solidFill>
                <a:latin typeface="Roboto"/>
                <a:ea typeface="Roboto"/>
                <a:cs typeface="Roboto"/>
                <a:sym typeface="Roboto"/>
              </a:rPr>
            </a:br>
            <a:endParaRPr>
              <a:solidFill>
                <a:schemeClr val="lt1"/>
              </a:solidFill>
              <a:latin typeface="Roboto"/>
              <a:ea typeface="Roboto"/>
              <a:cs typeface="Roboto"/>
              <a:sym typeface="Roboto"/>
            </a:endParaRPr>
          </a:p>
          <a:p>
            <a:pPr marL="457200" lvl="0" indent="-317500" algn="l" rtl="0">
              <a:lnSpc>
                <a:spcPct val="115000"/>
              </a:lnSpc>
              <a:spcBef>
                <a:spcPts val="0"/>
              </a:spcBef>
              <a:spcAft>
                <a:spcPts val="0"/>
              </a:spcAft>
              <a:buClr>
                <a:schemeClr val="lt1"/>
              </a:buClr>
              <a:buSzPts val="1400"/>
              <a:buFont typeface="Roboto"/>
              <a:buChar char="●"/>
            </a:pPr>
            <a:r>
              <a:rPr lang="es" b="1">
                <a:solidFill>
                  <a:schemeClr val="lt1"/>
                </a:solidFill>
                <a:latin typeface="Roboto"/>
                <a:ea typeface="Roboto"/>
                <a:cs typeface="Roboto"/>
                <a:sym typeface="Roboto"/>
              </a:rPr>
              <a:t>Divisional Management from Distribution Center Regions</a:t>
            </a:r>
            <a:endParaRPr b="1">
              <a:solidFill>
                <a:schemeClr val="lt1"/>
              </a:solidFill>
              <a:latin typeface="Roboto"/>
              <a:ea typeface="Roboto"/>
              <a:cs typeface="Roboto"/>
              <a:sym typeface="Roboto"/>
            </a:endParaRPr>
          </a:p>
          <a:p>
            <a:pPr marL="914400" lvl="1" indent="-317500" algn="l" rtl="0">
              <a:lnSpc>
                <a:spcPct val="115000"/>
              </a:lnSpc>
              <a:spcBef>
                <a:spcPts val="0"/>
              </a:spcBef>
              <a:spcAft>
                <a:spcPts val="0"/>
              </a:spcAft>
              <a:buClr>
                <a:schemeClr val="lt1"/>
              </a:buClr>
              <a:buSzPts val="1400"/>
              <a:buFont typeface="Roboto"/>
              <a:buChar char="○"/>
            </a:pPr>
            <a:r>
              <a:rPr lang="es">
                <a:solidFill>
                  <a:schemeClr val="lt1"/>
                </a:solidFill>
                <a:latin typeface="Roboto"/>
                <a:ea typeface="Roboto"/>
                <a:cs typeface="Roboto"/>
                <a:sym typeface="Roboto"/>
              </a:rPr>
              <a:t>Responsible for overseeing delivery to and from sites</a:t>
            </a:r>
            <a:endParaRPr>
              <a:solidFill>
                <a:schemeClr val="lt1"/>
              </a:solidFill>
              <a:latin typeface="Roboto"/>
              <a:ea typeface="Roboto"/>
              <a:cs typeface="Roboto"/>
              <a:sym typeface="Roboto"/>
            </a:endParaRPr>
          </a:p>
          <a:p>
            <a:pPr marL="0" lvl="0" indent="0" algn="l" rtl="0">
              <a:lnSpc>
                <a:spcPct val="115000"/>
              </a:lnSpc>
              <a:spcBef>
                <a:spcPts val="1200"/>
              </a:spcBef>
              <a:spcAft>
                <a:spcPts val="0"/>
              </a:spcAft>
              <a:buNone/>
            </a:pPr>
            <a:r>
              <a:rPr lang="es">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a:p>
            <a:pPr marL="0" lvl="0" indent="0" algn="l" rtl="0">
              <a:lnSpc>
                <a:spcPct val="115000"/>
              </a:lnSpc>
              <a:spcBef>
                <a:spcPts val="1200"/>
              </a:spcBef>
              <a:spcAft>
                <a:spcPts val="0"/>
              </a:spcAft>
              <a:buNone/>
            </a:pPr>
            <a:endParaRPr>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p:nvPr/>
        </p:nvSpPr>
        <p:spPr>
          <a:xfrm rot="5400000">
            <a:off x="3149067" y="212483"/>
            <a:ext cx="2845875" cy="2553159"/>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rot="5400000">
            <a:off x="3290749" y="488575"/>
            <a:ext cx="1260605" cy="1130941"/>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rot="5400000">
            <a:off x="3940519" y="1616567"/>
            <a:ext cx="1260605" cy="1130941"/>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rot="5400000">
            <a:off x="4581986" y="488575"/>
            <a:ext cx="1260605" cy="1130941"/>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txBox="1">
            <a:spLocks noGrp="1"/>
          </p:cNvSpPr>
          <p:nvPr>
            <p:ph type="ctrTitle"/>
          </p:nvPr>
        </p:nvSpPr>
        <p:spPr>
          <a:xfrm>
            <a:off x="273600" y="246700"/>
            <a:ext cx="29730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s"/>
              <a:t>OUR TEAM</a:t>
            </a:r>
            <a:endParaRPr/>
          </a:p>
        </p:txBody>
      </p:sp>
      <p:sp>
        <p:nvSpPr>
          <p:cNvPr id="293" name="Google Shape;293;p34"/>
          <p:cNvSpPr txBox="1">
            <a:spLocks noGrp="1"/>
          </p:cNvSpPr>
          <p:nvPr>
            <p:ph type="ctrTitle" idx="2"/>
          </p:nvPr>
        </p:nvSpPr>
        <p:spPr>
          <a:xfrm>
            <a:off x="3426580" y="855401"/>
            <a:ext cx="988800" cy="36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John Smalling</a:t>
            </a:r>
            <a:endParaRPr/>
          </a:p>
        </p:txBody>
      </p:sp>
      <p:sp>
        <p:nvSpPr>
          <p:cNvPr id="294" name="Google Shape;294;p34"/>
          <p:cNvSpPr txBox="1">
            <a:spLocks noGrp="1"/>
          </p:cNvSpPr>
          <p:nvPr>
            <p:ph type="subTitle" idx="1"/>
          </p:nvPr>
        </p:nvSpPr>
        <p:spPr>
          <a:xfrm>
            <a:off x="3426558" y="1146049"/>
            <a:ext cx="988800" cy="23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Chief Risk Officer</a:t>
            </a:r>
            <a:endParaRPr/>
          </a:p>
        </p:txBody>
      </p:sp>
      <p:sp>
        <p:nvSpPr>
          <p:cNvPr id="295" name="Google Shape;295;p34"/>
          <p:cNvSpPr txBox="1">
            <a:spLocks noGrp="1"/>
          </p:cNvSpPr>
          <p:nvPr>
            <p:ph type="ctrTitle" idx="3"/>
          </p:nvPr>
        </p:nvSpPr>
        <p:spPr>
          <a:xfrm>
            <a:off x="4717817" y="855401"/>
            <a:ext cx="988800" cy="36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James Miller</a:t>
            </a:r>
            <a:endParaRPr/>
          </a:p>
        </p:txBody>
      </p:sp>
      <p:sp>
        <p:nvSpPr>
          <p:cNvPr id="296" name="Google Shape;296;p34"/>
          <p:cNvSpPr txBox="1">
            <a:spLocks noGrp="1"/>
          </p:cNvSpPr>
          <p:nvPr>
            <p:ph type="subTitle" idx="4"/>
          </p:nvPr>
        </p:nvSpPr>
        <p:spPr>
          <a:xfrm>
            <a:off x="4717795" y="1069849"/>
            <a:ext cx="988800" cy="23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Disaster Recovery Manager</a:t>
            </a:r>
            <a:endParaRPr/>
          </a:p>
        </p:txBody>
      </p:sp>
      <p:sp>
        <p:nvSpPr>
          <p:cNvPr id="297" name="Google Shape;297;p34"/>
          <p:cNvSpPr txBox="1">
            <a:spLocks noGrp="1"/>
          </p:cNvSpPr>
          <p:nvPr>
            <p:ph type="ctrTitle" idx="5"/>
          </p:nvPr>
        </p:nvSpPr>
        <p:spPr>
          <a:xfrm>
            <a:off x="4084651" y="1987840"/>
            <a:ext cx="988800" cy="36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Katie Pena</a:t>
            </a:r>
            <a:endParaRPr/>
          </a:p>
        </p:txBody>
      </p:sp>
      <p:sp>
        <p:nvSpPr>
          <p:cNvPr id="298" name="Google Shape;298;p34"/>
          <p:cNvSpPr txBox="1">
            <a:spLocks noGrp="1"/>
          </p:cNvSpPr>
          <p:nvPr>
            <p:ph type="subTitle" idx="6"/>
          </p:nvPr>
        </p:nvSpPr>
        <p:spPr>
          <a:xfrm>
            <a:off x="4084715" y="2202288"/>
            <a:ext cx="988800" cy="23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Business Continuity Director</a:t>
            </a:r>
            <a:endParaRPr/>
          </a:p>
        </p:txBody>
      </p:sp>
      <p:grpSp>
        <p:nvGrpSpPr>
          <p:cNvPr id="299" name="Google Shape;299;p34"/>
          <p:cNvGrpSpPr/>
          <p:nvPr/>
        </p:nvGrpSpPr>
        <p:grpSpPr>
          <a:xfrm>
            <a:off x="5127345" y="554150"/>
            <a:ext cx="186146" cy="211842"/>
            <a:chOff x="-56774050" y="1904075"/>
            <a:chExt cx="279625" cy="318225"/>
          </a:xfrm>
        </p:grpSpPr>
        <p:sp>
          <p:nvSpPr>
            <p:cNvPr id="300" name="Google Shape;300;p34"/>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4"/>
          <p:cNvGrpSpPr/>
          <p:nvPr/>
        </p:nvGrpSpPr>
        <p:grpSpPr>
          <a:xfrm>
            <a:off x="3828342" y="554146"/>
            <a:ext cx="185098" cy="211842"/>
            <a:chOff x="-51708850" y="2305750"/>
            <a:chExt cx="278050" cy="318225"/>
          </a:xfrm>
        </p:grpSpPr>
        <p:sp>
          <p:nvSpPr>
            <p:cNvPr id="303" name="Google Shape;303;p34"/>
            <p:cNvSpPr/>
            <p:nvPr/>
          </p:nvSpPr>
          <p:spPr>
            <a:xfrm>
              <a:off x="-51617475" y="2455400"/>
              <a:ext cx="18125" cy="18150"/>
            </a:xfrm>
            <a:custGeom>
              <a:avLst/>
              <a:gdLst/>
              <a:ahLst/>
              <a:cxnLst/>
              <a:rect l="l" t="t" r="r" b="b"/>
              <a:pathLst>
                <a:path w="725" h="726" extrusionOk="0">
                  <a:moveTo>
                    <a:pt x="378" y="1"/>
                  </a:moveTo>
                  <a:cubicBezTo>
                    <a:pt x="189" y="1"/>
                    <a:pt x="0" y="158"/>
                    <a:pt x="0" y="347"/>
                  </a:cubicBezTo>
                  <a:cubicBezTo>
                    <a:pt x="0" y="536"/>
                    <a:pt x="189" y="725"/>
                    <a:pt x="378" y="725"/>
                  </a:cubicBezTo>
                  <a:cubicBezTo>
                    <a:pt x="568" y="725"/>
                    <a:pt x="725" y="536"/>
                    <a:pt x="725" y="347"/>
                  </a:cubicBezTo>
                  <a:cubicBezTo>
                    <a:pt x="725" y="158"/>
                    <a:pt x="568" y="1"/>
                    <a:pt x="3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541875" y="2455400"/>
              <a:ext cx="17350" cy="18150"/>
            </a:xfrm>
            <a:custGeom>
              <a:avLst/>
              <a:gdLst/>
              <a:ahLst/>
              <a:cxnLst/>
              <a:rect l="l" t="t" r="r" b="b"/>
              <a:pathLst>
                <a:path w="694" h="726" extrusionOk="0">
                  <a:moveTo>
                    <a:pt x="347" y="1"/>
                  </a:moveTo>
                  <a:cubicBezTo>
                    <a:pt x="158" y="1"/>
                    <a:pt x="1" y="158"/>
                    <a:pt x="1" y="347"/>
                  </a:cubicBezTo>
                  <a:cubicBezTo>
                    <a:pt x="1" y="536"/>
                    <a:pt x="158" y="725"/>
                    <a:pt x="347" y="725"/>
                  </a:cubicBezTo>
                  <a:cubicBezTo>
                    <a:pt x="536" y="725"/>
                    <a:pt x="694" y="536"/>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51708850" y="2305750"/>
              <a:ext cx="278050" cy="318225"/>
            </a:xfrm>
            <a:custGeom>
              <a:avLst/>
              <a:gdLst/>
              <a:ahLst/>
              <a:cxnLst/>
              <a:rect l="l" t="t" r="r" b="b"/>
              <a:pathLst>
                <a:path w="11122" h="12729" extrusionOk="0">
                  <a:moveTo>
                    <a:pt x="1765" y="725"/>
                  </a:moveTo>
                  <a:cubicBezTo>
                    <a:pt x="1986" y="725"/>
                    <a:pt x="2143" y="883"/>
                    <a:pt x="2143" y="1072"/>
                  </a:cubicBezTo>
                  <a:cubicBezTo>
                    <a:pt x="2143" y="1261"/>
                    <a:pt x="1986" y="1419"/>
                    <a:pt x="1765" y="1419"/>
                  </a:cubicBezTo>
                  <a:cubicBezTo>
                    <a:pt x="1576" y="1419"/>
                    <a:pt x="1419" y="1261"/>
                    <a:pt x="1419" y="1072"/>
                  </a:cubicBezTo>
                  <a:cubicBezTo>
                    <a:pt x="1419" y="915"/>
                    <a:pt x="1576" y="725"/>
                    <a:pt x="1765" y="725"/>
                  </a:cubicBezTo>
                  <a:close/>
                  <a:moveTo>
                    <a:pt x="5514" y="725"/>
                  </a:moveTo>
                  <a:cubicBezTo>
                    <a:pt x="5703" y="725"/>
                    <a:pt x="5861" y="883"/>
                    <a:pt x="5861" y="1072"/>
                  </a:cubicBezTo>
                  <a:cubicBezTo>
                    <a:pt x="5861" y="1261"/>
                    <a:pt x="5703" y="1419"/>
                    <a:pt x="5514" y="1419"/>
                  </a:cubicBezTo>
                  <a:cubicBezTo>
                    <a:pt x="5325" y="1419"/>
                    <a:pt x="5168" y="1261"/>
                    <a:pt x="5168" y="1072"/>
                  </a:cubicBezTo>
                  <a:cubicBezTo>
                    <a:pt x="5136" y="915"/>
                    <a:pt x="5294" y="725"/>
                    <a:pt x="5514" y="725"/>
                  </a:cubicBezTo>
                  <a:close/>
                  <a:moveTo>
                    <a:pt x="9232" y="725"/>
                  </a:moveTo>
                  <a:cubicBezTo>
                    <a:pt x="9421" y="725"/>
                    <a:pt x="9578" y="883"/>
                    <a:pt x="9578" y="1072"/>
                  </a:cubicBezTo>
                  <a:cubicBezTo>
                    <a:pt x="9578" y="1261"/>
                    <a:pt x="9421" y="1419"/>
                    <a:pt x="9232" y="1419"/>
                  </a:cubicBezTo>
                  <a:cubicBezTo>
                    <a:pt x="9011" y="1419"/>
                    <a:pt x="8885" y="1261"/>
                    <a:pt x="8885" y="1072"/>
                  </a:cubicBezTo>
                  <a:cubicBezTo>
                    <a:pt x="8854" y="915"/>
                    <a:pt x="9011" y="725"/>
                    <a:pt x="9232" y="725"/>
                  </a:cubicBezTo>
                  <a:close/>
                  <a:moveTo>
                    <a:pt x="5483" y="3277"/>
                  </a:moveTo>
                  <a:lnTo>
                    <a:pt x="5987" y="3781"/>
                  </a:lnTo>
                  <a:lnTo>
                    <a:pt x="5483" y="4286"/>
                  </a:lnTo>
                  <a:lnTo>
                    <a:pt x="4979" y="3781"/>
                  </a:lnTo>
                  <a:lnTo>
                    <a:pt x="5483" y="3277"/>
                  </a:lnTo>
                  <a:close/>
                  <a:moveTo>
                    <a:pt x="8602" y="2049"/>
                  </a:moveTo>
                  <a:lnTo>
                    <a:pt x="8822" y="2175"/>
                  </a:lnTo>
                  <a:lnTo>
                    <a:pt x="8822" y="4443"/>
                  </a:lnTo>
                  <a:lnTo>
                    <a:pt x="6396" y="4443"/>
                  </a:lnTo>
                  <a:lnTo>
                    <a:pt x="6837" y="4034"/>
                  </a:lnTo>
                  <a:cubicBezTo>
                    <a:pt x="6995" y="3876"/>
                    <a:pt x="6995" y="3624"/>
                    <a:pt x="6837" y="3498"/>
                  </a:cubicBezTo>
                  <a:lnTo>
                    <a:pt x="5766" y="2458"/>
                  </a:lnTo>
                  <a:cubicBezTo>
                    <a:pt x="5687" y="2380"/>
                    <a:pt x="5585" y="2340"/>
                    <a:pt x="5491" y="2340"/>
                  </a:cubicBezTo>
                  <a:cubicBezTo>
                    <a:pt x="5396" y="2340"/>
                    <a:pt x="5309" y="2380"/>
                    <a:pt x="5262" y="2458"/>
                  </a:cubicBezTo>
                  <a:lnTo>
                    <a:pt x="4191" y="3498"/>
                  </a:lnTo>
                  <a:cubicBezTo>
                    <a:pt x="4033" y="3655"/>
                    <a:pt x="4033" y="3907"/>
                    <a:pt x="4191" y="4034"/>
                  </a:cubicBezTo>
                  <a:lnTo>
                    <a:pt x="4632" y="4443"/>
                  </a:lnTo>
                  <a:lnTo>
                    <a:pt x="2175" y="4443"/>
                  </a:lnTo>
                  <a:lnTo>
                    <a:pt x="2175" y="2175"/>
                  </a:lnTo>
                  <a:lnTo>
                    <a:pt x="2427" y="2049"/>
                  </a:lnTo>
                  <a:lnTo>
                    <a:pt x="3435" y="2868"/>
                  </a:lnTo>
                  <a:cubicBezTo>
                    <a:pt x="3498" y="2931"/>
                    <a:pt x="3577" y="2962"/>
                    <a:pt x="3655" y="2962"/>
                  </a:cubicBezTo>
                  <a:cubicBezTo>
                    <a:pt x="3734" y="2962"/>
                    <a:pt x="3813" y="2931"/>
                    <a:pt x="3876" y="2868"/>
                  </a:cubicBezTo>
                  <a:lnTo>
                    <a:pt x="4884" y="2049"/>
                  </a:lnTo>
                  <a:cubicBezTo>
                    <a:pt x="5042" y="2175"/>
                    <a:pt x="5231" y="2206"/>
                    <a:pt x="5483" y="2206"/>
                  </a:cubicBezTo>
                  <a:cubicBezTo>
                    <a:pt x="5672" y="2206"/>
                    <a:pt x="5924" y="2143"/>
                    <a:pt x="6081" y="2049"/>
                  </a:cubicBezTo>
                  <a:lnTo>
                    <a:pt x="7089" y="2868"/>
                  </a:lnTo>
                  <a:cubicBezTo>
                    <a:pt x="7152" y="2931"/>
                    <a:pt x="7231" y="2962"/>
                    <a:pt x="7314" y="2962"/>
                  </a:cubicBezTo>
                  <a:cubicBezTo>
                    <a:pt x="7397" y="2962"/>
                    <a:pt x="7483" y="2931"/>
                    <a:pt x="7562" y="2868"/>
                  </a:cubicBezTo>
                  <a:lnTo>
                    <a:pt x="8602" y="2049"/>
                  </a:lnTo>
                  <a:close/>
                  <a:moveTo>
                    <a:pt x="1419" y="5199"/>
                  </a:moveTo>
                  <a:lnTo>
                    <a:pt x="1419" y="6711"/>
                  </a:lnTo>
                  <a:cubicBezTo>
                    <a:pt x="977" y="6711"/>
                    <a:pt x="662" y="6396"/>
                    <a:pt x="662" y="5955"/>
                  </a:cubicBezTo>
                  <a:cubicBezTo>
                    <a:pt x="662" y="5546"/>
                    <a:pt x="1041" y="5199"/>
                    <a:pt x="1419" y="5199"/>
                  </a:cubicBezTo>
                  <a:close/>
                  <a:moveTo>
                    <a:pt x="9610" y="5199"/>
                  </a:moveTo>
                  <a:cubicBezTo>
                    <a:pt x="10019" y="5199"/>
                    <a:pt x="10366" y="5546"/>
                    <a:pt x="10366" y="5955"/>
                  </a:cubicBezTo>
                  <a:cubicBezTo>
                    <a:pt x="10366" y="6333"/>
                    <a:pt x="10019" y="6711"/>
                    <a:pt x="9610" y="6711"/>
                  </a:cubicBezTo>
                  <a:lnTo>
                    <a:pt x="9610" y="5199"/>
                  </a:lnTo>
                  <a:close/>
                  <a:moveTo>
                    <a:pt x="8822" y="5199"/>
                  </a:moveTo>
                  <a:lnTo>
                    <a:pt x="8822" y="8602"/>
                  </a:lnTo>
                  <a:lnTo>
                    <a:pt x="8224" y="8791"/>
                  </a:lnTo>
                  <a:cubicBezTo>
                    <a:pt x="8167" y="8807"/>
                    <a:pt x="8105" y="8815"/>
                    <a:pt x="8043" y="8815"/>
                  </a:cubicBezTo>
                  <a:cubicBezTo>
                    <a:pt x="7863" y="8815"/>
                    <a:pt x="7671" y="8750"/>
                    <a:pt x="7531" y="8633"/>
                  </a:cubicBezTo>
                  <a:cubicBezTo>
                    <a:pt x="7239" y="8342"/>
                    <a:pt x="6873" y="8200"/>
                    <a:pt x="6512" y="8200"/>
                  </a:cubicBezTo>
                  <a:cubicBezTo>
                    <a:pt x="6132" y="8200"/>
                    <a:pt x="5758" y="8358"/>
                    <a:pt x="5483" y="8665"/>
                  </a:cubicBezTo>
                  <a:cubicBezTo>
                    <a:pt x="5217" y="8382"/>
                    <a:pt x="4828" y="8222"/>
                    <a:pt x="4432" y="8222"/>
                  </a:cubicBezTo>
                  <a:cubicBezTo>
                    <a:pt x="4078" y="8222"/>
                    <a:pt x="3718" y="8350"/>
                    <a:pt x="3435" y="8633"/>
                  </a:cubicBezTo>
                  <a:cubicBezTo>
                    <a:pt x="3303" y="8765"/>
                    <a:pt x="3141" y="8820"/>
                    <a:pt x="2958" y="8820"/>
                  </a:cubicBezTo>
                  <a:cubicBezTo>
                    <a:pt x="2879" y="8820"/>
                    <a:pt x="2796" y="8810"/>
                    <a:pt x="2710" y="8791"/>
                  </a:cubicBezTo>
                  <a:lnTo>
                    <a:pt x="2080" y="8602"/>
                  </a:lnTo>
                  <a:lnTo>
                    <a:pt x="2080" y="5199"/>
                  </a:lnTo>
                  <a:close/>
                  <a:moveTo>
                    <a:pt x="4442" y="8945"/>
                  </a:moveTo>
                  <a:cubicBezTo>
                    <a:pt x="4678" y="8945"/>
                    <a:pt x="4913" y="9062"/>
                    <a:pt x="5042" y="9263"/>
                  </a:cubicBezTo>
                  <a:cubicBezTo>
                    <a:pt x="4853" y="9484"/>
                    <a:pt x="4601" y="9767"/>
                    <a:pt x="4096" y="9925"/>
                  </a:cubicBezTo>
                  <a:cubicBezTo>
                    <a:pt x="3889" y="10000"/>
                    <a:pt x="3677" y="10035"/>
                    <a:pt x="3468" y="10035"/>
                  </a:cubicBezTo>
                  <a:cubicBezTo>
                    <a:pt x="2882" y="10035"/>
                    <a:pt x="2317" y="9759"/>
                    <a:pt x="1923" y="9295"/>
                  </a:cubicBezTo>
                  <a:lnTo>
                    <a:pt x="1923" y="9295"/>
                  </a:lnTo>
                  <a:lnTo>
                    <a:pt x="2521" y="9484"/>
                  </a:lnTo>
                  <a:cubicBezTo>
                    <a:pt x="2673" y="9531"/>
                    <a:pt x="2831" y="9556"/>
                    <a:pt x="2987" y="9556"/>
                  </a:cubicBezTo>
                  <a:cubicBezTo>
                    <a:pt x="3350" y="9556"/>
                    <a:pt x="3706" y="9423"/>
                    <a:pt x="3970" y="9137"/>
                  </a:cubicBezTo>
                  <a:cubicBezTo>
                    <a:pt x="4102" y="9006"/>
                    <a:pt x="4273" y="8945"/>
                    <a:pt x="4442" y="8945"/>
                  </a:cubicBezTo>
                  <a:close/>
                  <a:moveTo>
                    <a:pt x="6546" y="9022"/>
                  </a:moveTo>
                  <a:cubicBezTo>
                    <a:pt x="6718" y="9022"/>
                    <a:pt x="6892" y="9080"/>
                    <a:pt x="7026" y="9200"/>
                  </a:cubicBezTo>
                  <a:cubicBezTo>
                    <a:pt x="7299" y="9496"/>
                    <a:pt x="7671" y="9644"/>
                    <a:pt x="8046" y="9644"/>
                  </a:cubicBezTo>
                  <a:cubicBezTo>
                    <a:pt x="8191" y="9644"/>
                    <a:pt x="8336" y="9622"/>
                    <a:pt x="8476" y="9578"/>
                  </a:cubicBezTo>
                  <a:lnTo>
                    <a:pt x="9074" y="9326"/>
                  </a:lnTo>
                  <a:lnTo>
                    <a:pt x="9074" y="9326"/>
                  </a:lnTo>
                  <a:cubicBezTo>
                    <a:pt x="8677" y="9794"/>
                    <a:pt x="8107" y="10053"/>
                    <a:pt x="7517" y="10053"/>
                  </a:cubicBezTo>
                  <a:cubicBezTo>
                    <a:pt x="7312" y="10053"/>
                    <a:pt x="7104" y="10022"/>
                    <a:pt x="6900" y="9956"/>
                  </a:cubicBezTo>
                  <a:cubicBezTo>
                    <a:pt x="6428" y="9799"/>
                    <a:pt x="6144" y="9547"/>
                    <a:pt x="5955" y="9326"/>
                  </a:cubicBezTo>
                  <a:cubicBezTo>
                    <a:pt x="6082" y="9127"/>
                    <a:pt x="6313" y="9022"/>
                    <a:pt x="6546" y="9022"/>
                  </a:cubicBezTo>
                  <a:close/>
                  <a:moveTo>
                    <a:pt x="5514" y="9893"/>
                  </a:moveTo>
                  <a:cubicBezTo>
                    <a:pt x="5640" y="10019"/>
                    <a:pt x="5798" y="10177"/>
                    <a:pt x="6081" y="10334"/>
                  </a:cubicBezTo>
                  <a:cubicBezTo>
                    <a:pt x="5924" y="10397"/>
                    <a:pt x="5703" y="10492"/>
                    <a:pt x="5514" y="10492"/>
                  </a:cubicBezTo>
                  <a:cubicBezTo>
                    <a:pt x="5325" y="10492"/>
                    <a:pt x="5136" y="10429"/>
                    <a:pt x="4979" y="10334"/>
                  </a:cubicBezTo>
                  <a:cubicBezTo>
                    <a:pt x="5231" y="10177"/>
                    <a:pt x="5388" y="10019"/>
                    <a:pt x="5514" y="9893"/>
                  </a:cubicBezTo>
                  <a:close/>
                  <a:moveTo>
                    <a:pt x="6774" y="10681"/>
                  </a:moveTo>
                  <a:cubicBezTo>
                    <a:pt x="7011" y="10749"/>
                    <a:pt x="7247" y="10780"/>
                    <a:pt x="7484" y="10780"/>
                  </a:cubicBezTo>
                  <a:cubicBezTo>
                    <a:pt x="7688" y="10780"/>
                    <a:pt x="7893" y="10756"/>
                    <a:pt x="8098" y="10713"/>
                  </a:cubicBezTo>
                  <a:lnTo>
                    <a:pt x="8098" y="10713"/>
                  </a:lnTo>
                  <a:cubicBezTo>
                    <a:pt x="7499" y="11500"/>
                    <a:pt x="6554" y="11973"/>
                    <a:pt x="5514" y="11973"/>
                  </a:cubicBezTo>
                  <a:cubicBezTo>
                    <a:pt x="4506" y="11973"/>
                    <a:pt x="3498" y="11500"/>
                    <a:pt x="2868" y="10713"/>
                  </a:cubicBezTo>
                  <a:lnTo>
                    <a:pt x="2868" y="10713"/>
                  </a:lnTo>
                  <a:cubicBezTo>
                    <a:pt x="3072" y="10756"/>
                    <a:pt x="3277" y="10780"/>
                    <a:pt x="3482" y="10780"/>
                  </a:cubicBezTo>
                  <a:cubicBezTo>
                    <a:pt x="3718" y="10780"/>
                    <a:pt x="3955" y="10749"/>
                    <a:pt x="4191" y="10681"/>
                  </a:cubicBezTo>
                  <a:cubicBezTo>
                    <a:pt x="4538" y="11028"/>
                    <a:pt x="5010" y="11217"/>
                    <a:pt x="5483" y="11217"/>
                  </a:cubicBezTo>
                  <a:cubicBezTo>
                    <a:pt x="5955" y="11217"/>
                    <a:pt x="6459" y="11028"/>
                    <a:pt x="6774" y="10681"/>
                  </a:cubicBezTo>
                  <a:close/>
                  <a:moveTo>
                    <a:pt x="1860" y="1"/>
                  </a:moveTo>
                  <a:cubicBezTo>
                    <a:pt x="1261" y="1"/>
                    <a:pt x="757" y="505"/>
                    <a:pt x="757" y="1104"/>
                  </a:cubicBezTo>
                  <a:cubicBezTo>
                    <a:pt x="757" y="1576"/>
                    <a:pt x="1072" y="2017"/>
                    <a:pt x="1513" y="2175"/>
                  </a:cubicBezTo>
                  <a:lnTo>
                    <a:pt x="1513" y="4443"/>
                  </a:lnTo>
                  <a:cubicBezTo>
                    <a:pt x="662" y="4443"/>
                    <a:pt x="1" y="5105"/>
                    <a:pt x="1" y="5955"/>
                  </a:cubicBezTo>
                  <a:cubicBezTo>
                    <a:pt x="1" y="6774"/>
                    <a:pt x="662" y="7436"/>
                    <a:pt x="1513" y="7436"/>
                  </a:cubicBezTo>
                  <a:lnTo>
                    <a:pt x="1513" y="8350"/>
                  </a:lnTo>
                  <a:lnTo>
                    <a:pt x="1261" y="8287"/>
                  </a:lnTo>
                  <a:cubicBezTo>
                    <a:pt x="1214" y="8270"/>
                    <a:pt x="1168" y="8262"/>
                    <a:pt x="1124" y="8262"/>
                  </a:cubicBezTo>
                  <a:cubicBezTo>
                    <a:pt x="846" y="8262"/>
                    <a:pt x="657" y="8577"/>
                    <a:pt x="820" y="8822"/>
                  </a:cubicBezTo>
                  <a:cubicBezTo>
                    <a:pt x="1356" y="9610"/>
                    <a:pt x="1450" y="9799"/>
                    <a:pt x="1765" y="10082"/>
                  </a:cubicBezTo>
                  <a:cubicBezTo>
                    <a:pt x="2364" y="11658"/>
                    <a:pt x="3907" y="12729"/>
                    <a:pt x="5609" y="12729"/>
                  </a:cubicBezTo>
                  <a:cubicBezTo>
                    <a:pt x="7278" y="12729"/>
                    <a:pt x="8822" y="11658"/>
                    <a:pt x="9421" y="10082"/>
                  </a:cubicBezTo>
                  <a:cubicBezTo>
                    <a:pt x="9736" y="9799"/>
                    <a:pt x="9862" y="9610"/>
                    <a:pt x="10366" y="8822"/>
                  </a:cubicBezTo>
                  <a:cubicBezTo>
                    <a:pt x="10529" y="8577"/>
                    <a:pt x="10340" y="8262"/>
                    <a:pt x="10062" y="8262"/>
                  </a:cubicBezTo>
                  <a:cubicBezTo>
                    <a:pt x="10018" y="8262"/>
                    <a:pt x="9972" y="8270"/>
                    <a:pt x="9925" y="8287"/>
                  </a:cubicBezTo>
                  <a:lnTo>
                    <a:pt x="9704" y="8350"/>
                  </a:lnTo>
                  <a:lnTo>
                    <a:pt x="9704" y="7436"/>
                  </a:lnTo>
                  <a:cubicBezTo>
                    <a:pt x="10429" y="7436"/>
                    <a:pt x="11122" y="6774"/>
                    <a:pt x="11122" y="5955"/>
                  </a:cubicBezTo>
                  <a:cubicBezTo>
                    <a:pt x="11122" y="5136"/>
                    <a:pt x="10429" y="4443"/>
                    <a:pt x="9610" y="4443"/>
                  </a:cubicBezTo>
                  <a:lnTo>
                    <a:pt x="9610" y="2175"/>
                  </a:lnTo>
                  <a:cubicBezTo>
                    <a:pt x="10051" y="2017"/>
                    <a:pt x="10366" y="1608"/>
                    <a:pt x="10366" y="1104"/>
                  </a:cubicBezTo>
                  <a:cubicBezTo>
                    <a:pt x="10366" y="473"/>
                    <a:pt x="9862" y="1"/>
                    <a:pt x="9263" y="1"/>
                  </a:cubicBezTo>
                  <a:cubicBezTo>
                    <a:pt x="8633" y="1"/>
                    <a:pt x="8161" y="505"/>
                    <a:pt x="8161" y="1104"/>
                  </a:cubicBezTo>
                  <a:cubicBezTo>
                    <a:pt x="8161" y="1230"/>
                    <a:pt x="8192" y="1324"/>
                    <a:pt x="8224" y="1450"/>
                  </a:cubicBezTo>
                  <a:lnTo>
                    <a:pt x="7405" y="2080"/>
                  </a:lnTo>
                  <a:lnTo>
                    <a:pt x="6585" y="1450"/>
                  </a:lnTo>
                  <a:cubicBezTo>
                    <a:pt x="6617" y="1324"/>
                    <a:pt x="6648" y="1230"/>
                    <a:pt x="6648" y="1104"/>
                  </a:cubicBezTo>
                  <a:cubicBezTo>
                    <a:pt x="6648" y="473"/>
                    <a:pt x="6144" y="1"/>
                    <a:pt x="5546" y="1"/>
                  </a:cubicBezTo>
                  <a:cubicBezTo>
                    <a:pt x="4916" y="1"/>
                    <a:pt x="4443" y="505"/>
                    <a:pt x="4443" y="1104"/>
                  </a:cubicBezTo>
                  <a:cubicBezTo>
                    <a:pt x="4443" y="1230"/>
                    <a:pt x="4506" y="1324"/>
                    <a:pt x="4538" y="1450"/>
                  </a:cubicBezTo>
                  <a:lnTo>
                    <a:pt x="3718" y="2080"/>
                  </a:lnTo>
                  <a:lnTo>
                    <a:pt x="2868" y="1450"/>
                  </a:lnTo>
                  <a:cubicBezTo>
                    <a:pt x="2931" y="1324"/>
                    <a:pt x="2962" y="1230"/>
                    <a:pt x="2962" y="1104"/>
                  </a:cubicBezTo>
                  <a:cubicBezTo>
                    <a:pt x="2962" y="473"/>
                    <a:pt x="2458" y="1"/>
                    <a:pt x="1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4"/>
          <p:cNvGrpSpPr/>
          <p:nvPr/>
        </p:nvGrpSpPr>
        <p:grpSpPr>
          <a:xfrm>
            <a:off x="4472516" y="1906218"/>
            <a:ext cx="212891" cy="211892"/>
            <a:chOff x="-55620175" y="2686900"/>
            <a:chExt cx="319800" cy="318300"/>
          </a:xfrm>
        </p:grpSpPr>
        <p:sp>
          <p:nvSpPr>
            <p:cNvPr id="307" name="Google Shape;307;p34"/>
            <p:cNvSpPr/>
            <p:nvPr/>
          </p:nvSpPr>
          <p:spPr>
            <a:xfrm>
              <a:off x="-55514650" y="2917925"/>
              <a:ext cx="72500" cy="29775"/>
            </a:xfrm>
            <a:custGeom>
              <a:avLst/>
              <a:gdLst/>
              <a:ahLst/>
              <a:cxnLst/>
              <a:rect l="l" t="t" r="r" b="b"/>
              <a:pathLst>
                <a:path w="2900" h="1191" extrusionOk="0">
                  <a:moveTo>
                    <a:pt x="387" y="1"/>
                  </a:moveTo>
                  <a:cubicBezTo>
                    <a:pt x="292" y="1"/>
                    <a:pt x="206" y="40"/>
                    <a:pt x="158" y="119"/>
                  </a:cubicBezTo>
                  <a:cubicBezTo>
                    <a:pt x="1" y="277"/>
                    <a:pt x="1" y="529"/>
                    <a:pt x="158" y="655"/>
                  </a:cubicBezTo>
                  <a:cubicBezTo>
                    <a:pt x="505" y="1001"/>
                    <a:pt x="978" y="1190"/>
                    <a:pt x="1450" y="1190"/>
                  </a:cubicBezTo>
                  <a:cubicBezTo>
                    <a:pt x="1954" y="1190"/>
                    <a:pt x="2427" y="1001"/>
                    <a:pt x="2742" y="655"/>
                  </a:cubicBezTo>
                  <a:cubicBezTo>
                    <a:pt x="2899" y="497"/>
                    <a:pt x="2899" y="245"/>
                    <a:pt x="2742" y="119"/>
                  </a:cubicBezTo>
                  <a:cubicBezTo>
                    <a:pt x="2679" y="72"/>
                    <a:pt x="2592" y="48"/>
                    <a:pt x="2502" y="48"/>
                  </a:cubicBezTo>
                  <a:cubicBezTo>
                    <a:pt x="2411" y="48"/>
                    <a:pt x="2317" y="72"/>
                    <a:pt x="2238" y="119"/>
                  </a:cubicBezTo>
                  <a:cubicBezTo>
                    <a:pt x="2049" y="340"/>
                    <a:pt x="1734" y="434"/>
                    <a:pt x="1450" y="434"/>
                  </a:cubicBezTo>
                  <a:cubicBezTo>
                    <a:pt x="1135" y="434"/>
                    <a:pt x="852" y="340"/>
                    <a:pt x="663" y="119"/>
                  </a:cubicBezTo>
                  <a:cubicBezTo>
                    <a:pt x="584" y="40"/>
                    <a:pt x="481" y="1"/>
                    <a:pt x="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55450050" y="2854725"/>
              <a:ext cx="18125" cy="18150"/>
            </a:xfrm>
            <a:custGeom>
              <a:avLst/>
              <a:gdLst/>
              <a:ahLst/>
              <a:cxnLst/>
              <a:rect l="l" t="t" r="r" b="b"/>
              <a:pathLst>
                <a:path w="725" h="726" extrusionOk="0">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55524875" y="2855525"/>
              <a:ext cx="18925" cy="17450"/>
            </a:xfrm>
            <a:custGeom>
              <a:avLst/>
              <a:gdLst/>
              <a:ahLst/>
              <a:cxnLst/>
              <a:rect l="l" t="t" r="r" b="b"/>
              <a:pathLst>
                <a:path w="757" h="698" extrusionOk="0">
                  <a:moveTo>
                    <a:pt x="410" y="0"/>
                  </a:moveTo>
                  <a:cubicBezTo>
                    <a:pt x="189" y="0"/>
                    <a:pt x="0" y="158"/>
                    <a:pt x="0" y="347"/>
                  </a:cubicBezTo>
                  <a:cubicBezTo>
                    <a:pt x="0" y="536"/>
                    <a:pt x="189" y="693"/>
                    <a:pt x="410" y="693"/>
                  </a:cubicBezTo>
                  <a:cubicBezTo>
                    <a:pt x="423" y="696"/>
                    <a:pt x="437" y="697"/>
                    <a:pt x="451" y="697"/>
                  </a:cubicBezTo>
                  <a:cubicBezTo>
                    <a:pt x="598" y="697"/>
                    <a:pt x="756" y="548"/>
                    <a:pt x="756" y="347"/>
                  </a:cubicBezTo>
                  <a:cubicBezTo>
                    <a:pt x="756" y="158"/>
                    <a:pt x="599"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55620175" y="2686900"/>
              <a:ext cx="319800" cy="318300"/>
            </a:xfrm>
            <a:custGeom>
              <a:avLst/>
              <a:gdLst/>
              <a:ahLst/>
              <a:cxnLst/>
              <a:rect l="l" t="t" r="r" b="b"/>
              <a:pathLst>
                <a:path w="12792" h="12732" extrusionOk="0">
                  <a:moveTo>
                    <a:pt x="5671" y="2240"/>
                  </a:moveTo>
                  <a:cubicBezTo>
                    <a:pt x="6333" y="2240"/>
                    <a:pt x="6931" y="2429"/>
                    <a:pt x="7435" y="2744"/>
                  </a:cubicBezTo>
                  <a:cubicBezTo>
                    <a:pt x="7057" y="4225"/>
                    <a:pt x="5703" y="5233"/>
                    <a:pt x="4159" y="5233"/>
                  </a:cubicBezTo>
                  <a:lnTo>
                    <a:pt x="2332" y="5233"/>
                  </a:lnTo>
                  <a:cubicBezTo>
                    <a:pt x="2489" y="3532"/>
                    <a:pt x="3938" y="2240"/>
                    <a:pt x="5671" y="2240"/>
                  </a:cubicBezTo>
                  <a:close/>
                  <a:moveTo>
                    <a:pt x="8318" y="732"/>
                  </a:moveTo>
                  <a:cubicBezTo>
                    <a:pt x="8434" y="732"/>
                    <a:pt x="8549" y="741"/>
                    <a:pt x="8664" y="759"/>
                  </a:cubicBezTo>
                  <a:cubicBezTo>
                    <a:pt x="9735" y="917"/>
                    <a:pt x="10523" y="1925"/>
                    <a:pt x="10523" y="3059"/>
                  </a:cubicBezTo>
                  <a:lnTo>
                    <a:pt x="10523" y="6147"/>
                  </a:lnTo>
                  <a:cubicBezTo>
                    <a:pt x="10271" y="6021"/>
                    <a:pt x="10050" y="5958"/>
                    <a:pt x="9767" y="5958"/>
                  </a:cubicBezTo>
                  <a:lnTo>
                    <a:pt x="9767" y="5580"/>
                  </a:lnTo>
                  <a:cubicBezTo>
                    <a:pt x="9767" y="3626"/>
                    <a:pt x="8349" y="1957"/>
                    <a:pt x="6490" y="1578"/>
                  </a:cubicBezTo>
                  <a:cubicBezTo>
                    <a:pt x="6975" y="1040"/>
                    <a:pt x="7643" y="732"/>
                    <a:pt x="8318" y="732"/>
                  </a:cubicBezTo>
                  <a:close/>
                  <a:moveTo>
                    <a:pt x="1544" y="6745"/>
                  </a:moveTo>
                  <a:lnTo>
                    <a:pt x="1544" y="8226"/>
                  </a:lnTo>
                  <a:cubicBezTo>
                    <a:pt x="1134" y="8226"/>
                    <a:pt x="788" y="7879"/>
                    <a:pt x="788" y="7470"/>
                  </a:cubicBezTo>
                  <a:cubicBezTo>
                    <a:pt x="788" y="7092"/>
                    <a:pt x="1134" y="6745"/>
                    <a:pt x="1544" y="6745"/>
                  </a:cubicBezTo>
                  <a:close/>
                  <a:moveTo>
                    <a:pt x="9798" y="6745"/>
                  </a:moveTo>
                  <a:cubicBezTo>
                    <a:pt x="10208" y="6745"/>
                    <a:pt x="10554" y="7060"/>
                    <a:pt x="10554" y="7470"/>
                  </a:cubicBezTo>
                  <a:cubicBezTo>
                    <a:pt x="10554" y="7879"/>
                    <a:pt x="10208" y="8226"/>
                    <a:pt x="9798" y="8226"/>
                  </a:cubicBezTo>
                  <a:lnTo>
                    <a:pt x="9798" y="6745"/>
                  </a:lnTo>
                  <a:close/>
                  <a:moveTo>
                    <a:pt x="10712" y="8667"/>
                  </a:moveTo>
                  <a:cubicBezTo>
                    <a:pt x="10775" y="8888"/>
                    <a:pt x="10869" y="9108"/>
                    <a:pt x="11027" y="9297"/>
                  </a:cubicBezTo>
                  <a:cubicBezTo>
                    <a:pt x="11090" y="9455"/>
                    <a:pt x="11216" y="9549"/>
                    <a:pt x="11342" y="9707"/>
                  </a:cubicBezTo>
                  <a:lnTo>
                    <a:pt x="9652" y="9707"/>
                  </a:lnTo>
                  <a:cubicBezTo>
                    <a:pt x="9738" y="9468"/>
                    <a:pt x="9768" y="9254"/>
                    <a:pt x="9798" y="8982"/>
                  </a:cubicBezTo>
                  <a:cubicBezTo>
                    <a:pt x="10145" y="8982"/>
                    <a:pt x="10460" y="8856"/>
                    <a:pt x="10712" y="8667"/>
                  </a:cubicBezTo>
                  <a:close/>
                  <a:moveTo>
                    <a:pt x="8066" y="3280"/>
                  </a:moveTo>
                  <a:cubicBezTo>
                    <a:pt x="8664" y="3847"/>
                    <a:pt x="9042" y="4729"/>
                    <a:pt x="9042" y="5643"/>
                  </a:cubicBezTo>
                  <a:lnTo>
                    <a:pt x="9042" y="8636"/>
                  </a:lnTo>
                  <a:cubicBezTo>
                    <a:pt x="9042" y="10463"/>
                    <a:pt x="7530" y="11975"/>
                    <a:pt x="5671" y="11975"/>
                  </a:cubicBezTo>
                  <a:cubicBezTo>
                    <a:pt x="3812" y="11975"/>
                    <a:pt x="2269" y="10431"/>
                    <a:pt x="2269" y="8573"/>
                  </a:cubicBezTo>
                  <a:lnTo>
                    <a:pt x="2269" y="5989"/>
                  </a:lnTo>
                  <a:lnTo>
                    <a:pt x="4159" y="5989"/>
                  </a:lnTo>
                  <a:cubicBezTo>
                    <a:pt x="5104" y="5989"/>
                    <a:pt x="6049" y="5643"/>
                    <a:pt x="6805" y="5044"/>
                  </a:cubicBezTo>
                  <a:cubicBezTo>
                    <a:pt x="7404" y="4571"/>
                    <a:pt x="7782" y="3941"/>
                    <a:pt x="8066" y="3280"/>
                  </a:cubicBezTo>
                  <a:close/>
                  <a:moveTo>
                    <a:pt x="8329" y="0"/>
                  </a:moveTo>
                  <a:cubicBezTo>
                    <a:pt x="7237" y="0"/>
                    <a:pt x="6224" y="580"/>
                    <a:pt x="5671" y="1547"/>
                  </a:cubicBezTo>
                  <a:lnTo>
                    <a:pt x="5640" y="1547"/>
                  </a:lnTo>
                  <a:cubicBezTo>
                    <a:pt x="3340" y="1547"/>
                    <a:pt x="1481" y="3374"/>
                    <a:pt x="1481" y="5643"/>
                  </a:cubicBezTo>
                  <a:lnTo>
                    <a:pt x="1481" y="5989"/>
                  </a:lnTo>
                  <a:cubicBezTo>
                    <a:pt x="662" y="5989"/>
                    <a:pt x="0" y="6651"/>
                    <a:pt x="0" y="7470"/>
                  </a:cubicBezTo>
                  <a:cubicBezTo>
                    <a:pt x="0" y="8320"/>
                    <a:pt x="662" y="8982"/>
                    <a:pt x="1481" y="8982"/>
                  </a:cubicBezTo>
                  <a:cubicBezTo>
                    <a:pt x="1702" y="11061"/>
                    <a:pt x="3466" y="12731"/>
                    <a:pt x="5577" y="12731"/>
                  </a:cubicBezTo>
                  <a:cubicBezTo>
                    <a:pt x="7215" y="12731"/>
                    <a:pt x="8570" y="11818"/>
                    <a:pt x="9263" y="10463"/>
                  </a:cubicBezTo>
                  <a:lnTo>
                    <a:pt x="12319" y="10463"/>
                  </a:lnTo>
                  <a:cubicBezTo>
                    <a:pt x="12476" y="10463"/>
                    <a:pt x="12634" y="10368"/>
                    <a:pt x="12665" y="10211"/>
                  </a:cubicBezTo>
                  <a:cubicBezTo>
                    <a:pt x="12791" y="9990"/>
                    <a:pt x="12728" y="9833"/>
                    <a:pt x="12571" y="9770"/>
                  </a:cubicBezTo>
                  <a:cubicBezTo>
                    <a:pt x="11783" y="9360"/>
                    <a:pt x="11248" y="8573"/>
                    <a:pt x="11248" y="7690"/>
                  </a:cubicBezTo>
                  <a:lnTo>
                    <a:pt x="11248" y="3122"/>
                  </a:lnTo>
                  <a:cubicBezTo>
                    <a:pt x="11248" y="1578"/>
                    <a:pt x="10208" y="287"/>
                    <a:pt x="8790" y="35"/>
                  </a:cubicBezTo>
                  <a:cubicBezTo>
                    <a:pt x="8636" y="12"/>
                    <a:pt x="8481" y="0"/>
                    <a:pt x="8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4"/>
          <p:cNvSpPr txBox="1">
            <a:spLocks noGrp="1"/>
          </p:cNvSpPr>
          <p:nvPr>
            <p:ph type="ctrTitle" idx="2"/>
          </p:nvPr>
        </p:nvSpPr>
        <p:spPr>
          <a:xfrm>
            <a:off x="4076326" y="235261"/>
            <a:ext cx="988800" cy="36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BCP Leadership</a:t>
            </a:r>
            <a:endParaRPr/>
          </a:p>
        </p:txBody>
      </p:sp>
      <p:sp>
        <p:nvSpPr>
          <p:cNvPr id="312" name="Google Shape;312;p34"/>
          <p:cNvSpPr/>
          <p:nvPr/>
        </p:nvSpPr>
        <p:spPr>
          <a:xfrm rot="5400000">
            <a:off x="3984711" y="3123013"/>
            <a:ext cx="1174625" cy="1053825"/>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txBox="1">
            <a:spLocks noGrp="1"/>
          </p:cNvSpPr>
          <p:nvPr>
            <p:ph type="ctrTitle" idx="3"/>
          </p:nvPr>
        </p:nvSpPr>
        <p:spPr>
          <a:xfrm>
            <a:off x="3940663" y="3392813"/>
            <a:ext cx="1262700" cy="55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Manufacturing Plants</a:t>
            </a:r>
            <a:endParaRPr/>
          </a:p>
        </p:txBody>
      </p:sp>
      <p:sp>
        <p:nvSpPr>
          <p:cNvPr id="314" name="Google Shape;314;p34"/>
          <p:cNvSpPr/>
          <p:nvPr/>
        </p:nvSpPr>
        <p:spPr>
          <a:xfrm rot="5400000">
            <a:off x="3602513" y="4190125"/>
            <a:ext cx="927950" cy="8325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txBox="1">
            <a:spLocks noGrp="1"/>
          </p:cNvSpPr>
          <p:nvPr>
            <p:ph type="ctrTitle" idx="3"/>
          </p:nvPr>
        </p:nvSpPr>
        <p:spPr>
          <a:xfrm>
            <a:off x="3474775" y="4283500"/>
            <a:ext cx="11865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Distribution Facilities</a:t>
            </a:r>
            <a:endParaRPr/>
          </a:p>
        </p:txBody>
      </p:sp>
      <p:sp>
        <p:nvSpPr>
          <p:cNvPr id="316" name="Google Shape;316;p34"/>
          <p:cNvSpPr/>
          <p:nvPr/>
        </p:nvSpPr>
        <p:spPr>
          <a:xfrm rot="5400000">
            <a:off x="4610463" y="4190125"/>
            <a:ext cx="927950" cy="8325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txBox="1">
            <a:spLocks noGrp="1"/>
          </p:cNvSpPr>
          <p:nvPr>
            <p:ph type="ctrTitle" idx="3"/>
          </p:nvPr>
        </p:nvSpPr>
        <p:spPr>
          <a:xfrm>
            <a:off x="4482725" y="4283500"/>
            <a:ext cx="11865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Distribution Facilities</a:t>
            </a:r>
            <a:endParaRPr/>
          </a:p>
        </p:txBody>
      </p:sp>
      <p:cxnSp>
        <p:nvCxnSpPr>
          <p:cNvPr id="318" name="Google Shape;318;p34"/>
          <p:cNvCxnSpPr>
            <a:stCxn id="312" idx="1"/>
            <a:endCxn id="312" idx="1"/>
          </p:cNvCxnSpPr>
          <p:nvPr/>
        </p:nvCxnSpPr>
        <p:spPr>
          <a:xfrm>
            <a:off x="4572023" y="3062613"/>
            <a:ext cx="0" cy="0"/>
          </a:xfrm>
          <a:prstGeom prst="straightConnector1">
            <a:avLst/>
          </a:prstGeom>
          <a:noFill/>
          <a:ln w="9525" cap="flat" cmpd="sng">
            <a:solidFill>
              <a:schemeClr val="dk2"/>
            </a:solidFill>
            <a:prstDash val="solid"/>
            <a:round/>
            <a:headEnd type="none" w="med" len="med"/>
            <a:tailEnd type="none" w="med" len="med"/>
          </a:ln>
        </p:spPr>
      </p:cxnSp>
      <p:cxnSp>
        <p:nvCxnSpPr>
          <p:cNvPr id="319" name="Google Shape;319;p34"/>
          <p:cNvCxnSpPr/>
          <p:nvPr/>
        </p:nvCxnSpPr>
        <p:spPr>
          <a:xfrm>
            <a:off x="1314173" y="2959313"/>
            <a:ext cx="6396300" cy="0"/>
          </a:xfrm>
          <a:prstGeom prst="straightConnector1">
            <a:avLst/>
          </a:prstGeom>
          <a:noFill/>
          <a:ln w="19050" cap="flat" cmpd="sng">
            <a:solidFill>
              <a:srgbClr val="FFFFFF"/>
            </a:solidFill>
            <a:prstDash val="solid"/>
            <a:round/>
            <a:headEnd type="none" w="med" len="med"/>
            <a:tailEnd type="none" w="med" len="med"/>
          </a:ln>
        </p:spPr>
      </p:cxnSp>
      <p:cxnSp>
        <p:nvCxnSpPr>
          <p:cNvPr id="320" name="Google Shape;320;p34"/>
          <p:cNvCxnSpPr>
            <a:stCxn id="312" idx="1"/>
            <a:endCxn id="312" idx="1"/>
          </p:cNvCxnSpPr>
          <p:nvPr/>
        </p:nvCxnSpPr>
        <p:spPr>
          <a:xfrm>
            <a:off x="4572023" y="3062613"/>
            <a:ext cx="0" cy="0"/>
          </a:xfrm>
          <a:prstGeom prst="straightConnector1">
            <a:avLst/>
          </a:prstGeom>
          <a:noFill/>
          <a:ln w="9525" cap="flat" cmpd="sng">
            <a:solidFill>
              <a:schemeClr val="dk2"/>
            </a:solidFill>
            <a:prstDash val="solid"/>
            <a:round/>
            <a:headEnd type="none" w="med" len="med"/>
            <a:tailEnd type="none" w="med" len="med"/>
          </a:ln>
        </p:spPr>
      </p:cxnSp>
      <p:sp>
        <p:nvSpPr>
          <p:cNvPr id="321" name="Google Shape;321;p34"/>
          <p:cNvSpPr/>
          <p:nvPr/>
        </p:nvSpPr>
        <p:spPr>
          <a:xfrm rot="5400000">
            <a:off x="7141211" y="3123013"/>
            <a:ext cx="1174625" cy="1053825"/>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txBox="1">
            <a:spLocks noGrp="1"/>
          </p:cNvSpPr>
          <p:nvPr>
            <p:ph type="ctrTitle" idx="3"/>
          </p:nvPr>
        </p:nvSpPr>
        <p:spPr>
          <a:xfrm>
            <a:off x="7097163" y="3392813"/>
            <a:ext cx="1262700" cy="55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Manufacturing Plants</a:t>
            </a:r>
            <a:endParaRPr/>
          </a:p>
        </p:txBody>
      </p:sp>
      <p:sp>
        <p:nvSpPr>
          <p:cNvPr id="323" name="Google Shape;323;p34"/>
          <p:cNvSpPr/>
          <p:nvPr/>
        </p:nvSpPr>
        <p:spPr>
          <a:xfrm rot="5400000">
            <a:off x="6759013" y="4190125"/>
            <a:ext cx="927950" cy="8325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txBox="1">
            <a:spLocks noGrp="1"/>
          </p:cNvSpPr>
          <p:nvPr>
            <p:ph type="ctrTitle" idx="3"/>
          </p:nvPr>
        </p:nvSpPr>
        <p:spPr>
          <a:xfrm>
            <a:off x="6631275" y="4283500"/>
            <a:ext cx="11865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Distribution Facilities</a:t>
            </a:r>
            <a:endParaRPr/>
          </a:p>
        </p:txBody>
      </p:sp>
      <p:sp>
        <p:nvSpPr>
          <p:cNvPr id="325" name="Google Shape;325;p34"/>
          <p:cNvSpPr/>
          <p:nvPr/>
        </p:nvSpPr>
        <p:spPr>
          <a:xfrm rot="5400000">
            <a:off x="7766963" y="4190125"/>
            <a:ext cx="927950" cy="8325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txBox="1">
            <a:spLocks noGrp="1"/>
          </p:cNvSpPr>
          <p:nvPr>
            <p:ph type="ctrTitle" idx="3"/>
          </p:nvPr>
        </p:nvSpPr>
        <p:spPr>
          <a:xfrm>
            <a:off x="7639225" y="4283500"/>
            <a:ext cx="11865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Distribution Facilities</a:t>
            </a:r>
            <a:endParaRPr/>
          </a:p>
        </p:txBody>
      </p:sp>
      <p:sp>
        <p:nvSpPr>
          <p:cNvPr id="327" name="Google Shape;327;p34"/>
          <p:cNvSpPr/>
          <p:nvPr/>
        </p:nvSpPr>
        <p:spPr>
          <a:xfrm rot="5400000">
            <a:off x="728961" y="3124063"/>
            <a:ext cx="1174625" cy="1053825"/>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txBox="1">
            <a:spLocks noGrp="1"/>
          </p:cNvSpPr>
          <p:nvPr>
            <p:ph type="ctrTitle" idx="3"/>
          </p:nvPr>
        </p:nvSpPr>
        <p:spPr>
          <a:xfrm>
            <a:off x="684913" y="3393863"/>
            <a:ext cx="1262700" cy="55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Manufacturing Plants</a:t>
            </a:r>
            <a:endParaRPr/>
          </a:p>
        </p:txBody>
      </p:sp>
      <p:sp>
        <p:nvSpPr>
          <p:cNvPr id="329" name="Google Shape;329;p34"/>
          <p:cNvSpPr/>
          <p:nvPr/>
        </p:nvSpPr>
        <p:spPr>
          <a:xfrm rot="5400000">
            <a:off x="346763" y="4191175"/>
            <a:ext cx="927950" cy="8325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txBox="1">
            <a:spLocks noGrp="1"/>
          </p:cNvSpPr>
          <p:nvPr>
            <p:ph type="ctrTitle" idx="3"/>
          </p:nvPr>
        </p:nvSpPr>
        <p:spPr>
          <a:xfrm>
            <a:off x="219025" y="4284550"/>
            <a:ext cx="11865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Distribution Facilities</a:t>
            </a:r>
            <a:endParaRPr/>
          </a:p>
        </p:txBody>
      </p:sp>
      <p:sp>
        <p:nvSpPr>
          <p:cNvPr id="331" name="Google Shape;331;p34"/>
          <p:cNvSpPr/>
          <p:nvPr/>
        </p:nvSpPr>
        <p:spPr>
          <a:xfrm rot="5400000">
            <a:off x="1354713" y="4191175"/>
            <a:ext cx="927950" cy="8325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ctrTitle" idx="3"/>
          </p:nvPr>
        </p:nvSpPr>
        <p:spPr>
          <a:xfrm>
            <a:off x="1226975" y="4284550"/>
            <a:ext cx="11865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Distribution Facilities</a:t>
            </a:r>
            <a:endParaRPr/>
          </a:p>
        </p:txBody>
      </p:sp>
      <p:cxnSp>
        <p:nvCxnSpPr>
          <p:cNvPr id="333" name="Google Shape;333;p34"/>
          <p:cNvCxnSpPr>
            <a:stCxn id="327" idx="1"/>
            <a:endCxn id="327" idx="1"/>
          </p:cNvCxnSpPr>
          <p:nvPr/>
        </p:nvCxnSpPr>
        <p:spPr>
          <a:xfrm>
            <a:off x="1316273" y="3063663"/>
            <a:ext cx="0" cy="0"/>
          </a:xfrm>
          <a:prstGeom prst="straightConnector1">
            <a:avLst/>
          </a:prstGeom>
          <a:noFill/>
          <a:ln w="19050" cap="flat" cmpd="sng">
            <a:solidFill>
              <a:srgbClr val="FFFFFF"/>
            </a:solidFill>
            <a:prstDash val="solid"/>
            <a:round/>
            <a:headEnd type="none" w="med" len="med"/>
            <a:tailEnd type="none" w="med" len="med"/>
          </a:ln>
        </p:spPr>
      </p:cxnSp>
      <p:cxnSp>
        <p:nvCxnSpPr>
          <p:cNvPr id="334" name="Google Shape;334;p34"/>
          <p:cNvCxnSpPr>
            <a:endCxn id="312" idx="1"/>
          </p:cNvCxnSpPr>
          <p:nvPr/>
        </p:nvCxnSpPr>
        <p:spPr>
          <a:xfrm>
            <a:off x="4570823" y="2888613"/>
            <a:ext cx="1200" cy="174000"/>
          </a:xfrm>
          <a:prstGeom prst="straightConnector1">
            <a:avLst/>
          </a:prstGeom>
          <a:noFill/>
          <a:ln w="19050" cap="flat" cmpd="sng">
            <a:solidFill>
              <a:srgbClr val="FFFFFF"/>
            </a:solidFill>
            <a:prstDash val="solid"/>
            <a:round/>
            <a:headEnd type="none" w="med" len="med"/>
            <a:tailEnd type="none" w="med" len="med"/>
          </a:ln>
        </p:spPr>
      </p:cxnSp>
      <p:cxnSp>
        <p:nvCxnSpPr>
          <p:cNvPr id="335" name="Google Shape;335;p34"/>
          <p:cNvCxnSpPr/>
          <p:nvPr/>
        </p:nvCxnSpPr>
        <p:spPr>
          <a:xfrm flipH="1">
            <a:off x="1314175" y="2962500"/>
            <a:ext cx="4200" cy="100200"/>
          </a:xfrm>
          <a:prstGeom prst="straightConnector1">
            <a:avLst/>
          </a:prstGeom>
          <a:noFill/>
          <a:ln w="19050" cap="flat" cmpd="sng">
            <a:solidFill>
              <a:srgbClr val="FFFFFF"/>
            </a:solidFill>
            <a:prstDash val="solid"/>
            <a:round/>
            <a:headEnd type="none" w="med" len="med"/>
            <a:tailEnd type="none" w="med" len="med"/>
          </a:ln>
        </p:spPr>
      </p:cxnSp>
      <p:cxnSp>
        <p:nvCxnSpPr>
          <p:cNvPr id="336" name="Google Shape;336;p34"/>
          <p:cNvCxnSpPr/>
          <p:nvPr/>
        </p:nvCxnSpPr>
        <p:spPr>
          <a:xfrm>
            <a:off x="7722700" y="2951925"/>
            <a:ext cx="9600" cy="1095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17"/>
          <p:cNvGrpSpPr/>
          <p:nvPr/>
        </p:nvGrpSpPr>
        <p:grpSpPr>
          <a:xfrm>
            <a:off x="491224" y="1176462"/>
            <a:ext cx="7539720" cy="3399255"/>
            <a:chOff x="1487390" y="1469084"/>
            <a:chExt cx="6598740" cy="2975017"/>
          </a:xfrm>
        </p:grpSpPr>
        <p:sp>
          <p:nvSpPr>
            <p:cNvPr id="118" name="Google Shape;118;p17"/>
            <p:cNvSpPr/>
            <p:nvPr/>
          </p:nvSpPr>
          <p:spPr>
            <a:xfrm rot="5400000">
              <a:off x="2216197" y="1643904"/>
              <a:ext cx="1623409" cy="1407151"/>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rot="5400000">
              <a:off x="3623309" y="1643904"/>
              <a:ext cx="1623409" cy="1407151"/>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rot="5400000">
              <a:off x="4327220" y="2862539"/>
              <a:ext cx="1622646" cy="1407100"/>
            </a:xfrm>
            <a:custGeom>
              <a:avLst/>
              <a:gdLst/>
              <a:ahLst/>
              <a:cxnLst/>
              <a:rect l="l" t="t" r="r" b="b"/>
              <a:pathLst>
                <a:path w="31934" h="27692" extrusionOk="0">
                  <a:moveTo>
                    <a:pt x="7959" y="0"/>
                  </a:moveTo>
                  <a:lnTo>
                    <a:pt x="1" y="13846"/>
                  </a:lnTo>
                  <a:lnTo>
                    <a:pt x="7959" y="27692"/>
                  </a:lnTo>
                  <a:lnTo>
                    <a:pt x="23991" y="27692"/>
                  </a:lnTo>
                  <a:lnTo>
                    <a:pt x="31934" y="13846"/>
                  </a:lnTo>
                  <a:lnTo>
                    <a:pt x="23991" y="0"/>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rot="5400000">
              <a:off x="1379642" y="2929203"/>
              <a:ext cx="1622646" cy="1407151"/>
            </a:xfrm>
            <a:custGeom>
              <a:avLst/>
              <a:gdLst/>
              <a:ahLst/>
              <a:cxnLst/>
              <a:rect l="l" t="t" r="r" b="b"/>
              <a:pathLst>
                <a:path w="31934" h="27693" extrusionOk="0">
                  <a:moveTo>
                    <a:pt x="7959" y="0"/>
                  </a:moveTo>
                  <a:lnTo>
                    <a:pt x="1" y="13846"/>
                  </a:lnTo>
                  <a:lnTo>
                    <a:pt x="7959" y="27692"/>
                  </a:lnTo>
                  <a:lnTo>
                    <a:pt x="23991" y="27692"/>
                  </a:lnTo>
                  <a:lnTo>
                    <a:pt x="31934" y="13846"/>
                  </a:lnTo>
                  <a:lnTo>
                    <a:pt x="23991" y="0"/>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rot="5400000">
              <a:off x="2920134" y="2862513"/>
              <a:ext cx="1622646" cy="1407151"/>
            </a:xfrm>
            <a:custGeom>
              <a:avLst/>
              <a:gdLst/>
              <a:ahLst/>
              <a:cxnLst/>
              <a:rect l="l" t="t" r="r" b="b"/>
              <a:pathLst>
                <a:path w="31934" h="27693" extrusionOk="0">
                  <a:moveTo>
                    <a:pt x="7959" y="1"/>
                  </a:moveTo>
                  <a:lnTo>
                    <a:pt x="1" y="13847"/>
                  </a:lnTo>
                  <a:lnTo>
                    <a:pt x="7959" y="27692"/>
                  </a:lnTo>
                  <a:lnTo>
                    <a:pt x="23991" y="27692"/>
                  </a:lnTo>
                  <a:lnTo>
                    <a:pt x="31934"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rot="5400000">
              <a:off x="5033267" y="1643904"/>
              <a:ext cx="1623409" cy="1407151"/>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rot="5400000">
              <a:off x="5737178" y="2862539"/>
              <a:ext cx="1622646" cy="1407100"/>
            </a:xfrm>
            <a:custGeom>
              <a:avLst/>
              <a:gdLst/>
              <a:ahLst/>
              <a:cxnLst/>
              <a:rect l="l" t="t" r="r" b="b"/>
              <a:pathLst>
                <a:path w="31934" h="27692" extrusionOk="0">
                  <a:moveTo>
                    <a:pt x="7959" y="0"/>
                  </a:moveTo>
                  <a:lnTo>
                    <a:pt x="1" y="13846"/>
                  </a:lnTo>
                  <a:lnTo>
                    <a:pt x="7959" y="27692"/>
                  </a:lnTo>
                  <a:lnTo>
                    <a:pt x="23991" y="27692"/>
                  </a:lnTo>
                  <a:lnTo>
                    <a:pt x="31934" y="13846"/>
                  </a:lnTo>
                  <a:lnTo>
                    <a:pt x="23991" y="0"/>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rot="5400000">
              <a:off x="6570851" y="1577213"/>
              <a:ext cx="1623409" cy="1407151"/>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7"/>
          <p:cNvSpPr txBox="1">
            <a:spLocks noGrp="1"/>
          </p:cNvSpPr>
          <p:nvPr>
            <p:ph type="ctrTitle" idx="4294967295"/>
          </p:nvPr>
        </p:nvSpPr>
        <p:spPr>
          <a:xfrm>
            <a:off x="0" y="349700"/>
            <a:ext cx="9144000" cy="946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3600"/>
              <a:t>TABLE OF CONTENTS</a:t>
            </a:r>
            <a:endParaRPr sz="3600"/>
          </a:p>
        </p:txBody>
      </p:sp>
      <p:sp>
        <p:nvSpPr>
          <p:cNvPr id="127" name="Google Shape;127;p17"/>
          <p:cNvSpPr txBox="1">
            <a:spLocks noGrp="1"/>
          </p:cNvSpPr>
          <p:nvPr>
            <p:ph type="ctrTitle" idx="4294967295"/>
          </p:nvPr>
        </p:nvSpPr>
        <p:spPr>
          <a:xfrm>
            <a:off x="7" y="3534138"/>
            <a:ext cx="26292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a:t>Introduction</a:t>
            </a:r>
            <a:endParaRPr sz="1800"/>
          </a:p>
        </p:txBody>
      </p:sp>
      <p:sp>
        <p:nvSpPr>
          <p:cNvPr id="128" name="Google Shape;128;p17"/>
          <p:cNvSpPr txBox="1">
            <a:spLocks noGrp="1"/>
          </p:cNvSpPr>
          <p:nvPr>
            <p:ph type="title" idx="4294967295"/>
          </p:nvPr>
        </p:nvSpPr>
        <p:spPr>
          <a:xfrm>
            <a:off x="437707" y="3113562"/>
            <a:ext cx="1753800" cy="577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2400"/>
              <a:t>01</a:t>
            </a:r>
            <a:endParaRPr sz="2400"/>
          </a:p>
        </p:txBody>
      </p:sp>
      <p:sp>
        <p:nvSpPr>
          <p:cNvPr id="129" name="Google Shape;129;p17"/>
          <p:cNvSpPr txBox="1">
            <a:spLocks noGrp="1"/>
          </p:cNvSpPr>
          <p:nvPr>
            <p:ph type="ctrTitle" idx="4294967295"/>
          </p:nvPr>
        </p:nvSpPr>
        <p:spPr>
          <a:xfrm>
            <a:off x="1713457" y="3534125"/>
            <a:ext cx="26292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a:t>Cost</a:t>
            </a:r>
            <a:endParaRPr sz="1800"/>
          </a:p>
        </p:txBody>
      </p:sp>
      <p:sp>
        <p:nvSpPr>
          <p:cNvPr id="130" name="Google Shape;130;p17"/>
          <p:cNvSpPr txBox="1">
            <a:spLocks noGrp="1"/>
          </p:cNvSpPr>
          <p:nvPr>
            <p:ph type="title" idx="4294967295"/>
          </p:nvPr>
        </p:nvSpPr>
        <p:spPr>
          <a:xfrm>
            <a:off x="2151157" y="3113550"/>
            <a:ext cx="1753800" cy="577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2400"/>
              <a:t>03</a:t>
            </a:r>
            <a:endParaRPr sz="2400"/>
          </a:p>
        </p:txBody>
      </p:sp>
      <p:sp>
        <p:nvSpPr>
          <p:cNvPr id="131" name="Google Shape;131;p17"/>
          <p:cNvSpPr txBox="1">
            <a:spLocks noGrp="1"/>
          </p:cNvSpPr>
          <p:nvPr>
            <p:ph type="ctrTitle" idx="4294967295"/>
          </p:nvPr>
        </p:nvSpPr>
        <p:spPr>
          <a:xfrm>
            <a:off x="906582" y="2205150"/>
            <a:ext cx="26292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a:t>Risks</a:t>
            </a:r>
            <a:endParaRPr sz="1800"/>
          </a:p>
        </p:txBody>
      </p:sp>
      <p:sp>
        <p:nvSpPr>
          <p:cNvPr id="132" name="Google Shape;132;p17"/>
          <p:cNvSpPr txBox="1">
            <a:spLocks noGrp="1"/>
          </p:cNvSpPr>
          <p:nvPr>
            <p:ph type="title" idx="4294967295"/>
          </p:nvPr>
        </p:nvSpPr>
        <p:spPr>
          <a:xfrm>
            <a:off x="1344282" y="1784575"/>
            <a:ext cx="1753800" cy="577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2400"/>
              <a:t>02</a:t>
            </a:r>
            <a:endParaRPr sz="2400"/>
          </a:p>
        </p:txBody>
      </p:sp>
      <p:sp>
        <p:nvSpPr>
          <p:cNvPr id="133" name="Google Shape;133;p17"/>
          <p:cNvSpPr txBox="1">
            <a:spLocks noGrp="1"/>
          </p:cNvSpPr>
          <p:nvPr>
            <p:ph type="ctrTitle" idx="4294967295"/>
          </p:nvPr>
        </p:nvSpPr>
        <p:spPr>
          <a:xfrm>
            <a:off x="3056525" y="2205175"/>
            <a:ext cx="16488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a:t>BIA</a:t>
            </a:r>
            <a:endParaRPr sz="1800"/>
          </a:p>
        </p:txBody>
      </p:sp>
      <p:sp>
        <p:nvSpPr>
          <p:cNvPr id="134" name="Google Shape;134;p17"/>
          <p:cNvSpPr txBox="1">
            <a:spLocks noGrp="1"/>
          </p:cNvSpPr>
          <p:nvPr>
            <p:ph type="title" idx="4294967295"/>
          </p:nvPr>
        </p:nvSpPr>
        <p:spPr>
          <a:xfrm>
            <a:off x="3004032" y="1784587"/>
            <a:ext cx="1753800" cy="577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2400"/>
              <a:t>04</a:t>
            </a:r>
            <a:endParaRPr sz="2400"/>
          </a:p>
        </p:txBody>
      </p:sp>
      <p:sp>
        <p:nvSpPr>
          <p:cNvPr id="135" name="Google Shape;135;p17"/>
          <p:cNvSpPr txBox="1">
            <a:spLocks noGrp="1"/>
          </p:cNvSpPr>
          <p:nvPr>
            <p:ph type="ctrTitle" idx="4294967295"/>
          </p:nvPr>
        </p:nvSpPr>
        <p:spPr>
          <a:xfrm>
            <a:off x="4143807" y="2205150"/>
            <a:ext cx="26292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a:t>IT Projects</a:t>
            </a:r>
            <a:endParaRPr sz="1800"/>
          </a:p>
        </p:txBody>
      </p:sp>
      <p:sp>
        <p:nvSpPr>
          <p:cNvPr id="136" name="Google Shape;136;p17"/>
          <p:cNvSpPr txBox="1">
            <a:spLocks noGrp="1"/>
          </p:cNvSpPr>
          <p:nvPr>
            <p:ph type="title" idx="4294967295"/>
          </p:nvPr>
        </p:nvSpPr>
        <p:spPr>
          <a:xfrm>
            <a:off x="4581507" y="1784575"/>
            <a:ext cx="1753800" cy="577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2400"/>
              <a:t>06</a:t>
            </a:r>
            <a:endParaRPr sz="2400"/>
          </a:p>
        </p:txBody>
      </p:sp>
      <p:sp>
        <p:nvSpPr>
          <p:cNvPr id="137" name="Google Shape;137;p17"/>
          <p:cNvSpPr txBox="1">
            <a:spLocks noGrp="1"/>
          </p:cNvSpPr>
          <p:nvPr>
            <p:ph type="ctrTitle" idx="4294967295"/>
          </p:nvPr>
        </p:nvSpPr>
        <p:spPr>
          <a:xfrm>
            <a:off x="3336907" y="3534125"/>
            <a:ext cx="26292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a:t>BIA Team</a:t>
            </a:r>
            <a:endParaRPr sz="1800"/>
          </a:p>
        </p:txBody>
      </p:sp>
      <p:sp>
        <p:nvSpPr>
          <p:cNvPr id="138" name="Google Shape;138;p17"/>
          <p:cNvSpPr txBox="1">
            <a:spLocks noGrp="1"/>
          </p:cNvSpPr>
          <p:nvPr>
            <p:ph type="title" idx="4294967295"/>
          </p:nvPr>
        </p:nvSpPr>
        <p:spPr>
          <a:xfrm>
            <a:off x="3774607" y="3113550"/>
            <a:ext cx="1753800" cy="577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2400"/>
              <a:t>05</a:t>
            </a:r>
            <a:endParaRPr sz="2400"/>
          </a:p>
        </p:txBody>
      </p:sp>
      <p:sp>
        <p:nvSpPr>
          <p:cNvPr id="139" name="Google Shape;139;p17"/>
          <p:cNvSpPr txBox="1">
            <a:spLocks noGrp="1"/>
          </p:cNvSpPr>
          <p:nvPr>
            <p:ph type="ctrTitle" idx="4294967295"/>
          </p:nvPr>
        </p:nvSpPr>
        <p:spPr>
          <a:xfrm>
            <a:off x="4935932" y="3534125"/>
            <a:ext cx="26292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a:t>Recap</a:t>
            </a:r>
            <a:endParaRPr sz="1800"/>
          </a:p>
        </p:txBody>
      </p:sp>
      <p:sp>
        <p:nvSpPr>
          <p:cNvPr id="140" name="Google Shape;140;p17"/>
          <p:cNvSpPr txBox="1">
            <a:spLocks noGrp="1"/>
          </p:cNvSpPr>
          <p:nvPr>
            <p:ph type="title" idx="4294967295"/>
          </p:nvPr>
        </p:nvSpPr>
        <p:spPr>
          <a:xfrm>
            <a:off x="5373632" y="3113550"/>
            <a:ext cx="1753800" cy="577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2400"/>
              <a:t>07</a:t>
            </a:r>
            <a:endParaRPr sz="2400"/>
          </a:p>
        </p:txBody>
      </p:sp>
      <p:sp>
        <p:nvSpPr>
          <p:cNvPr id="141" name="Google Shape;141;p17"/>
          <p:cNvSpPr txBox="1">
            <a:spLocks noGrp="1"/>
          </p:cNvSpPr>
          <p:nvPr>
            <p:ph type="ctrTitle" idx="4294967295"/>
          </p:nvPr>
        </p:nvSpPr>
        <p:spPr>
          <a:xfrm>
            <a:off x="5966107" y="2205163"/>
            <a:ext cx="26292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a:t>Conclusion</a:t>
            </a:r>
            <a:endParaRPr sz="1800"/>
          </a:p>
        </p:txBody>
      </p:sp>
      <p:sp>
        <p:nvSpPr>
          <p:cNvPr id="142" name="Google Shape;142;p17"/>
          <p:cNvSpPr txBox="1">
            <a:spLocks noGrp="1"/>
          </p:cNvSpPr>
          <p:nvPr>
            <p:ph type="title" idx="4294967295"/>
          </p:nvPr>
        </p:nvSpPr>
        <p:spPr>
          <a:xfrm>
            <a:off x="6403807" y="1784587"/>
            <a:ext cx="1753800" cy="577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2400"/>
              <a:t>08</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5"/>
          <p:cNvSpPr txBox="1">
            <a:spLocks noGrp="1"/>
          </p:cNvSpPr>
          <p:nvPr>
            <p:ph type="ctrTitle"/>
          </p:nvPr>
        </p:nvSpPr>
        <p:spPr>
          <a:xfrm>
            <a:off x="1250675" y="1851425"/>
            <a:ext cx="66588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
              <a:t>06: IT Projects</a:t>
            </a:r>
            <a:endParaRPr/>
          </a:p>
        </p:txBody>
      </p:sp>
      <p:sp>
        <p:nvSpPr>
          <p:cNvPr id="342" name="Google Shape;342;p35"/>
          <p:cNvSpPr txBox="1">
            <a:spLocks noGrp="1"/>
          </p:cNvSpPr>
          <p:nvPr>
            <p:ph type="subTitle" idx="1"/>
          </p:nvPr>
        </p:nvSpPr>
        <p:spPr>
          <a:xfrm>
            <a:off x="3114750" y="2640474"/>
            <a:ext cx="2930700" cy="121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t>Solutions.</a:t>
            </a:r>
            <a:endParaRPr sz="1400"/>
          </a:p>
          <a:p>
            <a:pPr marL="0" lvl="0" indent="0" algn="ctr" rtl="0">
              <a:spcBef>
                <a:spcPts val="0"/>
              </a:spcBef>
              <a:spcAft>
                <a:spcPts val="0"/>
              </a:spcAft>
              <a:buNone/>
            </a:pP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6"/>
          <p:cNvSpPr txBox="1">
            <a:spLocks noGrp="1"/>
          </p:cNvSpPr>
          <p:nvPr>
            <p:ph type="ctrTitle"/>
          </p:nvPr>
        </p:nvSpPr>
        <p:spPr>
          <a:xfrm flipH="1">
            <a:off x="273600" y="-68584"/>
            <a:ext cx="8394900" cy="636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dirty="0"/>
              <a:t>Mirroring, Mutual Recovery, &amp; Integrating ERPs</a:t>
            </a:r>
            <a:endParaRPr dirty="0"/>
          </a:p>
        </p:txBody>
      </p:sp>
      <p:sp>
        <p:nvSpPr>
          <p:cNvPr id="348" name="Google Shape;348;p36"/>
          <p:cNvSpPr txBox="1"/>
          <p:nvPr/>
        </p:nvSpPr>
        <p:spPr>
          <a:xfrm>
            <a:off x="273600" y="567491"/>
            <a:ext cx="8713800" cy="4243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Roboto"/>
              <a:buChar char="●"/>
            </a:pPr>
            <a:r>
              <a:rPr lang="es" dirty="0">
                <a:solidFill>
                  <a:schemeClr val="lt1"/>
                </a:solidFill>
                <a:latin typeface="Roboto Condensed Light"/>
                <a:ea typeface="Roboto Condensed Light"/>
                <a:cs typeface="Roboto Condensed Light"/>
                <a:sym typeface="Roboto Condensed Light"/>
              </a:rPr>
              <a:t>Continue the plan to integrate the data centers and move toward one ERP while beginning a phased process of migrating from on-premise to hybrid cloud based options</a:t>
            </a:r>
            <a:endParaRPr dirty="0">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dirty="0">
                <a:solidFill>
                  <a:schemeClr val="lt1"/>
                </a:solidFill>
                <a:latin typeface="Roboto Condensed Light"/>
                <a:ea typeface="Roboto Condensed Light"/>
                <a:cs typeface="Roboto Condensed Light"/>
                <a:sym typeface="Roboto Condensed Light"/>
              </a:rPr>
              <a:t>Implementing a new ERP can cost up to $10m plus annual costs for maintenance and upgrades which are included in Cloud platform costs (Better Buys)</a:t>
            </a:r>
            <a:endParaRPr dirty="0">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dirty="0">
                <a:solidFill>
                  <a:schemeClr val="lt1"/>
                </a:solidFill>
                <a:latin typeface="Roboto Condensed Light"/>
                <a:ea typeface="Roboto Condensed Light"/>
                <a:cs typeface="Roboto Condensed Light"/>
                <a:sym typeface="Roboto Condensed Light"/>
              </a:rPr>
              <a:t>Cloud costs range and can be a flat rate or a rate per user (e.g., Lilly works is $100 per user per month versus $12,149 per month for all of the features included in the SAP from SAP Cloud Platform store)</a:t>
            </a:r>
            <a:endParaRPr dirty="0">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dirty="0">
                <a:solidFill>
                  <a:schemeClr val="lt1"/>
                </a:solidFill>
                <a:latin typeface="Roboto Condensed Light"/>
                <a:ea typeface="Roboto Condensed Light"/>
                <a:cs typeface="Roboto Condensed Light"/>
                <a:sym typeface="Roboto Condensed Light"/>
              </a:rPr>
              <a:t>Assessment and migration of the current SAP and ERP will take 12 months to complete, moving toward a Cloud solution save time and provide more stability sooner, with some features spinning up instantly</a:t>
            </a:r>
            <a:br>
              <a:rPr lang="es" dirty="0">
                <a:solidFill>
                  <a:schemeClr val="lt1"/>
                </a:solidFill>
                <a:latin typeface="Roboto Condensed Light"/>
                <a:ea typeface="Roboto Condensed Light"/>
                <a:cs typeface="Roboto Condensed Light"/>
                <a:sym typeface="Roboto Condensed Light"/>
              </a:rPr>
            </a:br>
            <a:endParaRPr dirty="0">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a:buChar char="●"/>
            </a:pPr>
            <a:r>
              <a:rPr lang="es" dirty="0">
                <a:solidFill>
                  <a:schemeClr val="lt1"/>
                </a:solidFill>
                <a:latin typeface="Roboto Condensed Light"/>
                <a:ea typeface="Roboto Condensed Light"/>
                <a:cs typeface="Roboto Condensed Light"/>
                <a:sym typeface="Roboto Condensed Light"/>
              </a:rPr>
              <a:t>Migration to the hybrid approach should be incremental anyway and hybrid provides stability, cost savings, and scalability increases while also allowing more flexibility and power over data </a:t>
            </a:r>
            <a:endParaRPr dirty="0">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dirty="0">
                <a:solidFill>
                  <a:schemeClr val="lt1"/>
                </a:solidFill>
                <a:latin typeface="Roboto Condensed Light"/>
                <a:ea typeface="Roboto Condensed Light"/>
                <a:cs typeface="Roboto Condensed Light"/>
                <a:sym typeface="Roboto Condensed Light"/>
              </a:rPr>
              <a:t>Savings for moving ERP to the cloud may eventually converge</a:t>
            </a:r>
            <a:br>
              <a:rPr lang="es" dirty="0">
                <a:solidFill>
                  <a:schemeClr val="lt1"/>
                </a:solidFill>
                <a:latin typeface="Roboto Condensed Light"/>
                <a:ea typeface="Roboto Condensed Light"/>
                <a:cs typeface="Roboto Condensed Light"/>
                <a:sym typeface="Roboto Condensed Light"/>
              </a:rPr>
            </a:br>
            <a:endParaRPr dirty="0">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Char char="●"/>
            </a:pPr>
            <a:r>
              <a:rPr lang="es" dirty="0">
                <a:solidFill>
                  <a:schemeClr val="lt1"/>
                </a:solidFill>
                <a:latin typeface="Roboto Condensed Light"/>
                <a:ea typeface="Roboto Condensed Light"/>
                <a:cs typeface="Roboto Condensed Light"/>
                <a:sym typeface="Roboto Condensed Light"/>
              </a:rPr>
              <a:t>Easy to set up in the cloud</a:t>
            </a:r>
            <a:endParaRPr dirty="0">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dirty="0">
                <a:solidFill>
                  <a:schemeClr val="lt1"/>
                </a:solidFill>
                <a:latin typeface="Roboto Condensed Light"/>
                <a:ea typeface="Roboto Condensed Light"/>
                <a:cs typeface="Roboto Condensed Light"/>
                <a:sym typeface="Roboto Condensed Light"/>
              </a:rPr>
              <a:t>Less hardware &amp; any further mergers could be more</a:t>
            </a:r>
            <a:br>
              <a:rPr lang="es" dirty="0">
                <a:solidFill>
                  <a:schemeClr val="lt1"/>
                </a:solidFill>
                <a:latin typeface="Roboto Condensed Light"/>
                <a:ea typeface="Roboto Condensed Light"/>
                <a:cs typeface="Roboto Condensed Light"/>
                <a:sym typeface="Roboto Condensed Light"/>
              </a:rPr>
            </a:br>
            <a:r>
              <a:rPr lang="es" dirty="0">
                <a:solidFill>
                  <a:schemeClr val="lt1"/>
                </a:solidFill>
                <a:latin typeface="Roboto Condensed Light"/>
                <a:ea typeface="Roboto Condensed Light"/>
                <a:cs typeface="Roboto Condensed Light"/>
                <a:sym typeface="Roboto Condensed Light"/>
              </a:rPr>
              <a:t>seamlessly handled</a:t>
            </a:r>
            <a:br>
              <a:rPr lang="es" dirty="0">
                <a:solidFill>
                  <a:schemeClr val="lt1"/>
                </a:solidFill>
                <a:latin typeface="Roboto Condensed Light"/>
                <a:ea typeface="Roboto Condensed Light"/>
                <a:cs typeface="Roboto Condensed Light"/>
                <a:sym typeface="Roboto Condensed Light"/>
              </a:rPr>
            </a:br>
            <a:endParaRPr dirty="0">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Char char="●"/>
            </a:pPr>
            <a:r>
              <a:rPr lang="es" dirty="0">
                <a:solidFill>
                  <a:schemeClr val="lt1"/>
                </a:solidFill>
                <a:latin typeface="Roboto Condensed Light"/>
                <a:ea typeface="Roboto Condensed Light"/>
                <a:cs typeface="Roboto Condensed Light"/>
                <a:sym typeface="Roboto Condensed Light"/>
              </a:rPr>
              <a:t>Interoperability and access of ERPs within the cloud</a:t>
            </a:r>
            <a:br>
              <a:rPr lang="es" dirty="0">
                <a:solidFill>
                  <a:schemeClr val="lt1"/>
                </a:solidFill>
                <a:latin typeface="Roboto Condensed Light"/>
                <a:ea typeface="Roboto Condensed Light"/>
                <a:cs typeface="Roboto Condensed Light"/>
                <a:sym typeface="Roboto Condensed Light"/>
              </a:rPr>
            </a:br>
            <a:endParaRPr dirty="0">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Char char="●"/>
            </a:pPr>
            <a:r>
              <a:rPr lang="es" dirty="0">
                <a:solidFill>
                  <a:schemeClr val="lt1"/>
                </a:solidFill>
                <a:latin typeface="Roboto Condensed Light"/>
                <a:ea typeface="Roboto Condensed Light"/>
                <a:cs typeface="Roboto Condensed Light"/>
                <a:sym typeface="Roboto Condensed Light"/>
              </a:rPr>
              <a:t>Make sure you: TEST TEST TEST</a:t>
            </a:r>
            <a:br>
              <a:rPr lang="es" dirty="0">
                <a:solidFill>
                  <a:schemeClr val="lt1"/>
                </a:solidFill>
                <a:latin typeface="Roboto Condensed Light"/>
                <a:ea typeface="Roboto Condensed Light"/>
                <a:cs typeface="Roboto Condensed Light"/>
                <a:sym typeface="Roboto Condensed Light"/>
              </a:rPr>
            </a:br>
            <a:endParaRPr b="1" dirty="0">
              <a:solidFill>
                <a:schemeClr val="lt1"/>
              </a:solidFill>
              <a:latin typeface="Roboto Condensed"/>
              <a:ea typeface="Roboto Condensed"/>
              <a:cs typeface="Roboto Condensed"/>
              <a:sym typeface="Roboto Condensed"/>
            </a:endParaRPr>
          </a:p>
          <a:p>
            <a:pPr marL="457200" lvl="0" indent="0" algn="l" rtl="0">
              <a:spcBef>
                <a:spcPts val="0"/>
              </a:spcBef>
              <a:spcAft>
                <a:spcPts val="0"/>
              </a:spcAft>
              <a:buNone/>
            </a:pPr>
            <a:endParaRPr dirty="0">
              <a:solidFill>
                <a:schemeClr val="lt1"/>
              </a:solidFill>
              <a:latin typeface="Roboto Condensed Light"/>
              <a:ea typeface="Roboto Condensed Light"/>
              <a:cs typeface="Roboto Condensed Light"/>
              <a:sym typeface="Roboto Condensed Light"/>
            </a:endParaRPr>
          </a:p>
          <a:p>
            <a:pPr marL="457200" lvl="0" indent="0" algn="l" rtl="0">
              <a:spcBef>
                <a:spcPts val="0"/>
              </a:spcBef>
              <a:spcAft>
                <a:spcPts val="0"/>
              </a:spcAft>
              <a:buNone/>
            </a:pPr>
            <a:endParaRPr dirty="0">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dirty="0">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dirty="0">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dirty="0">
              <a:latin typeface="Roboto Condensed Light"/>
              <a:ea typeface="Roboto Condensed Light"/>
              <a:cs typeface="Roboto Condensed Light"/>
              <a:sym typeface="Roboto Condensed Light"/>
            </a:endParaRPr>
          </a:p>
        </p:txBody>
      </p:sp>
      <p:pic>
        <p:nvPicPr>
          <p:cNvPr id="349" name="Google Shape;349;p36"/>
          <p:cNvPicPr preferRelativeResize="0"/>
          <p:nvPr/>
        </p:nvPicPr>
        <p:blipFill>
          <a:blip r:embed="rId3">
            <a:alphaModFix/>
          </a:blip>
          <a:stretch>
            <a:fillRect/>
          </a:stretch>
        </p:blipFill>
        <p:spPr>
          <a:xfrm>
            <a:off x="5503525" y="3318392"/>
            <a:ext cx="3339926" cy="131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ctrTitle"/>
          </p:nvPr>
        </p:nvSpPr>
        <p:spPr>
          <a:xfrm flipH="1">
            <a:off x="273600" y="0"/>
            <a:ext cx="83949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t>Increasing Resiliency: Cloud benefits</a:t>
            </a:r>
            <a:endParaRPr/>
          </a:p>
        </p:txBody>
      </p:sp>
      <p:sp>
        <p:nvSpPr>
          <p:cNvPr id="355" name="Google Shape;355;p37"/>
          <p:cNvSpPr txBox="1"/>
          <p:nvPr/>
        </p:nvSpPr>
        <p:spPr>
          <a:xfrm>
            <a:off x="273600" y="670500"/>
            <a:ext cx="8298300" cy="4206900"/>
          </a:xfrm>
          <a:prstGeom prst="rect">
            <a:avLst/>
          </a:prstGeom>
          <a:noFill/>
          <a:ln>
            <a:noFill/>
          </a:ln>
        </p:spPr>
        <p:txBody>
          <a:bodyPr spcFirstLastPara="1" wrap="square" lIns="91425" tIns="91425" rIns="91425" bIns="91425" anchor="t" anchorCtr="0">
            <a:noAutofit/>
          </a:bodyPr>
          <a:lstStyle/>
          <a:p>
            <a:pPr marL="457200" lvl="0" indent="-317500" algn="l" rtl="0">
              <a:lnSpc>
                <a:spcPct val="117000"/>
              </a:lnSpc>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Eventually move to Cloud web server failover approach in real time</a:t>
            </a:r>
            <a:br>
              <a:rPr lang="es">
                <a:solidFill>
                  <a:schemeClr val="lt1"/>
                </a:solidFill>
                <a:latin typeface="Roboto Condensed Light"/>
                <a:ea typeface="Roboto Condensed Light"/>
                <a:cs typeface="Roboto Condensed Light"/>
                <a:sym typeface="Roboto Condensed Light"/>
              </a:rPr>
            </a:br>
            <a:endParaRPr>
              <a:solidFill>
                <a:schemeClr val="lt1"/>
              </a:solidFill>
              <a:latin typeface="Roboto Condensed Light"/>
              <a:ea typeface="Roboto Condensed Light"/>
              <a:cs typeface="Roboto Condensed Light"/>
              <a:sym typeface="Roboto Condensed Light"/>
            </a:endParaRPr>
          </a:p>
          <a:p>
            <a:pPr marL="457200" lvl="0" indent="-317500" algn="l" rtl="0">
              <a:lnSpc>
                <a:spcPct val="117000"/>
              </a:lnSpc>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Cost-effective - economy of scale, externally managed, low maintenance overhead</a:t>
            </a:r>
            <a:endParaRPr>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After three years there may be a 55% cost savings by moving to cloud (Gartner)</a:t>
            </a:r>
            <a:endParaRPr>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With average costs of running a typical data center being $18.5m (US Chamber of Commerce), this could save $8.325m annually</a:t>
            </a:r>
            <a:br>
              <a:rPr lang="es">
                <a:solidFill>
                  <a:schemeClr val="lt1"/>
                </a:solidFill>
                <a:latin typeface="Roboto Condensed Light"/>
                <a:ea typeface="Roboto Condensed Light"/>
                <a:cs typeface="Roboto Condensed Light"/>
                <a:sym typeface="Roboto Condensed Light"/>
              </a:rPr>
            </a:br>
            <a:endParaRPr>
              <a:solidFill>
                <a:schemeClr val="lt1"/>
              </a:solidFill>
              <a:latin typeface="Roboto Condensed Light"/>
              <a:ea typeface="Roboto Condensed Light"/>
              <a:cs typeface="Roboto Condensed Light"/>
              <a:sym typeface="Roboto Condensed Light"/>
            </a:endParaRPr>
          </a:p>
          <a:p>
            <a:pPr marL="457200" lvl="0" indent="-317500" algn="l" rtl="0">
              <a:lnSpc>
                <a:spcPct val="117000"/>
              </a:lnSpc>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Fault tolerance</a:t>
            </a:r>
            <a:endParaRPr>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Up to 94% application downtime reduction (AWS)</a:t>
            </a:r>
            <a:br>
              <a:rPr lang="es">
                <a:solidFill>
                  <a:schemeClr val="lt1"/>
                </a:solidFill>
                <a:latin typeface="Roboto Condensed Light"/>
                <a:ea typeface="Roboto Condensed Light"/>
                <a:cs typeface="Roboto Condensed Light"/>
                <a:sym typeface="Roboto Condensed Light"/>
              </a:rPr>
            </a:b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Scalable</a:t>
            </a:r>
            <a:endParaRPr>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Grows with the business instantly and without additional</a:t>
            </a:r>
            <a:br>
              <a:rPr lang="es">
                <a:solidFill>
                  <a:schemeClr val="lt1"/>
                </a:solidFill>
                <a:latin typeface="Roboto Condensed Light"/>
                <a:ea typeface="Roboto Condensed Light"/>
                <a:cs typeface="Roboto Condensed Light"/>
                <a:sym typeface="Roboto Condensed Light"/>
              </a:rPr>
            </a:br>
            <a:r>
              <a:rPr lang="es">
                <a:solidFill>
                  <a:schemeClr val="lt1"/>
                </a:solidFill>
                <a:latin typeface="Roboto Condensed Light"/>
                <a:ea typeface="Roboto Condensed Light"/>
                <a:cs typeface="Roboto Condensed Light"/>
                <a:sym typeface="Roboto Condensed Light"/>
              </a:rPr>
              <a:t>costs for hardware and support</a:t>
            </a:r>
            <a:br>
              <a:rPr lang="es">
                <a:solidFill>
                  <a:schemeClr val="lt1"/>
                </a:solidFill>
                <a:latin typeface="Roboto Condensed Light"/>
                <a:ea typeface="Roboto Condensed Light"/>
                <a:cs typeface="Roboto Condensed Light"/>
                <a:sym typeface="Roboto Condensed Light"/>
              </a:rPr>
            </a:b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No Colocation Issues - no sharing of physical space with the server</a:t>
            </a:r>
            <a:br>
              <a:rPr lang="es">
                <a:solidFill>
                  <a:schemeClr val="lt1"/>
                </a:solidFill>
                <a:latin typeface="Roboto Condensed Light"/>
                <a:ea typeface="Roboto Condensed Light"/>
                <a:cs typeface="Roboto Condensed Light"/>
                <a:sym typeface="Roboto Condensed Light"/>
              </a:rPr>
            </a:br>
            <a:r>
              <a:rPr lang="es">
                <a:solidFill>
                  <a:schemeClr val="lt1"/>
                </a:solidFill>
                <a:latin typeface="Roboto Condensed Light"/>
                <a:ea typeface="Roboto Condensed Light"/>
                <a:cs typeface="Roboto Condensed Light"/>
                <a:sym typeface="Roboto Condensed Light"/>
              </a:rPr>
              <a:t>and no costs for the space the data centers will use</a:t>
            </a:r>
            <a:br>
              <a:rPr lang="es">
                <a:solidFill>
                  <a:schemeClr val="lt1"/>
                </a:solidFill>
                <a:latin typeface="Roboto Condensed Light"/>
                <a:ea typeface="Roboto Condensed Light"/>
                <a:cs typeface="Roboto Condensed Light"/>
                <a:sym typeface="Roboto Condensed Light"/>
              </a:rPr>
            </a:b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Availability zones</a:t>
            </a:r>
            <a:endParaRPr>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run critical applications with higher availability and fault tolerance to data center failures</a:t>
            </a:r>
            <a:br>
              <a:rPr lang="es">
                <a:solidFill>
                  <a:schemeClr val="lt1"/>
                </a:solidFill>
                <a:latin typeface="Roboto Condensed Light"/>
                <a:ea typeface="Roboto Condensed Light"/>
                <a:cs typeface="Roboto Condensed Light"/>
                <a:sym typeface="Roboto Condensed Light"/>
              </a:rPr>
            </a:br>
            <a:endParaRPr>
              <a:solidFill>
                <a:schemeClr val="lt1"/>
              </a:solidFill>
              <a:latin typeface="Roboto Condensed Light"/>
              <a:ea typeface="Roboto Condensed Light"/>
              <a:cs typeface="Roboto Condensed Light"/>
              <a:sym typeface="Roboto Condensed Light"/>
            </a:endParaRPr>
          </a:p>
        </p:txBody>
      </p:sp>
      <p:pic>
        <p:nvPicPr>
          <p:cNvPr id="356" name="Google Shape;356;p37"/>
          <p:cNvPicPr preferRelativeResize="0"/>
          <p:nvPr/>
        </p:nvPicPr>
        <p:blipFill>
          <a:blip r:embed="rId3">
            <a:alphaModFix/>
          </a:blip>
          <a:stretch>
            <a:fillRect/>
          </a:stretch>
        </p:blipFill>
        <p:spPr>
          <a:xfrm>
            <a:off x="5550850" y="2020250"/>
            <a:ext cx="3540924" cy="195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8"/>
          <p:cNvSpPr txBox="1">
            <a:spLocks noGrp="1"/>
          </p:cNvSpPr>
          <p:nvPr>
            <p:ph type="ctrTitle"/>
          </p:nvPr>
        </p:nvSpPr>
        <p:spPr>
          <a:xfrm>
            <a:off x="1250675" y="1851425"/>
            <a:ext cx="66588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
              <a:t>07: Quick Recap of Costs and Benefits</a:t>
            </a:r>
            <a:endParaRPr/>
          </a:p>
        </p:txBody>
      </p:sp>
      <p:sp>
        <p:nvSpPr>
          <p:cNvPr id="362" name="Google Shape;362;p38"/>
          <p:cNvSpPr txBox="1">
            <a:spLocks noGrp="1"/>
          </p:cNvSpPr>
          <p:nvPr>
            <p:ph type="subTitle" idx="1"/>
          </p:nvPr>
        </p:nvSpPr>
        <p:spPr>
          <a:xfrm>
            <a:off x="3114750" y="2640474"/>
            <a:ext cx="2930700" cy="121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t>For your cost benefit analysis.</a:t>
            </a:r>
            <a:endParaRPr sz="1400"/>
          </a:p>
          <a:p>
            <a:pPr marL="0" lvl="0" indent="0" algn="ctr" rtl="0">
              <a:spcBef>
                <a:spcPts val="0"/>
              </a:spcBef>
              <a:spcAft>
                <a:spcPts val="0"/>
              </a:spcAft>
              <a:buNone/>
            </a:pP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9"/>
          <p:cNvSpPr txBox="1"/>
          <p:nvPr/>
        </p:nvSpPr>
        <p:spPr>
          <a:xfrm>
            <a:off x="530225" y="900000"/>
            <a:ext cx="2870100" cy="3556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Font typeface="Roboto Condensed"/>
              <a:buAutoNum type="arabicPeriod"/>
            </a:pPr>
            <a:r>
              <a:rPr lang="es" sz="1800" b="1" dirty="0">
                <a:solidFill>
                  <a:schemeClr val="lt1"/>
                </a:solidFill>
                <a:latin typeface="Roboto Condensed"/>
                <a:ea typeface="Roboto Condensed"/>
                <a:cs typeface="Roboto Condensed"/>
                <a:sym typeface="Roboto Condensed"/>
              </a:rPr>
              <a:t>BIA</a:t>
            </a:r>
            <a:endParaRPr sz="1800" b="1" dirty="0">
              <a:solidFill>
                <a:schemeClr val="lt1"/>
              </a:solidFill>
              <a:latin typeface="Roboto Condensed"/>
              <a:ea typeface="Roboto Condensed"/>
              <a:cs typeface="Roboto Condensed"/>
              <a:sym typeface="Roboto Condensed"/>
            </a:endParaRPr>
          </a:p>
          <a:p>
            <a:pPr marL="0" lvl="0" indent="0" algn="l" rtl="0">
              <a:lnSpc>
                <a:spcPct val="115000"/>
              </a:lnSpc>
              <a:spcBef>
                <a:spcPts val="1600"/>
              </a:spcBef>
              <a:spcAft>
                <a:spcPts val="0"/>
              </a:spcAft>
              <a:buNone/>
            </a:pPr>
            <a:r>
              <a:rPr lang="es" sz="1800" dirty="0">
                <a:solidFill>
                  <a:schemeClr val="lt1"/>
                </a:solidFill>
                <a:latin typeface="Roboto Condensed Light"/>
                <a:ea typeface="Roboto Condensed Light"/>
                <a:cs typeface="Roboto Condensed Light"/>
                <a:sym typeface="Roboto Condensed Light"/>
              </a:rPr>
              <a:t>Costs $ 350 thousand.	</a:t>
            </a:r>
            <a:endParaRPr sz="1800" dirty="0">
              <a:solidFill>
                <a:schemeClr val="lt1"/>
              </a:solidFill>
              <a:latin typeface="Roboto Condensed Light"/>
              <a:ea typeface="Roboto Condensed Light"/>
              <a:cs typeface="Roboto Condensed Light"/>
              <a:sym typeface="Roboto Condensed Light"/>
            </a:endParaRPr>
          </a:p>
          <a:p>
            <a:pPr marL="114300" lvl="0" algn="l" rtl="0">
              <a:lnSpc>
                <a:spcPct val="115000"/>
              </a:lnSpc>
              <a:spcBef>
                <a:spcPts val="1600"/>
              </a:spcBef>
              <a:spcAft>
                <a:spcPts val="0"/>
              </a:spcAft>
              <a:buClr>
                <a:schemeClr val="lt1"/>
              </a:buClr>
              <a:buSzPts val="1800"/>
            </a:pPr>
            <a:r>
              <a:rPr lang="es" sz="1800" b="1" dirty="0">
                <a:solidFill>
                  <a:schemeClr val="lt1"/>
                </a:solidFill>
                <a:latin typeface="Roboto Condensed"/>
                <a:ea typeface="Roboto Condensed"/>
                <a:cs typeface="Roboto Condensed"/>
                <a:sym typeface="Roboto Condensed"/>
              </a:rPr>
              <a:t>2. Mirroring Project</a:t>
            </a:r>
            <a:endParaRPr sz="1800" b="1" dirty="0">
              <a:solidFill>
                <a:schemeClr val="lt1"/>
              </a:solidFill>
              <a:latin typeface="Roboto Condensed"/>
              <a:ea typeface="Roboto Condensed"/>
              <a:cs typeface="Roboto Condensed"/>
              <a:sym typeface="Roboto Condensed"/>
            </a:endParaRPr>
          </a:p>
          <a:p>
            <a:pPr marL="0" lvl="0" indent="0" algn="l" rtl="0">
              <a:lnSpc>
                <a:spcPct val="115000"/>
              </a:lnSpc>
              <a:spcBef>
                <a:spcPts val="1600"/>
              </a:spcBef>
              <a:spcAft>
                <a:spcPts val="0"/>
              </a:spcAft>
              <a:buNone/>
            </a:pPr>
            <a:r>
              <a:rPr lang="es" sz="1800" dirty="0">
                <a:solidFill>
                  <a:schemeClr val="lt1"/>
                </a:solidFill>
                <a:latin typeface="Roboto Condensed Light"/>
                <a:ea typeface="Roboto Condensed Light"/>
                <a:cs typeface="Roboto Condensed Light"/>
                <a:sym typeface="Roboto Condensed Light"/>
              </a:rPr>
              <a:t>Costs 10 million one time.</a:t>
            </a:r>
            <a:endParaRPr sz="1800" dirty="0">
              <a:solidFill>
                <a:schemeClr val="lt1"/>
              </a:solidFill>
              <a:latin typeface="Roboto Condensed Light"/>
              <a:ea typeface="Roboto Condensed Light"/>
              <a:cs typeface="Roboto Condensed Light"/>
              <a:sym typeface="Roboto Condensed Light"/>
            </a:endParaRPr>
          </a:p>
          <a:p>
            <a:pPr marL="114300" lvl="0" algn="l" rtl="0">
              <a:lnSpc>
                <a:spcPct val="115000"/>
              </a:lnSpc>
              <a:spcBef>
                <a:spcPts val="1600"/>
              </a:spcBef>
              <a:spcAft>
                <a:spcPts val="0"/>
              </a:spcAft>
              <a:buClr>
                <a:schemeClr val="lt1"/>
              </a:buClr>
              <a:buSzPts val="1800"/>
            </a:pPr>
            <a:r>
              <a:rPr lang="es" sz="1800" b="1" dirty="0">
                <a:solidFill>
                  <a:schemeClr val="lt1"/>
                </a:solidFill>
                <a:latin typeface="Roboto Condensed"/>
                <a:ea typeface="Roboto Condensed"/>
                <a:cs typeface="Roboto Condensed"/>
                <a:sym typeface="Roboto Condensed"/>
              </a:rPr>
              <a:t>3. Cloud</a:t>
            </a:r>
            <a:endParaRPr sz="1800" b="1" dirty="0">
              <a:solidFill>
                <a:schemeClr val="lt1"/>
              </a:solidFill>
              <a:latin typeface="Roboto Condensed"/>
              <a:ea typeface="Roboto Condensed"/>
              <a:cs typeface="Roboto Condensed"/>
              <a:sym typeface="Roboto Condensed"/>
            </a:endParaRPr>
          </a:p>
          <a:p>
            <a:pPr marL="0" lvl="0" indent="0" algn="l" rtl="0">
              <a:lnSpc>
                <a:spcPct val="115000"/>
              </a:lnSpc>
              <a:spcBef>
                <a:spcPts val="1600"/>
              </a:spcBef>
              <a:spcAft>
                <a:spcPts val="1600"/>
              </a:spcAft>
              <a:buNone/>
            </a:pPr>
            <a:r>
              <a:rPr lang="es" sz="1800" dirty="0">
                <a:solidFill>
                  <a:schemeClr val="lt1"/>
                </a:solidFill>
                <a:latin typeface="Roboto Condensed Light"/>
                <a:ea typeface="Roboto Condensed Light"/>
                <a:cs typeface="Roboto Condensed Light"/>
                <a:sym typeface="Roboto Condensed Light"/>
              </a:rPr>
              <a:t>Saves 8.325 million annually.</a:t>
            </a:r>
            <a:endParaRPr sz="1800" dirty="0">
              <a:solidFill>
                <a:schemeClr val="lt1"/>
              </a:solidFill>
              <a:latin typeface="Roboto Condensed Light"/>
              <a:ea typeface="Roboto Condensed Light"/>
              <a:cs typeface="Roboto Condensed Light"/>
              <a:sym typeface="Roboto Condensed Light"/>
            </a:endParaRPr>
          </a:p>
        </p:txBody>
      </p:sp>
      <p:sp>
        <p:nvSpPr>
          <p:cNvPr id="368" name="Google Shape;368;p39"/>
          <p:cNvSpPr txBox="1"/>
          <p:nvPr/>
        </p:nvSpPr>
        <p:spPr>
          <a:xfrm>
            <a:off x="3400325" y="867225"/>
            <a:ext cx="4835100" cy="140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dirty="0">
              <a:solidFill>
                <a:schemeClr val="lt1"/>
              </a:solidFill>
              <a:latin typeface="Roboto Condensed Light"/>
              <a:ea typeface="Roboto Condensed Light"/>
              <a:cs typeface="Roboto Condensed Light"/>
              <a:sym typeface="Roboto Condensed Light"/>
            </a:endParaRPr>
          </a:p>
          <a:p>
            <a:pPr marL="0" lvl="0" indent="0" algn="l" rtl="0">
              <a:lnSpc>
                <a:spcPct val="115000"/>
              </a:lnSpc>
              <a:spcBef>
                <a:spcPts val="1600"/>
              </a:spcBef>
              <a:spcAft>
                <a:spcPts val="0"/>
              </a:spcAft>
              <a:buNone/>
            </a:pPr>
            <a:r>
              <a:rPr lang="es" sz="1800" dirty="0">
                <a:solidFill>
                  <a:schemeClr val="lt1"/>
                </a:solidFill>
                <a:latin typeface="Roboto Condensed Light"/>
                <a:ea typeface="Roboto Condensed Light"/>
                <a:cs typeface="Roboto Condensed Light"/>
                <a:sym typeface="Roboto Condensed Light"/>
              </a:rPr>
              <a:t>Benefit: Updates information and increases accuracy of measurements.	</a:t>
            </a:r>
            <a:endParaRPr sz="1800" dirty="0">
              <a:solidFill>
                <a:schemeClr val="lt1"/>
              </a:solidFill>
              <a:latin typeface="Roboto Condensed Light"/>
              <a:ea typeface="Roboto Condensed Light"/>
              <a:cs typeface="Roboto Condensed Light"/>
              <a:sym typeface="Roboto Condensed Light"/>
            </a:endParaRPr>
          </a:p>
          <a:p>
            <a:pPr marL="0" lvl="0" indent="0" algn="l" rtl="0">
              <a:lnSpc>
                <a:spcPct val="115000"/>
              </a:lnSpc>
              <a:spcBef>
                <a:spcPts val="1600"/>
              </a:spcBef>
              <a:spcAft>
                <a:spcPts val="0"/>
              </a:spcAft>
              <a:buNone/>
            </a:pPr>
            <a:endParaRPr sz="1800" dirty="0">
              <a:solidFill>
                <a:schemeClr val="lt1"/>
              </a:solidFill>
              <a:latin typeface="Roboto Condensed Light"/>
              <a:ea typeface="Roboto Condensed Light"/>
              <a:cs typeface="Roboto Condensed Light"/>
              <a:sym typeface="Roboto Condensed Light"/>
            </a:endParaRPr>
          </a:p>
          <a:p>
            <a:pPr marL="0" lvl="0" indent="0" algn="l" rtl="0">
              <a:lnSpc>
                <a:spcPct val="115000"/>
              </a:lnSpc>
              <a:spcBef>
                <a:spcPts val="1600"/>
              </a:spcBef>
              <a:spcAft>
                <a:spcPts val="1600"/>
              </a:spcAft>
              <a:buNone/>
            </a:pPr>
            <a:endParaRPr sz="1800" dirty="0">
              <a:solidFill>
                <a:schemeClr val="lt1"/>
              </a:solidFill>
              <a:latin typeface="Roboto Condensed Light"/>
              <a:ea typeface="Roboto Condensed Light"/>
              <a:cs typeface="Roboto Condensed Light"/>
              <a:sym typeface="Roboto Condensed Light"/>
            </a:endParaRPr>
          </a:p>
        </p:txBody>
      </p:sp>
      <p:sp>
        <p:nvSpPr>
          <p:cNvPr id="369" name="Google Shape;369;p39"/>
          <p:cNvSpPr txBox="1"/>
          <p:nvPr/>
        </p:nvSpPr>
        <p:spPr>
          <a:xfrm>
            <a:off x="3400325" y="2267625"/>
            <a:ext cx="5305500" cy="140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dirty="0">
              <a:solidFill>
                <a:schemeClr val="lt1"/>
              </a:solidFill>
              <a:latin typeface="Roboto Condensed Light"/>
              <a:ea typeface="Roboto Condensed Light"/>
              <a:cs typeface="Roboto Condensed Light"/>
              <a:sym typeface="Roboto Condensed Light"/>
            </a:endParaRPr>
          </a:p>
          <a:p>
            <a:pPr marL="0" lvl="0" indent="0" algn="l" rtl="0">
              <a:lnSpc>
                <a:spcPct val="115000"/>
              </a:lnSpc>
              <a:spcBef>
                <a:spcPts val="1600"/>
              </a:spcBef>
              <a:spcAft>
                <a:spcPts val="0"/>
              </a:spcAft>
              <a:buNone/>
            </a:pPr>
            <a:r>
              <a:rPr lang="es" sz="1800" dirty="0">
                <a:solidFill>
                  <a:schemeClr val="lt1"/>
                </a:solidFill>
                <a:latin typeface="Roboto Condensed Light"/>
                <a:ea typeface="Roboto Condensed Light"/>
                <a:cs typeface="Roboto Condensed Light"/>
                <a:sym typeface="Roboto Condensed Light"/>
              </a:rPr>
              <a:t>Benefit: decreases likelihood of possible 300 million dollar loss.</a:t>
            </a:r>
            <a:endParaRPr sz="1800" dirty="0">
              <a:solidFill>
                <a:schemeClr val="lt1"/>
              </a:solidFill>
              <a:latin typeface="Roboto Condensed Light"/>
              <a:ea typeface="Roboto Condensed Light"/>
              <a:cs typeface="Roboto Condensed Light"/>
              <a:sym typeface="Roboto Condensed Light"/>
            </a:endParaRPr>
          </a:p>
          <a:p>
            <a:pPr marL="0" lvl="0" indent="0" algn="l" rtl="0">
              <a:lnSpc>
                <a:spcPct val="115000"/>
              </a:lnSpc>
              <a:spcBef>
                <a:spcPts val="1600"/>
              </a:spcBef>
              <a:spcAft>
                <a:spcPts val="0"/>
              </a:spcAft>
              <a:buNone/>
            </a:pPr>
            <a:endParaRPr sz="1800" dirty="0">
              <a:solidFill>
                <a:schemeClr val="lt1"/>
              </a:solidFill>
              <a:latin typeface="Roboto Condensed Light"/>
              <a:ea typeface="Roboto Condensed Light"/>
              <a:cs typeface="Roboto Condensed Light"/>
              <a:sym typeface="Roboto Condensed Light"/>
            </a:endParaRPr>
          </a:p>
          <a:p>
            <a:pPr marL="0" lvl="0" indent="0" algn="l" rtl="0">
              <a:lnSpc>
                <a:spcPct val="115000"/>
              </a:lnSpc>
              <a:spcBef>
                <a:spcPts val="1600"/>
              </a:spcBef>
              <a:spcAft>
                <a:spcPts val="1600"/>
              </a:spcAft>
              <a:buNone/>
            </a:pPr>
            <a:endParaRPr sz="1800" dirty="0">
              <a:solidFill>
                <a:schemeClr val="lt1"/>
              </a:solidFill>
              <a:latin typeface="Roboto Condensed Light"/>
              <a:ea typeface="Roboto Condensed Light"/>
              <a:cs typeface="Roboto Condensed Light"/>
              <a:sym typeface="Roboto Condensed Light"/>
            </a:endParaRPr>
          </a:p>
        </p:txBody>
      </p:sp>
      <p:sp>
        <p:nvSpPr>
          <p:cNvPr id="370" name="Google Shape;370;p39"/>
          <p:cNvSpPr txBox="1"/>
          <p:nvPr/>
        </p:nvSpPr>
        <p:spPr>
          <a:xfrm>
            <a:off x="3400325" y="3266171"/>
            <a:ext cx="5100900" cy="140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dirty="0">
              <a:solidFill>
                <a:schemeClr val="lt1"/>
              </a:solidFill>
              <a:latin typeface="Roboto Condensed Light"/>
              <a:ea typeface="Roboto Condensed Light"/>
              <a:cs typeface="Roboto Condensed Light"/>
              <a:sym typeface="Roboto Condensed Light"/>
            </a:endParaRPr>
          </a:p>
          <a:p>
            <a:pPr marL="0" lvl="0" indent="0" algn="l" rtl="0">
              <a:lnSpc>
                <a:spcPct val="115000"/>
              </a:lnSpc>
              <a:spcBef>
                <a:spcPts val="1600"/>
              </a:spcBef>
              <a:spcAft>
                <a:spcPts val="0"/>
              </a:spcAft>
              <a:buNone/>
            </a:pPr>
            <a:r>
              <a:rPr lang="es" sz="1800" dirty="0">
                <a:solidFill>
                  <a:schemeClr val="lt1"/>
                </a:solidFill>
                <a:latin typeface="Roboto Condensed Light"/>
                <a:ea typeface="Roboto Condensed Light"/>
                <a:cs typeface="Roboto Condensed Light"/>
                <a:sym typeface="Roboto Condensed Light"/>
              </a:rPr>
              <a:t>Benefit: decreases likelihood of possible 300 million dollar loss.</a:t>
            </a:r>
            <a:endParaRPr sz="1800" dirty="0">
              <a:solidFill>
                <a:schemeClr val="lt1"/>
              </a:solidFill>
              <a:latin typeface="Roboto Condensed Light"/>
              <a:ea typeface="Roboto Condensed Light"/>
              <a:cs typeface="Roboto Condensed Light"/>
              <a:sym typeface="Roboto Condensed Light"/>
            </a:endParaRPr>
          </a:p>
          <a:p>
            <a:pPr marL="0" lvl="0" indent="0" algn="l" rtl="0">
              <a:lnSpc>
                <a:spcPct val="115000"/>
              </a:lnSpc>
              <a:spcBef>
                <a:spcPts val="1600"/>
              </a:spcBef>
              <a:spcAft>
                <a:spcPts val="0"/>
              </a:spcAft>
              <a:buNone/>
            </a:pPr>
            <a:endParaRPr sz="1800" dirty="0">
              <a:solidFill>
                <a:schemeClr val="lt1"/>
              </a:solidFill>
              <a:latin typeface="Roboto Condensed Light"/>
              <a:ea typeface="Roboto Condensed Light"/>
              <a:cs typeface="Roboto Condensed Light"/>
              <a:sym typeface="Roboto Condensed Light"/>
            </a:endParaRPr>
          </a:p>
          <a:p>
            <a:pPr marL="0" lvl="0" indent="0" algn="l" rtl="0">
              <a:lnSpc>
                <a:spcPct val="115000"/>
              </a:lnSpc>
              <a:spcBef>
                <a:spcPts val="1600"/>
              </a:spcBef>
              <a:spcAft>
                <a:spcPts val="1600"/>
              </a:spcAft>
              <a:buNone/>
            </a:pPr>
            <a:endParaRPr sz="1800" dirty="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0"/>
          <p:cNvSpPr txBox="1">
            <a:spLocks noGrp="1"/>
          </p:cNvSpPr>
          <p:nvPr>
            <p:ph type="ctrTitle"/>
          </p:nvPr>
        </p:nvSpPr>
        <p:spPr>
          <a:xfrm>
            <a:off x="1250675" y="1851425"/>
            <a:ext cx="66588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
              <a:t>08: Conclusion</a:t>
            </a:r>
            <a:endParaRPr/>
          </a:p>
        </p:txBody>
      </p:sp>
      <p:sp>
        <p:nvSpPr>
          <p:cNvPr id="376" name="Google Shape;376;p40"/>
          <p:cNvSpPr txBox="1">
            <a:spLocks noGrp="1"/>
          </p:cNvSpPr>
          <p:nvPr>
            <p:ph type="subTitle" idx="1"/>
          </p:nvPr>
        </p:nvSpPr>
        <p:spPr>
          <a:xfrm>
            <a:off x="3114750" y="2640474"/>
            <a:ext cx="2930700" cy="121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t>Wrapping up.</a:t>
            </a:r>
            <a:endParaRPr sz="1400"/>
          </a:p>
          <a:p>
            <a:pPr marL="0" lvl="0" indent="0" algn="ctr" rtl="0">
              <a:spcBef>
                <a:spcPts val="0"/>
              </a:spcBef>
              <a:spcAft>
                <a:spcPts val="0"/>
              </a:spcAft>
              <a:buNone/>
            </a:pP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1"/>
          <p:cNvSpPr txBox="1">
            <a:spLocks noGrp="1"/>
          </p:cNvSpPr>
          <p:nvPr>
            <p:ph type="ctrTitle"/>
          </p:nvPr>
        </p:nvSpPr>
        <p:spPr>
          <a:xfrm flipH="1">
            <a:off x="749100" y="500825"/>
            <a:ext cx="83949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The Bottomline</a:t>
            </a:r>
            <a:endParaRPr/>
          </a:p>
        </p:txBody>
      </p:sp>
      <p:sp>
        <p:nvSpPr>
          <p:cNvPr id="382" name="Google Shape;382;p41"/>
          <p:cNvSpPr txBox="1"/>
          <p:nvPr/>
        </p:nvSpPr>
        <p:spPr>
          <a:xfrm>
            <a:off x="273600" y="1171325"/>
            <a:ext cx="8166600" cy="3556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Our solutions provide a way to assess the human, natural, and environmental risks and seek to maintain CSC's objectives </a:t>
            </a:r>
            <a:endParaRPr>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Keep employees safe</a:t>
            </a:r>
            <a:endParaRPr>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Keeping CSC products available and on the shelf</a:t>
            </a:r>
            <a:endParaRPr>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Keep critical supplier, employee and client data secure</a:t>
            </a:r>
            <a:br>
              <a:rPr lang="es">
                <a:solidFill>
                  <a:schemeClr val="lt1"/>
                </a:solidFill>
                <a:latin typeface="Roboto Condensed Light"/>
                <a:ea typeface="Roboto Condensed Light"/>
                <a:cs typeface="Roboto Condensed Light"/>
                <a:sym typeface="Roboto Condensed Light"/>
              </a:rPr>
            </a:b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The BIA utilizes NIST 800-34r1 Contingency Planning Guide for Information Technology Systems</a:t>
            </a:r>
            <a:endParaRPr>
              <a:solidFill>
                <a:schemeClr val="lt1"/>
              </a:solidFill>
              <a:latin typeface="Roboto Condensed Light"/>
              <a:ea typeface="Roboto Condensed Light"/>
              <a:cs typeface="Roboto Condensed Light"/>
              <a:sym typeface="Roboto Condensed Light"/>
            </a:endParaRPr>
          </a:p>
          <a:p>
            <a:pPr marL="457200" lvl="0" indent="0" algn="l" rtl="0">
              <a:spcBef>
                <a:spcPts val="0"/>
              </a:spcBef>
              <a:spcAft>
                <a:spcPts val="0"/>
              </a:spcAft>
              <a:buNone/>
            </a:pP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We suggest to integrate the data centers and adapt to one ERP</a:t>
            </a:r>
            <a:endParaRPr>
              <a:solidFill>
                <a:schemeClr val="lt1"/>
              </a:solidFill>
              <a:latin typeface="Roboto Condensed Light"/>
              <a:ea typeface="Roboto Condensed Light"/>
              <a:cs typeface="Roboto Condensed Light"/>
              <a:sym typeface="Roboto Condensed Light"/>
            </a:endParaRPr>
          </a:p>
          <a:p>
            <a:pPr marL="914400" lvl="1"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Phased process of migrating from on-premise to hybrid cloud based options</a:t>
            </a:r>
            <a:br>
              <a:rPr lang="es">
                <a:solidFill>
                  <a:schemeClr val="lt1"/>
                </a:solidFill>
                <a:latin typeface="Roboto Condensed Light"/>
                <a:ea typeface="Roboto Condensed Light"/>
                <a:cs typeface="Roboto Condensed Light"/>
                <a:sym typeface="Roboto Condensed Light"/>
              </a:rPr>
            </a:b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The cloud offers cost-effective benefits with low maintenance overhead</a:t>
            </a:r>
            <a:br>
              <a:rPr lang="es">
                <a:solidFill>
                  <a:schemeClr val="lt1"/>
                </a:solidFill>
                <a:latin typeface="Roboto Condensed Light"/>
                <a:ea typeface="Roboto Condensed Light"/>
                <a:cs typeface="Roboto Condensed Light"/>
                <a:sym typeface="Roboto Condensed Light"/>
              </a:rPr>
            </a:br>
            <a:endParaRPr>
              <a:solidFill>
                <a:schemeClr val="lt1"/>
              </a:solidFill>
              <a:latin typeface="Roboto Condensed Light"/>
              <a:ea typeface="Roboto Condensed Light"/>
              <a:cs typeface="Roboto Condensed Light"/>
              <a:sym typeface="Roboto Condensed Light"/>
            </a:endParaRPr>
          </a:p>
          <a:p>
            <a:pPr marL="457200" lvl="0" indent="-317500" algn="l" rtl="0">
              <a:spcBef>
                <a:spcPts val="0"/>
              </a:spcBef>
              <a:spcAft>
                <a:spcPts val="0"/>
              </a:spcAft>
              <a:buClr>
                <a:schemeClr val="lt1"/>
              </a:buClr>
              <a:buSzPts val="1400"/>
              <a:buFont typeface="Roboto Condensed Light"/>
              <a:buChar char="●"/>
            </a:pPr>
            <a:r>
              <a:rPr lang="es">
                <a:solidFill>
                  <a:schemeClr val="lt1"/>
                </a:solidFill>
                <a:latin typeface="Roboto Condensed Light"/>
                <a:ea typeface="Roboto Condensed Light"/>
                <a:cs typeface="Roboto Condensed Light"/>
                <a:sym typeface="Roboto Condensed Light"/>
              </a:rPr>
              <a:t>Implementation to be complete within 12 months</a:t>
            </a:r>
            <a:endParaRPr>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2"/>
          <p:cNvSpPr txBox="1">
            <a:spLocks noGrp="1"/>
          </p:cNvSpPr>
          <p:nvPr>
            <p:ph type="ctrTitle"/>
          </p:nvPr>
        </p:nvSpPr>
        <p:spPr>
          <a:xfrm flipH="1">
            <a:off x="273600" y="500825"/>
            <a:ext cx="83949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In Summary</a:t>
            </a:r>
            <a:endParaRPr dirty="0"/>
          </a:p>
        </p:txBody>
      </p:sp>
      <p:sp>
        <p:nvSpPr>
          <p:cNvPr id="388" name="Google Shape;388;p42"/>
          <p:cNvSpPr txBox="1"/>
          <p:nvPr/>
        </p:nvSpPr>
        <p:spPr>
          <a:xfrm>
            <a:off x="273600" y="1171325"/>
            <a:ext cx="8166600" cy="355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800" dirty="0">
                <a:solidFill>
                  <a:schemeClr val="lt1"/>
                </a:solidFill>
                <a:latin typeface="Roboto Condensed Light"/>
                <a:ea typeface="Roboto Condensed Light"/>
                <a:cs typeface="Roboto Condensed Light"/>
                <a:sym typeface="Roboto Condensed Light"/>
              </a:rPr>
              <a:t>The three new projects outlined above will (1) give us a perfect view of the various impacts and vulnerabilities throughout the business by implementing a new BIA, (2) harden our existing data centers to make them mutually supporting superfortresses, and (3) move our systems to the cloud to further improve resiliency.</a:t>
            </a:r>
            <a:endParaRPr sz="1800" dirty="0">
              <a:solidFill>
                <a:schemeClr val="lt1"/>
              </a:solidFill>
              <a:latin typeface="Roboto Condensed Light"/>
              <a:ea typeface="Roboto Condensed Light"/>
              <a:cs typeface="Roboto Condensed Light"/>
              <a:sym typeface="Roboto Condensed Light"/>
            </a:endParaRPr>
          </a:p>
          <a:p>
            <a:pPr marL="0" lvl="0" indent="0" algn="l" rtl="0">
              <a:lnSpc>
                <a:spcPct val="115000"/>
              </a:lnSpc>
              <a:spcBef>
                <a:spcPts val="1600"/>
              </a:spcBef>
              <a:spcAft>
                <a:spcPts val="1600"/>
              </a:spcAft>
              <a:buClr>
                <a:schemeClr val="dk1"/>
              </a:buClr>
              <a:buSzPts val="1100"/>
              <a:buFont typeface="Arial"/>
              <a:buNone/>
            </a:pPr>
            <a:r>
              <a:rPr lang="es" sz="1800" dirty="0">
                <a:solidFill>
                  <a:schemeClr val="lt1"/>
                </a:solidFill>
                <a:latin typeface="Roboto Condensed Light"/>
                <a:ea typeface="Roboto Condensed Light"/>
                <a:cs typeface="Roboto Condensed Light"/>
                <a:sym typeface="Roboto Condensed Light"/>
              </a:rPr>
              <a:t>The current state of affairs is unacceptable, and expose the business to critical risk, allowing a single </a:t>
            </a:r>
            <a:r>
              <a:rPr lang="en-US" sz="1800" dirty="0">
                <a:solidFill>
                  <a:schemeClr val="lt1"/>
                </a:solidFill>
                <a:latin typeface="Roboto Condensed Light"/>
                <a:ea typeface="Roboto Condensed Light"/>
                <a:cs typeface="Roboto Condensed Light"/>
                <a:sym typeface="Roboto Condensed Light"/>
              </a:rPr>
              <a:t>bad </a:t>
            </a:r>
            <a:r>
              <a:rPr lang="es" sz="1800" dirty="0">
                <a:solidFill>
                  <a:schemeClr val="lt1"/>
                </a:solidFill>
                <a:latin typeface="Roboto Condensed Light"/>
                <a:ea typeface="Roboto Condensed Light"/>
                <a:cs typeface="Roboto Condensed Light"/>
                <a:sym typeface="Roboto Condensed Light"/>
              </a:rPr>
              <a:t>storm to potentially bankrupt CSC. The above BCM and DR projects will not only improve resiliency but save money, and make sure your business keeps on keeping on through the worst of the storms.</a:t>
            </a:r>
            <a:endParaRPr sz="1800" dirty="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3"/>
          <p:cNvSpPr txBox="1">
            <a:spLocks noGrp="1"/>
          </p:cNvSpPr>
          <p:nvPr>
            <p:ph type="ctrTitle"/>
          </p:nvPr>
        </p:nvSpPr>
        <p:spPr>
          <a:xfrm flipH="1">
            <a:off x="273600" y="229500"/>
            <a:ext cx="83949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dirty="0"/>
              <a:t>References:</a:t>
            </a:r>
            <a:endParaRPr dirty="0"/>
          </a:p>
        </p:txBody>
      </p:sp>
      <p:sp>
        <p:nvSpPr>
          <p:cNvPr id="2" name="Google Shape;388;p42">
            <a:extLst>
              <a:ext uri="{FF2B5EF4-FFF2-40B4-BE49-F238E27FC236}">
                <a16:creationId xmlns:a16="http://schemas.microsoft.com/office/drawing/2014/main" id="{5D2BFA49-7DDA-43A6-1422-32C66E8D12D0}"/>
              </a:ext>
            </a:extLst>
          </p:cNvPr>
          <p:cNvSpPr txBox="1"/>
          <p:nvPr/>
        </p:nvSpPr>
        <p:spPr>
          <a:xfrm>
            <a:off x="342283" y="942732"/>
            <a:ext cx="8459434" cy="3923718"/>
          </a:xfrm>
          <a:prstGeom prst="rect">
            <a:avLst/>
          </a:prstGeom>
          <a:solidFill>
            <a:schemeClr val="bg1">
              <a:lumMod val="75000"/>
              <a:alpha val="27000"/>
            </a:schemeClr>
          </a:solid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bg1"/>
              </a:buClr>
              <a:buFont typeface="Arial" panose="020B0604020202020204" pitchFamily="34" charset="0"/>
              <a:buChar char="•"/>
            </a:pPr>
            <a:r>
              <a:rPr lang="en-US" sz="1000" dirty="0">
                <a:solidFill>
                  <a:schemeClr val="bg1"/>
                </a:solidFill>
                <a:latin typeface="Roboto Condensed Light"/>
                <a:ea typeface="Roboto Condensed Light"/>
                <a:cs typeface="Roboto Condensed Light"/>
                <a:sym typeface="Roboto Condensed Light"/>
              </a:rPr>
              <a:t>“Mirroring configurations for dual data centers and geographically separated disaster recovery: High availability guide: </a:t>
            </a:r>
            <a:r>
              <a:rPr lang="en-US" sz="1000" dirty="0" err="1">
                <a:solidFill>
                  <a:schemeClr val="bg1"/>
                </a:solidFill>
                <a:latin typeface="Roboto Condensed Light"/>
                <a:ea typeface="Roboto Condensed Light"/>
                <a:cs typeface="Roboto Condensed Light"/>
                <a:sym typeface="Roboto Condensed Light"/>
              </a:rPr>
              <a:t>Intersystems</a:t>
            </a:r>
            <a:r>
              <a:rPr lang="en-US" sz="1000" dirty="0">
                <a:solidFill>
                  <a:schemeClr val="bg1"/>
                </a:solidFill>
                <a:latin typeface="Roboto Condensed Light"/>
                <a:ea typeface="Roboto Condensed Light"/>
                <a:cs typeface="Roboto Condensed Light"/>
                <a:sym typeface="Roboto Condensed Light"/>
              </a:rPr>
              <a:t> iris data platform 2022.1,” Mirroring Configurations For Dual Data Centers and Geographically Separated Disaster Recovery. [Online]. Available: https://docs.intersystems.com/irislatest/csp/docbook/DocBook.UI.Page.cls?KEY=GHA_mirror_set_comm_network_dual.</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US" sz="1000" dirty="0">
                <a:solidFill>
                  <a:schemeClr val="bg1"/>
                </a:solidFill>
                <a:latin typeface="Roboto Condensed Light"/>
                <a:ea typeface="Roboto Condensed Light"/>
                <a:cs typeface="Roboto Condensed Light"/>
                <a:sym typeface="Roboto Condensed Light"/>
              </a:rPr>
              <a:t>T. T. Staff, “How to Improve Your Disaster Recovery Plan with the Cloud,” Thorn Technologies, 23-May-2022. [Online]. Available: https://thorntech.com/cloud-disaster-recovery/. </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US" sz="1000" dirty="0" err="1">
                <a:solidFill>
                  <a:schemeClr val="bg1"/>
                </a:solidFill>
                <a:latin typeface="Roboto Condensed Light"/>
                <a:ea typeface="Roboto Condensed Light"/>
                <a:cs typeface="Roboto Condensed Light"/>
                <a:sym typeface="Roboto Condensed Light"/>
              </a:rPr>
              <a:t>Höllwarth</a:t>
            </a:r>
            <a:r>
              <a:rPr lang="en-US" sz="1000" dirty="0">
                <a:solidFill>
                  <a:schemeClr val="bg1"/>
                </a:solidFill>
                <a:latin typeface="Roboto Condensed Light"/>
                <a:ea typeface="Roboto Condensed Light"/>
                <a:cs typeface="Roboto Condensed Light"/>
                <a:sym typeface="Roboto Condensed Light"/>
              </a:rPr>
              <a:t> Tobias, “Cloud migration,” Amazon: Cloud migration, 2012. [Online]. Available: https://aws.amazon.com/cloud-migration/. [Accessed: 08-Oct-2022] </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US" sz="1000" dirty="0">
                <a:solidFill>
                  <a:schemeClr val="bg1"/>
                </a:solidFill>
                <a:latin typeface="Roboto Condensed Light"/>
                <a:ea typeface="Roboto Condensed Light"/>
                <a:cs typeface="Roboto Condensed Light"/>
                <a:sym typeface="Roboto Condensed Light"/>
              </a:rPr>
              <a:t>“Cloud Migration,” IBM: Cloud-migration. [Online]. Available: https://www.ibm.com/cloud/learn/cloud-migration#toc-costs-and--jLe6bq6n. </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US" sz="1000" dirty="0">
                <a:solidFill>
                  <a:schemeClr val="bg1"/>
                </a:solidFill>
                <a:latin typeface="Roboto Condensed Light"/>
                <a:ea typeface="Roboto Condensed Light"/>
                <a:cs typeface="Roboto Condensed Light"/>
                <a:sym typeface="Roboto Condensed Light"/>
              </a:rPr>
              <a:t>M. </a:t>
            </a:r>
            <a:r>
              <a:rPr lang="en-US" sz="1000" dirty="0" err="1">
                <a:solidFill>
                  <a:schemeClr val="bg1"/>
                </a:solidFill>
                <a:latin typeface="Roboto Condensed Light"/>
                <a:ea typeface="Roboto Condensed Light"/>
                <a:cs typeface="Roboto Condensed Light"/>
                <a:sym typeface="Roboto Condensed Light"/>
              </a:rPr>
              <a:t>Meinardi</a:t>
            </a:r>
            <a:r>
              <a:rPr lang="en-US" sz="1000" dirty="0">
                <a:solidFill>
                  <a:schemeClr val="bg1"/>
                </a:solidFill>
                <a:latin typeface="Roboto Condensed Light"/>
                <a:ea typeface="Roboto Condensed Light"/>
                <a:cs typeface="Roboto Condensed Light"/>
                <a:sym typeface="Roboto Condensed Light"/>
              </a:rPr>
              <a:t>, Is Public Cloud Cheaper Than Running Your Own Data Center?, 28-Oct-2020. [Online]. Available: https://blogs.gartner.com/marco-meinardi/2018/11/30/public-cloud-cheaper-than-running-your-data-center/. [Accessed: 08-Oct-2022] </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US" sz="1000" dirty="0">
                <a:solidFill>
                  <a:schemeClr val="bg1"/>
                </a:solidFill>
                <a:latin typeface="Roboto Condensed Light"/>
                <a:ea typeface="Roboto Condensed Light"/>
                <a:cs typeface="Roboto Condensed Light"/>
                <a:sym typeface="Roboto Condensed Light"/>
              </a:rPr>
              <a:t>IBM Cloud Pricing. [Online]. Available: https://www.ibm.com/cloud/pricing. </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US" sz="1000" dirty="0">
                <a:solidFill>
                  <a:schemeClr val="bg1"/>
                </a:solidFill>
                <a:latin typeface="Roboto Condensed Light"/>
                <a:ea typeface="Roboto Condensed Light"/>
                <a:cs typeface="Roboto Condensed Light"/>
                <a:sym typeface="Roboto Condensed Light"/>
              </a:rPr>
              <a:t>R. A. </a:t>
            </a:r>
            <a:r>
              <a:rPr lang="en-US" sz="1000" dirty="0" err="1">
                <a:solidFill>
                  <a:schemeClr val="bg1"/>
                </a:solidFill>
                <a:latin typeface="Roboto Condensed Light"/>
                <a:ea typeface="Roboto Condensed Light"/>
                <a:cs typeface="Roboto Condensed Light"/>
                <a:sym typeface="Roboto Condensed Light"/>
              </a:rPr>
              <a:t>Caralli</a:t>
            </a:r>
            <a:r>
              <a:rPr lang="en-US" sz="1000" dirty="0">
                <a:solidFill>
                  <a:schemeClr val="bg1"/>
                </a:solidFill>
                <a:latin typeface="Roboto Condensed Light"/>
                <a:ea typeface="Roboto Condensed Light"/>
                <a:cs typeface="Roboto Condensed Light"/>
                <a:sym typeface="Roboto Condensed Light"/>
              </a:rPr>
              <a:t>, J. F. Stevens, L. R. Young, and W. R. Wilson, “Introducing Octave Allegro: Improving the Information Security Risk Assessment Process,” Introducing OCTAVE Allegro: Improving the Information Security Risk Assessment Process, 01-May-2007. [Online]. Available: http://www.cert.org/octave/. </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US" sz="1000" dirty="0">
                <a:solidFill>
                  <a:schemeClr val="bg1"/>
                </a:solidFill>
                <a:latin typeface="Roboto Condensed Light"/>
                <a:ea typeface="Roboto Condensed Light"/>
                <a:cs typeface="Roboto Condensed Light"/>
                <a:sym typeface="Roboto Condensed Light"/>
              </a:rPr>
              <a:t>D. E. Andres , “Methodologies to implement ERP systems - Project Management Institute,” Methodologies to implement ERP systems are they PMBOK guide compliant?, Oct-2006. [Online]. Available: https://www.pmi.org/learning/library/methodologies-erp-systems-pmbok-8166. </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US" sz="1000" dirty="0">
                <a:solidFill>
                  <a:schemeClr val="bg1"/>
                </a:solidFill>
                <a:latin typeface="Roboto Condensed Light"/>
                <a:ea typeface="Roboto Condensed Light"/>
                <a:cs typeface="Roboto Condensed Light"/>
                <a:sym typeface="Roboto Condensed Light"/>
              </a:rPr>
              <a:t>Z. Hale and T. Cox, “Cloud ERP vs. on-premise ERP: Which one is right for you?: Software advice,” Cloud ERP vs. On-Premise ERP, 24-May-2022. [Online]. Available: https://www.softwareadvice.com/resources/cloud-erp-vs-on-premise/. </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US" sz="1000" dirty="0">
                <a:solidFill>
                  <a:schemeClr val="bg1"/>
                </a:solidFill>
                <a:latin typeface="Roboto Condensed Light"/>
                <a:ea typeface="Roboto Condensed Light"/>
                <a:cs typeface="Roboto Condensed Light"/>
                <a:sym typeface="Roboto Condensed Light"/>
              </a:rPr>
              <a:t>N. Pham, “Heat sensing drones deployed after natural disasters to locate,” Landscape of the Data Center Industry, 01-May-2017. [Online]. Available: https://www.uschamber.com/assets/archived/images/ctec_datacenterrpt_lowres.pdf. </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US" sz="1000" dirty="0">
                <a:solidFill>
                  <a:schemeClr val="bg1"/>
                </a:solidFill>
                <a:latin typeface="Roboto Condensed Light"/>
                <a:ea typeface="Roboto Condensed Light"/>
                <a:cs typeface="Roboto Condensed Light"/>
                <a:sym typeface="Roboto Condensed Light"/>
              </a:rPr>
              <a:t>How Much Does an ERP System Cost? 2022 Pricing Guide, 02-Dec-2021. [Online]. Available: https://www.betterbuys.com/erp/erp-pricing-guide/. </a:t>
            </a:r>
          </a:p>
          <a:p>
            <a:pPr marL="171450" lvl="0" indent="-171450" algn="l" rtl="0">
              <a:lnSpc>
                <a:spcPct val="115000"/>
              </a:lnSpc>
              <a:spcBef>
                <a:spcPts val="0"/>
              </a:spcBef>
              <a:spcAft>
                <a:spcPts val="0"/>
              </a:spcAft>
              <a:buClr>
                <a:schemeClr val="bg1"/>
              </a:buClr>
              <a:buFont typeface="Arial" panose="020B0604020202020204" pitchFamily="34" charset="0"/>
              <a:buChar char="•"/>
            </a:pPr>
            <a:r>
              <a:rPr lang="en-US" sz="1000" dirty="0">
                <a:solidFill>
                  <a:schemeClr val="bg1"/>
                </a:solidFill>
                <a:latin typeface="Roboto Condensed Light"/>
                <a:ea typeface="Roboto Condensed Light"/>
                <a:cs typeface="Roboto Condensed Light"/>
                <a:sym typeface="Roboto Condensed Light"/>
              </a:rPr>
              <a:t>“Integration and data management: Technology Tools and services,” Integration. [Online]. Available: https://www.sap.com/products/cloud-platform/pricing.html.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ctrTitle"/>
          </p:nvPr>
        </p:nvSpPr>
        <p:spPr>
          <a:xfrm>
            <a:off x="1250675" y="1851425"/>
            <a:ext cx="66588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
              <a:t>01: Introduction</a:t>
            </a:r>
            <a:endParaRPr/>
          </a:p>
        </p:txBody>
      </p:sp>
      <p:sp>
        <p:nvSpPr>
          <p:cNvPr id="148" name="Google Shape;148;p18"/>
          <p:cNvSpPr txBox="1">
            <a:spLocks noGrp="1"/>
          </p:cNvSpPr>
          <p:nvPr>
            <p:ph type="subTitle" idx="1"/>
          </p:nvPr>
        </p:nvSpPr>
        <p:spPr>
          <a:xfrm>
            <a:off x="3114750" y="2640474"/>
            <a:ext cx="2930700" cy="7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400">
                <a:solidFill>
                  <a:schemeClr val="lt1"/>
                </a:solidFill>
              </a:rPr>
              <a:t>Cocoa-Sassafras Corporation (CSC) background and future initiatives.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flipH="1">
            <a:off x="273600" y="229500"/>
            <a:ext cx="88704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t>Business Continuity and Disaster Recovery</a:t>
            </a:r>
            <a:endParaRPr/>
          </a:p>
        </p:txBody>
      </p:sp>
      <p:sp>
        <p:nvSpPr>
          <p:cNvPr id="154" name="Google Shape;154;p19"/>
          <p:cNvSpPr txBox="1"/>
          <p:nvPr/>
        </p:nvSpPr>
        <p:spPr>
          <a:xfrm>
            <a:off x="273600" y="900000"/>
            <a:ext cx="4926300" cy="35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lt1"/>
                </a:solidFill>
                <a:latin typeface="Roboto Condensed Light"/>
                <a:ea typeface="Roboto Condensed Light"/>
                <a:cs typeface="Roboto Condensed Light"/>
                <a:sym typeface="Roboto Condensed Light"/>
              </a:rPr>
              <a:t>Cocoa-Sassafras Corporation (CSC) is a US-based food and beverage company with manufacturing, distribution, and data centers in the US, Canada, and Mexico. CSC recently acquired Snack World, Inc. (SW) two years ago, and reported $3 billion in revenue last year.</a:t>
            </a: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Clr>
                <a:schemeClr val="dk1"/>
              </a:buClr>
              <a:buSzPts val="1100"/>
              <a:buFont typeface="Arial"/>
              <a:buNone/>
            </a:pP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s">
                <a:solidFill>
                  <a:schemeClr val="lt1"/>
                </a:solidFill>
                <a:latin typeface="Roboto Condensed Light"/>
                <a:ea typeface="Roboto Condensed Light"/>
                <a:cs typeface="Roboto Condensed Light"/>
                <a:sym typeface="Roboto Condensed Light"/>
              </a:rPr>
              <a:t>CSC has experienced interruptions to business operations associated with previous natural disasters and is eager to prepare for future risks.  CSC’s leadership conducted a Business Continuity Plan (BCP) and Disaster Recovery (DR) Plan three years ago, however the business leaders are seeking to integrate a new plan for both current and future concerns.</a:t>
            </a: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Clr>
                <a:schemeClr val="dk1"/>
              </a:buClr>
              <a:buSzPts val="1100"/>
              <a:buFont typeface="Arial"/>
              <a:buNone/>
            </a:pPr>
            <a:r>
              <a:rPr lang="es">
                <a:solidFill>
                  <a:schemeClr val="lt1"/>
                </a:solidFill>
                <a:latin typeface="Roboto Condensed Light"/>
                <a:ea typeface="Roboto Condensed Light"/>
                <a:cs typeface="Roboto Condensed Light"/>
                <a:sym typeface="Roboto Condensed Light"/>
              </a:rPr>
              <a:t>The program lifecycle shown in figure 1 has been established to guide the leadership of CSC into the future.  As part of this initiative, the BCP leadership team will focus on the Planning, as well as Assess &amp; Validate stages toward future implementations.</a:t>
            </a: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Clr>
                <a:schemeClr val="dk1"/>
              </a:buClr>
              <a:buSzPts val="1100"/>
              <a:buFont typeface="Arial"/>
              <a:buNone/>
            </a:pPr>
            <a:endParaRPr>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lt1"/>
              </a:solidFill>
              <a:latin typeface="Roboto Condensed Light"/>
              <a:ea typeface="Roboto Condensed Light"/>
              <a:cs typeface="Roboto Condensed Light"/>
              <a:sym typeface="Roboto Condensed Light"/>
            </a:endParaRPr>
          </a:p>
        </p:txBody>
      </p:sp>
      <p:sp>
        <p:nvSpPr>
          <p:cNvPr id="155" name="Google Shape;155;p19"/>
          <p:cNvSpPr txBox="1"/>
          <p:nvPr/>
        </p:nvSpPr>
        <p:spPr>
          <a:xfrm>
            <a:off x="310800" y="4541475"/>
            <a:ext cx="8522400" cy="424200"/>
          </a:xfrm>
          <a:prstGeom prst="rect">
            <a:avLst/>
          </a:prstGeom>
          <a:noFill/>
          <a:ln>
            <a:noFill/>
          </a:ln>
        </p:spPr>
        <p:txBody>
          <a:bodyPr spcFirstLastPara="1" wrap="square" lIns="91425" tIns="91425" rIns="91425" bIns="91425" anchor="t" anchorCtr="0">
            <a:noAutofit/>
          </a:bodyPr>
          <a:lstStyle/>
          <a:p>
            <a:r>
              <a:rPr lang="es" sz="800" b="1" i="1" u="sng" dirty="0">
                <a:solidFill>
                  <a:schemeClr val="bg1"/>
                </a:solidFill>
              </a:rPr>
              <a:t>References</a:t>
            </a:r>
            <a:r>
              <a:rPr lang="es" sz="800" b="1" i="1" dirty="0">
                <a:solidFill>
                  <a:schemeClr val="bg1"/>
                </a:solidFill>
                <a:latin typeface="Roboto Condensed"/>
                <a:ea typeface="Roboto Condensed"/>
                <a:cs typeface="Roboto Condensed"/>
                <a:sym typeface="Roboto Condensed"/>
              </a:rPr>
              <a:t>:</a:t>
            </a:r>
            <a:r>
              <a:rPr lang="es" sz="800" i="1" dirty="0">
                <a:solidFill>
                  <a:schemeClr val="bg1"/>
                </a:solidFill>
                <a:latin typeface="Roboto Condensed Light"/>
                <a:ea typeface="Roboto Condensed Light"/>
                <a:cs typeface="Roboto Condensed Light"/>
                <a:sym typeface="Roboto Condensed Light"/>
              </a:rPr>
              <a:t> </a:t>
            </a:r>
          </a:p>
          <a:p>
            <a:r>
              <a:rPr lang="es" sz="800" i="1" u="sng" dirty="0">
                <a:solidFill>
                  <a:schemeClr val="bg1"/>
                </a:solidFill>
                <a:hlinkClick r:id="rId3">
                  <a:extLst>
                    <a:ext uri="{A12FA001-AC4F-418D-AE19-62706E023703}">
                      <ahyp:hlinkClr xmlns:ahyp="http://schemas.microsoft.com/office/drawing/2018/hyperlinkcolor" val="tx"/>
                    </a:ext>
                  </a:extLst>
                </a:hlinkClick>
              </a:rPr>
              <a:t>https://docs.intersystems.com/irislatest/csp/docbook/DocBook.UI.Page.cls?KEY=GHA_mirror_set_comm_network_dual</a:t>
            </a:r>
            <a:endParaRPr sz="800" i="1" dirty="0">
              <a:solidFill>
                <a:schemeClr val="bg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s" sz="800" i="1" u="sng" dirty="0">
                <a:solidFill>
                  <a:schemeClr val="bg1"/>
                </a:solidFill>
                <a:hlinkClick r:id="rId4">
                  <a:extLst>
                    <a:ext uri="{A12FA001-AC4F-418D-AE19-62706E023703}">
                      <ahyp:hlinkClr xmlns:ahyp="http://schemas.microsoft.com/office/drawing/2018/hyperlinkcolor" val="tx"/>
                    </a:ext>
                  </a:extLst>
                </a:hlinkClick>
              </a:rPr>
              <a:t>https://www.thorntech.com/2017/05/cloud-disaster-recovery</a:t>
            </a:r>
            <a:r>
              <a:rPr lang="es" sz="1000" u="sng" dirty="0">
                <a:solidFill>
                  <a:srgbClr val="0097A7"/>
                </a:solidFill>
                <a:hlinkClick r:id="rId4">
                  <a:extLst>
                    <a:ext uri="{A12FA001-AC4F-418D-AE19-62706E023703}">
                      <ahyp:hlinkClr xmlns:ahyp="http://schemas.microsoft.com/office/drawing/2018/hyperlinkcolor" val="tx"/>
                    </a:ext>
                  </a:extLst>
                </a:hlinkClick>
              </a:rPr>
              <a:t>/</a:t>
            </a:r>
            <a:endParaRPr sz="1000" dirty="0">
              <a:solidFill>
                <a:srgbClr val="FFFFFF"/>
              </a:solidFill>
              <a:latin typeface="Roboto Condensed Light"/>
              <a:ea typeface="Roboto Condensed Light"/>
              <a:cs typeface="Roboto Condensed Light"/>
              <a:sym typeface="Roboto Condensed Light"/>
            </a:endParaRPr>
          </a:p>
        </p:txBody>
      </p:sp>
      <p:sp>
        <p:nvSpPr>
          <p:cNvPr id="156" name="Google Shape;156;p19"/>
          <p:cNvSpPr txBox="1"/>
          <p:nvPr/>
        </p:nvSpPr>
        <p:spPr>
          <a:xfrm>
            <a:off x="5543475" y="3604575"/>
            <a:ext cx="2924100" cy="46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i="1">
                <a:solidFill>
                  <a:schemeClr val="lt1"/>
                </a:solidFill>
                <a:latin typeface="Roboto Condensed Light"/>
                <a:ea typeface="Roboto Condensed Light"/>
                <a:cs typeface="Roboto Condensed Light"/>
                <a:sym typeface="Roboto Condensed Light"/>
              </a:rPr>
              <a:t>Figure 1: CSC’s BC-DR Program Lifecycle Plan</a:t>
            </a:r>
            <a:endParaRPr sz="1200" i="1">
              <a:solidFill>
                <a:schemeClr val="lt1"/>
              </a:solidFill>
              <a:latin typeface="Roboto Condensed Light"/>
              <a:ea typeface="Roboto Condensed Light"/>
              <a:cs typeface="Roboto Condensed Light"/>
              <a:sym typeface="Roboto Condensed Light"/>
            </a:endParaRPr>
          </a:p>
        </p:txBody>
      </p:sp>
      <p:pic>
        <p:nvPicPr>
          <p:cNvPr id="157" name="Google Shape;157;p19"/>
          <p:cNvPicPr preferRelativeResize="0"/>
          <p:nvPr/>
        </p:nvPicPr>
        <p:blipFill>
          <a:blip r:embed="rId5">
            <a:alphaModFix/>
          </a:blip>
          <a:stretch>
            <a:fillRect/>
          </a:stretch>
        </p:blipFill>
        <p:spPr>
          <a:xfrm>
            <a:off x="5149875" y="1279300"/>
            <a:ext cx="3930650" cy="277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ctrTitle"/>
          </p:nvPr>
        </p:nvSpPr>
        <p:spPr>
          <a:xfrm>
            <a:off x="1250675" y="1851425"/>
            <a:ext cx="66588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
              <a:t>02: Risks</a:t>
            </a:r>
            <a:endParaRPr/>
          </a:p>
        </p:txBody>
      </p:sp>
      <p:sp>
        <p:nvSpPr>
          <p:cNvPr id="163" name="Google Shape;163;p20"/>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t>What’s coming?  Considering natural, human, and environmental risks.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1"/>
          <p:cNvPicPr preferRelativeResize="0"/>
          <p:nvPr/>
        </p:nvPicPr>
        <p:blipFill rotWithShape="1">
          <a:blip r:embed="rId3">
            <a:alphaModFix amt="54000"/>
          </a:blip>
          <a:srcRect t="20672" r="773"/>
          <a:stretch/>
        </p:blipFill>
        <p:spPr>
          <a:xfrm>
            <a:off x="0" y="0"/>
            <a:ext cx="9144001" cy="3391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69" name="Google Shape;169;p21"/>
          <p:cNvSpPr txBox="1">
            <a:spLocks noGrp="1"/>
          </p:cNvSpPr>
          <p:nvPr>
            <p:ph type="ctrTitle"/>
          </p:nvPr>
        </p:nvSpPr>
        <p:spPr>
          <a:xfrm flipH="1">
            <a:off x="273700" y="229500"/>
            <a:ext cx="83328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t>Disasters</a:t>
            </a:r>
            <a:endParaRPr/>
          </a:p>
        </p:txBody>
      </p:sp>
      <p:sp>
        <p:nvSpPr>
          <p:cNvPr id="170" name="Google Shape;170;p21"/>
          <p:cNvSpPr txBox="1">
            <a:spLocks noGrp="1"/>
          </p:cNvSpPr>
          <p:nvPr>
            <p:ph type="subTitle" idx="4294967295"/>
          </p:nvPr>
        </p:nvSpPr>
        <p:spPr>
          <a:xfrm>
            <a:off x="273700" y="1239875"/>
            <a:ext cx="6614700" cy="31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Disasters come in many forms, and may include:</a:t>
            </a:r>
            <a:endParaRPr/>
          </a:p>
          <a:p>
            <a:pPr marL="0" lvl="0" indent="0" algn="l" rtl="0">
              <a:spcBef>
                <a:spcPts val="1600"/>
              </a:spcBef>
              <a:spcAft>
                <a:spcPts val="1600"/>
              </a:spcAft>
              <a:buNone/>
            </a:pPr>
            <a:r>
              <a:rPr lang="es"/>
              <a:t>Natural disasters, Accidents, Sabotage, Power &amp; Energy Disruption, Communications/Transport/Security failures, Terrorist attacks, Pandemics, Environmental Disasters, Pollution, Hazardous Material Spills, Cyberattacks and Hacker activity.</a:t>
            </a:r>
            <a:endParaRPr/>
          </a:p>
        </p:txBody>
      </p:sp>
      <p:sp>
        <p:nvSpPr>
          <p:cNvPr id="171" name="Google Shape;171;p21"/>
          <p:cNvSpPr txBox="1">
            <a:spLocks noGrp="1"/>
          </p:cNvSpPr>
          <p:nvPr>
            <p:ph type="ctrTitle" idx="4294967295"/>
          </p:nvPr>
        </p:nvSpPr>
        <p:spPr>
          <a:xfrm>
            <a:off x="273700" y="3277175"/>
            <a:ext cx="65967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Hurricane Sandy</a:t>
            </a:r>
            <a:endParaRPr/>
          </a:p>
        </p:txBody>
      </p:sp>
      <p:sp>
        <p:nvSpPr>
          <p:cNvPr id="172" name="Google Shape;172;p21"/>
          <p:cNvSpPr txBox="1">
            <a:spLocks noGrp="1"/>
          </p:cNvSpPr>
          <p:nvPr>
            <p:ph type="subTitle" idx="4294967295"/>
          </p:nvPr>
        </p:nvSpPr>
        <p:spPr>
          <a:xfrm>
            <a:off x="2561025" y="3277175"/>
            <a:ext cx="6193500" cy="204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t>Sandy was one of the top five most destructive hurricanes that hit the United States. This hurricane significantly affected CSC’s major distribution and data centers in the north east, prompting CSC to re-evaluate its Business Continuity (BC) and Disaster Recovery (DR) preparedness business-wide.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2"/>
          <p:cNvPicPr preferRelativeResize="0"/>
          <p:nvPr/>
        </p:nvPicPr>
        <p:blipFill rotWithShape="1">
          <a:blip r:embed="rId3">
            <a:alphaModFix amt="50000"/>
          </a:blip>
          <a:srcRect b="9999"/>
          <a:stretch/>
        </p:blipFill>
        <p:spPr>
          <a:xfrm>
            <a:off x="0" y="-146350"/>
            <a:ext cx="9404187" cy="5289850"/>
          </a:xfrm>
          <a:prstGeom prst="rect">
            <a:avLst/>
          </a:prstGeom>
          <a:noFill/>
          <a:ln>
            <a:noFill/>
          </a:ln>
        </p:spPr>
      </p:pic>
      <p:sp>
        <p:nvSpPr>
          <p:cNvPr id="178" name="Google Shape;178;p22"/>
          <p:cNvSpPr txBox="1">
            <a:spLocks noGrp="1"/>
          </p:cNvSpPr>
          <p:nvPr>
            <p:ph type="ctrTitle"/>
          </p:nvPr>
        </p:nvSpPr>
        <p:spPr>
          <a:xfrm flipH="1">
            <a:off x="273600" y="229500"/>
            <a:ext cx="88704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t>Losses</a:t>
            </a:r>
            <a:endParaRPr/>
          </a:p>
        </p:txBody>
      </p:sp>
      <p:sp>
        <p:nvSpPr>
          <p:cNvPr id="179" name="Google Shape;179;p22"/>
          <p:cNvSpPr txBox="1"/>
          <p:nvPr/>
        </p:nvSpPr>
        <p:spPr>
          <a:xfrm>
            <a:off x="273600" y="1039400"/>
            <a:ext cx="4647000" cy="31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chemeClr val="lt1"/>
                </a:solidFill>
                <a:latin typeface="Roboto Condensed Light"/>
                <a:ea typeface="Roboto Condensed Light"/>
                <a:cs typeface="Roboto Condensed Light"/>
                <a:sym typeface="Roboto Condensed Light"/>
              </a:rPr>
              <a:t>Losses can come in various forms: People, Facilities and Equipment, Communications, Supplies, Information and IT Systems.</a:t>
            </a:r>
            <a:endParaRPr sz="1800">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sz="1800">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r>
              <a:rPr lang="es" sz="1800">
                <a:solidFill>
                  <a:schemeClr val="lt1"/>
                </a:solidFill>
                <a:latin typeface="Roboto Condensed Light"/>
                <a:ea typeface="Roboto Condensed Light"/>
                <a:cs typeface="Roboto Condensed Light"/>
                <a:sym typeface="Roboto Condensed Light"/>
              </a:rPr>
              <a:t>The cost to CSC from the loss of critical personnel or data infrastructure could be immense.</a:t>
            </a:r>
            <a:endParaRPr sz="180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3"/>
          <p:cNvPicPr preferRelativeResize="0"/>
          <p:nvPr/>
        </p:nvPicPr>
        <p:blipFill rotWithShape="1">
          <a:blip r:embed="rId3">
            <a:alphaModFix amt="47000"/>
          </a:blip>
          <a:srcRect r="36507"/>
          <a:stretch/>
        </p:blipFill>
        <p:spPr>
          <a:xfrm>
            <a:off x="0" y="-98425"/>
            <a:ext cx="9319002" cy="5241925"/>
          </a:xfrm>
          <a:prstGeom prst="rect">
            <a:avLst/>
          </a:prstGeom>
          <a:noFill/>
          <a:ln>
            <a:noFill/>
          </a:ln>
        </p:spPr>
      </p:pic>
      <p:sp>
        <p:nvSpPr>
          <p:cNvPr id="185" name="Google Shape;185;p23"/>
          <p:cNvSpPr txBox="1">
            <a:spLocks noGrp="1"/>
          </p:cNvSpPr>
          <p:nvPr>
            <p:ph type="ctrTitle"/>
          </p:nvPr>
        </p:nvSpPr>
        <p:spPr>
          <a:xfrm flipH="1">
            <a:off x="273600" y="229500"/>
            <a:ext cx="83949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t>CSC’s Particular IT Vulnerabilities</a:t>
            </a:r>
            <a:endParaRPr/>
          </a:p>
        </p:txBody>
      </p:sp>
      <p:sp>
        <p:nvSpPr>
          <p:cNvPr id="186" name="Google Shape;186;p23"/>
          <p:cNvSpPr txBox="1">
            <a:spLocks noGrp="1"/>
          </p:cNvSpPr>
          <p:nvPr>
            <p:ph type="subTitle" idx="4294967295"/>
          </p:nvPr>
        </p:nvSpPr>
        <p:spPr>
          <a:xfrm>
            <a:off x="273600" y="900000"/>
            <a:ext cx="7893300" cy="35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CSC currently has two data centers, (1) in Illinois, and (2) in Philadelphia. They have a myriad of issues:</a:t>
            </a:r>
            <a:endParaRPr/>
          </a:p>
          <a:p>
            <a:pPr marL="457200" lvl="0" indent="-342900" algn="l" rtl="0">
              <a:spcBef>
                <a:spcPts val="1600"/>
              </a:spcBef>
              <a:spcAft>
                <a:spcPts val="0"/>
              </a:spcAft>
              <a:buSzPts val="1800"/>
              <a:buAutoNum type="romanUcPeriod"/>
            </a:pPr>
            <a:r>
              <a:rPr lang="es"/>
              <a:t>Philadelphia, the site most recently struck by Hurricane Sandy, is the primary recovery site for the Illinois Data Center, but not vice versa.</a:t>
            </a:r>
            <a:r>
              <a:rPr lang="es" b="1">
                <a:latin typeface="Roboto Condensed"/>
                <a:ea typeface="Roboto Condensed"/>
                <a:cs typeface="Roboto Condensed"/>
                <a:sym typeface="Roboto Condensed"/>
              </a:rPr>
              <a:t> “no plan in place to be able to recover the JD Edwards ERP system.”</a:t>
            </a:r>
            <a:r>
              <a:rPr lang="es"/>
              <a:t> Migration from one ERP system to another will take at least 1 year.</a:t>
            </a:r>
            <a:endParaRPr/>
          </a:p>
          <a:p>
            <a:pPr marL="457200" lvl="0" indent="-342900" algn="l" rtl="0">
              <a:spcBef>
                <a:spcPts val="0"/>
              </a:spcBef>
              <a:spcAft>
                <a:spcPts val="0"/>
              </a:spcAft>
              <a:buSzPts val="1800"/>
              <a:buAutoNum type="romanUcPeriod"/>
            </a:pPr>
            <a:r>
              <a:rPr lang="es"/>
              <a:t>The maximum acceptable recovery time for the SAP system is 14 days, </a:t>
            </a:r>
            <a:r>
              <a:rPr lang="es" b="1">
                <a:latin typeface="Roboto Condensed"/>
                <a:ea typeface="Roboto Condensed"/>
                <a:cs typeface="Roboto Condensed"/>
                <a:sym typeface="Roboto Condensed"/>
              </a:rPr>
              <a:t>but no testing has been done</a:t>
            </a:r>
            <a:r>
              <a:rPr lang="es"/>
              <a:t>. We have no idea how long it will take.</a:t>
            </a:r>
            <a:endParaRPr/>
          </a:p>
          <a:p>
            <a:pPr marL="457200" lvl="0" indent="-342900" algn="l" rtl="0">
              <a:spcBef>
                <a:spcPts val="0"/>
              </a:spcBef>
              <a:spcAft>
                <a:spcPts val="0"/>
              </a:spcAft>
              <a:buSzPts val="1800"/>
              <a:buAutoNum type="romanUcPeriod"/>
            </a:pPr>
            <a:r>
              <a:rPr lang="es" b="1">
                <a:latin typeface="Roboto Condensed"/>
                <a:ea typeface="Roboto Condensed"/>
                <a:cs typeface="Roboto Condensed"/>
                <a:sym typeface="Roboto Condensed"/>
              </a:rPr>
              <a:t>Two ERP systems</a:t>
            </a:r>
            <a:r>
              <a:rPr lang="es"/>
              <a:t> are currently in use. CSC uses SAP, and SW uses JD Edwards.</a:t>
            </a:r>
            <a:endParaRPr/>
          </a:p>
          <a:p>
            <a:pPr marL="457200" lvl="0" indent="-342900" algn="l" rtl="0">
              <a:spcBef>
                <a:spcPts val="0"/>
              </a:spcBef>
              <a:spcAft>
                <a:spcPts val="0"/>
              </a:spcAft>
              <a:buSzPts val="1800"/>
              <a:buAutoNum type="romanUcPeriod"/>
            </a:pPr>
            <a:r>
              <a:rPr lang="es"/>
              <a:t>Resiliency is a major concern for the business continuity of CSC.</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ctrTitle"/>
          </p:nvPr>
        </p:nvSpPr>
        <p:spPr>
          <a:xfrm>
            <a:off x="1250675" y="1851425"/>
            <a:ext cx="6658800" cy="670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s"/>
              <a:t>03: Costs</a:t>
            </a:r>
            <a:endParaRPr/>
          </a:p>
        </p:txBody>
      </p:sp>
      <p:sp>
        <p:nvSpPr>
          <p:cNvPr id="192" name="Google Shape;192;p24"/>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a:t>The financial impact associated with protecting critical business systems.</a:t>
            </a:r>
            <a:endParaRPr sz="1400"/>
          </a:p>
        </p:txBody>
      </p:sp>
    </p:spTree>
  </p:cSld>
  <p:clrMapOvr>
    <a:masterClrMapping/>
  </p:clrMapOvr>
</p:sld>
</file>

<file path=ppt/theme/theme1.xml><?xml version="1.0" encoding="utf-8"?>
<a:theme xmlns:a="http://schemas.openxmlformats.org/drawingml/2006/main" name="Tech Startup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2714</Words>
  <Application>Microsoft Office PowerPoint</Application>
  <PresentationFormat>On-screen Show (16:9)</PresentationFormat>
  <Paragraphs>232</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Righteous</vt:lpstr>
      <vt:lpstr>Fira Sans Extra Condensed Medium</vt:lpstr>
      <vt:lpstr>Squada One</vt:lpstr>
      <vt:lpstr>Roboto</vt:lpstr>
      <vt:lpstr>Roboto Condensed</vt:lpstr>
      <vt:lpstr>Roboto Condensed Light</vt:lpstr>
      <vt:lpstr>Tech Startup by Slidesgo</vt:lpstr>
      <vt:lpstr>Disasters, Continuity, and IT</vt:lpstr>
      <vt:lpstr>TABLE OF CONTENTS</vt:lpstr>
      <vt:lpstr>01: Introduction</vt:lpstr>
      <vt:lpstr>Business Continuity and Disaster Recovery</vt:lpstr>
      <vt:lpstr>02: Risks</vt:lpstr>
      <vt:lpstr>Disasters</vt:lpstr>
      <vt:lpstr>Losses</vt:lpstr>
      <vt:lpstr>CSC’s Particular IT Vulnerabilities</vt:lpstr>
      <vt:lpstr>03: Costs</vt:lpstr>
      <vt:lpstr>Categories of Cost</vt:lpstr>
      <vt:lpstr>ERP Downtime calculations</vt:lpstr>
      <vt:lpstr>04: Contingency Planning &amp; the New Business Impact Assessment</vt:lpstr>
      <vt:lpstr>Plan</vt:lpstr>
      <vt:lpstr>Business Impact Analysis (BIA) Approach</vt:lpstr>
      <vt:lpstr>Business Impact Analysis (BIA) Methodology</vt:lpstr>
      <vt:lpstr>BIA Costs</vt:lpstr>
      <vt:lpstr>05: The BIA Team</vt:lpstr>
      <vt:lpstr>CSC’S BCP TEAM</vt:lpstr>
      <vt:lpstr>OUR TEAM</vt:lpstr>
      <vt:lpstr>06: IT Projects</vt:lpstr>
      <vt:lpstr>Mirroring, Mutual Recovery, &amp; Integrating ERPs</vt:lpstr>
      <vt:lpstr>Increasing Resiliency: Cloud benefits</vt:lpstr>
      <vt:lpstr>07: Quick Recap of Costs and Benefits</vt:lpstr>
      <vt:lpstr>PowerPoint Presentation</vt:lpstr>
      <vt:lpstr>08: Conclusion</vt:lpstr>
      <vt:lpstr>The Bottomline</vt:lpstr>
      <vt:lpstr>In 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Disasters, Continuity, and IT</dc:title>
  <dc:subject>IT Service Management</dc:subject>
  <dc:creator>Project Team: Charles A. Hulebak, Will Bobe, Alivia Coon, Edward Kim</dc:creator>
  <cp:keywords>Business Continuity; risk management</cp:keywords>
  <cp:lastModifiedBy>Charles Ajax Hulebak</cp:lastModifiedBy>
  <cp:revision>4</cp:revision>
  <dcterms:modified xsi:type="dcterms:W3CDTF">2022-10-08T22:05:09Z</dcterms:modified>
</cp:coreProperties>
</file>