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513"/>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d328ae86e_1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6d328ae86e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7c42d13e1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g7c42d13e1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g7c42d13e1f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6d328ae86e_1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6d328ae86e_1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c42d13e1f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g7c42d13e1f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g7c42d13e1f_0_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7c42d13e1f_0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g7c42d13e1f_0_1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g7c42d13e1f_0_1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6d328ae86e_2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6d328ae86e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7c42d13e1f_0_1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g7c42d13e1f_0_1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g7c42d13e1f_0_1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7c42d13e1f_0_2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g7c42d13e1f_0_2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g7c42d13e1f_0_2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d328ae86e_2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6d328ae86e_2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7c42d13e1f_0_2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g7c42d13e1f_0_2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7c42d13e1f_0_2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6d328ae86e_2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g6d328ae86e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c42d13e1f_0_3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g7c42d13e1f_0_3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7c42d13e1f_0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8" name="Google Shape;618;g7c42d13e1f_0_2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g7c42d13e1f_0_2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7c42d13e1f_0_3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g7c42d13e1f_0_3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7c42d13e1f_0_2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8" name="Google Shape;648;g7c42d13e1f_0_2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9" name="Google Shape;649;g7c42d13e1f_0_2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7c42d13e1f_0_2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0" name="Google Shape;660;g7c42d13e1f_0_2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1" name="Google Shape;661;g7c42d13e1f_0_2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7c42d13e1f_0_3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4" name="Google Shape;674;g7c42d13e1f_0_3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g7c42d13e1f_0_3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6" name="Google Shape;68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7" name="Google Shape;68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d328ae86e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6d328ae86e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d328ae86e_1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6d328ae86e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10"/>
        <p:cNvGrpSpPr/>
        <p:nvPr/>
      </p:nvGrpSpPr>
      <p:grpSpPr>
        <a:xfrm>
          <a:off x="0" y="0"/>
          <a:ext cx="0" cy="0"/>
          <a:chOff x="0" y="0"/>
          <a:chExt cx="0" cy="0"/>
        </a:xfrm>
      </p:grpSpPr>
      <p:sp>
        <p:nvSpPr>
          <p:cNvPr id="11" name="Google Shape;11;p2"/>
          <p:cNvSpPr txBox="1">
            <a:spLocks noGrp="1"/>
          </p:cNvSpPr>
          <p:nvPr>
            <p:ph type="body" idx="1"/>
          </p:nvPr>
        </p:nvSpPr>
        <p:spPr>
          <a:xfrm>
            <a:off x="323529" y="339509"/>
            <a:ext cx="11573100" cy="724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6_Images &amp; Contents">
  <p:cSld name="6_Images &amp; Contents">
    <p:spTree>
      <p:nvGrpSpPr>
        <p:cNvPr id="1" name="Shape 40"/>
        <p:cNvGrpSpPr/>
        <p:nvPr/>
      </p:nvGrpSpPr>
      <p:grpSpPr>
        <a:xfrm>
          <a:off x="0" y="0"/>
          <a:ext cx="0" cy="0"/>
          <a:chOff x="0" y="0"/>
          <a:chExt cx="0" cy="0"/>
        </a:xfrm>
      </p:grpSpPr>
      <p:sp>
        <p:nvSpPr>
          <p:cNvPr id="41" name="Google Shape;41;p11"/>
          <p:cNvSpPr>
            <a:spLocks noGrp="1"/>
          </p:cNvSpPr>
          <p:nvPr>
            <p:ph type="pic" idx="2"/>
          </p:nvPr>
        </p:nvSpPr>
        <p:spPr>
          <a:xfrm>
            <a:off x="799070" y="1223317"/>
            <a:ext cx="5441100" cy="472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0_Images and Contents Layout">
  <p:cSld name="10_Images and Contents Layout">
    <p:spTree>
      <p:nvGrpSpPr>
        <p:cNvPr id="1" name="Shape 42"/>
        <p:cNvGrpSpPr/>
        <p:nvPr/>
      </p:nvGrpSpPr>
      <p:grpSpPr>
        <a:xfrm>
          <a:off x="0" y="0"/>
          <a:ext cx="0" cy="0"/>
          <a:chOff x="0" y="0"/>
          <a:chExt cx="0" cy="0"/>
        </a:xfrm>
      </p:grpSpPr>
      <p:sp>
        <p:nvSpPr>
          <p:cNvPr id="43" name="Google Shape;43;p12"/>
          <p:cNvSpPr>
            <a:spLocks noGrp="1"/>
          </p:cNvSpPr>
          <p:nvPr>
            <p:ph type="pic" idx="2"/>
          </p:nvPr>
        </p:nvSpPr>
        <p:spPr>
          <a:xfrm>
            <a:off x="4544297" y="553701"/>
            <a:ext cx="3387300" cy="28086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4" name="Google Shape;44;p12"/>
          <p:cNvSpPr>
            <a:spLocks noGrp="1"/>
          </p:cNvSpPr>
          <p:nvPr>
            <p:ph type="pic" idx="3"/>
          </p:nvPr>
        </p:nvSpPr>
        <p:spPr>
          <a:xfrm>
            <a:off x="8064908" y="3488723"/>
            <a:ext cx="3387300" cy="28086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5" name="Google Shape;45;p12"/>
          <p:cNvSpPr/>
          <p:nvPr/>
        </p:nvSpPr>
        <p:spPr>
          <a:xfrm>
            <a:off x="8064908" y="553701"/>
            <a:ext cx="3387300" cy="2808300"/>
          </a:xfrm>
          <a:prstGeom prst="rect">
            <a:avLst/>
          </a:prstGeom>
          <a:solidFill>
            <a:schemeClr val="lt1"/>
          </a:solid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Google Shape;46;p12"/>
          <p:cNvSpPr/>
          <p:nvPr/>
        </p:nvSpPr>
        <p:spPr>
          <a:xfrm>
            <a:off x="4544297" y="3489035"/>
            <a:ext cx="3387300" cy="2808300"/>
          </a:xfrm>
          <a:prstGeom prst="rect">
            <a:avLst/>
          </a:prstGeom>
          <a:solidFill>
            <a:schemeClr val="lt1"/>
          </a:solidFill>
          <a:ln w="381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NG sets layout">
  <p:cSld name="PNG sets layout">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body" idx="1"/>
          </p:nvPr>
        </p:nvSpPr>
        <p:spPr>
          <a:xfrm>
            <a:off x="323529" y="245392"/>
            <a:ext cx="11573100" cy="724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Contents slide layout">
  <p:cSld name="3_Contents slide layout">
    <p:bg>
      <p:bgPr>
        <a:solidFill>
          <a:schemeClr val="accent6"/>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50"/>
        <p:cNvGrpSpPr/>
        <p:nvPr/>
      </p:nvGrpSpPr>
      <p:grpSpPr>
        <a:xfrm>
          <a:off x="0" y="0"/>
          <a:ext cx="0" cy="0"/>
          <a:chOff x="0" y="0"/>
          <a:chExt cx="0" cy="0"/>
        </a:xfrm>
      </p:grpSpPr>
      <p:sp>
        <p:nvSpPr>
          <p:cNvPr id="51" name="Google Shape;51;p15"/>
          <p:cNvSpPr/>
          <p:nvPr/>
        </p:nvSpPr>
        <p:spPr>
          <a:xfrm>
            <a:off x="0" y="0"/>
            <a:ext cx="39813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2" name="Google Shape;52;p15"/>
          <p:cNvGrpSpPr/>
          <p:nvPr/>
        </p:nvGrpSpPr>
        <p:grpSpPr>
          <a:xfrm rot="2111775">
            <a:off x="2774758" y="4213880"/>
            <a:ext cx="769266" cy="527630"/>
            <a:chOff x="5392721" y="1514462"/>
            <a:chExt cx="662763" cy="454581"/>
          </a:xfrm>
        </p:grpSpPr>
        <p:sp>
          <p:nvSpPr>
            <p:cNvPr id="53" name="Google Shape;53;p15"/>
            <p:cNvSpPr/>
            <p:nvPr/>
          </p:nvSpPr>
          <p:spPr>
            <a:xfrm rot="5911486" flipH="1">
              <a:off x="5633170" y="1617837"/>
              <a:ext cx="141665" cy="93128"/>
            </a:xfrm>
            <a:prstGeom prst="trapezoid">
              <a:avLst>
                <a:gd name="adj" fmla="val 12383"/>
              </a:avLst>
            </a:prstGeom>
            <a:solidFill>
              <a:srgbClr val="03514C"/>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54;p15"/>
            <p:cNvSpPr/>
            <p:nvPr/>
          </p:nvSpPr>
          <p:spPr>
            <a:xfrm rot="7280092" flipH="1">
              <a:off x="5857893" y="1735926"/>
              <a:ext cx="103261" cy="96521"/>
            </a:xfrm>
            <a:prstGeom prst="trapezoid">
              <a:avLst>
                <a:gd name="adj" fmla="val 12383"/>
              </a:avLst>
            </a:prstGeom>
            <a:solidFill>
              <a:srgbClr val="03514C"/>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Google Shape;55;p15"/>
            <p:cNvSpPr/>
            <p:nvPr/>
          </p:nvSpPr>
          <p:spPr>
            <a:xfrm rot="5911846" flipH="1">
              <a:off x="5439014" y="1500231"/>
              <a:ext cx="200215" cy="266063"/>
            </a:xfrm>
            <a:prstGeom prst="trapezoid">
              <a:avLst>
                <a:gd name="adj" fmla="val 12383"/>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56;p15"/>
            <p:cNvSpPr/>
            <p:nvPr/>
          </p:nvSpPr>
          <p:spPr>
            <a:xfrm rot="7278410" flipH="1">
              <a:off x="5727771" y="1619294"/>
              <a:ext cx="146068" cy="194122"/>
            </a:xfrm>
            <a:prstGeom prst="trapezoid">
              <a:avLst>
                <a:gd name="adj" fmla="val 12383"/>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 name="Google Shape;57;p15"/>
            <p:cNvSpPr/>
            <p:nvPr/>
          </p:nvSpPr>
          <p:spPr>
            <a:xfrm rot="8870329" flipH="1">
              <a:off x="5921106" y="1778162"/>
              <a:ext cx="93556" cy="179862"/>
            </a:xfrm>
            <a:prstGeom prst="trapezoid">
              <a:avLst>
                <a:gd name="adj" fmla="val 12383"/>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8" name="Google Shape;58;p15"/>
          <p:cNvGrpSpPr/>
          <p:nvPr/>
        </p:nvGrpSpPr>
        <p:grpSpPr>
          <a:xfrm rot="-1329981">
            <a:off x="2788480" y="4597402"/>
            <a:ext cx="772934" cy="771445"/>
            <a:chOff x="7167947" y="1624190"/>
            <a:chExt cx="2677922" cy="2672762"/>
          </a:xfrm>
        </p:grpSpPr>
        <p:sp>
          <p:nvSpPr>
            <p:cNvPr id="59" name="Google Shape;59;p15"/>
            <p:cNvSpPr/>
            <p:nvPr/>
          </p:nvSpPr>
          <p:spPr>
            <a:xfrm>
              <a:off x="7167947" y="1624190"/>
              <a:ext cx="2677922" cy="26727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15"/>
            <p:cNvSpPr/>
            <p:nvPr/>
          </p:nvSpPr>
          <p:spPr>
            <a:xfrm>
              <a:off x="7628244" y="2084297"/>
              <a:ext cx="1756386" cy="1751613"/>
            </a:xfrm>
            <a:custGeom>
              <a:avLst/>
              <a:gdLst/>
              <a:ahLst/>
              <a:cxnLst/>
              <a:rect l="l" t="t" r="r" b="b"/>
              <a:pathLst>
                <a:path w="1898796" h="1893636" extrusionOk="0">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1" name="Google Shape;61;p15"/>
          <p:cNvGrpSpPr/>
          <p:nvPr/>
        </p:nvGrpSpPr>
        <p:grpSpPr>
          <a:xfrm rot="-4120461" flipH="1">
            <a:off x="2472328" y="4247295"/>
            <a:ext cx="772938" cy="527683"/>
            <a:chOff x="5392721" y="1514462"/>
            <a:chExt cx="665939" cy="454635"/>
          </a:xfrm>
        </p:grpSpPr>
        <p:sp>
          <p:nvSpPr>
            <p:cNvPr id="62" name="Google Shape;62;p15"/>
            <p:cNvSpPr/>
            <p:nvPr/>
          </p:nvSpPr>
          <p:spPr>
            <a:xfrm rot="5911486" flipH="1">
              <a:off x="5633170" y="1617837"/>
              <a:ext cx="141665" cy="93128"/>
            </a:xfrm>
            <a:prstGeom prst="trapezoid">
              <a:avLst>
                <a:gd name="adj" fmla="val 12383"/>
              </a:avLst>
            </a:prstGeom>
            <a:solidFill>
              <a:srgbClr val="03514C"/>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15"/>
            <p:cNvSpPr/>
            <p:nvPr/>
          </p:nvSpPr>
          <p:spPr>
            <a:xfrm rot="5911846" flipH="1">
              <a:off x="5439014" y="1500231"/>
              <a:ext cx="200215" cy="266063"/>
            </a:xfrm>
            <a:prstGeom prst="trapezoid">
              <a:avLst>
                <a:gd name="adj" fmla="val 12383"/>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 name="Google Shape;64;p15"/>
            <p:cNvSpPr/>
            <p:nvPr/>
          </p:nvSpPr>
          <p:spPr>
            <a:xfrm rot="7280092" flipH="1">
              <a:off x="5857893" y="1735926"/>
              <a:ext cx="103261" cy="96521"/>
            </a:xfrm>
            <a:prstGeom prst="trapezoid">
              <a:avLst>
                <a:gd name="adj" fmla="val 12383"/>
              </a:avLst>
            </a:prstGeom>
            <a:solidFill>
              <a:srgbClr val="03514C"/>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5"/>
            <p:cNvSpPr/>
            <p:nvPr/>
          </p:nvSpPr>
          <p:spPr>
            <a:xfrm rot="7278410" flipH="1">
              <a:off x="5727771" y="1619294"/>
              <a:ext cx="146068" cy="194122"/>
            </a:xfrm>
            <a:prstGeom prst="trapezoid">
              <a:avLst>
                <a:gd name="adj" fmla="val 12383"/>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5"/>
            <p:cNvSpPr/>
            <p:nvPr/>
          </p:nvSpPr>
          <p:spPr>
            <a:xfrm rot="8870329" flipH="1">
              <a:off x="5923533" y="1775325"/>
              <a:ext cx="93556" cy="182946"/>
            </a:xfrm>
            <a:prstGeom prst="trapezoid">
              <a:avLst>
                <a:gd name="adj" fmla="val 12383"/>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7" name="Google Shape;67;p15"/>
          <p:cNvGrpSpPr/>
          <p:nvPr/>
        </p:nvGrpSpPr>
        <p:grpSpPr>
          <a:xfrm rot="2246779">
            <a:off x="1974125" y="1362114"/>
            <a:ext cx="2028429" cy="1777939"/>
            <a:chOff x="2753518" y="2997140"/>
            <a:chExt cx="2028488" cy="1777991"/>
          </a:xfrm>
        </p:grpSpPr>
        <p:sp>
          <p:nvSpPr>
            <p:cNvPr id="68" name="Google Shape;68;p15"/>
            <p:cNvSpPr/>
            <p:nvPr/>
          </p:nvSpPr>
          <p:spPr>
            <a:xfrm>
              <a:off x="2753518" y="3683131"/>
              <a:ext cx="797481" cy="800203"/>
            </a:xfrm>
            <a:custGeom>
              <a:avLst/>
              <a:gdLst/>
              <a:ahLst/>
              <a:cxnLst/>
              <a:rect l="l" t="t" r="r" b="b"/>
              <a:pathLst>
                <a:path w="1511813" h="1516973" extrusionOk="0">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69" name="Google Shape;69;p15"/>
            <p:cNvGrpSpPr/>
            <p:nvPr/>
          </p:nvGrpSpPr>
          <p:grpSpPr>
            <a:xfrm>
              <a:off x="3563140" y="3556265"/>
              <a:ext cx="1218866" cy="1218866"/>
              <a:chOff x="3264582" y="1870309"/>
              <a:chExt cx="1774962" cy="1774962"/>
            </a:xfrm>
          </p:grpSpPr>
          <p:sp>
            <p:nvSpPr>
              <p:cNvPr id="70" name="Google Shape;70;p15"/>
              <p:cNvSpPr/>
              <p:nvPr/>
            </p:nvSpPr>
            <p:spPr>
              <a:xfrm>
                <a:off x="3264582" y="1870309"/>
                <a:ext cx="1774962" cy="1774962"/>
              </a:xfrm>
              <a:custGeom>
                <a:avLst/>
                <a:gdLst/>
                <a:ahLst/>
                <a:cxnLst/>
                <a:rect l="l" t="t" r="r" b="b"/>
                <a:pathLst>
                  <a:path w="1774962" h="1774962" extrusionOk="0">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15"/>
              <p:cNvSpPr/>
              <p:nvPr/>
            </p:nvSpPr>
            <p:spPr>
              <a:xfrm>
                <a:off x="3733675" y="2339591"/>
                <a:ext cx="835883" cy="835883"/>
              </a:xfrm>
              <a:custGeom>
                <a:avLst/>
                <a:gdLst/>
                <a:ahLst/>
                <a:cxnLst/>
                <a:rect l="l" t="t" r="r" b="b"/>
                <a:pathLst>
                  <a:path w="835883" h="835883" extrusionOk="0">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2" name="Google Shape;72;p15"/>
            <p:cNvSpPr/>
            <p:nvPr/>
          </p:nvSpPr>
          <p:spPr>
            <a:xfrm>
              <a:off x="3308806" y="2997140"/>
              <a:ext cx="684095" cy="686430"/>
            </a:xfrm>
            <a:custGeom>
              <a:avLst/>
              <a:gdLst/>
              <a:ahLst/>
              <a:cxnLst/>
              <a:rect l="l" t="t" r="r" b="b"/>
              <a:pathLst>
                <a:path w="1511813" h="1516973" extrusionOk="0">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73" name="Google Shape;73;p15"/>
          <p:cNvGrpSpPr/>
          <p:nvPr/>
        </p:nvGrpSpPr>
        <p:grpSpPr>
          <a:xfrm>
            <a:off x="0" y="2766588"/>
            <a:ext cx="2745194" cy="2473388"/>
            <a:chOff x="6486650" y="2648841"/>
            <a:chExt cx="2745194" cy="2473388"/>
          </a:xfrm>
        </p:grpSpPr>
        <p:sp>
          <p:nvSpPr>
            <p:cNvPr id="74" name="Google Shape;74;p15"/>
            <p:cNvSpPr/>
            <p:nvPr/>
          </p:nvSpPr>
          <p:spPr>
            <a:xfrm>
              <a:off x="6486650" y="3806165"/>
              <a:ext cx="1319612" cy="1316064"/>
            </a:xfrm>
            <a:custGeom>
              <a:avLst/>
              <a:gdLst/>
              <a:ahLst/>
              <a:cxnLst/>
              <a:rect l="l" t="t" r="r" b="b"/>
              <a:pathLst>
                <a:path w="1919435" h="1914275" extrusionOk="0">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75" name="Google Shape;75;p15"/>
            <p:cNvGrpSpPr/>
            <p:nvPr/>
          </p:nvGrpSpPr>
          <p:grpSpPr>
            <a:xfrm>
              <a:off x="7392915" y="2648841"/>
              <a:ext cx="1838929" cy="1835386"/>
              <a:chOff x="7167947" y="1624190"/>
              <a:chExt cx="2677922" cy="2672762"/>
            </a:xfrm>
          </p:grpSpPr>
          <p:sp>
            <p:nvSpPr>
              <p:cNvPr id="76" name="Google Shape;76;p15"/>
              <p:cNvSpPr/>
              <p:nvPr/>
            </p:nvSpPr>
            <p:spPr>
              <a:xfrm>
                <a:off x="7167947" y="1624190"/>
                <a:ext cx="2677922" cy="26727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15"/>
              <p:cNvSpPr/>
              <p:nvPr/>
            </p:nvSpPr>
            <p:spPr>
              <a:xfrm>
                <a:off x="7558586" y="2011427"/>
                <a:ext cx="1898796" cy="1893636"/>
              </a:xfrm>
              <a:custGeom>
                <a:avLst/>
                <a:gdLst/>
                <a:ahLst/>
                <a:cxnLst/>
                <a:rect l="l" t="t" r="r" b="b"/>
                <a:pathLst>
                  <a:path w="1898796" h="1893636" extrusionOk="0">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78" name="Google Shape;78;p15"/>
          <p:cNvSpPr/>
          <p:nvPr/>
        </p:nvSpPr>
        <p:spPr>
          <a:xfrm>
            <a:off x="3140906" y="3608100"/>
            <a:ext cx="624719" cy="635942"/>
          </a:xfrm>
          <a:custGeom>
            <a:avLst/>
            <a:gdLst/>
            <a:ahLst/>
            <a:cxnLst/>
            <a:rect l="l" t="t" r="r" b="b"/>
            <a:pathLst>
              <a:path w="1723364" h="1754322" extrusionOk="0">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15"/>
          <p:cNvSpPr/>
          <p:nvPr/>
        </p:nvSpPr>
        <p:spPr>
          <a:xfrm rot="2247246">
            <a:off x="103566" y="2021609"/>
            <a:ext cx="1218575" cy="1218575"/>
          </a:xfrm>
          <a:custGeom>
            <a:avLst/>
            <a:gdLst/>
            <a:ahLst/>
            <a:cxnLst/>
            <a:rect l="l" t="t" r="r" b="b"/>
            <a:pathLst>
              <a:path w="1774962" h="1774962" extrusionOk="0">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15"/>
          <p:cNvSpPr/>
          <p:nvPr/>
        </p:nvSpPr>
        <p:spPr>
          <a:xfrm rot="10800000" flipH="1">
            <a:off x="292045" y="132"/>
            <a:ext cx="1618500" cy="255900"/>
          </a:xfrm>
          <a:prstGeom prst="round2SameRect">
            <a:avLst>
              <a:gd name="adj1" fmla="val 50000"/>
              <a:gd name="adj2" fmla="val 0"/>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81" name="Google Shape;81;p15"/>
          <p:cNvGrpSpPr/>
          <p:nvPr/>
        </p:nvGrpSpPr>
        <p:grpSpPr>
          <a:xfrm rot="9449265">
            <a:off x="2408457" y="3007926"/>
            <a:ext cx="405229" cy="1013795"/>
            <a:chOff x="4130248" y="650162"/>
            <a:chExt cx="502280" cy="1665000"/>
          </a:xfrm>
        </p:grpSpPr>
        <p:sp>
          <p:nvSpPr>
            <p:cNvPr id="82" name="Google Shape;82;p15"/>
            <p:cNvSpPr/>
            <p:nvPr/>
          </p:nvSpPr>
          <p:spPr>
            <a:xfrm>
              <a:off x="4130248" y="650162"/>
              <a:ext cx="502200" cy="1665000"/>
            </a:xfrm>
            <a:prstGeom prst="trapezoid">
              <a:avLst>
                <a:gd name="adj" fmla="val 9168"/>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3" name="Google Shape;83;p15"/>
            <p:cNvSpPr/>
            <p:nvPr/>
          </p:nvSpPr>
          <p:spPr>
            <a:xfrm>
              <a:off x="4449648" y="650162"/>
              <a:ext cx="182880" cy="1664988"/>
            </a:xfrm>
            <a:custGeom>
              <a:avLst/>
              <a:gdLst/>
              <a:ahLst/>
              <a:cxnLst/>
              <a:rect l="l" t="t" r="r" b="b"/>
              <a:pathLst>
                <a:path w="182880" h="1664988" extrusionOk="0">
                  <a:moveTo>
                    <a:pt x="0" y="1664988"/>
                  </a:moveTo>
                  <a:lnTo>
                    <a:pt x="0" y="0"/>
                  </a:lnTo>
                  <a:lnTo>
                    <a:pt x="133619" y="3079"/>
                  </a:lnTo>
                  <a:lnTo>
                    <a:pt x="182880" y="1664988"/>
                  </a:lnTo>
                  <a:lnTo>
                    <a:pt x="0" y="1664988"/>
                  </a:lnTo>
                  <a:close/>
                </a:path>
              </a:pathLst>
            </a:custGeom>
            <a:solidFill>
              <a:srgbClr val="057A7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84" name="Google Shape;84;p15"/>
          <p:cNvGrpSpPr/>
          <p:nvPr/>
        </p:nvGrpSpPr>
        <p:grpSpPr>
          <a:xfrm rot="4904216">
            <a:off x="2663055" y="3873745"/>
            <a:ext cx="340238" cy="340238"/>
            <a:chOff x="5108323" y="1463792"/>
            <a:chExt cx="374700" cy="374700"/>
          </a:xfrm>
        </p:grpSpPr>
        <p:sp>
          <p:nvSpPr>
            <p:cNvPr id="85" name="Google Shape;85;p15"/>
            <p:cNvSpPr/>
            <p:nvPr/>
          </p:nvSpPr>
          <p:spPr>
            <a:xfrm>
              <a:off x="5108323" y="1463792"/>
              <a:ext cx="374700" cy="374700"/>
            </a:xfrm>
            <a:prstGeom prst="ellipse">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a:off x="5167785" y="1523587"/>
              <a:ext cx="255882" cy="255676"/>
            </a:xfrm>
            <a:custGeom>
              <a:avLst/>
              <a:gdLst/>
              <a:ahLst/>
              <a:cxnLst/>
              <a:rect l="l" t="t" r="r" b="b"/>
              <a:pathLst>
                <a:path w="255882" h="255676" extrusionOk="0">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87" name="Google Shape;87;p15"/>
          <p:cNvGrpSpPr/>
          <p:nvPr/>
        </p:nvGrpSpPr>
        <p:grpSpPr>
          <a:xfrm rot="-4027650" flipH="1">
            <a:off x="1242364" y="1441785"/>
            <a:ext cx="915576" cy="1737753"/>
            <a:chOff x="153404" y="587132"/>
            <a:chExt cx="999628" cy="1627152"/>
          </a:xfrm>
        </p:grpSpPr>
        <p:sp>
          <p:nvSpPr>
            <p:cNvPr id="88" name="Google Shape;88;p15"/>
            <p:cNvSpPr/>
            <p:nvPr/>
          </p:nvSpPr>
          <p:spPr>
            <a:xfrm rot="-1103602">
              <a:off x="400475" y="630260"/>
              <a:ext cx="522914" cy="1539144"/>
            </a:xfrm>
            <a:prstGeom prst="roundRect">
              <a:avLst>
                <a:gd name="adj" fmla="val 0"/>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9" name="Google Shape;89;p15"/>
            <p:cNvSpPr/>
            <p:nvPr/>
          </p:nvSpPr>
          <p:spPr>
            <a:xfrm rot="-1106097">
              <a:off x="391487" y="684212"/>
              <a:ext cx="191634" cy="1539144"/>
            </a:xfrm>
            <a:prstGeom prst="roundRect">
              <a:avLst>
                <a:gd name="adj" fmla="val 0"/>
              </a:avLst>
            </a:prstGeom>
            <a:solidFill>
              <a:srgbClr val="057A7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90" name="Google Shape;90;p15"/>
          <p:cNvGrpSpPr/>
          <p:nvPr/>
        </p:nvGrpSpPr>
        <p:grpSpPr>
          <a:xfrm rot="9737283" flipH="1">
            <a:off x="2091099" y="2624058"/>
            <a:ext cx="514584" cy="514584"/>
            <a:chOff x="121429" y="411151"/>
            <a:chExt cx="607500" cy="607500"/>
          </a:xfrm>
        </p:grpSpPr>
        <p:sp>
          <p:nvSpPr>
            <p:cNvPr id="91" name="Google Shape;91;p15"/>
            <p:cNvSpPr/>
            <p:nvPr/>
          </p:nvSpPr>
          <p:spPr>
            <a:xfrm>
              <a:off x="121429" y="411151"/>
              <a:ext cx="607500" cy="607500"/>
            </a:xfrm>
            <a:prstGeom prst="ellipse">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 name="Google Shape;92;p15"/>
            <p:cNvSpPr/>
            <p:nvPr/>
          </p:nvSpPr>
          <p:spPr>
            <a:xfrm>
              <a:off x="186933" y="476655"/>
              <a:ext cx="477847" cy="477847"/>
            </a:xfrm>
            <a:custGeom>
              <a:avLst/>
              <a:gdLst/>
              <a:ahLst/>
              <a:cxnLst/>
              <a:rect l="l" t="t" r="r" b="b"/>
              <a:pathLst>
                <a:path w="1950394" h="1950394" extrusionOk="0">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15"/>
            <p:cNvSpPr/>
            <p:nvPr/>
          </p:nvSpPr>
          <p:spPr>
            <a:xfrm>
              <a:off x="306264" y="596604"/>
              <a:ext cx="237706" cy="236466"/>
            </a:xfrm>
            <a:custGeom>
              <a:avLst/>
              <a:gdLst/>
              <a:ahLst/>
              <a:cxnLst/>
              <a:rect l="l" t="t" r="r" b="b"/>
              <a:pathLst>
                <a:path w="237706" h="236466" extrusionOk="0">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15"/>
            <p:cNvSpPr/>
            <p:nvPr/>
          </p:nvSpPr>
          <p:spPr>
            <a:xfrm>
              <a:off x="385558" y="675280"/>
              <a:ext cx="79200" cy="79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95" name="Google Shape;95;p15"/>
          <p:cNvGrpSpPr/>
          <p:nvPr/>
        </p:nvGrpSpPr>
        <p:grpSpPr>
          <a:xfrm rot="9743937" flipH="1">
            <a:off x="650203" y="400843"/>
            <a:ext cx="864462" cy="1407137"/>
            <a:chOff x="153404" y="587131"/>
            <a:chExt cx="999627" cy="1627152"/>
          </a:xfrm>
        </p:grpSpPr>
        <p:sp>
          <p:nvSpPr>
            <p:cNvPr id="96" name="Google Shape;96;p15"/>
            <p:cNvSpPr/>
            <p:nvPr/>
          </p:nvSpPr>
          <p:spPr>
            <a:xfrm rot="-1103602">
              <a:off x="400474" y="630259"/>
              <a:ext cx="522914" cy="1539144"/>
            </a:xfrm>
            <a:prstGeom prst="roundRect">
              <a:avLst>
                <a:gd name="adj" fmla="val 0"/>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7" name="Google Shape;97;p15"/>
            <p:cNvSpPr/>
            <p:nvPr/>
          </p:nvSpPr>
          <p:spPr>
            <a:xfrm rot="-1106097">
              <a:off x="391487" y="684212"/>
              <a:ext cx="191634" cy="1539144"/>
            </a:xfrm>
            <a:prstGeom prst="roundRect">
              <a:avLst>
                <a:gd name="adj" fmla="val 0"/>
              </a:avLst>
            </a:prstGeom>
            <a:solidFill>
              <a:srgbClr val="057A7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8" name="Google Shape;98;p15"/>
          <p:cNvSpPr/>
          <p:nvPr/>
        </p:nvSpPr>
        <p:spPr>
          <a:xfrm rot="10800000" flipH="1">
            <a:off x="747743" y="1420888"/>
            <a:ext cx="618600" cy="618600"/>
          </a:xfrm>
          <a:prstGeom prst="ellipse">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9" name="Google Shape;99;p15"/>
          <p:cNvSpPr/>
          <p:nvPr/>
        </p:nvSpPr>
        <p:spPr>
          <a:xfrm rot="10800000" flipH="1">
            <a:off x="814461" y="1485170"/>
            <a:ext cx="487598" cy="487599"/>
          </a:xfrm>
          <a:custGeom>
            <a:avLst/>
            <a:gdLst/>
            <a:ahLst/>
            <a:cxnLst/>
            <a:rect l="l" t="t" r="r" b="b"/>
            <a:pathLst>
              <a:path w="1950394" h="1950394" extrusionOk="0">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15"/>
          <p:cNvSpPr/>
          <p:nvPr/>
        </p:nvSpPr>
        <p:spPr>
          <a:xfrm rot="10800000" flipH="1">
            <a:off x="936003" y="1609991"/>
            <a:ext cx="241866" cy="240604"/>
          </a:xfrm>
          <a:custGeom>
            <a:avLst/>
            <a:gdLst/>
            <a:ahLst/>
            <a:cxnLst/>
            <a:rect l="l" t="t" r="r" b="b"/>
            <a:pathLst>
              <a:path w="237706" h="236466" extrusionOk="0">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15"/>
          <p:cNvSpPr/>
          <p:nvPr/>
        </p:nvSpPr>
        <p:spPr>
          <a:xfrm rot="10800000" flipH="1">
            <a:off x="1016764" y="1689767"/>
            <a:ext cx="80700" cy="80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2" name="Google Shape;102;p15"/>
          <p:cNvSpPr/>
          <p:nvPr/>
        </p:nvSpPr>
        <p:spPr>
          <a:xfrm rot="10800000" flipH="1">
            <a:off x="478272" y="255672"/>
            <a:ext cx="1245900" cy="71100"/>
          </a:xfrm>
          <a:prstGeom prst="round2SameRect">
            <a:avLst>
              <a:gd name="adj1" fmla="val 50000"/>
              <a:gd name="adj2" fmla="val 0"/>
            </a:avLst>
          </a:prstGeom>
          <a:solidFill>
            <a:srgbClr val="057A7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 name="Google Shape;103;p15"/>
          <p:cNvSpPr/>
          <p:nvPr/>
        </p:nvSpPr>
        <p:spPr>
          <a:xfrm rot="10800000" flipH="1">
            <a:off x="640963" y="322317"/>
            <a:ext cx="920700" cy="255900"/>
          </a:xfrm>
          <a:prstGeom prst="round2SameRect">
            <a:avLst>
              <a:gd name="adj1" fmla="val 50000"/>
              <a:gd name="adj2" fmla="val 0"/>
            </a:avLst>
          </a:prstGeom>
          <a:solidFill>
            <a:schemeClr val="accent2"/>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 name="Google Shape;104;p15"/>
          <p:cNvSpPr/>
          <p:nvPr/>
        </p:nvSpPr>
        <p:spPr>
          <a:xfrm>
            <a:off x="292045" y="6035759"/>
            <a:ext cx="3433061" cy="499903"/>
          </a:xfrm>
          <a:custGeom>
            <a:avLst/>
            <a:gdLst/>
            <a:ahLst/>
            <a:cxnLst/>
            <a:rect l="l" t="t" r="r" b="b"/>
            <a:pathLst>
              <a:path w="3349328" h="487710" extrusionOk="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5400">
              <a:solidFill>
                <a:schemeClr val="dk1"/>
              </a:solidFill>
              <a:latin typeface="Aharoni"/>
              <a:ea typeface="Aharoni"/>
              <a:cs typeface="Aharoni"/>
              <a:sym typeface="Aharoni"/>
            </a:endParaRPr>
          </a:p>
        </p:txBody>
      </p:sp>
      <p:sp>
        <p:nvSpPr>
          <p:cNvPr id="105" name="Google Shape;105;p15"/>
          <p:cNvSpPr/>
          <p:nvPr/>
        </p:nvSpPr>
        <p:spPr>
          <a:xfrm>
            <a:off x="2153235" y="5199161"/>
            <a:ext cx="811029" cy="688954"/>
          </a:xfrm>
          <a:custGeom>
            <a:avLst/>
            <a:gdLst/>
            <a:ahLst/>
            <a:cxnLst/>
            <a:rect l="l" t="t" r="r" b="b"/>
            <a:pathLst>
              <a:path w="844822" h="717660" extrusionOk="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5400">
              <a:solidFill>
                <a:schemeClr val="dk1"/>
              </a:solidFill>
              <a:latin typeface="Aharoni"/>
              <a:ea typeface="Aharoni"/>
              <a:cs typeface="Aharoni"/>
              <a:sym typeface="Aharoni"/>
            </a:endParaRPr>
          </a:p>
        </p:txBody>
      </p:sp>
      <p:grpSp>
        <p:nvGrpSpPr>
          <p:cNvPr id="106" name="Google Shape;106;p15"/>
          <p:cNvGrpSpPr/>
          <p:nvPr/>
        </p:nvGrpSpPr>
        <p:grpSpPr>
          <a:xfrm>
            <a:off x="1114610" y="213809"/>
            <a:ext cx="1607037" cy="1447921"/>
            <a:chOff x="6486650" y="2648841"/>
            <a:chExt cx="2745194" cy="2473388"/>
          </a:xfrm>
        </p:grpSpPr>
        <p:sp>
          <p:nvSpPr>
            <p:cNvPr id="107" name="Google Shape;107;p15"/>
            <p:cNvSpPr/>
            <p:nvPr/>
          </p:nvSpPr>
          <p:spPr>
            <a:xfrm>
              <a:off x="6486650" y="3806165"/>
              <a:ext cx="1319612" cy="1316064"/>
            </a:xfrm>
            <a:custGeom>
              <a:avLst/>
              <a:gdLst/>
              <a:ahLst/>
              <a:cxnLst/>
              <a:rect l="l" t="t" r="r" b="b"/>
              <a:pathLst>
                <a:path w="1919435" h="1914275" extrusionOk="0">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08" name="Google Shape;108;p15"/>
            <p:cNvGrpSpPr/>
            <p:nvPr/>
          </p:nvGrpSpPr>
          <p:grpSpPr>
            <a:xfrm>
              <a:off x="7392915" y="2648841"/>
              <a:ext cx="1838929" cy="1835386"/>
              <a:chOff x="7167947" y="1624190"/>
              <a:chExt cx="2677922" cy="2672762"/>
            </a:xfrm>
          </p:grpSpPr>
          <p:sp>
            <p:nvSpPr>
              <p:cNvPr id="109" name="Google Shape;109;p15"/>
              <p:cNvSpPr/>
              <p:nvPr/>
            </p:nvSpPr>
            <p:spPr>
              <a:xfrm>
                <a:off x="7167947" y="1624190"/>
                <a:ext cx="2677922" cy="26727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Google Shape;110;p15"/>
              <p:cNvSpPr/>
              <p:nvPr/>
            </p:nvSpPr>
            <p:spPr>
              <a:xfrm>
                <a:off x="7558586" y="2011427"/>
                <a:ext cx="1898796" cy="1893636"/>
              </a:xfrm>
              <a:custGeom>
                <a:avLst/>
                <a:gdLst/>
                <a:ahLst/>
                <a:cxnLst/>
                <a:rect l="l" t="t" r="r" b="b"/>
                <a:pathLst>
                  <a:path w="1898796" h="1893636" extrusionOk="0">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111" name="Google Shape;111;p15"/>
          <p:cNvGrpSpPr/>
          <p:nvPr/>
        </p:nvGrpSpPr>
        <p:grpSpPr>
          <a:xfrm rot="-6299883">
            <a:off x="1967606" y="4555104"/>
            <a:ext cx="912285" cy="821958"/>
            <a:chOff x="6486650" y="2648841"/>
            <a:chExt cx="2745194" cy="2473388"/>
          </a:xfrm>
        </p:grpSpPr>
        <p:sp>
          <p:nvSpPr>
            <p:cNvPr id="112" name="Google Shape;112;p15"/>
            <p:cNvSpPr/>
            <p:nvPr/>
          </p:nvSpPr>
          <p:spPr>
            <a:xfrm>
              <a:off x="6486650" y="3806165"/>
              <a:ext cx="1319612" cy="1316064"/>
            </a:xfrm>
            <a:custGeom>
              <a:avLst/>
              <a:gdLst/>
              <a:ahLst/>
              <a:cxnLst/>
              <a:rect l="l" t="t" r="r" b="b"/>
              <a:pathLst>
                <a:path w="1919435" h="1914275" extrusionOk="0">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13" name="Google Shape;113;p15"/>
            <p:cNvGrpSpPr/>
            <p:nvPr/>
          </p:nvGrpSpPr>
          <p:grpSpPr>
            <a:xfrm>
              <a:off x="7392915" y="2648841"/>
              <a:ext cx="1838929" cy="1835386"/>
              <a:chOff x="7167947" y="1624190"/>
              <a:chExt cx="2677922" cy="2672762"/>
            </a:xfrm>
          </p:grpSpPr>
          <p:sp>
            <p:nvSpPr>
              <p:cNvPr id="114" name="Google Shape;114;p15"/>
              <p:cNvSpPr/>
              <p:nvPr/>
            </p:nvSpPr>
            <p:spPr>
              <a:xfrm>
                <a:off x="7167947" y="1624190"/>
                <a:ext cx="2677922" cy="26727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15"/>
              <p:cNvSpPr/>
              <p:nvPr/>
            </p:nvSpPr>
            <p:spPr>
              <a:xfrm>
                <a:off x="7558586" y="2011427"/>
                <a:ext cx="1898796" cy="1893636"/>
              </a:xfrm>
              <a:custGeom>
                <a:avLst/>
                <a:gdLst/>
                <a:ahLst/>
                <a:cxnLst/>
                <a:rect l="l" t="t" r="r" b="b"/>
                <a:pathLst>
                  <a:path w="1898796" h="1893636" extrusionOk="0">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116" name="Google Shape;116;p15"/>
          <p:cNvSpPr/>
          <p:nvPr/>
        </p:nvSpPr>
        <p:spPr>
          <a:xfrm>
            <a:off x="2978093" y="369489"/>
            <a:ext cx="624719" cy="635942"/>
          </a:xfrm>
          <a:custGeom>
            <a:avLst/>
            <a:gdLst/>
            <a:ahLst/>
            <a:cxnLst/>
            <a:rect l="l" t="t" r="r" b="b"/>
            <a:pathLst>
              <a:path w="1723364" h="1754322" extrusionOk="0">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lt1">
              <a:alpha val="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Image slide layout">
  <p:cSld name="2_Image slide layout">
    <p:spTree>
      <p:nvGrpSpPr>
        <p:cNvPr id="1" name="Shape 117"/>
        <p:cNvGrpSpPr/>
        <p:nvPr/>
      </p:nvGrpSpPr>
      <p:grpSpPr>
        <a:xfrm>
          <a:off x="0" y="0"/>
          <a:ext cx="0" cy="0"/>
          <a:chOff x="0" y="0"/>
          <a:chExt cx="0" cy="0"/>
        </a:xfrm>
      </p:grpSpPr>
      <p:sp>
        <p:nvSpPr>
          <p:cNvPr id="118" name="Google Shape;118;p16"/>
          <p:cNvSpPr/>
          <p:nvPr/>
        </p:nvSpPr>
        <p:spPr>
          <a:xfrm>
            <a:off x="808468" y="3753255"/>
            <a:ext cx="3143100" cy="2004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9" name="Google Shape;119;p16"/>
          <p:cNvSpPr/>
          <p:nvPr/>
        </p:nvSpPr>
        <p:spPr>
          <a:xfrm>
            <a:off x="0" y="0"/>
            <a:ext cx="12192000" cy="3753300"/>
          </a:xfrm>
          <a:prstGeom prst="rect">
            <a:avLst/>
          </a:prstGeom>
          <a:solidFill>
            <a:schemeClr val="accent1"/>
          </a:solidFill>
          <a:ln w="12700" cap="flat" cmpd="sng">
            <a:solidFill>
              <a:srgbClr val="045D8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0" name="Google Shape;120;p16"/>
          <p:cNvSpPr/>
          <p:nvPr/>
        </p:nvSpPr>
        <p:spPr>
          <a:xfrm>
            <a:off x="819150" y="1762124"/>
            <a:ext cx="3143100" cy="1991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1" name="Google Shape;121;p16"/>
          <p:cNvSpPr>
            <a:spLocks noGrp="1"/>
          </p:cNvSpPr>
          <p:nvPr>
            <p:ph type="pic" idx="2"/>
          </p:nvPr>
        </p:nvSpPr>
        <p:spPr>
          <a:xfrm>
            <a:off x="902288" y="1883517"/>
            <a:ext cx="2955600" cy="3753300"/>
          </a:xfrm>
          <a:prstGeom prst="rect">
            <a:avLst/>
          </a:prstGeom>
          <a:solidFill>
            <a:srgbClr val="F2F2F2"/>
          </a:solidFill>
          <a:ln w="12700" cap="flat" cmpd="sng">
            <a:solidFill>
              <a:schemeClr val="lt1">
                <a:alpha val="58819"/>
              </a:schemeClr>
            </a:solidFill>
            <a:prstDash val="solid"/>
            <a:miter lim="800000"/>
            <a:headEnd type="none" w="sm" len="sm"/>
            <a:tailEnd type="none" w="sm" len="sm"/>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2" name="Google Shape;122;p16"/>
          <p:cNvSpPr txBox="1">
            <a:spLocks noGrp="1"/>
          </p:cNvSpPr>
          <p:nvPr>
            <p:ph type="body" idx="1"/>
          </p:nvPr>
        </p:nvSpPr>
        <p:spPr>
          <a:xfrm>
            <a:off x="323529" y="339509"/>
            <a:ext cx="11573100" cy="724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slide layout">
  <p:cSld name="Image slide layout">
    <p:spTree>
      <p:nvGrpSpPr>
        <p:cNvPr id="1" name="Shape 12"/>
        <p:cNvGrpSpPr/>
        <p:nvPr/>
      </p:nvGrpSpPr>
      <p:grpSpPr>
        <a:xfrm>
          <a:off x="0" y="0"/>
          <a:ext cx="0" cy="0"/>
          <a:chOff x="0" y="0"/>
          <a:chExt cx="0" cy="0"/>
        </a:xfrm>
      </p:grpSpPr>
      <p:sp>
        <p:nvSpPr>
          <p:cNvPr id="13" name="Google Shape;13;p3"/>
          <p:cNvSpPr>
            <a:spLocks noGrp="1"/>
          </p:cNvSpPr>
          <p:nvPr>
            <p:ph type="pic" idx="2"/>
          </p:nvPr>
        </p:nvSpPr>
        <p:spPr>
          <a:xfrm>
            <a:off x="1282512" y="0"/>
            <a:ext cx="9627000"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0_Contents slide layout">
  <p:cSld name="10_Contents slide layout">
    <p:spTree>
      <p:nvGrpSpPr>
        <p:cNvPr id="1" name="Shape 14"/>
        <p:cNvGrpSpPr/>
        <p:nvPr/>
      </p:nvGrpSpPr>
      <p:grpSpPr>
        <a:xfrm>
          <a:off x="0" y="0"/>
          <a:ext cx="0" cy="0"/>
          <a:chOff x="0" y="0"/>
          <a:chExt cx="0" cy="0"/>
        </a:xfrm>
      </p:grpSpPr>
      <p:sp>
        <p:nvSpPr>
          <p:cNvPr id="15" name="Google Shape;15;p4"/>
          <p:cNvSpPr>
            <a:spLocks noGrp="1"/>
          </p:cNvSpPr>
          <p:nvPr>
            <p:ph type="pic" idx="2"/>
          </p:nvPr>
        </p:nvSpPr>
        <p:spPr>
          <a:xfrm>
            <a:off x="5334000" y="0"/>
            <a:ext cx="6858000"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0_Images &amp; Contents Layout">
  <p:cSld name="60_Images &amp; Contents Layout">
    <p:spTree>
      <p:nvGrpSpPr>
        <p:cNvPr id="1" name="Shape 16"/>
        <p:cNvGrpSpPr/>
        <p:nvPr/>
      </p:nvGrpSpPr>
      <p:grpSpPr>
        <a:xfrm>
          <a:off x="0" y="0"/>
          <a:ext cx="0" cy="0"/>
          <a:chOff x="0" y="0"/>
          <a:chExt cx="0" cy="0"/>
        </a:xfrm>
      </p:grpSpPr>
      <p:sp>
        <p:nvSpPr>
          <p:cNvPr id="17" name="Google Shape;17;p5"/>
          <p:cNvSpPr>
            <a:spLocks noGrp="1"/>
          </p:cNvSpPr>
          <p:nvPr>
            <p:ph type="pic" idx="2"/>
          </p:nvPr>
        </p:nvSpPr>
        <p:spPr>
          <a:xfrm>
            <a:off x="6001996" y="665147"/>
            <a:ext cx="5714400" cy="58764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2_Images &amp; Contents Layout">
  <p:cSld name="52_Images &amp; Contents Layout">
    <p:spTree>
      <p:nvGrpSpPr>
        <p:cNvPr id="1" name="Shape 19"/>
        <p:cNvGrpSpPr/>
        <p:nvPr/>
      </p:nvGrpSpPr>
      <p:grpSpPr>
        <a:xfrm>
          <a:off x="0" y="0"/>
          <a:ext cx="0" cy="0"/>
          <a:chOff x="0" y="0"/>
          <a:chExt cx="0" cy="0"/>
        </a:xfrm>
      </p:grpSpPr>
      <p:sp>
        <p:nvSpPr>
          <p:cNvPr id="20" name="Google Shape;20;p7"/>
          <p:cNvSpPr>
            <a:spLocks noGrp="1"/>
          </p:cNvSpPr>
          <p:nvPr>
            <p:ph type="pic" idx="2"/>
          </p:nvPr>
        </p:nvSpPr>
        <p:spPr>
          <a:xfrm>
            <a:off x="5164510" y="635634"/>
            <a:ext cx="6379800" cy="55866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Image slide layout">
  <p:cSld name="3_Image slide layout">
    <p:spTree>
      <p:nvGrpSpPr>
        <p:cNvPr id="1" name="Shape 21"/>
        <p:cNvGrpSpPr/>
        <p:nvPr/>
      </p:nvGrpSpPr>
      <p:grpSpPr>
        <a:xfrm>
          <a:off x="0" y="0"/>
          <a:ext cx="0" cy="0"/>
          <a:chOff x="0" y="0"/>
          <a:chExt cx="0" cy="0"/>
        </a:xfrm>
      </p:grpSpPr>
      <p:sp>
        <p:nvSpPr>
          <p:cNvPr id="22" name="Google Shape;22;p8"/>
          <p:cNvSpPr>
            <a:spLocks noGrp="1"/>
          </p:cNvSpPr>
          <p:nvPr>
            <p:ph type="pic" idx="2"/>
          </p:nvPr>
        </p:nvSpPr>
        <p:spPr>
          <a:xfrm>
            <a:off x="0" y="-1"/>
            <a:ext cx="12192000" cy="3838500"/>
          </a:xfrm>
          <a:prstGeom prst="rect">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 name="Google Shape;23;p8"/>
          <p:cNvSpPr/>
          <p:nvPr/>
        </p:nvSpPr>
        <p:spPr>
          <a:xfrm>
            <a:off x="0" y="3810000"/>
            <a:ext cx="12192000" cy="304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Image slide layout">
  <p:cSld name="1_Image slide layout">
    <p:spTree>
      <p:nvGrpSpPr>
        <p:cNvPr id="1" name="Shape 24"/>
        <p:cNvGrpSpPr/>
        <p:nvPr/>
      </p:nvGrpSpPr>
      <p:grpSpPr>
        <a:xfrm>
          <a:off x="0" y="0"/>
          <a:ext cx="0" cy="0"/>
          <a:chOff x="0" y="0"/>
          <a:chExt cx="0" cy="0"/>
        </a:xfrm>
      </p:grpSpPr>
      <p:sp>
        <p:nvSpPr>
          <p:cNvPr id="25" name="Google Shape;25;p9"/>
          <p:cNvSpPr>
            <a:spLocks noGrp="1"/>
          </p:cNvSpPr>
          <p:nvPr>
            <p:ph type="pic" idx="2"/>
          </p:nvPr>
        </p:nvSpPr>
        <p:spPr>
          <a:xfrm>
            <a:off x="3317860" y="659465"/>
            <a:ext cx="5556300" cy="5539200"/>
          </a:xfrm>
          <a:prstGeom prst="rect">
            <a:avLst/>
          </a:prstGeom>
          <a:solidFill>
            <a:srgbClr val="F2F2F2"/>
          </a:solid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3F3F3F"/>
              </a:buClr>
              <a:buSzPts val="2000"/>
              <a:buFont typeface="Arial"/>
              <a:buNone/>
              <a:defRPr sz="20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_Contents slide layout">
  <p:cSld name="11_Contents slide layout">
    <p:spTree>
      <p:nvGrpSpPr>
        <p:cNvPr id="1" name="Shape 26"/>
        <p:cNvGrpSpPr/>
        <p:nvPr/>
      </p:nvGrpSpPr>
      <p:grpSpPr>
        <a:xfrm>
          <a:off x="0" y="0"/>
          <a:ext cx="0" cy="0"/>
          <a:chOff x="0" y="0"/>
          <a:chExt cx="0" cy="0"/>
        </a:xfrm>
      </p:grpSpPr>
      <p:sp>
        <p:nvSpPr>
          <p:cNvPr id="27" name="Google Shape;27;p10"/>
          <p:cNvSpPr/>
          <p:nvPr/>
        </p:nvSpPr>
        <p:spPr>
          <a:xfrm>
            <a:off x="7119313" y="5067541"/>
            <a:ext cx="4297800" cy="4353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 name="Google Shape;28;p10"/>
          <p:cNvSpPr/>
          <p:nvPr/>
        </p:nvSpPr>
        <p:spPr>
          <a:xfrm>
            <a:off x="0" y="1988840"/>
            <a:ext cx="12192000" cy="28803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9" name="Google Shape;29;p10"/>
          <p:cNvGrpSpPr/>
          <p:nvPr/>
        </p:nvGrpSpPr>
        <p:grpSpPr>
          <a:xfrm>
            <a:off x="6867235" y="1360207"/>
            <a:ext cx="4999126" cy="3931897"/>
            <a:chOff x="2444748" y="555045"/>
            <a:chExt cx="7282048" cy="5727454"/>
          </a:xfrm>
        </p:grpSpPr>
        <p:sp>
          <p:nvSpPr>
            <p:cNvPr id="30" name="Google Shape;30;p10"/>
            <p:cNvSpPr/>
            <p:nvPr/>
          </p:nvSpPr>
          <p:spPr>
            <a:xfrm>
              <a:off x="4964693" y="5443837"/>
              <a:ext cx="2168250" cy="818207"/>
            </a:xfrm>
            <a:custGeom>
              <a:avLst/>
              <a:gdLst/>
              <a:ahLst/>
              <a:cxnLst/>
              <a:rect l="l" t="t" r="r" b="b"/>
              <a:pathLst>
                <a:path w="2168250" h="818207" extrusionOk="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 name="Google Shape;31;p10"/>
            <p:cNvSpPr/>
            <p:nvPr/>
          </p:nvSpPr>
          <p:spPr>
            <a:xfrm>
              <a:off x="2444748" y="555045"/>
              <a:ext cx="7282048" cy="4950157"/>
            </a:xfrm>
            <a:custGeom>
              <a:avLst/>
              <a:gdLst/>
              <a:ahLst/>
              <a:cxnLst/>
              <a:rect l="l" t="t" r="r" b="b"/>
              <a:pathLst>
                <a:path w="7282048" h="4950157" extrusionOk="0">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10"/>
            <p:cNvSpPr/>
            <p:nvPr/>
          </p:nvSpPr>
          <p:spPr>
            <a:xfrm>
              <a:off x="8706599" y="5435655"/>
              <a:ext cx="490924" cy="81820"/>
            </a:xfrm>
            <a:custGeom>
              <a:avLst/>
              <a:gdLst/>
              <a:ahLst/>
              <a:cxnLst/>
              <a:rect l="l" t="t" r="r" b="b"/>
              <a:pathLst>
                <a:path w="490924" h="81820" extrusionOk="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 name="Google Shape;33;p10"/>
            <p:cNvSpPr/>
            <p:nvPr/>
          </p:nvSpPr>
          <p:spPr>
            <a:xfrm>
              <a:off x="2481568" y="595956"/>
              <a:ext cx="7200227" cy="4336501"/>
            </a:xfrm>
            <a:custGeom>
              <a:avLst/>
              <a:gdLst/>
              <a:ahLst/>
              <a:cxnLst/>
              <a:rect l="l" t="t" r="r" b="b"/>
              <a:pathLst>
                <a:path w="7200227" h="4336501" extrusionOk="0">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 name="Google Shape;34;p10"/>
            <p:cNvSpPr/>
            <p:nvPr/>
          </p:nvSpPr>
          <p:spPr>
            <a:xfrm>
              <a:off x="4968919" y="6159768"/>
              <a:ext cx="2168250" cy="122731"/>
            </a:xfrm>
            <a:custGeom>
              <a:avLst/>
              <a:gdLst/>
              <a:ahLst/>
              <a:cxnLst/>
              <a:rect l="l" t="t" r="r" b="b"/>
              <a:pathLst>
                <a:path w="2168250" h="122731" extrusionOk="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 name="Google Shape;35;p10"/>
            <p:cNvSpPr/>
            <p:nvPr/>
          </p:nvSpPr>
          <p:spPr>
            <a:xfrm>
              <a:off x="2481568" y="4903820"/>
              <a:ext cx="7200227" cy="572745"/>
            </a:xfrm>
            <a:custGeom>
              <a:avLst/>
              <a:gdLst/>
              <a:ahLst/>
              <a:cxnLst/>
              <a:rect l="l" t="t" r="r" b="b"/>
              <a:pathLst>
                <a:path w="7200227" h="572745" extrusionOk="0">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 name="Google Shape;36;p10"/>
            <p:cNvSpPr/>
            <p:nvPr/>
          </p:nvSpPr>
          <p:spPr>
            <a:xfrm>
              <a:off x="2747714" y="910966"/>
              <a:ext cx="6668903" cy="3763755"/>
            </a:xfrm>
            <a:custGeom>
              <a:avLst/>
              <a:gdLst/>
              <a:ahLst/>
              <a:cxnLst/>
              <a:rect l="l" t="t" r="r" b="b"/>
              <a:pathLst>
                <a:path w="6586571" h="3763755" extrusionOk="0">
                  <a:moveTo>
                    <a:pt x="30683" y="30683"/>
                  </a:moveTo>
                  <a:lnTo>
                    <a:pt x="6564071" y="30683"/>
                  </a:lnTo>
                  <a:lnTo>
                    <a:pt x="6564071" y="3753528"/>
                  </a:lnTo>
                  <a:lnTo>
                    <a:pt x="30683" y="3753528"/>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10"/>
            <p:cNvSpPr/>
            <p:nvPr/>
          </p:nvSpPr>
          <p:spPr>
            <a:xfrm>
              <a:off x="5654591" y="939518"/>
              <a:ext cx="3767723" cy="3732623"/>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999999">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8" name="Google Shape;38;p10"/>
          <p:cNvSpPr>
            <a:spLocks noGrp="1"/>
          </p:cNvSpPr>
          <p:nvPr>
            <p:ph type="pic" idx="2"/>
          </p:nvPr>
        </p:nvSpPr>
        <p:spPr>
          <a:xfrm>
            <a:off x="7103893" y="1624176"/>
            <a:ext cx="4580100" cy="2589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9" name="Google Shape;39;p10"/>
          <p:cNvSpPr txBox="1">
            <a:spLocks noGrp="1"/>
          </p:cNvSpPr>
          <p:nvPr>
            <p:ph type="body" idx="1"/>
          </p:nvPr>
        </p:nvSpPr>
        <p:spPr>
          <a:xfrm>
            <a:off x="323529" y="339509"/>
            <a:ext cx="11573100" cy="724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www.isaca.org/COBIT/Pages/Risk-product-page.asp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6.xml"/><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26"/>
        <p:cNvGrpSpPr/>
        <p:nvPr/>
      </p:nvGrpSpPr>
      <p:grpSpPr>
        <a:xfrm>
          <a:off x="0" y="0"/>
          <a:ext cx="0" cy="0"/>
          <a:chOff x="0" y="0"/>
          <a:chExt cx="0" cy="0"/>
        </a:xfrm>
      </p:grpSpPr>
      <p:sp>
        <p:nvSpPr>
          <p:cNvPr id="128" name="Google Shape;128;p17"/>
          <p:cNvSpPr txBox="1"/>
          <p:nvPr/>
        </p:nvSpPr>
        <p:spPr>
          <a:xfrm>
            <a:off x="435600" y="535843"/>
            <a:ext cx="10826760" cy="1776284"/>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scene3d>
              <a:camera prst="orthographicFront"/>
              <a:lightRig rig="threePt" dir="t"/>
            </a:scene3d>
            <a:sp3d extrusionH="57150">
              <a:bevelT w="57150" h="38100" prst="artDeco"/>
            </a:sp3d>
          </a:bodyPr>
          <a:lstStyle/>
          <a:p>
            <a:pPr marL="0" lvl="0" indent="0" algn="ctr" rtl="0">
              <a:spcBef>
                <a:spcPts val="0"/>
              </a:spcBef>
              <a:spcAft>
                <a:spcPts val="0"/>
              </a:spcAft>
              <a:buNone/>
            </a:pPr>
            <a:r>
              <a:rPr lang="en-US" sz="7200" b="1" dirty="0">
                <a:ln w="15875">
                  <a:solidFill>
                    <a:schemeClr val="tx1"/>
                  </a:solidFill>
                </a:ln>
                <a:solidFill>
                  <a:schemeClr val="bg1">
                    <a:lumMod val="65000"/>
                  </a:schemeClr>
                </a:solidFill>
                <a:effectLst>
                  <a:outerShdw blurRad="50800" dist="38100" dir="2700000" algn="tl" rotWithShape="0">
                    <a:prstClr val="black">
                      <a:alpha val="40000"/>
                    </a:prstClr>
                  </a:outerShdw>
                </a:effectLst>
              </a:rPr>
              <a:t>HIGH GEAR ENGINE COMPANY</a:t>
            </a:r>
            <a:endParaRPr sz="7200" b="1" dirty="0">
              <a:ln w="15875">
                <a:solidFill>
                  <a:schemeClr val="tx1"/>
                </a:solidFill>
              </a:ln>
              <a:solidFill>
                <a:schemeClr val="bg1">
                  <a:lumMod val="65000"/>
                </a:schemeClr>
              </a:solidFill>
              <a:effectLst>
                <a:outerShdw blurRad="50800" dist="38100" dir="2700000" algn="tl" rotWithShape="0">
                  <a:prstClr val="black">
                    <a:alpha val="40000"/>
                  </a:prstClr>
                </a:outerShdw>
              </a:effectLst>
              <a:latin typeface="Arial"/>
              <a:ea typeface="Arial"/>
              <a:cs typeface="Arial"/>
              <a:sym typeface="Arial"/>
            </a:endParaRPr>
          </a:p>
        </p:txBody>
      </p:sp>
      <p:sp>
        <p:nvSpPr>
          <p:cNvPr id="130" name="Google Shape;130;p17"/>
          <p:cNvSpPr/>
          <p:nvPr/>
        </p:nvSpPr>
        <p:spPr>
          <a:xfrm>
            <a:off x="-1002" y="2379905"/>
            <a:ext cx="4706782" cy="1794817"/>
          </a:xfrm>
          <a:custGeom>
            <a:avLst/>
            <a:gdLst/>
            <a:ahLst/>
            <a:cxnLst/>
            <a:rect l="l" t="t" r="r" b="b"/>
            <a:pathLst>
              <a:path w="4706782" h="1794817" extrusionOk="0">
                <a:moveTo>
                  <a:pt x="949937" y="813733"/>
                </a:moveTo>
                <a:cubicBezTo>
                  <a:pt x="938877" y="813733"/>
                  <a:pt x="936549" y="818389"/>
                  <a:pt x="936549" y="828285"/>
                </a:cubicBezTo>
                <a:cubicBezTo>
                  <a:pt x="937132" y="856806"/>
                  <a:pt x="936549" y="885909"/>
                  <a:pt x="936549" y="914431"/>
                </a:cubicBezTo>
                <a:cubicBezTo>
                  <a:pt x="936549" y="942370"/>
                  <a:pt x="937132" y="969727"/>
                  <a:pt x="936549" y="997667"/>
                </a:cubicBezTo>
                <a:cubicBezTo>
                  <a:pt x="936549" y="1008726"/>
                  <a:pt x="940041" y="1012800"/>
                  <a:pt x="951101" y="1012800"/>
                </a:cubicBezTo>
                <a:cubicBezTo>
                  <a:pt x="962160" y="1012800"/>
                  <a:pt x="965653" y="1008144"/>
                  <a:pt x="965653" y="997667"/>
                </a:cubicBezTo>
                <a:cubicBezTo>
                  <a:pt x="964488" y="941206"/>
                  <a:pt x="964488" y="884163"/>
                  <a:pt x="965071" y="827702"/>
                </a:cubicBezTo>
                <a:cubicBezTo>
                  <a:pt x="965071" y="816061"/>
                  <a:pt x="959832" y="813733"/>
                  <a:pt x="949937" y="813733"/>
                </a:cubicBezTo>
                <a:close/>
                <a:moveTo>
                  <a:pt x="792778" y="766003"/>
                </a:moveTo>
                <a:cubicBezTo>
                  <a:pt x="783465" y="766003"/>
                  <a:pt x="780555" y="770078"/>
                  <a:pt x="780555" y="778809"/>
                </a:cubicBezTo>
                <a:cubicBezTo>
                  <a:pt x="780555" y="790450"/>
                  <a:pt x="780555" y="801510"/>
                  <a:pt x="780555" y="813151"/>
                </a:cubicBezTo>
                <a:cubicBezTo>
                  <a:pt x="780555" y="813151"/>
                  <a:pt x="780555" y="813151"/>
                  <a:pt x="779973" y="813151"/>
                </a:cubicBezTo>
                <a:cubicBezTo>
                  <a:pt x="779973" y="824210"/>
                  <a:pt x="779973" y="835270"/>
                  <a:pt x="779973" y="845747"/>
                </a:cubicBezTo>
                <a:cubicBezTo>
                  <a:pt x="779973" y="859134"/>
                  <a:pt x="774152" y="865537"/>
                  <a:pt x="760183" y="864955"/>
                </a:cubicBezTo>
                <a:cubicBezTo>
                  <a:pt x="746213" y="864373"/>
                  <a:pt x="732243" y="864955"/>
                  <a:pt x="718274" y="864955"/>
                </a:cubicBezTo>
                <a:cubicBezTo>
                  <a:pt x="709542" y="864955"/>
                  <a:pt x="705468" y="867283"/>
                  <a:pt x="705468" y="876596"/>
                </a:cubicBezTo>
                <a:cubicBezTo>
                  <a:pt x="706050" y="888820"/>
                  <a:pt x="701976" y="903371"/>
                  <a:pt x="722930" y="903371"/>
                </a:cubicBezTo>
                <a:cubicBezTo>
                  <a:pt x="730496" y="903371"/>
                  <a:pt x="729332" y="912103"/>
                  <a:pt x="729332" y="917923"/>
                </a:cubicBezTo>
                <a:cubicBezTo>
                  <a:pt x="729332" y="944116"/>
                  <a:pt x="729915" y="970310"/>
                  <a:pt x="729332" y="997085"/>
                </a:cubicBezTo>
                <a:cubicBezTo>
                  <a:pt x="729332" y="1008726"/>
                  <a:pt x="733407" y="1013383"/>
                  <a:pt x="745049" y="1012800"/>
                </a:cubicBezTo>
                <a:cubicBezTo>
                  <a:pt x="760183" y="1012219"/>
                  <a:pt x="775898" y="1012219"/>
                  <a:pt x="791032" y="1012800"/>
                </a:cubicBezTo>
                <a:cubicBezTo>
                  <a:pt x="799763" y="1012800"/>
                  <a:pt x="803837" y="1009308"/>
                  <a:pt x="803255" y="1000577"/>
                </a:cubicBezTo>
                <a:cubicBezTo>
                  <a:pt x="803837" y="926072"/>
                  <a:pt x="803837" y="852149"/>
                  <a:pt x="803837" y="778227"/>
                </a:cubicBezTo>
                <a:cubicBezTo>
                  <a:pt x="803837" y="770660"/>
                  <a:pt x="801509" y="766003"/>
                  <a:pt x="792778" y="766003"/>
                </a:cubicBezTo>
                <a:close/>
                <a:moveTo>
                  <a:pt x="763675" y="598950"/>
                </a:moveTo>
                <a:cubicBezTo>
                  <a:pt x="750869" y="598367"/>
                  <a:pt x="747377" y="603606"/>
                  <a:pt x="747959" y="615247"/>
                </a:cubicBezTo>
                <a:cubicBezTo>
                  <a:pt x="748541" y="642023"/>
                  <a:pt x="747959" y="668798"/>
                  <a:pt x="747959" y="695573"/>
                </a:cubicBezTo>
                <a:cubicBezTo>
                  <a:pt x="747959" y="695573"/>
                  <a:pt x="747959" y="695573"/>
                  <a:pt x="747377" y="695573"/>
                </a:cubicBezTo>
                <a:cubicBezTo>
                  <a:pt x="747377" y="721766"/>
                  <a:pt x="747377" y="747959"/>
                  <a:pt x="747377" y="774734"/>
                </a:cubicBezTo>
                <a:cubicBezTo>
                  <a:pt x="747377" y="793942"/>
                  <a:pt x="742721" y="798017"/>
                  <a:pt x="723512" y="799181"/>
                </a:cubicBezTo>
                <a:cubicBezTo>
                  <a:pt x="704304" y="799763"/>
                  <a:pt x="704304" y="801510"/>
                  <a:pt x="705468" y="830031"/>
                </a:cubicBezTo>
                <a:cubicBezTo>
                  <a:pt x="706050" y="846329"/>
                  <a:pt x="716527" y="842836"/>
                  <a:pt x="726423" y="842254"/>
                </a:cubicBezTo>
                <a:cubicBezTo>
                  <a:pt x="728168" y="842254"/>
                  <a:pt x="729332" y="841672"/>
                  <a:pt x="731079" y="841672"/>
                </a:cubicBezTo>
                <a:cubicBezTo>
                  <a:pt x="757854" y="840508"/>
                  <a:pt x="757854" y="840508"/>
                  <a:pt x="757854" y="812569"/>
                </a:cubicBezTo>
                <a:cubicBezTo>
                  <a:pt x="757854" y="793942"/>
                  <a:pt x="759018" y="775899"/>
                  <a:pt x="757272" y="757272"/>
                </a:cubicBezTo>
                <a:cubicBezTo>
                  <a:pt x="756690" y="747959"/>
                  <a:pt x="761347" y="746213"/>
                  <a:pt x="767749" y="745049"/>
                </a:cubicBezTo>
                <a:cubicBezTo>
                  <a:pt x="770077" y="744467"/>
                  <a:pt x="772406" y="744467"/>
                  <a:pt x="775316" y="744467"/>
                </a:cubicBezTo>
                <a:cubicBezTo>
                  <a:pt x="805584" y="744467"/>
                  <a:pt x="803837" y="747377"/>
                  <a:pt x="803255" y="714199"/>
                </a:cubicBezTo>
                <a:cubicBezTo>
                  <a:pt x="802091" y="678693"/>
                  <a:pt x="814315" y="651336"/>
                  <a:pt x="848657" y="636784"/>
                </a:cubicBezTo>
                <a:cubicBezTo>
                  <a:pt x="863791" y="630381"/>
                  <a:pt x="856224" y="616993"/>
                  <a:pt x="856224" y="606516"/>
                </a:cubicBezTo>
                <a:cubicBezTo>
                  <a:pt x="856224" y="597203"/>
                  <a:pt x="847493" y="598950"/>
                  <a:pt x="841090" y="598950"/>
                </a:cubicBezTo>
                <a:cubicBezTo>
                  <a:pt x="815479" y="598950"/>
                  <a:pt x="789286" y="599531"/>
                  <a:pt x="763675" y="598950"/>
                </a:cubicBezTo>
                <a:close/>
                <a:moveTo>
                  <a:pt x="1859510" y="462385"/>
                </a:moveTo>
                <a:lnTo>
                  <a:pt x="1859510" y="563358"/>
                </a:lnTo>
                <a:lnTo>
                  <a:pt x="1898670" y="571265"/>
                </a:lnTo>
                <a:cubicBezTo>
                  <a:pt x="1944088" y="590475"/>
                  <a:pt x="1975957" y="635447"/>
                  <a:pt x="1975957" y="687863"/>
                </a:cubicBezTo>
                <a:lnTo>
                  <a:pt x="1975957" y="1019771"/>
                </a:lnTo>
                <a:lnTo>
                  <a:pt x="2020147" y="1019771"/>
                </a:lnTo>
                <a:lnTo>
                  <a:pt x="2020147" y="462385"/>
                </a:lnTo>
                <a:close/>
                <a:moveTo>
                  <a:pt x="1523563" y="462385"/>
                </a:moveTo>
                <a:lnTo>
                  <a:pt x="1523563" y="563007"/>
                </a:lnTo>
                <a:lnTo>
                  <a:pt x="1564067" y="571184"/>
                </a:lnTo>
                <a:cubicBezTo>
                  <a:pt x="1609485" y="590394"/>
                  <a:pt x="1641354" y="635367"/>
                  <a:pt x="1641354" y="687783"/>
                </a:cubicBezTo>
                <a:lnTo>
                  <a:pt x="1641354" y="1019771"/>
                </a:lnTo>
                <a:lnTo>
                  <a:pt x="1722872" y="1019771"/>
                </a:lnTo>
                <a:lnTo>
                  <a:pt x="1722871" y="687863"/>
                </a:lnTo>
                <a:lnTo>
                  <a:pt x="1722872" y="687860"/>
                </a:lnTo>
                <a:lnTo>
                  <a:pt x="1722872" y="677670"/>
                </a:lnTo>
                <a:lnTo>
                  <a:pt x="1724928" y="677670"/>
                </a:lnTo>
                <a:lnTo>
                  <a:pt x="1732815" y="638606"/>
                </a:lnTo>
                <a:cubicBezTo>
                  <a:pt x="1747223" y="604543"/>
                  <a:pt x="1776122" y="578101"/>
                  <a:pt x="1811784" y="567009"/>
                </a:cubicBezTo>
                <a:lnTo>
                  <a:pt x="1827855" y="564579"/>
                </a:lnTo>
                <a:lnTo>
                  <a:pt x="1827855" y="462385"/>
                </a:lnTo>
                <a:close/>
                <a:moveTo>
                  <a:pt x="131548" y="0"/>
                </a:moveTo>
                <a:lnTo>
                  <a:pt x="216530" y="0"/>
                </a:lnTo>
                <a:lnTo>
                  <a:pt x="254364" y="802091"/>
                </a:lnTo>
                <a:lnTo>
                  <a:pt x="303840" y="803838"/>
                </a:lnTo>
                <a:lnTo>
                  <a:pt x="342838" y="164726"/>
                </a:lnTo>
                <a:lnTo>
                  <a:pt x="429567" y="164726"/>
                </a:lnTo>
                <a:lnTo>
                  <a:pt x="466820" y="806748"/>
                </a:lnTo>
                <a:lnTo>
                  <a:pt x="537832" y="810240"/>
                </a:lnTo>
                <a:cubicBezTo>
                  <a:pt x="537832" y="775316"/>
                  <a:pt x="537832" y="739810"/>
                  <a:pt x="537832" y="704886"/>
                </a:cubicBezTo>
                <a:cubicBezTo>
                  <a:pt x="537832" y="677529"/>
                  <a:pt x="548891" y="655992"/>
                  <a:pt x="573338" y="642023"/>
                </a:cubicBezTo>
                <a:cubicBezTo>
                  <a:pt x="577413" y="639694"/>
                  <a:pt x="580323" y="637366"/>
                  <a:pt x="582651" y="633291"/>
                </a:cubicBezTo>
                <a:cubicBezTo>
                  <a:pt x="587890" y="623396"/>
                  <a:pt x="618158" y="619904"/>
                  <a:pt x="623396" y="629217"/>
                </a:cubicBezTo>
                <a:cubicBezTo>
                  <a:pt x="628635" y="638530"/>
                  <a:pt x="636784" y="642023"/>
                  <a:pt x="643769" y="647843"/>
                </a:cubicBezTo>
                <a:cubicBezTo>
                  <a:pt x="660067" y="660649"/>
                  <a:pt x="669962" y="676947"/>
                  <a:pt x="669962" y="697319"/>
                </a:cubicBezTo>
                <a:cubicBezTo>
                  <a:pt x="669962" y="711871"/>
                  <a:pt x="675782" y="715945"/>
                  <a:pt x="688588" y="714199"/>
                </a:cubicBezTo>
                <a:cubicBezTo>
                  <a:pt x="701393" y="712453"/>
                  <a:pt x="706632" y="719438"/>
                  <a:pt x="706050" y="731661"/>
                </a:cubicBezTo>
                <a:cubicBezTo>
                  <a:pt x="705468" y="740974"/>
                  <a:pt x="706050" y="750287"/>
                  <a:pt x="706050" y="760182"/>
                </a:cubicBezTo>
                <a:cubicBezTo>
                  <a:pt x="706050" y="764257"/>
                  <a:pt x="705468" y="768914"/>
                  <a:pt x="711289" y="769495"/>
                </a:cubicBezTo>
                <a:cubicBezTo>
                  <a:pt x="717691" y="770078"/>
                  <a:pt x="717691" y="764257"/>
                  <a:pt x="717691" y="759601"/>
                </a:cubicBezTo>
                <a:cubicBezTo>
                  <a:pt x="718274" y="744467"/>
                  <a:pt x="719438" y="728751"/>
                  <a:pt x="719438" y="713617"/>
                </a:cubicBezTo>
                <a:cubicBezTo>
                  <a:pt x="720019" y="672872"/>
                  <a:pt x="720019" y="632127"/>
                  <a:pt x="719438" y="591382"/>
                </a:cubicBezTo>
                <a:cubicBezTo>
                  <a:pt x="719438" y="579159"/>
                  <a:pt x="723512" y="571010"/>
                  <a:pt x="737482" y="571010"/>
                </a:cubicBezTo>
                <a:cubicBezTo>
                  <a:pt x="781719" y="571010"/>
                  <a:pt x="825956" y="571010"/>
                  <a:pt x="870193" y="571010"/>
                </a:cubicBezTo>
                <a:cubicBezTo>
                  <a:pt x="881253" y="571010"/>
                  <a:pt x="886491" y="576831"/>
                  <a:pt x="885909" y="587890"/>
                </a:cubicBezTo>
                <a:cubicBezTo>
                  <a:pt x="885909" y="598367"/>
                  <a:pt x="886491" y="608844"/>
                  <a:pt x="885327" y="619322"/>
                </a:cubicBezTo>
                <a:cubicBezTo>
                  <a:pt x="884163" y="630963"/>
                  <a:pt x="888238" y="637366"/>
                  <a:pt x="899297" y="642023"/>
                </a:cubicBezTo>
                <a:cubicBezTo>
                  <a:pt x="923744" y="653082"/>
                  <a:pt x="935385" y="673454"/>
                  <a:pt x="935967" y="700230"/>
                </a:cubicBezTo>
                <a:cubicBezTo>
                  <a:pt x="935967" y="718856"/>
                  <a:pt x="935967" y="738064"/>
                  <a:pt x="935967" y="756690"/>
                </a:cubicBezTo>
                <a:cubicBezTo>
                  <a:pt x="935967" y="789868"/>
                  <a:pt x="932475" y="785793"/>
                  <a:pt x="965653" y="785793"/>
                </a:cubicBezTo>
                <a:cubicBezTo>
                  <a:pt x="991264" y="785793"/>
                  <a:pt x="993010" y="787540"/>
                  <a:pt x="993010" y="812569"/>
                </a:cubicBezTo>
                <a:cubicBezTo>
                  <a:pt x="993592" y="873104"/>
                  <a:pt x="994756" y="933639"/>
                  <a:pt x="994756" y="994174"/>
                </a:cubicBezTo>
                <a:lnTo>
                  <a:pt x="1035501" y="918505"/>
                </a:lnTo>
                <a:lnTo>
                  <a:pt x="1178690" y="999413"/>
                </a:lnTo>
                <a:lnTo>
                  <a:pt x="1222345" y="919088"/>
                </a:lnTo>
                <a:lnTo>
                  <a:pt x="1378340" y="1008144"/>
                </a:lnTo>
                <a:lnTo>
                  <a:pt x="1378403" y="1019771"/>
                </a:lnTo>
                <a:lnTo>
                  <a:pt x="1388268" y="1019771"/>
                </a:lnTo>
                <a:lnTo>
                  <a:pt x="1388267" y="687783"/>
                </a:lnTo>
                <a:lnTo>
                  <a:pt x="1388268" y="687778"/>
                </a:lnTo>
                <a:lnTo>
                  <a:pt x="1388268" y="677590"/>
                </a:lnTo>
                <a:lnTo>
                  <a:pt x="1389808" y="677590"/>
                </a:lnTo>
                <a:lnTo>
                  <a:pt x="1393956" y="650153"/>
                </a:lnTo>
                <a:cubicBezTo>
                  <a:pt x="1405049" y="614491"/>
                  <a:pt x="1431490" y="585592"/>
                  <a:pt x="1465554" y="571184"/>
                </a:cubicBezTo>
                <a:lnTo>
                  <a:pt x="1491908" y="565864"/>
                </a:lnTo>
                <a:lnTo>
                  <a:pt x="1491908" y="414574"/>
                </a:lnTo>
                <a:lnTo>
                  <a:pt x="1523563" y="414574"/>
                </a:lnTo>
                <a:lnTo>
                  <a:pt x="1523563" y="414903"/>
                </a:lnTo>
                <a:lnTo>
                  <a:pt x="2020147" y="414903"/>
                </a:lnTo>
                <a:lnTo>
                  <a:pt x="2020147" y="351714"/>
                </a:lnTo>
                <a:lnTo>
                  <a:pt x="2020147" y="325180"/>
                </a:lnTo>
                <a:lnTo>
                  <a:pt x="2020147" y="325177"/>
                </a:lnTo>
                <a:lnTo>
                  <a:pt x="2020147" y="210503"/>
                </a:lnTo>
                <a:lnTo>
                  <a:pt x="2020147" y="210502"/>
                </a:lnTo>
                <a:lnTo>
                  <a:pt x="2097401" y="210502"/>
                </a:lnTo>
                <a:lnTo>
                  <a:pt x="2097401" y="210503"/>
                </a:lnTo>
                <a:lnTo>
                  <a:pt x="2167249" y="210503"/>
                </a:lnTo>
                <a:lnTo>
                  <a:pt x="2167249" y="325180"/>
                </a:lnTo>
                <a:lnTo>
                  <a:pt x="2167249" y="351714"/>
                </a:lnTo>
                <a:lnTo>
                  <a:pt x="2167249" y="1019771"/>
                </a:lnTo>
                <a:lnTo>
                  <a:pt x="2237844" y="1019771"/>
                </a:lnTo>
                <a:lnTo>
                  <a:pt x="2237844" y="938690"/>
                </a:lnTo>
                <a:lnTo>
                  <a:pt x="2237844" y="937590"/>
                </a:lnTo>
                <a:lnTo>
                  <a:pt x="2326233" y="937590"/>
                </a:lnTo>
                <a:lnTo>
                  <a:pt x="2326233" y="467346"/>
                </a:lnTo>
                <a:lnTo>
                  <a:pt x="2326233" y="467344"/>
                </a:lnTo>
                <a:lnTo>
                  <a:pt x="2326233" y="467344"/>
                </a:lnTo>
                <a:lnTo>
                  <a:pt x="2326233" y="351712"/>
                </a:lnTo>
                <a:lnTo>
                  <a:pt x="2326234" y="351712"/>
                </a:lnTo>
                <a:lnTo>
                  <a:pt x="2437027" y="351712"/>
                </a:lnTo>
                <a:lnTo>
                  <a:pt x="2547819" y="351712"/>
                </a:lnTo>
                <a:lnTo>
                  <a:pt x="2547819" y="478093"/>
                </a:lnTo>
                <a:lnTo>
                  <a:pt x="2547819" y="478093"/>
                </a:lnTo>
                <a:lnTo>
                  <a:pt x="2547819" y="827806"/>
                </a:lnTo>
                <a:lnTo>
                  <a:pt x="2711095" y="924585"/>
                </a:lnTo>
                <a:lnTo>
                  <a:pt x="2711095" y="698636"/>
                </a:lnTo>
                <a:lnTo>
                  <a:pt x="3092295" y="924585"/>
                </a:lnTo>
                <a:lnTo>
                  <a:pt x="3092295" y="698636"/>
                </a:lnTo>
                <a:lnTo>
                  <a:pt x="3473494" y="924585"/>
                </a:lnTo>
                <a:lnTo>
                  <a:pt x="3473494" y="698636"/>
                </a:lnTo>
                <a:lnTo>
                  <a:pt x="3857188" y="926064"/>
                </a:lnTo>
                <a:lnTo>
                  <a:pt x="3857188" y="616960"/>
                </a:lnTo>
                <a:lnTo>
                  <a:pt x="3857261" y="620087"/>
                </a:lnTo>
                <a:lnTo>
                  <a:pt x="3857261" y="926107"/>
                </a:lnTo>
                <a:lnTo>
                  <a:pt x="3857993" y="926541"/>
                </a:lnTo>
                <a:lnTo>
                  <a:pt x="3857993" y="610937"/>
                </a:lnTo>
                <a:cubicBezTo>
                  <a:pt x="3857993" y="608741"/>
                  <a:pt x="3857627" y="606545"/>
                  <a:pt x="3858725" y="604349"/>
                </a:cubicBezTo>
                <a:cubicBezTo>
                  <a:pt x="3864581" y="551645"/>
                  <a:pt x="3913259" y="522365"/>
                  <a:pt x="3948761" y="526025"/>
                </a:cubicBezTo>
                <a:cubicBezTo>
                  <a:pt x="3994877" y="523097"/>
                  <a:pt x="4037333" y="566285"/>
                  <a:pt x="4036967" y="610571"/>
                </a:cubicBezTo>
                <a:cubicBezTo>
                  <a:pt x="4036601" y="702071"/>
                  <a:pt x="4036967" y="793939"/>
                  <a:pt x="4036967" y="885805"/>
                </a:cubicBezTo>
                <a:cubicBezTo>
                  <a:pt x="4036967" y="971083"/>
                  <a:pt x="4036967" y="1056727"/>
                  <a:pt x="4036967" y="1142005"/>
                </a:cubicBezTo>
                <a:cubicBezTo>
                  <a:pt x="4036967" y="1146397"/>
                  <a:pt x="4034405" y="1151887"/>
                  <a:pt x="4040627" y="1154815"/>
                </a:cubicBezTo>
                <a:cubicBezTo>
                  <a:pt x="4046483" y="1137979"/>
                  <a:pt x="4054901" y="1122607"/>
                  <a:pt x="4064051" y="1107601"/>
                </a:cubicBezTo>
                <a:cubicBezTo>
                  <a:pt x="4068443" y="1100647"/>
                  <a:pt x="4069907" y="1094059"/>
                  <a:pt x="4069907" y="1086373"/>
                </a:cubicBezTo>
                <a:cubicBezTo>
                  <a:pt x="4069907" y="960103"/>
                  <a:pt x="4069907" y="833833"/>
                  <a:pt x="4069907" y="707561"/>
                </a:cubicBezTo>
                <a:cubicBezTo>
                  <a:pt x="4069907" y="676451"/>
                  <a:pt x="4070639" y="645341"/>
                  <a:pt x="4069907" y="614231"/>
                </a:cubicBezTo>
                <a:cubicBezTo>
                  <a:pt x="4068809" y="576167"/>
                  <a:pt x="4096259" y="535175"/>
                  <a:pt x="4144571" y="526025"/>
                </a:cubicBezTo>
                <a:cubicBezTo>
                  <a:pt x="4149695" y="524927"/>
                  <a:pt x="4155185" y="524927"/>
                  <a:pt x="4160309" y="525659"/>
                </a:cubicBezTo>
                <a:cubicBezTo>
                  <a:pt x="4208255" y="523463"/>
                  <a:pt x="4248515" y="567017"/>
                  <a:pt x="4248515" y="610205"/>
                </a:cubicBezTo>
                <a:cubicBezTo>
                  <a:pt x="4248149" y="722567"/>
                  <a:pt x="4248515" y="834931"/>
                  <a:pt x="4248515" y="947293"/>
                </a:cubicBezTo>
                <a:cubicBezTo>
                  <a:pt x="4248515" y="950953"/>
                  <a:pt x="4248515" y="954247"/>
                  <a:pt x="4248515" y="957541"/>
                </a:cubicBezTo>
                <a:cubicBezTo>
                  <a:pt x="4248515" y="961567"/>
                  <a:pt x="4251809" y="961933"/>
                  <a:pt x="4254737" y="961933"/>
                </a:cubicBezTo>
                <a:cubicBezTo>
                  <a:pt x="4294998" y="949489"/>
                  <a:pt x="4336721" y="946195"/>
                  <a:pt x="4378080" y="951319"/>
                </a:cubicBezTo>
                <a:cubicBezTo>
                  <a:pt x="4500324" y="966691"/>
                  <a:pt x="4588896" y="1030375"/>
                  <a:pt x="4643064" y="1141273"/>
                </a:cubicBezTo>
                <a:cubicBezTo>
                  <a:pt x="4650018" y="1155913"/>
                  <a:pt x="4656240" y="1170919"/>
                  <a:pt x="4659534" y="1186657"/>
                </a:cubicBezTo>
                <a:cubicBezTo>
                  <a:pt x="4661730" y="1187755"/>
                  <a:pt x="4663560" y="1188853"/>
                  <a:pt x="4665756" y="1189219"/>
                </a:cubicBezTo>
                <a:cubicBezTo>
                  <a:pt x="4678932" y="1192147"/>
                  <a:pt x="4684056" y="1198003"/>
                  <a:pt x="4684056" y="1211545"/>
                </a:cubicBezTo>
                <a:lnTo>
                  <a:pt x="4684375" y="1279490"/>
                </a:lnTo>
                <a:lnTo>
                  <a:pt x="4706782" y="1279490"/>
                </a:lnTo>
                <a:lnTo>
                  <a:pt x="4706782" y="1794815"/>
                </a:lnTo>
                <a:lnTo>
                  <a:pt x="3873498" y="1794815"/>
                </a:lnTo>
                <a:lnTo>
                  <a:pt x="3873498" y="1794817"/>
                </a:lnTo>
                <a:lnTo>
                  <a:pt x="2427775" y="1794817"/>
                </a:lnTo>
                <a:lnTo>
                  <a:pt x="2368821" y="1794817"/>
                </a:lnTo>
                <a:lnTo>
                  <a:pt x="2329895" y="1794817"/>
                </a:lnTo>
                <a:lnTo>
                  <a:pt x="2329895" y="1794815"/>
                </a:lnTo>
                <a:lnTo>
                  <a:pt x="2296797" y="1794815"/>
                </a:lnTo>
                <a:lnTo>
                  <a:pt x="2296797" y="1794817"/>
                </a:lnTo>
                <a:lnTo>
                  <a:pt x="2237911" y="1794817"/>
                </a:lnTo>
                <a:lnTo>
                  <a:pt x="2237844" y="1794817"/>
                </a:lnTo>
                <a:lnTo>
                  <a:pt x="971708" y="1794817"/>
                </a:lnTo>
                <a:lnTo>
                  <a:pt x="971708" y="1794815"/>
                </a:lnTo>
                <a:lnTo>
                  <a:pt x="1164" y="1794815"/>
                </a:lnTo>
                <a:lnTo>
                  <a:pt x="1164" y="1279490"/>
                </a:lnTo>
                <a:lnTo>
                  <a:pt x="1753" y="1279490"/>
                </a:lnTo>
                <a:lnTo>
                  <a:pt x="0" y="803255"/>
                </a:lnTo>
                <a:lnTo>
                  <a:pt x="92549" y="801510"/>
                </a:lnTo>
                <a:close/>
              </a:path>
            </a:pathLst>
          </a:custGeom>
          <a:solidFill>
            <a:schemeClr val="tx1">
              <a:lumMod val="50000"/>
              <a:lumOff val="50000"/>
            </a:schemeClr>
          </a:solidFill>
          <a:ln w="25400">
            <a:solidFill>
              <a:srgbClr val="000000"/>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17"/>
          <p:cNvSpPr/>
          <p:nvPr/>
        </p:nvSpPr>
        <p:spPr>
          <a:xfrm>
            <a:off x="-1002" y="3802380"/>
            <a:ext cx="12193002" cy="3055619"/>
          </a:xfrm>
          <a:prstGeom prst="rect">
            <a:avLst/>
          </a:prstGeom>
          <a:gradFill>
            <a:gsLst>
              <a:gs pos="4000">
                <a:schemeClr val="accent1">
                  <a:lumMod val="5000"/>
                  <a:lumOff val="95000"/>
                </a:schemeClr>
              </a:gs>
              <a:gs pos="45000">
                <a:schemeClr val="bg1">
                  <a:lumMod val="75000"/>
                </a:schemeClr>
              </a:gs>
              <a:gs pos="83000">
                <a:schemeClr val="bg1">
                  <a:lumMod val="65000"/>
                </a:schemeClr>
              </a:gs>
              <a:gs pos="100000">
                <a:schemeClr val="bg1">
                  <a:lumMod val="50000"/>
                </a:schemeClr>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gradFill>
                <a:gsLst>
                  <a:gs pos="5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129" name="Google Shape;129;p17"/>
          <p:cNvSpPr txBox="1"/>
          <p:nvPr/>
        </p:nvSpPr>
        <p:spPr>
          <a:xfrm>
            <a:off x="4269177" y="4924640"/>
            <a:ext cx="3159605" cy="811097"/>
          </a:xfrm>
          <a:prstGeom prst="rect">
            <a:avLst/>
          </a:prstGeom>
          <a:noFill/>
          <a:ln>
            <a:noFill/>
          </a:ln>
        </p:spPr>
        <p:txBody>
          <a:bodyPr spcFirstLastPara="1" wrap="square" lIns="48000" tIns="0" rIns="24000" bIns="0" anchor="t" anchorCtr="0">
            <a:noAutofit/>
          </a:bodyPr>
          <a:lstStyle/>
          <a:p>
            <a:pPr marL="0" lvl="0" indent="0" algn="ctr" rtl="0">
              <a:spcBef>
                <a:spcPts val="0"/>
              </a:spcBef>
              <a:spcAft>
                <a:spcPts val="0"/>
              </a:spcAft>
              <a:buClr>
                <a:schemeClr val="dk1"/>
              </a:buClr>
              <a:buFont typeface="Arial"/>
              <a:buNone/>
            </a:pPr>
            <a:r>
              <a:rPr lang="en-US" b="1" i="1" dirty="0">
                <a:solidFill>
                  <a:schemeClr val="tx1"/>
                </a:solidFill>
              </a:rPr>
              <a:t>Project Team: Will </a:t>
            </a:r>
            <a:r>
              <a:rPr lang="en-US" b="1" i="1" dirty="0" err="1">
                <a:solidFill>
                  <a:schemeClr val="tx1"/>
                </a:solidFill>
              </a:rPr>
              <a:t>Bobe</a:t>
            </a:r>
            <a:r>
              <a:rPr lang="en-US" b="1" i="1" dirty="0">
                <a:solidFill>
                  <a:schemeClr val="tx1"/>
                </a:solidFill>
              </a:rPr>
              <a:t>, Alivia Coon, Charles Ajax Hulebak, Edward Kim </a:t>
            </a:r>
            <a:endParaRPr b="1" i="1" dirty="0">
              <a:solidFill>
                <a:schemeClr val="tx1"/>
              </a:solidFill>
            </a:endParaRPr>
          </a:p>
          <a:p>
            <a:pPr marL="0" marR="0" lvl="0" indent="0" algn="ctr" rtl="0">
              <a:spcBef>
                <a:spcPts val="0"/>
              </a:spcBef>
              <a:spcAft>
                <a:spcPts val="0"/>
              </a:spcAft>
              <a:buNone/>
            </a:pPr>
            <a:endParaRPr i="1" dirty="0">
              <a:solidFill>
                <a:schemeClr val="tx1"/>
              </a:solidFill>
            </a:endParaRPr>
          </a:p>
        </p:txBody>
      </p:sp>
      <p:sp>
        <p:nvSpPr>
          <p:cNvPr id="127" name="Google Shape;127;p17"/>
          <p:cNvSpPr/>
          <p:nvPr/>
        </p:nvSpPr>
        <p:spPr>
          <a:xfrm>
            <a:off x="7428782" y="1761489"/>
            <a:ext cx="4472130" cy="4463513"/>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lumMod val="85000"/>
              <a:alpha val="8000"/>
            </a:schemeClr>
          </a:solidFill>
          <a:ln w="9525" cap="flat" cmpd="sng">
            <a:solidFill>
              <a:srgbClr val="000000"/>
            </a:solidFill>
            <a:prstDash val="solid"/>
            <a:round/>
            <a:headEnd type="none" w="sm" len="sm"/>
            <a:tailEnd type="none" w="sm" len="sm"/>
          </a:ln>
          <a:effectLst>
            <a:outerShdw blurRad="63500" sx="102000" sy="102000" algn="ctr" rotWithShape="0">
              <a:prstClr val="black">
                <a:alpha val="40000"/>
              </a:prstClr>
            </a:outerShdw>
          </a:effectLst>
          <a:scene3d>
            <a:camera prst="orthographicFront"/>
            <a:lightRig rig="threePt" dir="t"/>
          </a:scene3d>
          <a:sp3d prstMaterial="softEdge"/>
        </p:spPr>
        <p:txBody>
          <a:bodyPr spcFirstLastPara="1" wrap="square" lIns="91425" tIns="45700" rIns="91425" bIns="45700" anchor="ctr" anchorCtr="0">
            <a:noAutofit/>
            <a:sp3d prstMaterial="clear"/>
          </a:bodyPr>
          <a:lstStyle/>
          <a:p>
            <a:pPr marL="0" marR="0" lvl="0" indent="0" algn="l" rtl="0">
              <a:spcBef>
                <a:spcPts val="0"/>
              </a:spcBef>
              <a:spcAft>
                <a:spcPts val="0"/>
              </a:spcAft>
              <a:buNone/>
            </a:pPr>
            <a:endParaRPr sz="1800">
              <a:gradFill>
                <a:gsLst>
                  <a:gs pos="4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6"/>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4105AB39-659D-1865-6A75-DDB7A81D8D5A}"/>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00F720BA-0CC9-4245-1CA9-567176BF75D3}"/>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8B54709E-D51E-66F4-1F75-6F367C51B995}"/>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15CEF2F7-29B2-846D-C595-60292B9D9FA3}"/>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E37ED4CB-8403-33D1-8CA0-C93345CBD998}"/>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88EF9BE0-5E7E-8DCA-EF7E-045CC8C61586}"/>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294" name="Google Shape;294;p26"/>
          <p:cNvSpPr txBox="1">
            <a:spLocks noGrp="1"/>
          </p:cNvSpPr>
          <p:nvPr>
            <p:ph type="body" idx="1"/>
          </p:nvPr>
        </p:nvSpPr>
        <p:spPr>
          <a:xfrm>
            <a:off x="186704" y="139320"/>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Main Concerns</a:t>
            </a:r>
            <a:endParaRPr dirty="0">
              <a:solidFill>
                <a:schemeClr val="tx1"/>
              </a:solidFill>
            </a:endParaRPr>
          </a:p>
        </p:txBody>
      </p:sp>
      <p:sp>
        <p:nvSpPr>
          <p:cNvPr id="295" name="Google Shape;295;p26"/>
          <p:cNvSpPr txBox="1"/>
          <p:nvPr/>
        </p:nvSpPr>
        <p:spPr>
          <a:xfrm>
            <a:off x="85100" y="1411102"/>
            <a:ext cx="5625000" cy="3306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rPr>
              <a:t>HG has undergone a history of transformation, and as the company strategizes success into the future many considerations will have to consider.</a:t>
            </a:r>
            <a:endParaRPr dirty="0">
              <a:solidFill>
                <a:schemeClr val="dk1"/>
              </a:solidFill>
            </a:endParaRPr>
          </a:p>
          <a:p>
            <a:pPr marL="0" marR="0" lvl="0" indent="0" algn="l" rtl="0">
              <a:spcBef>
                <a:spcPts val="0"/>
              </a:spcBef>
              <a:spcAft>
                <a:spcPts val="0"/>
              </a:spcAft>
              <a:buNone/>
            </a:pPr>
            <a:endParaRPr dirty="0">
              <a:solidFill>
                <a:schemeClr val="dk1"/>
              </a:solidFill>
            </a:endParaRPr>
          </a:p>
          <a:p>
            <a:pPr marL="457200" marR="0" lvl="0" indent="-317500" algn="l" rtl="0">
              <a:spcBef>
                <a:spcPts val="0"/>
              </a:spcBef>
              <a:spcAft>
                <a:spcPts val="0"/>
              </a:spcAft>
              <a:buClr>
                <a:schemeClr val="dk1"/>
              </a:buClr>
              <a:buSzPts val="1400"/>
              <a:buChar char="●"/>
            </a:pPr>
            <a:r>
              <a:rPr lang="en-US" dirty="0">
                <a:solidFill>
                  <a:schemeClr val="dk1"/>
                </a:solidFill>
              </a:rPr>
              <a:t>Transforming the IT from decentralized to a centralized department between corporate, business units, and shared responsibilities.</a:t>
            </a:r>
            <a:endParaRPr dirty="0">
              <a:solidFill>
                <a:schemeClr val="dk1"/>
              </a:solidFill>
            </a:endParaRPr>
          </a:p>
          <a:p>
            <a:pPr marL="457200" marR="0" lvl="0" indent="0" algn="l" rtl="0">
              <a:spcBef>
                <a:spcPts val="0"/>
              </a:spcBef>
              <a:spcAft>
                <a:spcPts val="0"/>
              </a:spcAft>
              <a:buNone/>
            </a:pPr>
            <a:endParaRPr dirty="0">
              <a:solidFill>
                <a:schemeClr val="dk1"/>
              </a:solidFill>
            </a:endParaRPr>
          </a:p>
          <a:p>
            <a:pPr marL="457200" marR="0" lvl="0" indent="-317500" algn="l" rtl="0">
              <a:spcBef>
                <a:spcPts val="0"/>
              </a:spcBef>
              <a:spcAft>
                <a:spcPts val="0"/>
              </a:spcAft>
              <a:buClr>
                <a:schemeClr val="dk1"/>
              </a:buClr>
              <a:buSzPts val="1400"/>
              <a:buChar char="●"/>
            </a:pPr>
            <a:r>
              <a:rPr lang="en-US" dirty="0">
                <a:solidFill>
                  <a:schemeClr val="dk1"/>
                </a:solidFill>
              </a:rPr>
              <a:t>Resolving many of Miller’s observations, which have created projects and urgent action items to be addressed within the next three months.</a:t>
            </a:r>
            <a:endParaRPr dirty="0">
              <a:solidFill>
                <a:schemeClr val="dk1"/>
              </a:solidFill>
            </a:endParaRPr>
          </a:p>
          <a:p>
            <a:pPr marL="457200" marR="0" lvl="0" indent="0" algn="l" rtl="0">
              <a:spcBef>
                <a:spcPts val="0"/>
              </a:spcBef>
              <a:spcAft>
                <a:spcPts val="0"/>
              </a:spcAft>
              <a:buNone/>
            </a:pPr>
            <a:endParaRPr dirty="0">
              <a:solidFill>
                <a:schemeClr val="dk1"/>
              </a:solidFill>
            </a:endParaRPr>
          </a:p>
          <a:p>
            <a:pPr marL="457200" marR="0" lvl="0" indent="-317500" algn="l" rtl="0">
              <a:spcBef>
                <a:spcPts val="0"/>
              </a:spcBef>
              <a:spcAft>
                <a:spcPts val="0"/>
              </a:spcAft>
              <a:buClr>
                <a:schemeClr val="dk1"/>
              </a:buClr>
              <a:buSzPts val="1400"/>
              <a:buChar char="●"/>
            </a:pPr>
            <a:r>
              <a:rPr lang="en-US" dirty="0">
                <a:solidFill>
                  <a:schemeClr val="dk1"/>
                </a:solidFill>
              </a:rPr>
              <a:t>Utilizing ISACA’s IT Risk Management framework, HG has translated many of their largest challenges toward short and long-range implementation plans.</a:t>
            </a:r>
            <a:endParaRPr dirty="0">
              <a:solidFill>
                <a:schemeClr val="dk1"/>
              </a:solidFill>
            </a:endParaRPr>
          </a:p>
          <a:p>
            <a:pPr marL="0" marR="0" lvl="0" indent="0" algn="l" rtl="0">
              <a:spcBef>
                <a:spcPts val="0"/>
              </a:spcBef>
              <a:spcAft>
                <a:spcPts val="0"/>
              </a:spcAft>
              <a:buNone/>
            </a:pPr>
            <a:endParaRPr dirty="0">
              <a:solidFill>
                <a:schemeClr val="dk1"/>
              </a:solidFill>
            </a:endParaRPr>
          </a:p>
          <a:p>
            <a:pPr marL="0" marR="0" lvl="0" indent="0" algn="l" rtl="0">
              <a:spcBef>
                <a:spcPts val="0"/>
              </a:spcBef>
              <a:spcAft>
                <a:spcPts val="0"/>
              </a:spcAft>
              <a:buNone/>
            </a:pPr>
            <a:endParaRPr dirty="0">
              <a:solidFill>
                <a:schemeClr val="dk1"/>
              </a:solidFill>
            </a:endParaRPr>
          </a:p>
        </p:txBody>
      </p:sp>
      <p:pic>
        <p:nvPicPr>
          <p:cNvPr id="296" name="Google Shape;296;p26"/>
          <p:cNvPicPr preferRelativeResize="0"/>
          <p:nvPr/>
        </p:nvPicPr>
        <p:blipFill rotWithShape="1">
          <a:blip r:embed="rId3">
            <a:alphaModFix/>
          </a:blip>
          <a:srcRect l="6135" t="3370" r="52765" b="10858"/>
          <a:stretch/>
        </p:blipFill>
        <p:spPr>
          <a:xfrm>
            <a:off x="10124800" y="1189500"/>
            <a:ext cx="1591400" cy="2151224"/>
          </a:xfrm>
          <a:prstGeom prst="rect">
            <a:avLst/>
          </a:prstGeom>
          <a:noFill/>
          <a:ln>
            <a:noFill/>
          </a:ln>
        </p:spPr>
      </p:pic>
      <p:pic>
        <p:nvPicPr>
          <p:cNvPr id="297" name="Google Shape;297;p26"/>
          <p:cNvPicPr preferRelativeResize="0"/>
          <p:nvPr/>
        </p:nvPicPr>
        <p:blipFill rotWithShape="1">
          <a:blip r:embed="rId3">
            <a:alphaModFix/>
          </a:blip>
          <a:srcRect l="55686" r="7611" b="10088"/>
          <a:stretch/>
        </p:blipFill>
        <p:spPr>
          <a:xfrm>
            <a:off x="6281775" y="1098597"/>
            <a:ext cx="1320544" cy="2095681"/>
          </a:xfrm>
          <a:prstGeom prst="rect">
            <a:avLst/>
          </a:prstGeom>
          <a:noFill/>
          <a:ln>
            <a:noFill/>
          </a:ln>
        </p:spPr>
      </p:pic>
      <p:sp>
        <p:nvSpPr>
          <p:cNvPr id="298" name="Google Shape;298;p26"/>
          <p:cNvSpPr/>
          <p:nvPr/>
        </p:nvSpPr>
        <p:spPr>
          <a:xfrm>
            <a:off x="8271281" y="1750350"/>
            <a:ext cx="1380900" cy="690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txBox="1"/>
          <p:nvPr/>
        </p:nvSpPr>
        <p:spPr>
          <a:xfrm>
            <a:off x="6365650" y="3204138"/>
            <a:ext cx="24762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1">
                <a:solidFill>
                  <a:schemeClr val="dk1"/>
                </a:solidFill>
              </a:rPr>
              <a:t>Image Credit: Software Advice</a:t>
            </a:r>
            <a:r>
              <a:rPr lang="en-US" sz="1000" i="1" baseline="30000">
                <a:solidFill>
                  <a:schemeClr val="dk1"/>
                </a:solidFill>
              </a:rPr>
              <a:t>™</a:t>
            </a:r>
            <a:r>
              <a:rPr lang="en-US" sz="1000" i="1">
                <a:solidFill>
                  <a:schemeClr val="dk1"/>
                </a:solidFill>
              </a:rPr>
              <a:t>, Inc.</a:t>
            </a:r>
            <a:endParaRPr sz="1000" i="1">
              <a:solidFill>
                <a:schemeClr val="dk1"/>
              </a:solidFill>
            </a:endParaRPr>
          </a:p>
        </p:txBody>
      </p:sp>
      <p:pic>
        <p:nvPicPr>
          <p:cNvPr id="300" name="Google Shape;300;p26"/>
          <p:cNvPicPr preferRelativeResize="0"/>
          <p:nvPr/>
        </p:nvPicPr>
        <p:blipFill>
          <a:blip r:embed="rId4">
            <a:alphaModFix/>
          </a:blip>
          <a:stretch>
            <a:fillRect/>
          </a:stretch>
        </p:blipFill>
        <p:spPr>
          <a:xfrm>
            <a:off x="7251863" y="3429294"/>
            <a:ext cx="3695788" cy="3112500"/>
          </a:xfrm>
          <a:prstGeom prst="rect">
            <a:avLst/>
          </a:prstGeom>
          <a:noFill/>
          <a:ln>
            <a:noFill/>
          </a:ln>
        </p:spPr>
      </p:pic>
      <p:sp>
        <p:nvSpPr>
          <p:cNvPr id="301" name="Google Shape;301;p26"/>
          <p:cNvSpPr txBox="1"/>
          <p:nvPr/>
        </p:nvSpPr>
        <p:spPr>
          <a:xfrm>
            <a:off x="6470675" y="6541788"/>
            <a:ext cx="24762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1">
                <a:solidFill>
                  <a:schemeClr val="dk1"/>
                </a:solidFill>
              </a:rPr>
              <a:t>Image Credit: ISACA</a:t>
            </a:r>
            <a:endParaRPr sz="1000" i="1">
              <a:solidFill>
                <a:schemeClr val="dk1"/>
              </a:solidFill>
            </a:endParaRPr>
          </a:p>
        </p:txBody>
      </p:sp>
      <p:sp>
        <p:nvSpPr>
          <p:cNvPr id="318" name="Google Shape;318;p26"/>
          <p:cNvSpPr txBox="1"/>
          <p:nvPr/>
        </p:nvSpPr>
        <p:spPr>
          <a:xfrm>
            <a:off x="6424375" y="994613"/>
            <a:ext cx="24762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rPr>
              <a:t>Decentralized</a:t>
            </a:r>
            <a:endParaRPr sz="1200" b="1">
              <a:solidFill>
                <a:schemeClr val="dk1"/>
              </a:solidFill>
            </a:endParaRPr>
          </a:p>
        </p:txBody>
      </p:sp>
      <p:sp>
        <p:nvSpPr>
          <p:cNvPr id="319" name="Google Shape;319;p26"/>
          <p:cNvSpPr txBox="1"/>
          <p:nvPr/>
        </p:nvSpPr>
        <p:spPr>
          <a:xfrm>
            <a:off x="10506525" y="1044600"/>
            <a:ext cx="13809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rPr>
              <a:t>Centralized</a:t>
            </a:r>
            <a:endParaRPr sz="1200"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7"/>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16EAD777-28E3-E6AC-D9B5-16648FAEE833}"/>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A8896449-AD27-A8A2-E323-A2F398AB62CD}"/>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44B520E5-147F-A599-7066-F94D09DF88DE}"/>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66F57694-A571-060F-810C-D7EE787EA9F3}"/>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37A150DC-B65D-1E40-A62C-B47B341C2EC4}"/>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A5F77CFB-ECD2-815D-316B-5F35922F2EF5}"/>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330" name="Google Shape;330;p27"/>
          <p:cNvSpPr txBox="1">
            <a:spLocks noGrp="1"/>
          </p:cNvSpPr>
          <p:nvPr>
            <p:ph type="body" idx="1"/>
          </p:nvPr>
        </p:nvSpPr>
        <p:spPr>
          <a:xfrm>
            <a:off x="186704" y="139320"/>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Information Technology Department Transformation</a:t>
            </a:r>
            <a:endParaRPr dirty="0">
              <a:solidFill>
                <a:schemeClr val="tx1"/>
              </a:solidFill>
            </a:endParaRPr>
          </a:p>
        </p:txBody>
      </p:sp>
      <p:sp>
        <p:nvSpPr>
          <p:cNvPr id="331" name="Google Shape;331;p27"/>
          <p:cNvSpPr txBox="1"/>
          <p:nvPr/>
        </p:nvSpPr>
        <p:spPr>
          <a:xfrm>
            <a:off x="85100" y="1147020"/>
            <a:ext cx="6108000" cy="4345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rPr>
              <a:t>HG’s IT department historically operated with over 800 staff members, with dedicated teams for each business unit and a centralized team to operated the shared corporate IT systems.  Previous to that, HG IT was very decentralized with CIOs for each of the businesses, and dual reporting lines to each business unit and the global CIO of HG.</a:t>
            </a:r>
            <a:endParaRPr>
              <a:solidFill>
                <a:schemeClr val="dk1"/>
              </a:solidFill>
            </a:endParaRPr>
          </a:p>
          <a:p>
            <a:pPr marL="0" marR="0" lvl="0" indent="0" algn="l" rtl="0">
              <a:spcBef>
                <a:spcPts val="0"/>
              </a:spcBef>
              <a:spcAft>
                <a:spcPts val="0"/>
              </a:spcAft>
              <a:buNone/>
            </a:pPr>
            <a:endParaRPr>
              <a:solidFill>
                <a:schemeClr val="dk1"/>
              </a:solidFill>
            </a:endParaRPr>
          </a:p>
          <a:p>
            <a:pPr marL="0" marR="0" lvl="0" indent="0" algn="l" rtl="0">
              <a:spcBef>
                <a:spcPts val="0"/>
              </a:spcBef>
              <a:spcAft>
                <a:spcPts val="0"/>
              </a:spcAft>
              <a:buNone/>
            </a:pPr>
            <a:r>
              <a:rPr lang="en-US">
                <a:solidFill>
                  <a:schemeClr val="dk1"/>
                </a:solidFill>
              </a:rPr>
              <a:t>There were many redundant systems and functions, and although the decision to centralize was recognized to yield cost savings and create efficiency, the leadership was reluctant to make changes because the business units were previously performing well.  This was the trend until HG hit bankruptcy.</a:t>
            </a:r>
            <a:endParaRPr>
              <a:solidFill>
                <a:schemeClr val="dk1"/>
              </a:solidFill>
            </a:endParaRPr>
          </a:p>
          <a:p>
            <a:pPr marL="0" marR="0" lvl="0" indent="0" algn="l" rtl="0">
              <a:spcBef>
                <a:spcPts val="0"/>
              </a:spcBef>
              <a:spcAft>
                <a:spcPts val="0"/>
              </a:spcAft>
              <a:buNone/>
            </a:pPr>
            <a:endParaRPr>
              <a:solidFill>
                <a:schemeClr val="dk1"/>
              </a:solidFill>
            </a:endParaRPr>
          </a:p>
          <a:p>
            <a:pPr marL="0" marR="0" lvl="0" indent="0" algn="l" rtl="0">
              <a:spcBef>
                <a:spcPts val="0"/>
              </a:spcBef>
              <a:spcAft>
                <a:spcPts val="0"/>
              </a:spcAft>
              <a:buNone/>
            </a:pPr>
            <a:r>
              <a:rPr lang="en-US">
                <a:solidFill>
                  <a:schemeClr val="dk1"/>
                </a:solidFill>
              </a:rPr>
              <a:t>As the turmoil settled, HG IT has remained focused on business recovery and profitability.  With increasing profits and a much stronger IT budget, HG IT is seeking to transform into the most highly efficient department within the organization.</a:t>
            </a:r>
            <a:endParaRPr>
              <a:solidFill>
                <a:schemeClr val="dk1"/>
              </a:solidFill>
            </a:endParaRPr>
          </a:p>
          <a:p>
            <a:pPr marL="0" marR="0" lvl="0" indent="0" algn="l" rtl="0">
              <a:spcBef>
                <a:spcPts val="0"/>
              </a:spcBef>
              <a:spcAft>
                <a:spcPts val="0"/>
              </a:spcAft>
              <a:buNone/>
            </a:pPr>
            <a:endParaRPr>
              <a:solidFill>
                <a:schemeClr val="dk1"/>
              </a:solidFill>
            </a:endParaRPr>
          </a:p>
          <a:p>
            <a:pPr marL="0" marR="0" lvl="0" indent="0" algn="l" rtl="0">
              <a:spcBef>
                <a:spcPts val="0"/>
              </a:spcBef>
              <a:spcAft>
                <a:spcPts val="0"/>
              </a:spcAft>
              <a:buNone/>
            </a:pPr>
            <a:r>
              <a:rPr lang="en-US">
                <a:solidFill>
                  <a:schemeClr val="dk1"/>
                </a:solidFill>
              </a:rPr>
              <a:t>This transformation is going to be led by Miller, who is seeking to bring more autonomy between the business units, with a focus toward reliability, compliance, and company profitability.</a:t>
            </a:r>
            <a:endParaRPr>
              <a:solidFill>
                <a:schemeClr val="dk1"/>
              </a:solidFill>
            </a:endParaRPr>
          </a:p>
          <a:p>
            <a:pPr marL="0" marR="0" lvl="0" indent="0" algn="l" rtl="0">
              <a:spcBef>
                <a:spcPts val="0"/>
              </a:spcBef>
              <a:spcAft>
                <a:spcPts val="0"/>
              </a:spcAft>
              <a:buNone/>
            </a:pPr>
            <a:endParaRPr>
              <a:solidFill>
                <a:schemeClr val="dk1"/>
              </a:solidFill>
            </a:endParaRPr>
          </a:p>
          <a:p>
            <a:pPr marL="0" marR="0" lvl="0" indent="0" algn="l" rtl="0">
              <a:spcBef>
                <a:spcPts val="0"/>
              </a:spcBef>
              <a:spcAft>
                <a:spcPts val="0"/>
              </a:spcAft>
              <a:buNone/>
            </a:pPr>
            <a:endParaRPr>
              <a:solidFill>
                <a:schemeClr val="dk1"/>
              </a:solidFill>
            </a:endParaRPr>
          </a:p>
        </p:txBody>
      </p:sp>
      <p:pic>
        <p:nvPicPr>
          <p:cNvPr id="332" name="Google Shape;332;p27"/>
          <p:cNvPicPr preferRelativeResize="0"/>
          <p:nvPr/>
        </p:nvPicPr>
        <p:blipFill rotWithShape="1">
          <a:blip r:embed="rId3">
            <a:alphaModFix/>
          </a:blip>
          <a:srcRect t="22591" b="16153"/>
          <a:stretch/>
        </p:blipFill>
        <p:spPr>
          <a:xfrm>
            <a:off x="6315275" y="4879588"/>
            <a:ext cx="5694099" cy="1560925"/>
          </a:xfrm>
          <a:prstGeom prst="rect">
            <a:avLst/>
          </a:prstGeom>
          <a:noFill/>
          <a:ln>
            <a:noFill/>
          </a:ln>
        </p:spPr>
      </p:pic>
      <p:sp>
        <p:nvSpPr>
          <p:cNvPr id="333" name="Google Shape;333;p27"/>
          <p:cNvSpPr/>
          <p:nvPr/>
        </p:nvSpPr>
        <p:spPr>
          <a:xfrm>
            <a:off x="8650525" y="4799050"/>
            <a:ext cx="1218600" cy="17220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txBox="1"/>
          <p:nvPr/>
        </p:nvSpPr>
        <p:spPr>
          <a:xfrm>
            <a:off x="6315275" y="6455196"/>
            <a:ext cx="21057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1">
                <a:solidFill>
                  <a:schemeClr val="dk1"/>
                </a:solidFill>
              </a:rPr>
              <a:t>Image Credit: HBR.org</a:t>
            </a:r>
            <a:endParaRPr sz="1000" i="1">
              <a:solidFill>
                <a:schemeClr val="dk1"/>
              </a:solidFill>
            </a:endParaRPr>
          </a:p>
        </p:txBody>
      </p:sp>
      <p:pic>
        <p:nvPicPr>
          <p:cNvPr id="335" name="Google Shape;335;p27"/>
          <p:cNvPicPr preferRelativeResize="0"/>
          <p:nvPr/>
        </p:nvPicPr>
        <p:blipFill rotWithShape="1">
          <a:blip r:embed="rId4">
            <a:alphaModFix/>
          </a:blip>
          <a:srcRect t="6233" b="8840"/>
          <a:stretch/>
        </p:blipFill>
        <p:spPr>
          <a:xfrm>
            <a:off x="6297414" y="1251764"/>
            <a:ext cx="2836523" cy="2906624"/>
          </a:xfrm>
          <a:prstGeom prst="rect">
            <a:avLst/>
          </a:prstGeom>
          <a:noFill/>
          <a:ln>
            <a:noFill/>
          </a:ln>
        </p:spPr>
      </p:pic>
      <p:pic>
        <p:nvPicPr>
          <p:cNvPr id="336" name="Google Shape;336;p27"/>
          <p:cNvPicPr preferRelativeResize="0"/>
          <p:nvPr/>
        </p:nvPicPr>
        <p:blipFill rotWithShape="1">
          <a:blip r:embed="rId5">
            <a:alphaModFix/>
          </a:blip>
          <a:srcRect t="6189" b="8442"/>
          <a:stretch/>
        </p:blipFill>
        <p:spPr>
          <a:xfrm>
            <a:off x="9240289" y="1272413"/>
            <a:ext cx="2836524" cy="2908680"/>
          </a:xfrm>
          <a:prstGeom prst="rect">
            <a:avLst/>
          </a:prstGeom>
          <a:noFill/>
          <a:ln>
            <a:noFill/>
          </a:ln>
        </p:spPr>
      </p:pic>
      <p:sp>
        <p:nvSpPr>
          <p:cNvPr id="337" name="Google Shape;337;p27"/>
          <p:cNvSpPr/>
          <p:nvPr/>
        </p:nvSpPr>
        <p:spPr>
          <a:xfrm>
            <a:off x="8902663" y="2602775"/>
            <a:ext cx="714300" cy="35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txBox="1"/>
          <p:nvPr/>
        </p:nvSpPr>
        <p:spPr>
          <a:xfrm>
            <a:off x="6315275" y="4189713"/>
            <a:ext cx="24762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1">
                <a:solidFill>
                  <a:schemeClr val="dk1"/>
                </a:solidFill>
              </a:rPr>
              <a:t>Image Credit: Software Advice</a:t>
            </a:r>
            <a:r>
              <a:rPr lang="en-US" sz="1000" i="1" baseline="30000">
                <a:solidFill>
                  <a:schemeClr val="dk1"/>
                </a:solidFill>
              </a:rPr>
              <a:t>™</a:t>
            </a:r>
            <a:r>
              <a:rPr lang="en-US" sz="1000" i="1">
                <a:solidFill>
                  <a:schemeClr val="dk1"/>
                </a:solidFill>
              </a:rPr>
              <a:t>, Inc.</a:t>
            </a:r>
            <a:endParaRPr sz="1000" i="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8"/>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B3B2C4DA-9C45-2106-DEFF-E2EBAD4B9E9E}"/>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2E2A5A28-5498-6923-3FEC-C43AB09CA196}"/>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A96CEFC0-57B5-DA4E-C222-ED0E0711C0B6}"/>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45CBC355-253C-6EDB-10E7-1232479C2972}"/>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28072A89-F955-4BBA-6C24-0CE8361F6388}"/>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E12B40FD-961D-2E87-ECCD-F6B10CD82ED8}"/>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348" name="Google Shape;348;p28"/>
          <p:cNvSpPr txBox="1"/>
          <p:nvPr/>
        </p:nvSpPr>
        <p:spPr>
          <a:xfrm>
            <a:off x="137550" y="1223175"/>
            <a:ext cx="11092800" cy="2872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solidFill>
                  <a:schemeClr val="dk1"/>
                </a:solidFill>
              </a:rPr>
              <a:t>Miller has recognized that many of the business goals and objectives and been impacted by a neglected IT department over the years.</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US" b="1">
                <a:solidFill>
                  <a:schemeClr val="dk1"/>
                </a:solidFill>
              </a:rPr>
              <a:t>Utilizing the COBIT framework, she is seeking to address business goals related to financial performance, customers, internal efficiencies, while promoting business growth.</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US" b="1">
                <a:solidFill>
                  <a:schemeClr val="dk1"/>
                </a:solidFill>
              </a:rPr>
              <a:t>Furthermore, Miller seeks to translate these 7 observations into many projects to address the needs of HG and the IT department within the near-term future, as well as phased implementations during the next few years of the department and business growth.  Miller is intending to incorporate the ISACA Risk IT Framework which will address Risk Evaluation, Risk Governance, and Risk Response.</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US" b="1">
                <a:solidFill>
                  <a:schemeClr val="dk1"/>
                </a:solidFill>
              </a:rPr>
              <a:t>For the future of HG IT and following the implementation of these projects, Miller is seeking to participate in the next HG Risk Audit, in which the IT department can be assessed with other business lines as part of the Risk Universe analysis.</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p:txBody>
      </p:sp>
      <p:sp>
        <p:nvSpPr>
          <p:cNvPr id="349" name="Google Shape;349;p28"/>
          <p:cNvSpPr txBox="1">
            <a:spLocks noGrp="1"/>
          </p:cNvSpPr>
          <p:nvPr>
            <p:ph type="body" idx="1"/>
          </p:nvPr>
        </p:nvSpPr>
        <p:spPr>
          <a:xfrm>
            <a:off x="0" y="139700"/>
            <a:ext cx="11572875" cy="723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IT Risk Approach</a:t>
            </a:r>
            <a:endParaRPr dirty="0">
              <a:solidFill>
                <a:schemeClr val="tx1"/>
              </a:solidFill>
            </a:endParaRPr>
          </a:p>
        </p:txBody>
      </p:sp>
      <p:pic>
        <p:nvPicPr>
          <p:cNvPr id="350" name="Google Shape;350;p28"/>
          <p:cNvPicPr preferRelativeResize="0"/>
          <p:nvPr/>
        </p:nvPicPr>
        <p:blipFill>
          <a:blip r:embed="rId3">
            <a:alphaModFix/>
          </a:blip>
          <a:stretch>
            <a:fillRect/>
          </a:stretch>
        </p:blipFill>
        <p:spPr>
          <a:xfrm>
            <a:off x="1740161" y="4195675"/>
            <a:ext cx="7887575" cy="2346125"/>
          </a:xfrm>
          <a:prstGeom prst="rect">
            <a:avLst/>
          </a:prstGeom>
          <a:noFill/>
          <a:ln>
            <a:noFill/>
          </a:ln>
        </p:spPr>
      </p:pic>
      <p:sp>
        <p:nvSpPr>
          <p:cNvPr id="351" name="Google Shape;351;p28"/>
          <p:cNvSpPr txBox="1"/>
          <p:nvPr/>
        </p:nvSpPr>
        <p:spPr>
          <a:xfrm>
            <a:off x="1740150" y="6541788"/>
            <a:ext cx="24762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1">
                <a:solidFill>
                  <a:srgbClr val="313131"/>
                </a:solidFill>
                <a:highlight>
                  <a:srgbClr val="FFFFFF"/>
                </a:highlight>
              </a:rPr>
              <a:t> ISACA, </a:t>
            </a:r>
            <a:r>
              <a:rPr lang="en-US" sz="1000" i="1">
                <a:solidFill>
                  <a:srgbClr val="38667A"/>
                </a:solidFill>
                <a:highlight>
                  <a:srgbClr val="FFFFFF"/>
                </a:highlight>
                <a:uFill>
                  <a:noFill/>
                </a:uFill>
                <a:hlinkClick r:id="rId4"/>
              </a:rPr>
              <a:t>COBIT 5 for Risk</a:t>
            </a:r>
            <a:endParaRPr sz="1000" i="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9"/>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06930481-822C-86BC-0619-117811CAD985}"/>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A2C42182-DDC6-B953-99D6-2A8ADA17948E}"/>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2E2FB358-5C6A-3EF1-FAC0-CB1D6CCCCDA6}"/>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020C3CDC-5DF8-24B4-6B73-0DF1B4C6DFE7}"/>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7A3F53F7-9EFB-B2C4-795F-7F40BB69FA3C}"/>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969DD4DB-57D9-4567-B2CA-72DA0BC34DDA}"/>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362" name="Google Shape;362;p29"/>
          <p:cNvSpPr/>
          <p:nvPr/>
        </p:nvSpPr>
        <p:spPr>
          <a:xfrm>
            <a:off x="247725" y="4903675"/>
            <a:ext cx="11781000" cy="724200"/>
          </a:xfrm>
          <a:prstGeom prst="rect">
            <a:avLst/>
          </a:prstGeom>
          <a:gradFill>
            <a:gsLst>
              <a:gs pos="0">
                <a:srgbClr val="F2F2F2"/>
              </a:gs>
              <a:gs pos="100000">
                <a:srgbClr val="A6A6A6"/>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247725" y="5627875"/>
            <a:ext cx="11781000" cy="660600"/>
          </a:xfrm>
          <a:prstGeom prst="rect">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247725" y="6288475"/>
            <a:ext cx="11781000" cy="440100"/>
          </a:xfrm>
          <a:prstGeom prst="rect">
            <a:avLst/>
          </a:prstGeom>
          <a:gradFill>
            <a:gsLst>
              <a:gs pos="0">
                <a:srgbClr val="F2F2F2"/>
              </a:gs>
              <a:gs pos="100000">
                <a:srgbClr val="A6A6A6"/>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247725" y="4385275"/>
            <a:ext cx="11781000" cy="518400"/>
          </a:xfrm>
          <a:prstGeom prst="rect">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247725" y="3866875"/>
            <a:ext cx="11781000" cy="518400"/>
          </a:xfrm>
          <a:prstGeom prst="rect">
            <a:avLst/>
          </a:prstGeom>
          <a:gradFill>
            <a:gsLst>
              <a:gs pos="0">
                <a:srgbClr val="F2F2F2"/>
              </a:gs>
              <a:gs pos="100000">
                <a:srgbClr val="A6A6A6"/>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247725" y="2913475"/>
            <a:ext cx="11781000" cy="953400"/>
          </a:xfrm>
          <a:prstGeom prst="rect">
            <a:avLst/>
          </a:prstGeom>
          <a:gradFill>
            <a:gsLst>
              <a:gs pos="0">
                <a:srgbClr val="D4E5F5"/>
              </a:gs>
              <a:gs pos="100000">
                <a:srgbClr val="70A4D5"/>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247725" y="1548175"/>
            <a:ext cx="11781000" cy="1365300"/>
          </a:xfrm>
          <a:prstGeom prst="rect">
            <a:avLst/>
          </a:prstGeom>
          <a:gradFill>
            <a:gsLst>
              <a:gs pos="0">
                <a:srgbClr val="F2F2F2"/>
              </a:gs>
              <a:gs pos="100000">
                <a:srgbClr val="A6A6A6"/>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txBox="1">
            <a:spLocks noGrp="1"/>
          </p:cNvSpPr>
          <p:nvPr>
            <p:ph type="body" idx="1"/>
          </p:nvPr>
        </p:nvSpPr>
        <p:spPr>
          <a:xfrm>
            <a:off x="186704" y="139320"/>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Translating Observations into an Action Plan</a:t>
            </a:r>
            <a:endParaRPr dirty="0">
              <a:solidFill>
                <a:schemeClr val="tx1"/>
              </a:solidFill>
            </a:endParaRPr>
          </a:p>
        </p:txBody>
      </p:sp>
      <p:sp>
        <p:nvSpPr>
          <p:cNvPr id="370" name="Google Shape;370;p29"/>
          <p:cNvSpPr txBox="1"/>
          <p:nvPr/>
        </p:nvSpPr>
        <p:spPr>
          <a:xfrm>
            <a:off x="186700" y="1137925"/>
            <a:ext cx="3733800" cy="531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a:solidFill>
                  <a:schemeClr val="dk1"/>
                </a:solidFill>
              </a:rPr>
              <a:t>Miller’s initial observations include:</a:t>
            </a:r>
            <a:endParaRPr b="1">
              <a:solidFill>
                <a:schemeClr val="dk1"/>
              </a:solidFill>
            </a:endParaRPr>
          </a:p>
          <a:p>
            <a:pPr marL="457200" marR="0" lvl="0" indent="0" algn="l" rtl="0">
              <a:spcBef>
                <a:spcPts val="0"/>
              </a:spcBef>
              <a:spcAft>
                <a:spcPts val="0"/>
              </a:spcAft>
              <a:buNone/>
            </a:pPr>
            <a:endParaRPr b="1">
              <a:solidFill>
                <a:schemeClr val="dk1"/>
              </a:solidFill>
            </a:endParaRPr>
          </a:p>
          <a:p>
            <a:pPr marL="457200" marR="0" lvl="0" indent="-304800" algn="l" rtl="0">
              <a:spcBef>
                <a:spcPts val="0"/>
              </a:spcBef>
              <a:spcAft>
                <a:spcPts val="0"/>
              </a:spcAft>
              <a:buClr>
                <a:schemeClr val="dk1"/>
              </a:buClr>
              <a:buSzPts val="1200"/>
              <a:buChar char="●"/>
            </a:pPr>
            <a:r>
              <a:rPr lang="en-US" sz="1200">
                <a:solidFill>
                  <a:schemeClr val="dk1"/>
                </a:solidFill>
              </a:rPr>
              <a:t>No one is accountable for information security</a:t>
            </a: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304800" algn="l" rtl="0">
              <a:spcBef>
                <a:spcPts val="0"/>
              </a:spcBef>
              <a:spcAft>
                <a:spcPts val="0"/>
              </a:spcAft>
              <a:buClr>
                <a:schemeClr val="dk1"/>
              </a:buClr>
              <a:buSzPts val="1200"/>
              <a:buChar char="●"/>
            </a:pPr>
            <a:r>
              <a:rPr lang="en-US" sz="1200">
                <a:solidFill>
                  <a:schemeClr val="dk1"/>
                </a:solidFill>
              </a:rPr>
              <a:t>Connectivity is a problem</a:t>
            </a:r>
            <a:endParaRPr sz="1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304800" algn="l" rtl="0">
              <a:spcBef>
                <a:spcPts val="0"/>
              </a:spcBef>
              <a:spcAft>
                <a:spcPts val="0"/>
              </a:spcAft>
              <a:buClr>
                <a:schemeClr val="dk1"/>
              </a:buClr>
              <a:buSzPts val="1200"/>
              <a:buChar char="●"/>
            </a:pPr>
            <a:r>
              <a:rPr lang="en-US" sz="1200">
                <a:solidFill>
                  <a:schemeClr val="dk1"/>
                </a:solidFill>
              </a:rPr>
              <a:t>There are too many ERPs and they are expensive to maintain</a:t>
            </a: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304800" algn="l" rtl="0">
              <a:spcBef>
                <a:spcPts val="0"/>
              </a:spcBef>
              <a:spcAft>
                <a:spcPts val="0"/>
              </a:spcAft>
              <a:buClr>
                <a:schemeClr val="dk1"/>
              </a:buClr>
              <a:buSzPts val="1200"/>
              <a:buChar char="●"/>
            </a:pPr>
            <a:r>
              <a:rPr lang="en-US" sz="1200">
                <a:solidFill>
                  <a:schemeClr val="dk1"/>
                </a:solidFill>
              </a:rPr>
              <a:t>IT audit issues are piling up</a:t>
            </a: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304800" algn="l" rtl="0">
              <a:spcBef>
                <a:spcPts val="0"/>
              </a:spcBef>
              <a:spcAft>
                <a:spcPts val="0"/>
              </a:spcAft>
              <a:buClr>
                <a:schemeClr val="dk1"/>
              </a:buClr>
              <a:buSzPts val="1200"/>
              <a:buChar char="●"/>
            </a:pPr>
            <a:r>
              <a:rPr lang="en-US" sz="1200">
                <a:solidFill>
                  <a:schemeClr val="dk1"/>
                </a:solidFill>
              </a:rPr>
              <a:t>Manufacturing and shop floor systems are old and causing the production line to stop</a:t>
            </a: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304800" algn="l" rtl="0">
              <a:spcBef>
                <a:spcPts val="0"/>
              </a:spcBef>
              <a:spcAft>
                <a:spcPts val="0"/>
              </a:spcAft>
              <a:buClr>
                <a:schemeClr val="dk1"/>
              </a:buClr>
              <a:buSzPts val="1200"/>
              <a:buChar char="●"/>
            </a:pPr>
            <a:r>
              <a:rPr lang="en-US" sz="1200">
                <a:solidFill>
                  <a:schemeClr val="dk1"/>
                </a:solidFill>
              </a:rPr>
              <a:t>PCs and operating systems are old and unsupported</a:t>
            </a: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457200" marR="0" lvl="0" indent="-304800" algn="l" rtl="0">
              <a:spcBef>
                <a:spcPts val="0"/>
              </a:spcBef>
              <a:spcAft>
                <a:spcPts val="0"/>
              </a:spcAft>
              <a:buClr>
                <a:schemeClr val="dk1"/>
              </a:buClr>
              <a:buSzPts val="1200"/>
              <a:buChar char="●"/>
            </a:pPr>
            <a:r>
              <a:rPr lang="en-US" sz="1200">
                <a:solidFill>
                  <a:schemeClr val="dk1"/>
                </a:solidFill>
              </a:rPr>
              <a:t>No one understands how the applications and business systems work except the vendor</a:t>
            </a:r>
            <a:endParaRPr sz="1200">
              <a:solidFill>
                <a:schemeClr val="dk1"/>
              </a:solidFill>
            </a:endParaRPr>
          </a:p>
          <a:p>
            <a:pPr marL="0" marR="0" lvl="0" indent="0" algn="l" rtl="0">
              <a:spcBef>
                <a:spcPts val="0"/>
              </a:spcBef>
              <a:spcAft>
                <a:spcPts val="0"/>
              </a:spcAft>
              <a:buNone/>
            </a:pPr>
            <a:endParaRPr b="1">
              <a:solidFill>
                <a:schemeClr val="dk1"/>
              </a:solidFill>
            </a:endParaRPr>
          </a:p>
          <a:p>
            <a:pPr marL="0" marR="0" lvl="0" indent="0" algn="l" rtl="0">
              <a:spcBef>
                <a:spcPts val="0"/>
              </a:spcBef>
              <a:spcAft>
                <a:spcPts val="0"/>
              </a:spcAft>
              <a:buNone/>
            </a:pPr>
            <a:endParaRPr b="1">
              <a:solidFill>
                <a:schemeClr val="dk1"/>
              </a:solidFill>
            </a:endParaRPr>
          </a:p>
          <a:p>
            <a:pPr marL="0" marR="0" lvl="0" indent="0" algn="l" rtl="0">
              <a:spcBef>
                <a:spcPts val="0"/>
              </a:spcBef>
              <a:spcAft>
                <a:spcPts val="0"/>
              </a:spcAft>
              <a:buClr>
                <a:schemeClr val="dk1"/>
              </a:buClr>
              <a:buSzPts val="1100"/>
              <a:buFont typeface="Arial"/>
              <a:buNone/>
            </a:pPr>
            <a:endParaRPr b="1">
              <a:solidFill>
                <a:schemeClr val="dk1"/>
              </a:solidFill>
            </a:endParaRPr>
          </a:p>
          <a:p>
            <a:pPr marL="0" marR="0" lvl="0" indent="0" algn="l" rtl="0">
              <a:spcBef>
                <a:spcPts val="0"/>
              </a:spcBef>
              <a:spcAft>
                <a:spcPts val="0"/>
              </a:spcAft>
              <a:buNone/>
            </a:pPr>
            <a:endParaRPr b="1">
              <a:solidFill>
                <a:schemeClr val="dk1"/>
              </a:solidFill>
            </a:endParaRPr>
          </a:p>
        </p:txBody>
      </p:sp>
      <p:sp>
        <p:nvSpPr>
          <p:cNvPr id="371" name="Google Shape;371;p29"/>
          <p:cNvSpPr txBox="1"/>
          <p:nvPr/>
        </p:nvSpPr>
        <p:spPr>
          <a:xfrm>
            <a:off x="4224800" y="1064725"/>
            <a:ext cx="7684800" cy="546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rPr>
              <a:t>These observations have generated the following twenty projects:</a:t>
            </a:r>
            <a:endParaRPr b="1">
              <a:solidFill>
                <a:schemeClr val="dk1"/>
              </a:solidFill>
            </a:endParaRPr>
          </a:p>
          <a:p>
            <a:pPr marL="0" lvl="0" indent="0" algn="l" rtl="0">
              <a:spcBef>
                <a:spcPts val="0"/>
              </a:spcBef>
              <a:spcAft>
                <a:spcPts val="0"/>
              </a:spcAft>
              <a:buClr>
                <a:schemeClr val="dk1"/>
              </a:buClr>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Hire information security manager and 1 security analyst for each business unit</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Enterprise AV license</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Firewall</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Additional software (i.e. VPN, network security tools, manuals)</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Advanced infosec annual training for security team</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Basic infosec training for company, quarterly/annual (4 hours p/staff)</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Hire annual external consultant for penetration testing and assessment</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Determine business internet speed, increase service plan for bandwidth increase or additional (redundant) data line</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Invest in IT capital improvements, servers, new router, switch, and infrastructure equipment &amp; Service Plans</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Configure firewall and network equipment to limit unnecessary data on network</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Consolidate and streamline business processes to meet current business needs</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Invest in a 3rd party ERP suite</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Hire an internal IT auditor to work in partnership with corporate and business units</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External IT audit consultant, annually</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Replace shop floor systems and establish redundant support systems, i.e. RAID and UPS</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IT security analysts responsible for monthly audits of essential systems, and weekly audits of critical systems</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Develop corporate-wide phasing plan to standardize and replace old systems and applications</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Replace 5000 computers with business applications</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Applications and specialized software, updated</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a:solidFill>
                  <a:schemeClr val="dk1"/>
                </a:solidFill>
              </a:rPr>
              <a:t>•    Quarterly/Annual training IT training budget</a:t>
            </a:r>
            <a:endParaRPr sz="1200">
              <a:solidFill>
                <a:schemeClr val="dk1"/>
              </a:solidFill>
            </a:endParaRPr>
          </a:p>
          <a:p>
            <a:pPr marL="0" lvl="0" indent="0" algn="l" rtl="0">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None/>
            </a:pP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0"/>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B541E073-68EF-8C64-50FE-6DDAB4D6B5B0}"/>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6A9E7506-8844-3634-1C1F-4B2039079102}"/>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1416B4B5-A53E-B00B-4CF3-272AF366260C}"/>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D5EB06AF-6985-121C-35A6-1B4D88357860}"/>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3AE51B74-F03C-516D-2D9F-8C643124729E}"/>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F2A92CA5-2299-427C-9650-6B7201CB6EE2}"/>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382" name="Google Shape;382;p30"/>
          <p:cNvSpPr txBox="1">
            <a:spLocks noGrp="1"/>
          </p:cNvSpPr>
          <p:nvPr>
            <p:ph type="body" idx="1"/>
          </p:nvPr>
        </p:nvSpPr>
        <p:spPr>
          <a:xfrm>
            <a:off x="186704" y="139320"/>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COBIT Categorization of Risks</a:t>
            </a:r>
            <a:endParaRPr dirty="0">
              <a:solidFill>
                <a:schemeClr val="tx1"/>
              </a:solidFill>
            </a:endParaRPr>
          </a:p>
        </p:txBody>
      </p:sp>
      <p:pic>
        <p:nvPicPr>
          <p:cNvPr id="383" name="Google Shape;383;p30"/>
          <p:cNvPicPr preferRelativeResize="0"/>
          <p:nvPr/>
        </p:nvPicPr>
        <p:blipFill>
          <a:blip r:embed="rId3">
            <a:alphaModFix/>
          </a:blip>
          <a:stretch>
            <a:fillRect/>
          </a:stretch>
        </p:blipFill>
        <p:spPr>
          <a:xfrm>
            <a:off x="544250" y="1488899"/>
            <a:ext cx="11168500" cy="5180951"/>
          </a:xfrm>
          <a:prstGeom prst="rect">
            <a:avLst/>
          </a:prstGeom>
          <a:noFill/>
          <a:ln>
            <a:noFill/>
          </a:ln>
        </p:spPr>
      </p:pic>
      <p:sp>
        <p:nvSpPr>
          <p:cNvPr id="384" name="Google Shape;384;p30"/>
          <p:cNvSpPr txBox="1"/>
          <p:nvPr/>
        </p:nvSpPr>
        <p:spPr>
          <a:xfrm>
            <a:off x="512650" y="1104500"/>
            <a:ext cx="11231700" cy="567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solidFill>
                  <a:schemeClr val="dk1"/>
                </a:solidFill>
              </a:rPr>
              <a:t>This figure describes COBIT business goals and impacts mapped using COBIT information criteria.</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88"/>
        <p:cNvGrpSpPr/>
        <p:nvPr/>
      </p:nvGrpSpPr>
      <p:grpSpPr>
        <a:xfrm>
          <a:off x="0" y="0"/>
          <a:ext cx="0" cy="0"/>
          <a:chOff x="0" y="0"/>
          <a:chExt cx="0" cy="0"/>
        </a:xfrm>
      </p:grpSpPr>
      <p:sp>
        <p:nvSpPr>
          <p:cNvPr id="2" name="Rectangle 1">
            <a:extLst>
              <a:ext uri="{FF2B5EF4-FFF2-40B4-BE49-F238E27FC236}">
                <a16:creationId xmlns:a16="http://schemas.microsoft.com/office/drawing/2014/main" id="{F8B1826D-E133-AA57-58EA-4F8DF44FE703}"/>
              </a:ext>
            </a:extLst>
          </p:cNvPr>
          <p:cNvSpPr/>
          <p:nvPr/>
        </p:nvSpPr>
        <p:spPr>
          <a:xfrm>
            <a:off x="0" y="0"/>
            <a:ext cx="12192000" cy="6858000"/>
          </a:xfrm>
          <a:prstGeom prst="rect">
            <a:avLst/>
          </a:prstGeom>
          <a:solidFill>
            <a:schemeClr val="bg1">
              <a:lumMod val="65000"/>
              <a:alpha val="88000"/>
            </a:schemeClr>
          </a:solidFill>
          <a:ln>
            <a:solidFill>
              <a:schemeClr val="bg1">
                <a:lumMod val="95000"/>
              </a:schemeClr>
            </a:solidFill>
          </a:ln>
          <a:effectLst>
            <a:outerShdw dist="50800" dir="5400000" algn="ctr" rotWithShape="0">
              <a:srgbClr val="000000">
                <a:alpha val="0"/>
              </a:srgbClr>
            </a:outerShdw>
          </a:effectLst>
          <a:scene3d>
            <a:camera prst="orthographicFront"/>
            <a:lightRig rig="threePt" dir="t"/>
          </a:scene3d>
          <a:sp3d>
            <a:bevelT w="2540000" h="2540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94CE01A9-10D3-2C92-4C6F-EA499C8850C8}"/>
              </a:ext>
            </a:extLst>
          </p:cNvPr>
          <p:cNvGrpSpPr/>
          <p:nvPr/>
        </p:nvGrpSpPr>
        <p:grpSpPr>
          <a:xfrm>
            <a:off x="2992630" y="864637"/>
            <a:ext cx="6580426" cy="5725646"/>
            <a:chOff x="3516505" y="464587"/>
            <a:chExt cx="6580426" cy="5725646"/>
          </a:xfrm>
        </p:grpSpPr>
        <p:grpSp>
          <p:nvGrpSpPr>
            <p:cNvPr id="4" name="Google Shape;141;p18">
              <a:extLst>
                <a:ext uri="{FF2B5EF4-FFF2-40B4-BE49-F238E27FC236}">
                  <a16:creationId xmlns:a16="http://schemas.microsoft.com/office/drawing/2014/main" id="{B8804E60-93E4-4341-FF97-468AD07BA8E5}"/>
                </a:ext>
              </a:extLst>
            </p:cNvPr>
            <p:cNvGrpSpPr/>
            <p:nvPr/>
          </p:nvGrpSpPr>
          <p:grpSpPr>
            <a:xfrm>
              <a:off x="3650622" y="464587"/>
              <a:ext cx="3603393" cy="2710558"/>
              <a:chOff x="137558" y="124442"/>
              <a:chExt cx="879624" cy="661674"/>
            </a:xfrm>
            <a:solidFill>
              <a:schemeClr val="bg1">
                <a:lumMod val="95000"/>
                <a:alpha val="26000"/>
              </a:schemeClr>
            </a:solidFill>
          </p:grpSpPr>
          <p:sp>
            <p:nvSpPr>
              <p:cNvPr id="13" name="Google Shape;142;p18">
                <a:extLst>
                  <a:ext uri="{FF2B5EF4-FFF2-40B4-BE49-F238E27FC236}">
                    <a16:creationId xmlns:a16="http://schemas.microsoft.com/office/drawing/2014/main" id="{4795F217-79DF-3762-5D9B-2BBFE193817E}"/>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3;p18">
                <a:extLst>
                  <a:ext uri="{FF2B5EF4-FFF2-40B4-BE49-F238E27FC236}">
                    <a16:creationId xmlns:a16="http://schemas.microsoft.com/office/drawing/2014/main" id="{77FE8A26-1174-B214-BDB8-6ACE0D3C81D6}"/>
                  </a:ext>
                </a:extLst>
              </p:cNvPr>
              <p:cNvSpPr/>
              <p:nvPr/>
            </p:nvSpPr>
            <p:spPr>
              <a:xfrm>
                <a:off x="648968" y="12444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44;p18">
                <a:extLst>
                  <a:ext uri="{FF2B5EF4-FFF2-40B4-BE49-F238E27FC236}">
                    <a16:creationId xmlns:a16="http://schemas.microsoft.com/office/drawing/2014/main" id="{5D4165ED-6E61-D98D-8949-2B05D1A08624}"/>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 name="Google Shape;141;p18">
              <a:extLst>
                <a:ext uri="{FF2B5EF4-FFF2-40B4-BE49-F238E27FC236}">
                  <a16:creationId xmlns:a16="http://schemas.microsoft.com/office/drawing/2014/main" id="{18E5D290-0482-5B0A-8FED-67B1D18856F1}"/>
                </a:ext>
              </a:extLst>
            </p:cNvPr>
            <p:cNvGrpSpPr/>
            <p:nvPr/>
          </p:nvGrpSpPr>
          <p:grpSpPr>
            <a:xfrm rot="11700000">
              <a:off x="6421613" y="2064615"/>
              <a:ext cx="3675318" cy="2537346"/>
              <a:chOff x="103257" y="139322"/>
              <a:chExt cx="897185" cy="619391"/>
            </a:xfrm>
            <a:solidFill>
              <a:schemeClr val="bg1">
                <a:lumMod val="95000"/>
                <a:alpha val="26000"/>
              </a:schemeClr>
            </a:solidFill>
          </p:grpSpPr>
          <p:sp>
            <p:nvSpPr>
              <p:cNvPr id="10" name="Google Shape;142;p18">
                <a:extLst>
                  <a:ext uri="{FF2B5EF4-FFF2-40B4-BE49-F238E27FC236}">
                    <a16:creationId xmlns:a16="http://schemas.microsoft.com/office/drawing/2014/main" id="{2469DE57-0A80-A26A-7646-4EC6D1A76215}"/>
                  </a:ext>
                </a:extLst>
              </p:cNvPr>
              <p:cNvSpPr/>
              <p:nvPr/>
            </p:nvSpPr>
            <p:spPr>
              <a:xfrm>
                <a:off x="103257" y="190751"/>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143;p18">
                <a:extLst>
                  <a:ext uri="{FF2B5EF4-FFF2-40B4-BE49-F238E27FC236}">
                    <a16:creationId xmlns:a16="http://schemas.microsoft.com/office/drawing/2014/main" id="{2CEC9746-35CF-8A6D-A6C7-A3BCD71AD152}"/>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 name="Google Shape;144;p18">
                <a:extLst>
                  <a:ext uri="{FF2B5EF4-FFF2-40B4-BE49-F238E27FC236}">
                    <a16:creationId xmlns:a16="http://schemas.microsoft.com/office/drawing/2014/main" id="{07DCCBC6-89B1-E32E-0510-232EBD959B04}"/>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 name="Google Shape;141;p18">
              <a:extLst>
                <a:ext uri="{FF2B5EF4-FFF2-40B4-BE49-F238E27FC236}">
                  <a16:creationId xmlns:a16="http://schemas.microsoft.com/office/drawing/2014/main" id="{02B764C5-6199-DD95-6309-5FE8C694F082}"/>
                </a:ext>
              </a:extLst>
            </p:cNvPr>
            <p:cNvGrpSpPr/>
            <p:nvPr/>
          </p:nvGrpSpPr>
          <p:grpSpPr>
            <a:xfrm rot="12454887">
              <a:off x="3516505" y="3540635"/>
              <a:ext cx="3534813" cy="2649598"/>
              <a:chOff x="137558" y="139322"/>
              <a:chExt cx="862884" cy="646794"/>
            </a:xfrm>
            <a:solidFill>
              <a:schemeClr val="bg1">
                <a:lumMod val="95000"/>
                <a:alpha val="26000"/>
              </a:schemeClr>
            </a:solidFill>
          </p:grpSpPr>
          <p:sp>
            <p:nvSpPr>
              <p:cNvPr id="7" name="Google Shape;142;p18">
                <a:extLst>
                  <a:ext uri="{FF2B5EF4-FFF2-40B4-BE49-F238E27FC236}">
                    <a16:creationId xmlns:a16="http://schemas.microsoft.com/office/drawing/2014/main" id="{E44AC7EC-7C81-B303-CC30-269F0FAA2CCC}"/>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 name="Google Shape;143;p18">
                <a:extLst>
                  <a:ext uri="{FF2B5EF4-FFF2-40B4-BE49-F238E27FC236}">
                    <a16:creationId xmlns:a16="http://schemas.microsoft.com/office/drawing/2014/main" id="{9CA899C4-0DB2-AFC5-C059-6390460E81F6}"/>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 name="Google Shape;144;p18">
                <a:extLst>
                  <a:ext uri="{FF2B5EF4-FFF2-40B4-BE49-F238E27FC236}">
                    <a16:creationId xmlns:a16="http://schemas.microsoft.com/office/drawing/2014/main" id="{B6428988-0808-41CC-FA1D-2E7B5063BC01}"/>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389" name="Google Shape;389;p31"/>
          <p:cNvSpPr txBox="1"/>
          <p:nvPr/>
        </p:nvSpPr>
        <p:spPr>
          <a:xfrm>
            <a:off x="1089000" y="4551625"/>
            <a:ext cx="9690300" cy="769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dirty="0">
                <a:solidFill>
                  <a:schemeClr val="tx1"/>
                </a:solidFill>
              </a:rPr>
              <a:t>Calculating and Prioritizing Risks</a:t>
            </a:r>
            <a:endParaRPr sz="4400" b="1" dirty="0">
              <a:solidFill>
                <a:schemeClr val="tx1"/>
              </a:solidFill>
              <a:latin typeface="Arial"/>
              <a:ea typeface="Arial"/>
              <a:cs typeface="Arial"/>
              <a:sym typeface="Arial"/>
            </a:endParaRPr>
          </a:p>
        </p:txBody>
      </p:sp>
      <p:sp>
        <p:nvSpPr>
          <p:cNvPr id="390" name="Google Shape;390;p31"/>
          <p:cNvSpPr/>
          <p:nvPr/>
        </p:nvSpPr>
        <p:spPr>
          <a:xfrm>
            <a:off x="1543050" y="5476875"/>
            <a:ext cx="8782200" cy="456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6" name="Group 15">
            <a:extLst>
              <a:ext uri="{FF2B5EF4-FFF2-40B4-BE49-F238E27FC236}">
                <a16:creationId xmlns:a16="http://schemas.microsoft.com/office/drawing/2014/main" id="{E00081AB-DE3E-DF66-7D59-F23B94FF84FD}"/>
              </a:ext>
            </a:extLst>
          </p:cNvPr>
          <p:cNvGrpSpPr/>
          <p:nvPr/>
        </p:nvGrpSpPr>
        <p:grpSpPr>
          <a:xfrm>
            <a:off x="-7029" y="39414"/>
            <a:ext cx="12192000" cy="1004185"/>
            <a:chOff x="-7029" y="39414"/>
            <a:chExt cx="12192000" cy="1004185"/>
          </a:xfrm>
        </p:grpSpPr>
        <p:sp>
          <p:nvSpPr>
            <p:cNvPr id="17" name="Rectangle 16">
              <a:extLst>
                <a:ext uri="{FF2B5EF4-FFF2-40B4-BE49-F238E27FC236}">
                  <a16:creationId xmlns:a16="http://schemas.microsoft.com/office/drawing/2014/main" id="{7C56DD94-740C-CDDF-BA4D-AFA6E64136CA}"/>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oogle Shape;141;p18">
              <a:extLst>
                <a:ext uri="{FF2B5EF4-FFF2-40B4-BE49-F238E27FC236}">
                  <a16:creationId xmlns:a16="http://schemas.microsoft.com/office/drawing/2014/main" id="{85E33DEB-4915-DA55-0B89-EB6B8A958699}"/>
                </a:ext>
              </a:extLst>
            </p:cNvPr>
            <p:cNvGrpSpPr/>
            <p:nvPr/>
          </p:nvGrpSpPr>
          <p:grpSpPr>
            <a:xfrm>
              <a:off x="248490" y="178694"/>
              <a:ext cx="862884" cy="646794"/>
              <a:chOff x="137558" y="139322"/>
              <a:chExt cx="862884" cy="646794"/>
            </a:xfrm>
            <a:solidFill>
              <a:schemeClr val="tx1"/>
            </a:solidFill>
          </p:grpSpPr>
          <p:sp>
            <p:nvSpPr>
              <p:cNvPr id="19" name="Google Shape;142;p18">
                <a:extLst>
                  <a:ext uri="{FF2B5EF4-FFF2-40B4-BE49-F238E27FC236}">
                    <a16:creationId xmlns:a16="http://schemas.microsoft.com/office/drawing/2014/main" id="{2083D702-ABC7-7ED9-D073-F878FB9D1E32}"/>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143;p18">
                <a:extLst>
                  <a:ext uri="{FF2B5EF4-FFF2-40B4-BE49-F238E27FC236}">
                    <a16:creationId xmlns:a16="http://schemas.microsoft.com/office/drawing/2014/main" id="{49FEC331-1D48-9EA9-2B82-CA6262CA4C87}"/>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144;p18">
                <a:extLst>
                  <a:ext uri="{FF2B5EF4-FFF2-40B4-BE49-F238E27FC236}">
                    <a16:creationId xmlns:a16="http://schemas.microsoft.com/office/drawing/2014/main" id="{036040D9-944C-DE27-868F-9C6AD3DEDCC5}"/>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406" name="Google Shape;406;p32"/>
          <p:cNvSpPr txBox="1">
            <a:spLocks noGrp="1"/>
          </p:cNvSpPr>
          <p:nvPr>
            <p:ph type="body" idx="1"/>
          </p:nvPr>
        </p:nvSpPr>
        <p:spPr>
          <a:xfrm>
            <a:off x="186704" y="139320"/>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Quantifying Probability and Impact</a:t>
            </a:r>
            <a:endParaRPr dirty="0">
              <a:solidFill>
                <a:schemeClr val="tx1"/>
              </a:solidFill>
            </a:endParaRPr>
          </a:p>
        </p:txBody>
      </p:sp>
      <p:sp>
        <p:nvSpPr>
          <p:cNvPr id="407" name="Google Shape;407;p32"/>
          <p:cNvSpPr txBox="1"/>
          <p:nvPr/>
        </p:nvSpPr>
        <p:spPr>
          <a:xfrm>
            <a:off x="185475" y="1765851"/>
            <a:ext cx="5238600" cy="4032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rPr>
              <a:t>Following the ability to analyze the probability of the risk occurrence (scale of 1-5), Impact to the business (scale 1-5), and impact occurrence timeframe (near, medium, and far) associated with these risks, a probability and impact matrix provided insight for subsequent analysis.  both the prioritization and scheduling of completing these objectives. (refer to Addendum A for data)</a:t>
            </a:r>
            <a:endParaRPr b="1" dirty="0">
              <a:solidFill>
                <a:schemeClr val="dk1"/>
              </a:solidFill>
            </a:endParaRPr>
          </a:p>
        </p:txBody>
      </p:sp>
      <p:sp>
        <p:nvSpPr>
          <p:cNvPr id="408" name="Google Shape;408;p32"/>
          <p:cNvSpPr txBox="1"/>
          <p:nvPr/>
        </p:nvSpPr>
        <p:spPr>
          <a:xfrm>
            <a:off x="599625" y="4009350"/>
            <a:ext cx="4410300" cy="478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rPr>
              <a:t>Risk = Probability (or Likelihood) x Impact</a:t>
            </a:r>
            <a:endParaRPr b="1" dirty="0">
              <a:solidFill>
                <a:schemeClr val="dk1"/>
              </a:solidFill>
            </a:endParaRPr>
          </a:p>
        </p:txBody>
      </p:sp>
      <p:pic>
        <p:nvPicPr>
          <p:cNvPr id="409" name="Google Shape;409;p32"/>
          <p:cNvPicPr preferRelativeResize="0"/>
          <p:nvPr/>
        </p:nvPicPr>
        <p:blipFill>
          <a:blip r:embed="rId3">
            <a:alphaModFix/>
          </a:blip>
          <a:stretch>
            <a:fillRect/>
          </a:stretch>
        </p:blipFill>
        <p:spPr>
          <a:xfrm>
            <a:off x="5558100" y="1156600"/>
            <a:ext cx="6448425" cy="5495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3"/>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8A4267F1-4AD3-BB04-43C1-004D751A8D2A}"/>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2BFC1D79-3894-C181-FDBF-0531F2F48701}"/>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77ACB2D6-9533-FDCA-C7CE-D2B131D89D7F}"/>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16232CC4-E5FD-E21C-C40E-6D5E80D02E27}"/>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4247D51A-453D-4716-7EFF-0E0089F6BDF8}"/>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FE01577E-4638-0D57-011A-C3AB227FF6AB}"/>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420" name="Google Shape;420;p33"/>
          <p:cNvSpPr txBox="1">
            <a:spLocks noGrp="1"/>
          </p:cNvSpPr>
          <p:nvPr>
            <p:ph type="body" idx="1"/>
          </p:nvPr>
        </p:nvSpPr>
        <p:spPr>
          <a:xfrm>
            <a:off x="186704" y="139320"/>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Quantifying the Financial Impact based on Risks</a:t>
            </a:r>
            <a:endParaRPr dirty="0">
              <a:solidFill>
                <a:schemeClr val="tx1"/>
              </a:solidFill>
            </a:endParaRPr>
          </a:p>
        </p:txBody>
      </p:sp>
      <p:sp>
        <p:nvSpPr>
          <p:cNvPr id="421" name="Google Shape;421;p33"/>
          <p:cNvSpPr txBox="1"/>
          <p:nvPr/>
        </p:nvSpPr>
        <p:spPr>
          <a:xfrm>
            <a:off x="275950" y="1739075"/>
            <a:ext cx="4606500" cy="228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rPr>
              <a:t>In addition, Miller and the IT staff were able to quantify the value of these risks and correlate the financial impact to the business. (refer to Addendum A)</a:t>
            </a:r>
            <a:endParaRPr b="1" dirty="0">
              <a:solidFill>
                <a:schemeClr val="dk1"/>
              </a:solidFill>
            </a:endParaRPr>
          </a:p>
        </p:txBody>
      </p:sp>
      <p:sp>
        <p:nvSpPr>
          <p:cNvPr id="422" name="Google Shape;422;p33"/>
          <p:cNvSpPr txBox="1"/>
          <p:nvPr/>
        </p:nvSpPr>
        <p:spPr>
          <a:xfrm>
            <a:off x="275950" y="3563575"/>
            <a:ext cx="4606500" cy="478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a:solidFill>
                  <a:schemeClr val="dk1"/>
                </a:solidFill>
              </a:rPr>
              <a:t>Risk = Risk Management Score X Financial Impact</a:t>
            </a:r>
            <a:endParaRPr b="1">
              <a:solidFill>
                <a:schemeClr val="dk1"/>
              </a:solidFill>
            </a:endParaRPr>
          </a:p>
        </p:txBody>
      </p:sp>
      <p:pic>
        <p:nvPicPr>
          <p:cNvPr id="423" name="Google Shape;423;p33"/>
          <p:cNvPicPr preferRelativeResize="0"/>
          <p:nvPr/>
        </p:nvPicPr>
        <p:blipFill>
          <a:blip r:embed="rId3">
            <a:alphaModFix/>
          </a:blip>
          <a:stretch>
            <a:fillRect/>
          </a:stretch>
        </p:blipFill>
        <p:spPr>
          <a:xfrm>
            <a:off x="5540775" y="1137925"/>
            <a:ext cx="6410325" cy="549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27"/>
        <p:cNvGrpSpPr/>
        <p:nvPr/>
      </p:nvGrpSpPr>
      <p:grpSpPr>
        <a:xfrm>
          <a:off x="0" y="0"/>
          <a:ext cx="0" cy="0"/>
          <a:chOff x="0" y="0"/>
          <a:chExt cx="0" cy="0"/>
        </a:xfrm>
      </p:grpSpPr>
      <p:sp>
        <p:nvSpPr>
          <p:cNvPr id="2" name="Rectangle 1">
            <a:extLst>
              <a:ext uri="{FF2B5EF4-FFF2-40B4-BE49-F238E27FC236}">
                <a16:creationId xmlns:a16="http://schemas.microsoft.com/office/drawing/2014/main" id="{3D8455DC-25CE-7241-9533-3FA99E1A1F68}"/>
              </a:ext>
            </a:extLst>
          </p:cNvPr>
          <p:cNvSpPr/>
          <p:nvPr/>
        </p:nvSpPr>
        <p:spPr>
          <a:xfrm>
            <a:off x="0" y="0"/>
            <a:ext cx="12192000" cy="6858000"/>
          </a:xfrm>
          <a:prstGeom prst="rect">
            <a:avLst/>
          </a:prstGeom>
          <a:solidFill>
            <a:schemeClr val="bg1">
              <a:lumMod val="65000"/>
              <a:alpha val="88000"/>
            </a:schemeClr>
          </a:solidFill>
          <a:ln>
            <a:solidFill>
              <a:schemeClr val="bg1">
                <a:lumMod val="95000"/>
              </a:schemeClr>
            </a:solidFill>
          </a:ln>
          <a:effectLst>
            <a:outerShdw dist="50800" dir="5400000" algn="ctr" rotWithShape="0">
              <a:srgbClr val="000000">
                <a:alpha val="0"/>
              </a:srgbClr>
            </a:outerShdw>
          </a:effectLst>
          <a:scene3d>
            <a:camera prst="orthographicFront"/>
            <a:lightRig rig="threePt" dir="t"/>
          </a:scene3d>
          <a:sp3d>
            <a:bevelT w="2540000" h="2540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C2B1D4DD-E710-FA9E-BD66-49515A300716}"/>
              </a:ext>
            </a:extLst>
          </p:cNvPr>
          <p:cNvGrpSpPr/>
          <p:nvPr/>
        </p:nvGrpSpPr>
        <p:grpSpPr>
          <a:xfrm>
            <a:off x="2992630" y="864637"/>
            <a:ext cx="6580426" cy="5725646"/>
            <a:chOff x="3516505" y="464587"/>
            <a:chExt cx="6580426" cy="5725646"/>
          </a:xfrm>
        </p:grpSpPr>
        <p:grpSp>
          <p:nvGrpSpPr>
            <p:cNvPr id="4" name="Google Shape;141;p18">
              <a:extLst>
                <a:ext uri="{FF2B5EF4-FFF2-40B4-BE49-F238E27FC236}">
                  <a16:creationId xmlns:a16="http://schemas.microsoft.com/office/drawing/2014/main" id="{CDCC19EA-1430-1BF1-D476-884E246ED3BA}"/>
                </a:ext>
              </a:extLst>
            </p:cNvPr>
            <p:cNvGrpSpPr/>
            <p:nvPr/>
          </p:nvGrpSpPr>
          <p:grpSpPr>
            <a:xfrm>
              <a:off x="3650622" y="464587"/>
              <a:ext cx="3603393" cy="2710558"/>
              <a:chOff x="137558" y="124442"/>
              <a:chExt cx="879624" cy="661674"/>
            </a:xfrm>
            <a:solidFill>
              <a:schemeClr val="bg1">
                <a:lumMod val="95000"/>
                <a:alpha val="26000"/>
              </a:schemeClr>
            </a:solidFill>
          </p:grpSpPr>
          <p:sp>
            <p:nvSpPr>
              <p:cNvPr id="13" name="Google Shape;142;p18">
                <a:extLst>
                  <a:ext uri="{FF2B5EF4-FFF2-40B4-BE49-F238E27FC236}">
                    <a16:creationId xmlns:a16="http://schemas.microsoft.com/office/drawing/2014/main" id="{8DDB4F66-B0FA-CA1C-5B89-860F83837E3A}"/>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3;p18">
                <a:extLst>
                  <a:ext uri="{FF2B5EF4-FFF2-40B4-BE49-F238E27FC236}">
                    <a16:creationId xmlns:a16="http://schemas.microsoft.com/office/drawing/2014/main" id="{E3AE42D4-6DEC-65C8-55EF-88AF01C72FD1}"/>
                  </a:ext>
                </a:extLst>
              </p:cNvPr>
              <p:cNvSpPr/>
              <p:nvPr/>
            </p:nvSpPr>
            <p:spPr>
              <a:xfrm>
                <a:off x="648968" y="12444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44;p18">
                <a:extLst>
                  <a:ext uri="{FF2B5EF4-FFF2-40B4-BE49-F238E27FC236}">
                    <a16:creationId xmlns:a16="http://schemas.microsoft.com/office/drawing/2014/main" id="{FD96E589-762A-58EA-429B-E9BF80642111}"/>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 name="Google Shape;141;p18">
              <a:extLst>
                <a:ext uri="{FF2B5EF4-FFF2-40B4-BE49-F238E27FC236}">
                  <a16:creationId xmlns:a16="http://schemas.microsoft.com/office/drawing/2014/main" id="{62943D93-F3D5-D19F-CA39-E43FD93647E4}"/>
                </a:ext>
              </a:extLst>
            </p:cNvPr>
            <p:cNvGrpSpPr/>
            <p:nvPr/>
          </p:nvGrpSpPr>
          <p:grpSpPr>
            <a:xfrm rot="11700000">
              <a:off x="6421613" y="2064615"/>
              <a:ext cx="3675318" cy="2537346"/>
              <a:chOff x="103257" y="139322"/>
              <a:chExt cx="897185" cy="619391"/>
            </a:xfrm>
            <a:solidFill>
              <a:schemeClr val="bg1">
                <a:lumMod val="95000"/>
                <a:alpha val="26000"/>
              </a:schemeClr>
            </a:solidFill>
          </p:grpSpPr>
          <p:sp>
            <p:nvSpPr>
              <p:cNvPr id="10" name="Google Shape;142;p18">
                <a:extLst>
                  <a:ext uri="{FF2B5EF4-FFF2-40B4-BE49-F238E27FC236}">
                    <a16:creationId xmlns:a16="http://schemas.microsoft.com/office/drawing/2014/main" id="{99C17EFA-7065-5E4F-147A-83CE1B66D8D4}"/>
                  </a:ext>
                </a:extLst>
              </p:cNvPr>
              <p:cNvSpPr/>
              <p:nvPr/>
            </p:nvSpPr>
            <p:spPr>
              <a:xfrm>
                <a:off x="103257" y="190751"/>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143;p18">
                <a:extLst>
                  <a:ext uri="{FF2B5EF4-FFF2-40B4-BE49-F238E27FC236}">
                    <a16:creationId xmlns:a16="http://schemas.microsoft.com/office/drawing/2014/main" id="{A4CE9A4B-653B-7498-1D49-65AA77B0F6F9}"/>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 name="Google Shape;144;p18">
                <a:extLst>
                  <a:ext uri="{FF2B5EF4-FFF2-40B4-BE49-F238E27FC236}">
                    <a16:creationId xmlns:a16="http://schemas.microsoft.com/office/drawing/2014/main" id="{3A67E922-AB34-D595-FA5A-F7A2350623D4}"/>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 name="Google Shape;141;p18">
              <a:extLst>
                <a:ext uri="{FF2B5EF4-FFF2-40B4-BE49-F238E27FC236}">
                  <a16:creationId xmlns:a16="http://schemas.microsoft.com/office/drawing/2014/main" id="{2F5456A5-066E-D6D6-2BB9-673315603348}"/>
                </a:ext>
              </a:extLst>
            </p:cNvPr>
            <p:cNvGrpSpPr/>
            <p:nvPr/>
          </p:nvGrpSpPr>
          <p:grpSpPr>
            <a:xfrm rot="12454887">
              <a:off x="3516505" y="3540635"/>
              <a:ext cx="3534813" cy="2649598"/>
              <a:chOff x="137558" y="139322"/>
              <a:chExt cx="862884" cy="646794"/>
            </a:xfrm>
            <a:solidFill>
              <a:schemeClr val="bg1">
                <a:lumMod val="95000"/>
                <a:alpha val="26000"/>
              </a:schemeClr>
            </a:solidFill>
          </p:grpSpPr>
          <p:sp>
            <p:nvSpPr>
              <p:cNvPr id="7" name="Google Shape;142;p18">
                <a:extLst>
                  <a:ext uri="{FF2B5EF4-FFF2-40B4-BE49-F238E27FC236}">
                    <a16:creationId xmlns:a16="http://schemas.microsoft.com/office/drawing/2014/main" id="{104E2294-94BD-A26F-5495-961181D81055}"/>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 name="Google Shape;143;p18">
                <a:extLst>
                  <a:ext uri="{FF2B5EF4-FFF2-40B4-BE49-F238E27FC236}">
                    <a16:creationId xmlns:a16="http://schemas.microsoft.com/office/drawing/2014/main" id="{D4751D03-7D52-1342-C1A4-0A98776600C5}"/>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 name="Google Shape;144;p18">
                <a:extLst>
                  <a:ext uri="{FF2B5EF4-FFF2-40B4-BE49-F238E27FC236}">
                    <a16:creationId xmlns:a16="http://schemas.microsoft.com/office/drawing/2014/main" id="{F626D360-4CD9-8F05-BE47-09918447DE28}"/>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428" name="Google Shape;428;p34"/>
          <p:cNvSpPr txBox="1"/>
          <p:nvPr/>
        </p:nvSpPr>
        <p:spPr>
          <a:xfrm>
            <a:off x="1969099" y="4099762"/>
            <a:ext cx="8279400" cy="769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dirty="0">
                <a:solidFill>
                  <a:schemeClr val="tx1"/>
                </a:solidFill>
              </a:rPr>
              <a:t>Solutions</a:t>
            </a:r>
            <a:endParaRPr sz="4400" b="1" dirty="0">
              <a:solidFill>
                <a:schemeClr val="tx1"/>
              </a:solidFill>
              <a:latin typeface="Arial"/>
              <a:ea typeface="Arial"/>
              <a:cs typeface="Arial"/>
              <a:sym typeface="Arial"/>
            </a:endParaRPr>
          </a:p>
        </p:txBody>
      </p:sp>
      <p:sp>
        <p:nvSpPr>
          <p:cNvPr id="429" name="Google Shape;429;p34"/>
          <p:cNvSpPr txBox="1"/>
          <p:nvPr/>
        </p:nvSpPr>
        <p:spPr>
          <a:xfrm>
            <a:off x="1956327" y="4886641"/>
            <a:ext cx="8279400" cy="369300"/>
          </a:xfrm>
          <a:prstGeom prst="rect">
            <a:avLst/>
          </a:prstGeom>
          <a:noFill/>
          <a:ln>
            <a:noFill/>
          </a:ln>
        </p:spPr>
        <p:txBody>
          <a:bodyPr spcFirstLastPara="1" wrap="square" lIns="48000" tIns="0" rIns="24000" bIns="0" anchor="t" anchorCtr="0">
            <a:noAutofit/>
          </a:bodyPr>
          <a:lstStyle/>
          <a:p>
            <a:pPr marL="0" marR="0" lvl="0" indent="0" algn="ctr" rtl="0">
              <a:spcBef>
                <a:spcPts val="0"/>
              </a:spcBef>
              <a:spcAft>
                <a:spcPts val="0"/>
              </a:spcAft>
              <a:buNone/>
            </a:pPr>
            <a:r>
              <a:rPr lang="en-US" sz="2400" dirty="0">
                <a:solidFill>
                  <a:schemeClr val="tx1"/>
                </a:solidFill>
              </a:rPr>
              <a:t>Suggested Courses of Action</a:t>
            </a:r>
            <a:endParaRPr sz="2400" dirty="0">
              <a:solidFill>
                <a:schemeClr val="tx1"/>
              </a:solidFill>
              <a:latin typeface="Arial"/>
              <a:ea typeface="Arial"/>
              <a:cs typeface="Arial"/>
              <a:sym typeface="Arial"/>
            </a:endParaRPr>
          </a:p>
        </p:txBody>
      </p:sp>
      <p:sp>
        <p:nvSpPr>
          <p:cNvPr id="430" name="Google Shape;430;p34"/>
          <p:cNvSpPr/>
          <p:nvPr/>
        </p:nvSpPr>
        <p:spPr>
          <a:xfrm>
            <a:off x="1543050" y="5476875"/>
            <a:ext cx="8782200" cy="45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5"/>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 name="Group 16">
            <a:extLst>
              <a:ext uri="{FF2B5EF4-FFF2-40B4-BE49-F238E27FC236}">
                <a16:creationId xmlns:a16="http://schemas.microsoft.com/office/drawing/2014/main" id="{426B7866-0BD6-16DB-8C42-4CE2A285CDBA}"/>
              </a:ext>
            </a:extLst>
          </p:cNvPr>
          <p:cNvGrpSpPr/>
          <p:nvPr/>
        </p:nvGrpSpPr>
        <p:grpSpPr>
          <a:xfrm>
            <a:off x="-7029" y="39414"/>
            <a:ext cx="12192000" cy="1004185"/>
            <a:chOff x="-7029" y="39414"/>
            <a:chExt cx="12192000" cy="1004185"/>
          </a:xfrm>
        </p:grpSpPr>
        <p:sp>
          <p:nvSpPr>
            <p:cNvPr id="18" name="Rectangle 17">
              <a:extLst>
                <a:ext uri="{FF2B5EF4-FFF2-40B4-BE49-F238E27FC236}">
                  <a16:creationId xmlns:a16="http://schemas.microsoft.com/office/drawing/2014/main" id="{077ECAF4-1878-92B1-45F2-C6C11E456DA0}"/>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oogle Shape;141;p18">
              <a:extLst>
                <a:ext uri="{FF2B5EF4-FFF2-40B4-BE49-F238E27FC236}">
                  <a16:creationId xmlns:a16="http://schemas.microsoft.com/office/drawing/2014/main" id="{4F9D5997-75EC-F3CD-B21B-5EDBD86A2B7C}"/>
                </a:ext>
              </a:extLst>
            </p:cNvPr>
            <p:cNvGrpSpPr/>
            <p:nvPr/>
          </p:nvGrpSpPr>
          <p:grpSpPr>
            <a:xfrm>
              <a:off x="248490" y="178694"/>
              <a:ext cx="862884" cy="646794"/>
              <a:chOff x="137558" y="139322"/>
              <a:chExt cx="862884" cy="646794"/>
            </a:xfrm>
            <a:solidFill>
              <a:schemeClr val="tx1"/>
            </a:solidFill>
          </p:grpSpPr>
          <p:sp>
            <p:nvSpPr>
              <p:cNvPr id="20" name="Google Shape;142;p18">
                <a:extLst>
                  <a:ext uri="{FF2B5EF4-FFF2-40B4-BE49-F238E27FC236}">
                    <a16:creationId xmlns:a16="http://schemas.microsoft.com/office/drawing/2014/main" id="{51D40E61-76A3-7C80-E64C-5B8AC67FAC2D}"/>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143;p18">
                <a:extLst>
                  <a:ext uri="{FF2B5EF4-FFF2-40B4-BE49-F238E27FC236}">
                    <a16:creationId xmlns:a16="http://schemas.microsoft.com/office/drawing/2014/main" id="{ACE10C7B-E0AE-52B1-446C-1F72B43D1501}"/>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144;p18">
                <a:extLst>
                  <a:ext uri="{FF2B5EF4-FFF2-40B4-BE49-F238E27FC236}">
                    <a16:creationId xmlns:a16="http://schemas.microsoft.com/office/drawing/2014/main" id="{2B5DF123-8518-437B-D6F8-B6AB78B7FB78}"/>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446" name="Google Shape;446;p35"/>
          <p:cNvSpPr txBox="1">
            <a:spLocks noGrp="1"/>
          </p:cNvSpPr>
          <p:nvPr>
            <p:ph type="body" idx="1"/>
          </p:nvPr>
        </p:nvSpPr>
        <p:spPr>
          <a:xfrm>
            <a:off x="0" y="139700"/>
            <a:ext cx="11572875" cy="723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Implementation Recommendations</a:t>
            </a:r>
            <a:endParaRPr sz="3200" dirty="0">
              <a:solidFill>
                <a:schemeClr val="tx1"/>
              </a:solidFill>
            </a:endParaRPr>
          </a:p>
          <a:p>
            <a:pPr marL="0" lvl="0" indent="0" algn="ctr" rtl="0">
              <a:lnSpc>
                <a:spcPct val="90000"/>
              </a:lnSpc>
              <a:spcBef>
                <a:spcPts val="0"/>
              </a:spcBef>
              <a:spcAft>
                <a:spcPts val="0"/>
              </a:spcAft>
              <a:buClr>
                <a:srgbClr val="262626"/>
              </a:buClr>
              <a:buSzPts val="3200"/>
              <a:buNone/>
            </a:pPr>
            <a:r>
              <a:rPr lang="en-US" sz="2400" dirty="0">
                <a:solidFill>
                  <a:schemeClr val="tx1"/>
                </a:solidFill>
              </a:rPr>
              <a:t>A Closer Look</a:t>
            </a:r>
            <a:endParaRPr sz="2400" dirty="0">
              <a:solidFill>
                <a:schemeClr val="tx1"/>
              </a:solidFill>
            </a:endParaRPr>
          </a:p>
        </p:txBody>
      </p:sp>
      <p:sp>
        <p:nvSpPr>
          <p:cNvPr id="447" name="Google Shape;447;p35"/>
          <p:cNvSpPr txBox="1"/>
          <p:nvPr/>
        </p:nvSpPr>
        <p:spPr>
          <a:xfrm>
            <a:off x="706625" y="1273025"/>
            <a:ext cx="4517100" cy="276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dirty="0">
                <a:solidFill>
                  <a:schemeClr val="dk1"/>
                </a:solidFill>
              </a:rPr>
              <a:t>Problem:</a:t>
            </a:r>
            <a:endParaRPr sz="1800" b="1" u="sng" dirty="0">
              <a:solidFill>
                <a:schemeClr val="dk1"/>
              </a:solidFill>
            </a:endParaRPr>
          </a:p>
          <a:p>
            <a:pPr marL="0" lvl="0" indent="0" algn="l" rtl="0">
              <a:spcBef>
                <a:spcPts val="0"/>
              </a:spcBef>
              <a:spcAft>
                <a:spcPts val="0"/>
              </a:spcAft>
              <a:buClr>
                <a:schemeClr val="dk1"/>
              </a:buClr>
              <a:buSzPts val="1100"/>
              <a:buFont typeface="Arial"/>
              <a:buNone/>
            </a:pPr>
            <a:endParaRPr b="1"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Manufacturing and shop floor systems are old and causing the production line to stop</a:t>
            </a:r>
            <a:endParaRPr b="1" dirty="0">
              <a:solidFill>
                <a:schemeClr val="dk1"/>
              </a:solidFill>
            </a:endParaRPr>
          </a:p>
          <a:p>
            <a:pPr marL="0" lvl="0" indent="0" algn="l" rtl="0">
              <a:spcBef>
                <a:spcPts val="0"/>
              </a:spcBef>
              <a:spcAft>
                <a:spcPts val="0"/>
              </a:spcAft>
              <a:buNone/>
            </a:pPr>
            <a:endParaRPr dirty="0"/>
          </a:p>
        </p:txBody>
      </p:sp>
      <p:sp>
        <p:nvSpPr>
          <p:cNvPr id="448" name="Google Shape;448;p35"/>
          <p:cNvSpPr txBox="1"/>
          <p:nvPr/>
        </p:nvSpPr>
        <p:spPr>
          <a:xfrm>
            <a:off x="706625" y="3429000"/>
            <a:ext cx="4517100" cy="25623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dirty="0">
                <a:solidFill>
                  <a:schemeClr val="dk1"/>
                </a:solidFill>
              </a:rPr>
              <a:t>Solutions:</a:t>
            </a:r>
            <a:endParaRPr sz="1800" b="1" u="sng" dirty="0">
              <a:solidFill>
                <a:schemeClr val="dk1"/>
              </a:solidFill>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r>
              <a:rPr lang="en-US" b="1" dirty="0">
                <a:solidFill>
                  <a:schemeClr val="dk1"/>
                </a:solidFill>
              </a:rPr>
              <a:t>Replace shop floor systems and establish redundant support systems, i.e. RAID and UPS</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r>
              <a:rPr lang="en-US" b="1" dirty="0">
                <a:solidFill>
                  <a:schemeClr val="dk1"/>
                </a:solidFill>
              </a:rPr>
              <a:t>IT security analysts responsible for monthly audits of essential systems, and weekly audits of critical systems</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endParaRPr dirty="0"/>
          </a:p>
        </p:txBody>
      </p:sp>
      <p:sp>
        <p:nvSpPr>
          <p:cNvPr id="449" name="Google Shape;449;p35"/>
          <p:cNvSpPr txBox="1"/>
          <p:nvPr/>
        </p:nvSpPr>
        <p:spPr>
          <a:xfrm>
            <a:off x="6106275" y="1273025"/>
            <a:ext cx="5536800" cy="27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Software implementation can be a lengthy upfront process, but the benefits it provides in the long run are worth the time commitment. HG will be investing money to gain efficiencies. Putting in the time to understand how a software system works, what features it has that HG can use will help to use it to its full potential and for business operations to reap the rewards.</a:t>
            </a:r>
            <a:endParaRPr/>
          </a:p>
        </p:txBody>
      </p:sp>
      <p:grpSp>
        <p:nvGrpSpPr>
          <p:cNvPr id="2" name="Group 1">
            <a:extLst>
              <a:ext uri="{FF2B5EF4-FFF2-40B4-BE49-F238E27FC236}">
                <a16:creationId xmlns:a16="http://schemas.microsoft.com/office/drawing/2014/main" id="{2FBC1825-1946-2349-8A3A-B51522ED28B5}"/>
              </a:ext>
            </a:extLst>
          </p:cNvPr>
          <p:cNvGrpSpPr/>
          <p:nvPr/>
        </p:nvGrpSpPr>
        <p:grpSpPr>
          <a:xfrm>
            <a:off x="6708255" y="3229850"/>
            <a:ext cx="4190384" cy="2781080"/>
            <a:chOff x="6106275" y="3467092"/>
            <a:chExt cx="4190384" cy="2781080"/>
          </a:xfrm>
        </p:grpSpPr>
        <p:grpSp>
          <p:nvGrpSpPr>
            <p:cNvPr id="450" name="Google Shape;450;p35"/>
            <p:cNvGrpSpPr/>
            <p:nvPr/>
          </p:nvGrpSpPr>
          <p:grpSpPr>
            <a:xfrm>
              <a:off x="6106275" y="4164661"/>
              <a:ext cx="4190384" cy="2083511"/>
              <a:chOff x="2141077" y="1548035"/>
              <a:chExt cx="9211659" cy="4580152"/>
            </a:xfrm>
          </p:grpSpPr>
          <p:grpSp>
            <p:nvGrpSpPr>
              <p:cNvPr id="451" name="Google Shape;451;p35"/>
              <p:cNvGrpSpPr/>
              <p:nvPr/>
            </p:nvGrpSpPr>
            <p:grpSpPr>
              <a:xfrm>
                <a:off x="2141077" y="2961574"/>
                <a:ext cx="4459039" cy="3166613"/>
                <a:chOff x="2141077" y="2961574"/>
                <a:chExt cx="4459039" cy="3166613"/>
              </a:xfrm>
            </p:grpSpPr>
            <p:grpSp>
              <p:nvGrpSpPr>
                <p:cNvPr id="452" name="Google Shape;452;p35"/>
                <p:cNvGrpSpPr/>
                <p:nvPr/>
              </p:nvGrpSpPr>
              <p:grpSpPr>
                <a:xfrm>
                  <a:off x="2141211" y="3646500"/>
                  <a:ext cx="4458900" cy="2481687"/>
                  <a:chOff x="2049404" y="3512503"/>
                  <a:chExt cx="4458900" cy="2481687"/>
                </a:xfrm>
              </p:grpSpPr>
              <p:sp>
                <p:nvSpPr>
                  <p:cNvPr id="453" name="Google Shape;453;p35"/>
                  <p:cNvSpPr/>
                  <p:nvPr/>
                </p:nvSpPr>
                <p:spPr>
                  <a:xfrm>
                    <a:off x="2049404" y="3512503"/>
                    <a:ext cx="4458900" cy="24816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4" name="Google Shape;454;p35"/>
                  <p:cNvSpPr/>
                  <p:nvPr/>
                </p:nvSpPr>
                <p:spPr>
                  <a:xfrm>
                    <a:off x="2049404" y="3764590"/>
                    <a:ext cx="4458900" cy="2229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55" name="Google Shape;455;p35"/>
                <p:cNvSpPr/>
                <p:nvPr/>
              </p:nvSpPr>
              <p:spPr>
                <a:xfrm>
                  <a:off x="3302673" y="4426085"/>
                  <a:ext cx="731100" cy="1692900"/>
                </a:xfrm>
                <a:prstGeom prst="round2SameRect">
                  <a:avLst>
                    <a:gd name="adj1" fmla="val 50000"/>
                    <a:gd name="adj2" fmla="val 0"/>
                  </a:avLst>
                </a:prstGeom>
                <a:solidFill>
                  <a:srgbClr val="49BA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6" name="Google Shape;456;p35"/>
                <p:cNvSpPr/>
                <p:nvPr/>
              </p:nvSpPr>
              <p:spPr>
                <a:xfrm>
                  <a:off x="3683564" y="4761245"/>
                  <a:ext cx="350100" cy="13578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57" name="Google Shape;457;p35"/>
                <p:cNvGrpSpPr/>
                <p:nvPr/>
              </p:nvGrpSpPr>
              <p:grpSpPr>
                <a:xfrm>
                  <a:off x="2317238" y="3976797"/>
                  <a:ext cx="379500" cy="2139531"/>
                  <a:chOff x="-2634905" y="4064178"/>
                  <a:chExt cx="379500" cy="2139531"/>
                </a:xfrm>
              </p:grpSpPr>
              <p:sp>
                <p:nvSpPr>
                  <p:cNvPr id="458" name="Google Shape;458;p35"/>
                  <p:cNvSpPr/>
                  <p:nvPr/>
                </p:nvSpPr>
                <p:spPr>
                  <a:xfrm>
                    <a:off x="-2634905" y="4064178"/>
                    <a:ext cx="379500" cy="379500"/>
                  </a:xfrm>
                  <a:prstGeom prst="ellipse">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9" name="Google Shape;459;p35"/>
                  <p:cNvSpPr/>
                  <p:nvPr/>
                </p:nvSpPr>
                <p:spPr>
                  <a:xfrm>
                    <a:off x="-2559476" y="4139682"/>
                    <a:ext cx="240900" cy="2064000"/>
                  </a:xfrm>
                  <a:prstGeom prst="round2SameRect">
                    <a:avLst>
                      <a:gd name="adj1" fmla="val 50000"/>
                      <a:gd name="adj2" fmla="val 0"/>
                    </a:avLst>
                  </a:prstGeom>
                  <a:solidFill>
                    <a:srgbClr val="86D2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0" name="Google Shape;460;p35"/>
                  <p:cNvSpPr/>
                  <p:nvPr/>
                </p:nvSpPr>
                <p:spPr>
                  <a:xfrm>
                    <a:off x="-2433468" y="4271109"/>
                    <a:ext cx="120300" cy="1932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61" name="Google Shape;461;p35"/>
                  <p:cNvGrpSpPr/>
                  <p:nvPr/>
                </p:nvGrpSpPr>
                <p:grpSpPr>
                  <a:xfrm>
                    <a:off x="-2605327" y="4699470"/>
                    <a:ext cx="348727" cy="148800"/>
                    <a:chOff x="2203573" y="4490681"/>
                    <a:chExt cx="348727" cy="148800"/>
                  </a:xfrm>
                </p:grpSpPr>
                <p:sp>
                  <p:nvSpPr>
                    <p:cNvPr id="462" name="Google Shape;462;p35"/>
                    <p:cNvSpPr/>
                    <p:nvPr/>
                  </p:nvSpPr>
                  <p:spPr>
                    <a:xfrm>
                      <a:off x="2203573" y="4490681"/>
                      <a:ext cx="177300" cy="148800"/>
                    </a:xfrm>
                    <a:prstGeom prst="rect">
                      <a:avLst/>
                    </a:prstGeom>
                    <a:solidFill>
                      <a:srgbClr val="49BA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3" name="Google Shape;463;p35"/>
                    <p:cNvSpPr/>
                    <p:nvPr/>
                  </p:nvSpPr>
                  <p:spPr>
                    <a:xfrm>
                      <a:off x="2375000" y="4490681"/>
                      <a:ext cx="177300" cy="148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64" name="Google Shape;464;p35"/>
                  <p:cNvGrpSpPr/>
                  <p:nvPr/>
                </p:nvGrpSpPr>
                <p:grpSpPr>
                  <a:xfrm>
                    <a:off x="-2605327" y="5103800"/>
                    <a:ext cx="348727" cy="148800"/>
                    <a:chOff x="2203573" y="4490681"/>
                    <a:chExt cx="348727" cy="148800"/>
                  </a:xfrm>
                </p:grpSpPr>
                <p:sp>
                  <p:nvSpPr>
                    <p:cNvPr id="465" name="Google Shape;465;p35"/>
                    <p:cNvSpPr/>
                    <p:nvPr/>
                  </p:nvSpPr>
                  <p:spPr>
                    <a:xfrm>
                      <a:off x="2203573" y="4490681"/>
                      <a:ext cx="177300" cy="148800"/>
                    </a:xfrm>
                    <a:prstGeom prst="rect">
                      <a:avLst/>
                    </a:prstGeom>
                    <a:solidFill>
                      <a:srgbClr val="49BA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6" name="Google Shape;466;p35"/>
                    <p:cNvSpPr/>
                    <p:nvPr/>
                  </p:nvSpPr>
                  <p:spPr>
                    <a:xfrm>
                      <a:off x="2375000" y="4490681"/>
                      <a:ext cx="177300" cy="148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67" name="Google Shape;467;p35"/>
                  <p:cNvGrpSpPr/>
                  <p:nvPr/>
                </p:nvGrpSpPr>
                <p:grpSpPr>
                  <a:xfrm>
                    <a:off x="-2605327" y="5508130"/>
                    <a:ext cx="348727" cy="148800"/>
                    <a:chOff x="2203573" y="4490681"/>
                    <a:chExt cx="348727" cy="148800"/>
                  </a:xfrm>
                </p:grpSpPr>
                <p:sp>
                  <p:nvSpPr>
                    <p:cNvPr id="468" name="Google Shape;468;p35"/>
                    <p:cNvSpPr/>
                    <p:nvPr/>
                  </p:nvSpPr>
                  <p:spPr>
                    <a:xfrm>
                      <a:off x="2203573" y="4490681"/>
                      <a:ext cx="177300" cy="148800"/>
                    </a:xfrm>
                    <a:prstGeom prst="rect">
                      <a:avLst/>
                    </a:prstGeom>
                    <a:solidFill>
                      <a:srgbClr val="49BA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9" name="Google Shape;469;p35"/>
                    <p:cNvSpPr/>
                    <p:nvPr/>
                  </p:nvSpPr>
                  <p:spPr>
                    <a:xfrm>
                      <a:off x="2375000" y="4490681"/>
                      <a:ext cx="177300" cy="148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470" name="Google Shape;470;p35"/>
                <p:cNvGrpSpPr/>
                <p:nvPr/>
              </p:nvGrpSpPr>
              <p:grpSpPr>
                <a:xfrm>
                  <a:off x="4179460" y="4432067"/>
                  <a:ext cx="731100" cy="1692960"/>
                  <a:chOff x="-772683" y="4329325"/>
                  <a:chExt cx="731100" cy="1692960"/>
                </a:xfrm>
              </p:grpSpPr>
              <p:sp>
                <p:nvSpPr>
                  <p:cNvPr id="471" name="Google Shape;471;p35"/>
                  <p:cNvSpPr/>
                  <p:nvPr/>
                </p:nvSpPr>
                <p:spPr>
                  <a:xfrm>
                    <a:off x="-772683" y="4329325"/>
                    <a:ext cx="731100" cy="1692900"/>
                  </a:xfrm>
                  <a:prstGeom prst="round2SameRect">
                    <a:avLst>
                      <a:gd name="adj1" fmla="val 50000"/>
                      <a:gd name="adj2" fmla="val 0"/>
                    </a:avLst>
                  </a:prstGeom>
                  <a:solidFill>
                    <a:srgbClr val="49BA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2" name="Google Shape;472;p35"/>
                  <p:cNvSpPr/>
                  <p:nvPr/>
                </p:nvSpPr>
                <p:spPr>
                  <a:xfrm>
                    <a:off x="-391792" y="4664485"/>
                    <a:ext cx="350100" cy="13578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73" name="Google Shape;473;p35"/>
                <p:cNvGrpSpPr/>
                <p:nvPr/>
              </p:nvGrpSpPr>
              <p:grpSpPr>
                <a:xfrm>
                  <a:off x="2832087" y="3984940"/>
                  <a:ext cx="379500" cy="2139531"/>
                  <a:chOff x="-2634905" y="4064178"/>
                  <a:chExt cx="379500" cy="2139531"/>
                </a:xfrm>
              </p:grpSpPr>
              <p:sp>
                <p:nvSpPr>
                  <p:cNvPr id="474" name="Google Shape;474;p35"/>
                  <p:cNvSpPr/>
                  <p:nvPr/>
                </p:nvSpPr>
                <p:spPr>
                  <a:xfrm>
                    <a:off x="-2634905" y="4064178"/>
                    <a:ext cx="379500" cy="379500"/>
                  </a:xfrm>
                  <a:prstGeom prst="ellipse">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5" name="Google Shape;475;p35"/>
                  <p:cNvSpPr/>
                  <p:nvPr/>
                </p:nvSpPr>
                <p:spPr>
                  <a:xfrm>
                    <a:off x="-2559476" y="4139682"/>
                    <a:ext cx="240900" cy="2064000"/>
                  </a:xfrm>
                  <a:prstGeom prst="round2SameRect">
                    <a:avLst>
                      <a:gd name="adj1" fmla="val 50000"/>
                      <a:gd name="adj2" fmla="val 0"/>
                    </a:avLst>
                  </a:prstGeom>
                  <a:solidFill>
                    <a:srgbClr val="86D2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6" name="Google Shape;476;p35"/>
                  <p:cNvSpPr/>
                  <p:nvPr/>
                </p:nvSpPr>
                <p:spPr>
                  <a:xfrm>
                    <a:off x="-2433468" y="4271109"/>
                    <a:ext cx="120300" cy="1932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77" name="Google Shape;477;p35"/>
                  <p:cNvGrpSpPr/>
                  <p:nvPr/>
                </p:nvGrpSpPr>
                <p:grpSpPr>
                  <a:xfrm>
                    <a:off x="-2605327" y="4699470"/>
                    <a:ext cx="348727" cy="148800"/>
                    <a:chOff x="2203573" y="4490681"/>
                    <a:chExt cx="348727" cy="148800"/>
                  </a:xfrm>
                </p:grpSpPr>
                <p:sp>
                  <p:nvSpPr>
                    <p:cNvPr id="478" name="Google Shape;478;p35"/>
                    <p:cNvSpPr/>
                    <p:nvPr/>
                  </p:nvSpPr>
                  <p:spPr>
                    <a:xfrm>
                      <a:off x="2203573" y="4490681"/>
                      <a:ext cx="177300" cy="148800"/>
                    </a:xfrm>
                    <a:prstGeom prst="rect">
                      <a:avLst/>
                    </a:prstGeom>
                    <a:solidFill>
                      <a:srgbClr val="49BA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9" name="Google Shape;479;p35"/>
                    <p:cNvSpPr/>
                    <p:nvPr/>
                  </p:nvSpPr>
                  <p:spPr>
                    <a:xfrm>
                      <a:off x="2375000" y="4490681"/>
                      <a:ext cx="177300" cy="148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80" name="Google Shape;480;p35"/>
                  <p:cNvGrpSpPr/>
                  <p:nvPr/>
                </p:nvGrpSpPr>
                <p:grpSpPr>
                  <a:xfrm>
                    <a:off x="-2605327" y="5103800"/>
                    <a:ext cx="348727" cy="148800"/>
                    <a:chOff x="2203573" y="4490681"/>
                    <a:chExt cx="348727" cy="148800"/>
                  </a:xfrm>
                </p:grpSpPr>
                <p:sp>
                  <p:nvSpPr>
                    <p:cNvPr id="481" name="Google Shape;481;p35"/>
                    <p:cNvSpPr/>
                    <p:nvPr/>
                  </p:nvSpPr>
                  <p:spPr>
                    <a:xfrm>
                      <a:off x="2203573" y="4490681"/>
                      <a:ext cx="177300" cy="148800"/>
                    </a:xfrm>
                    <a:prstGeom prst="rect">
                      <a:avLst/>
                    </a:prstGeom>
                    <a:solidFill>
                      <a:srgbClr val="49BA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2" name="Google Shape;482;p35"/>
                    <p:cNvSpPr/>
                    <p:nvPr/>
                  </p:nvSpPr>
                  <p:spPr>
                    <a:xfrm>
                      <a:off x="2375000" y="4490681"/>
                      <a:ext cx="177300" cy="148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83" name="Google Shape;483;p35"/>
                  <p:cNvGrpSpPr/>
                  <p:nvPr/>
                </p:nvGrpSpPr>
                <p:grpSpPr>
                  <a:xfrm>
                    <a:off x="-2605327" y="5508130"/>
                    <a:ext cx="348727" cy="148800"/>
                    <a:chOff x="2203573" y="4490681"/>
                    <a:chExt cx="348727" cy="148800"/>
                  </a:xfrm>
                </p:grpSpPr>
                <p:sp>
                  <p:nvSpPr>
                    <p:cNvPr id="484" name="Google Shape;484;p35"/>
                    <p:cNvSpPr/>
                    <p:nvPr/>
                  </p:nvSpPr>
                  <p:spPr>
                    <a:xfrm>
                      <a:off x="2203573" y="4490681"/>
                      <a:ext cx="177300" cy="148800"/>
                    </a:xfrm>
                    <a:prstGeom prst="rect">
                      <a:avLst/>
                    </a:prstGeom>
                    <a:solidFill>
                      <a:srgbClr val="49BA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5" name="Google Shape;485;p35"/>
                    <p:cNvSpPr/>
                    <p:nvPr/>
                  </p:nvSpPr>
                  <p:spPr>
                    <a:xfrm>
                      <a:off x="2375000" y="4490681"/>
                      <a:ext cx="177300" cy="148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486" name="Google Shape;486;p35"/>
                <p:cNvGrpSpPr/>
                <p:nvPr/>
              </p:nvGrpSpPr>
              <p:grpSpPr>
                <a:xfrm>
                  <a:off x="5129790" y="5474338"/>
                  <a:ext cx="1280694" cy="653700"/>
                  <a:chOff x="3816127" y="5359816"/>
                  <a:chExt cx="615600" cy="653700"/>
                </a:xfrm>
              </p:grpSpPr>
              <p:sp>
                <p:nvSpPr>
                  <p:cNvPr id="487" name="Google Shape;487;p35"/>
                  <p:cNvSpPr/>
                  <p:nvPr/>
                </p:nvSpPr>
                <p:spPr>
                  <a:xfrm>
                    <a:off x="3816127" y="5359816"/>
                    <a:ext cx="615600" cy="653700"/>
                  </a:xfrm>
                  <a:prstGeom prst="rect">
                    <a:avLst/>
                  </a:prstGeom>
                  <a:solidFill>
                    <a:srgbClr val="49BA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8" name="Google Shape;488;p35"/>
                  <p:cNvSpPr/>
                  <p:nvPr/>
                </p:nvSpPr>
                <p:spPr>
                  <a:xfrm>
                    <a:off x="3816127" y="5447761"/>
                    <a:ext cx="615600" cy="87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9" name="Google Shape;489;p35"/>
                  <p:cNvSpPr/>
                  <p:nvPr/>
                </p:nvSpPr>
                <p:spPr>
                  <a:xfrm>
                    <a:off x="3816127" y="5582058"/>
                    <a:ext cx="615600" cy="87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0" name="Google Shape;490;p35"/>
                  <p:cNvSpPr/>
                  <p:nvPr/>
                </p:nvSpPr>
                <p:spPr>
                  <a:xfrm>
                    <a:off x="3816127" y="5716355"/>
                    <a:ext cx="615600" cy="87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1" name="Google Shape;491;p35"/>
                  <p:cNvSpPr/>
                  <p:nvPr/>
                </p:nvSpPr>
                <p:spPr>
                  <a:xfrm>
                    <a:off x="3816127" y="5850652"/>
                    <a:ext cx="615600" cy="87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92" name="Google Shape;492;p35"/>
                <p:cNvSpPr/>
                <p:nvPr/>
              </p:nvSpPr>
              <p:spPr>
                <a:xfrm flipH="1">
                  <a:off x="2141077" y="2961574"/>
                  <a:ext cx="1155600" cy="6849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3" name="Google Shape;493;p35"/>
                <p:cNvSpPr/>
                <p:nvPr/>
              </p:nvSpPr>
              <p:spPr>
                <a:xfrm flipH="1">
                  <a:off x="3242223" y="2961574"/>
                  <a:ext cx="1155600" cy="6849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4" name="Google Shape;494;p35"/>
                <p:cNvSpPr/>
                <p:nvPr/>
              </p:nvSpPr>
              <p:spPr>
                <a:xfrm flipH="1">
                  <a:off x="4343369" y="2961574"/>
                  <a:ext cx="1155600" cy="6849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5" name="Google Shape;495;p35"/>
                <p:cNvSpPr/>
                <p:nvPr/>
              </p:nvSpPr>
              <p:spPr>
                <a:xfrm flipH="1">
                  <a:off x="5444516" y="2961574"/>
                  <a:ext cx="1155600" cy="6849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96" name="Google Shape;496;p35"/>
                <p:cNvGrpSpPr/>
                <p:nvPr/>
              </p:nvGrpSpPr>
              <p:grpSpPr>
                <a:xfrm>
                  <a:off x="3335329" y="4135174"/>
                  <a:ext cx="3018579" cy="743104"/>
                  <a:chOff x="3247777" y="4135174"/>
                  <a:chExt cx="3018579" cy="743104"/>
                </a:xfrm>
              </p:grpSpPr>
              <p:sp>
                <p:nvSpPr>
                  <p:cNvPr id="497" name="Google Shape;497;p35"/>
                  <p:cNvSpPr/>
                  <p:nvPr/>
                </p:nvSpPr>
                <p:spPr>
                  <a:xfrm>
                    <a:off x="5243508" y="4135174"/>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8" name="Google Shape;498;p35"/>
                  <p:cNvSpPr/>
                  <p:nvPr/>
                </p:nvSpPr>
                <p:spPr>
                  <a:xfrm>
                    <a:off x="5647082" y="4135174"/>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9" name="Google Shape;499;p35"/>
                  <p:cNvSpPr/>
                  <p:nvPr/>
                </p:nvSpPr>
                <p:spPr>
                  <a:xfrm>
                    <a:off x="6050656" y="4135174"/>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0" name="Google Shape;500;p35"/>
                  <p:cNvSpPr/>
                  <p:nvPr/>
                </p:nvSpPr>
                <p:spPr>
                  <a:xfrm>
                    <a:off x="5243508" y="4434576"/>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1" name="Google Shape;501;p35"/>
                  <p:cNvSpPr/>
                  <p:nvPr/>
                </p:nvSpPr>
                <p:spPr>
                  <a:xfrm>
                    <a:off x="5647082" y="4434576"/>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2" name="Google Shape;502;p35"/>
                  <p:cNvSpPr/>
                  <p:nvPr/>
                </p:nvSpPr>
                <p:spPr>
                  <a:xfrm>
                    <a:off x="6050656" y="4434576"/>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3" name="Google Shape;503;p35"/>
                  <p:cNvSpPr/>
                  <p:nvPr/>
                </p:nvSpPr>
                <p:spPr>
                  <a:xfrm>
                    <a:off x="5243508" y="4733978"/>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4" name="Google Shape;504;p35"/>
                  <p:cNvSpPr/>
                  <p:nvPr/>
                </p:nvSpPr>
                <p:spPr>
                  <a:xfrm>
                    <a:off x="5647082" y="4733978"/>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5" name="Google Shape;505;p35"/>
                  <p:cNvSpPr/>
                  <p:nvPr/>
                </p:nvSpPr>
                <p:spPr>
                  <a:xfrm>
                    <a:off x="6050656" y="4733978"/>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6" name="Google Shape;506;p35"/>
                  <p:cNvSpPr/>
                  <p:nvPr/>
                </p:nvSpPr>
                <p:spPr>
                  <a:xfrm>
                    <a:off x="4004271" y="4135174"/>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7" name="Google Shape;507;p35"/>
                  <p:cNvSpPr/>
                  <p:nvPr/>
                </p:nvSpPr>
                <p:spPr>
                  <a:xfrm>
                    <a:off x="4407845" y="4135174"/>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8" name="Google Shape;508;p35"/>
                  <p:cNvSpPr/>
                  <p:nvPr/>
                </p:nvSpPr>
                <p:spPr>
                  <a:xfrm>
                    <a:off x="4811419" y="4135174"/>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9" name="Google Shape;509;p35"/>
                  <p:cNvSpPr/>
                  <p:nvPr/>
                </p:nvSpPr>
                <p:spPr>
                  <a:xfrm>
                    <a:off x="3247777" y="4135174"/>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0" name="Google Shape;510;p35"/>
                  <p:cNvSpPr/>
                  <p:nvPr/>
                </p:nvSpPr>
                <p:spPr>
                  <a:xfrm>
                    <a:off x="3651351" y="4135174"/>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511" name="Google Shape;511;p35"/>
              <p:cNvGrpSpPr/>
              <p:nvPr/>
            </p:nvGrpSpPr>
            <p:grpSpPr>
              <a:xfrm>
                <a:off x="6598051" y="1548035"/>
                <a:ext cx="4754685" cy="4579875"/>
                <a:chOff x="7976627" y="1166745"/>
                <a:chExt cx="4754685" cy="4579875"/>
              </a:xfrm>
            </p:grpSpPr>
            <p:grpSp>
              <p:nvGrpSpPr>
                <p:cNvPr id="512" name="Google Shape;512;p35"/>
                <p:cNvGrpSpPr/>
                <p:nvPr/>
              </p:nvGrpSpPr>
              <p:grpSpPr>
                <a:xfrm>
                  <a:off x="7976627" y="1574685"/>
                  <a:ext cx="1097402" cy="4171935"/>
                  <a:chOff x="6599258" y="1944899"/>
                  <a:chExt cx="1097402" cy="4171935"/>
                </a:xfrm>
              </p:grpSpPr>
              <p:sp>
                <p:nvSpPr>
                  <p:cNvPr id="513" name="Google Shape;513;p35"/>
                  <p:cNvSpPr/>
                  <p:nvPr/>
                </p:nvSpPr>
                <p:spPr>
                  <a:xfrm>
                    <a:off x="6599259" y="3642459"/>
                    <a:ext cx="1097400" cy="2471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4" name="Google Shape;514;p35"/>
                  <p:cNvSpPr/>
                  <p:nvPr/>
                </p:nvSpPr>
                <p:spPr>
                  <a:xfrm>
                    <a:off x="7147898" y="3640420"/>
                    <a:ext cx="548700" cy="24729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15" name="Google Shape;515;p35"/>
                  <p:cNvGrpSpPr/>
                  <p:nvPr/>
                </p:nvGrpSpPr>
                <p:grpSpPr>
                  <a:xfrm>
                    <a:off x="6800943" y="1944899"/>
                    <a:ext cx="640254" cy="1722838"/>
                    <a:chOff x="6913575" y="1813499"/>
                    <a:chExt cx="405301" cy="2498315"/>
                  </a:xfrm>
                </p:grpSpPr>
                <p:grpSp>
                  <p:nvGrpSpPr>
                    <p:cNvPr id="516" name="Google Shape;516;p35"/>
                    <p:cNvGrpSpPr/>
                    <p:nvPr/>
                  </p:nvGrpSpPr>
                  <p:grpSpPr>
                    <a:xfrm>
                      <a:off x="6913576" y="2297882"/>
                      <a:ext cx="405300" cy="2013931"/>
                      <a:chOff x="2507828" y="1738469"/>
                      <a:chExt cx="405300" cy="214801"/>
                    </a:xfrm>
                  </p:grpSpPr>
                  <p:sp>
                    <p:nvSpPr>
                      <p:cNvPr id="517" name="Google Shape;517;p35"/>
                      <p:cNvSpPr/>
                      <p:nvPr/>
                    </p:nvSpPr>
                    <p:spPr>
                      <a:xfrm>
                        <a:off x="2507828" y="1738470"/>
                        <a:ext cx="405300" cy="214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8" name="Google Shape;518;p35"/>
                      <p:cNvSpPr/>
                      <p:nvPr/>
                    </p:nvSpPr>
                    <p:spPr>
                      <a:xfrm>
                        <a:off x="2710420" y="1738469"/>
                        <a:ext cx="202500" cy="2148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19" name="Google Shape;519;p35"/>
                    <p:cNvGrpSpPr/>
                    <p:nvPr/>
                  </p:nvGrpSpPr>
                  <p:grpSpPr>
                    <a:xfrm>
                      <a:off x="6913575" y="1813499"/>
                      <a:ext cx="405300" cy="529381"/>
                      <a:chOff x="2507827" y="1488604"/>
                      <a:chExt cx="405300" cy="348300"/>
                    </a:xfrm>
                  </p:grpSpPr>
                  <p:sp>
                    <p:nvSpPr>
                      <p:cNvPr id="520" name="Google Shape;520;p35"/>
                      <p:cNvSpPr/>
                      <p:nvPr/>
                    </p:nvSpPr>
                    <p:spPr>
                      <a:xfrm>
                        <a:off x="2507827" y="1488604"/>
                        <a:ext cx="405300" cy="348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1" name="Google Shape;521;p35"/>
                      <p:cNvSpPr/>
                      <p:nvPr/>
                    </p:nvSpPr>
                    <p:spPr>
                      <a:xfrm>
                        <a:off x="2710417" y="1488604"/>
                        <a:ext cx="202500" cy="3483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
                <p:nvSpPr>
                  <p:cNvPr id="522" name="Google Shape;522;p35"/>
                  <p:cNvSpPr/>
                  <p:nvPr/>
                </p:nvSpPr>
                <p:spPr>
                  <a:xfrm>
                    <a:off x="6750212" y="5635934"/>
                    <a:ext cx="207900" cy="480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3" name="Google Shape;523;p35"/>
                  <p:cNvSpPr/>
                  <p:nvPr/>
                </p:nvSpPr>
                <p:spPr>
                  <a:xfrm>
                    <a:off x="7318193" y="5635934"/>
                    <a:ext cx="207900" cy="480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4" name="Google Shape;524;p35"/>
                  <p:cNvSpPr/>
                  <p:nvPr/>
                </p:nvSpPr>
                <p:spPr>
                  <a:xfrm>
                    <a:off x="6599258" y="3640999"/>
                    <a:ext cx="1097400" cy="2493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5" name="Google Shape;525;p35"/>
                  <p:cNvSpPr/>
                  <p:nvPr/>
                </p:nvSpPr>
                <p:spPr>
                  <a:xfrm>
                    <a:off x="7147898" y="3637245"/>
                    <a:ext cx="548700" cy="2622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26" name="Google Shape;526;p35"/>
                <p:cNvGrpSpPr/>
                <p:nvPr/>
              </p:nvGrpSpPr>
              <p:grpSpPr>
                <a:xfrm>
                  <a:off x="9073712" y="3504421"/>
                  <a:ext cx="3657600" cy="2238900"/>
                  <a:chOff x="9073712" y="3504421"/>
                  <a:chExt cx="3657600" cy="2238900"/>
                </a:xfrm>
              </p:grpSpPr>
              <p:sp>
                <p:nvSpPr>
                  <p:cNvPr id="527" name="Google Shape;527;p35"/>
                  <p:cNvSpPr/>
                  <p:nvPr/>
                </p:nvSpPr>
                <p:spPr>
                  <a:xfrm>
                    <a:off x="9073712" y="3504421"/>
                    <a:ext cx="3657600" cy="2238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35"/>
                  <p:cNvSpPr/>
                  <p:nvPr/>
                </p:nvSpPr>
                <p:spPr>
                  <a:xfrm>
                    <a:off x="9073712" y="3770741"/>
                    <a:ext cx="3657600" cy="19650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9" name="Google Shape;529;p35"/>
                  <p:cNvSpPr/>
                  <p:nvPr/>
                </p:nvSpPr>
                <p:spPr>
                  <a:xfrm>
                    <a:off x="9073712" y="4530263"/>
                    <a:ext cx="3657600" cy="1205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30" name="Google Shape;530;p35"/>
                  <p:cNvGrpSpPr/>
                  <p:nvPr/>
                </p:nvGrpSpPr>
                <p:grpSpPr>
                  <a:xfrm>
                    <a:off x="10819607" y="5082143"/>
                    <a:ext cx="770423" cy="653700"/>
                    <a:chOff x="3816127" y="5359816"/>
                    <a:chExt cx="615600" cy="653700"/>
                  </a:xfrm>
                </p:grpSpPr>
                <p:sp>
                  <p:nvSpPr>
                    <p:cNvPr id="531" name="Google Shape;531;p35"/>
                    <p:cNvSpPr/>
                    <p:nvPr/>
                  </p:nvSpPr>
                  <p:spPr>
                    <a:xfrm>
                      <a:off x="3816127" y="5359816"/>
                      <a:ext cx="615600" cy="653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2" name="Google Shape;532;p35"/>
                    <p:cNvSpPr/>
                    <p:nvPr/>
                  </p:nvSpPr>
                  <p:spPr>
                    <a:xfrm>
                      <a:off x="3816127" y="5447761"/>
                      <a:ext cx="615600" cy="87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3" name="Google Shape;533;p35"/>
                    <p:cNvSpPr/>
                    <p:nvPr/>
                  </p:nvSpPr>
                  <p:spPr>
                    <a:xfrm>
                      <a:off x="3816127" y="5582058"/>
                      <a:ext cx="615600" cy="87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4" name="Google Shape;534;p35"/>
                    <p:cNvSpPr/>
                    <p:nvPr/>
                  </p:nvSpPr>
                  <p:spPr>
                    <a:xfrm>
                      <a:off x="3816127" y="5716355"/>
                      <a:ext cx="615600" cy="87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5" name="Google Shape;535;p35"/>
                    <p:cNvSpPr/>
                    <p:nvPr/>
                  </p:nvSpPr>
                  <p:spPr>
                    <a:xfrm>
                      <a:off x="3816127" y="5850652"/>
                      <a:ext cx="615600" cy="87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36" name="Google Shape;536;p35"/>
                  <p:cNvGrpSpPr/>
                  <p:nvPr/>
                </p:nvGrpSpPr>
                <p:grpSpPr>
                  <a:xfrm>
                    <a:off x="11732993" y="5082143"/>
                    <a:ext cx="770423" cy="653700"/>
                    <a:chOff x="3816127" y="5359816"/>
                    <a:chExt cx="615600" cy="653700"/>
                  </a:xfrm>
                </p:grpSpPr>
                <p:sp>
                  <p:nvSpPr>
                    <p:cNvPr id="537" name="Google Shape;537;p35"/>
                    <p:cNvSpPr/>
                    <p:nvPr/>
                  </p:nvSpPr>
                  <p:spPr>
                    <a:xfrm>
                      <a:off x="3816127" y="5359816"/>
                      <a:ext cx="615600" cy="653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8" name="Google Shape;538;p35"/>
                    <p:cNvSpPr/>
                    <p:nvPr/>
                  </p:nvSpPr>
                  <p:spPr>
                    <a:xfrm>
                      <a:off x="3816127" y="5447761"/>
                      <a:ext cx="615600" cy="87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9" name="Google Shape;539;p35"/>
                    <p:cNvSpPr/>
                    <p:nvPr/>
                  </p:nvSpPr>
                  <p:spPr>
                    <a:xfrm>
                      <a:off x="3816127" y="5582058"/>
                      <a:ext cx="615600" cy="87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0" name="Google Shape;540;p35"/>
                    <p:cNvSpPr/>
                    <p:nvPr/>
                  </p:nvSpPr>
                  <p:spPr>
                    <a:xfrm>
                      <a:off x="3816127" y="5716355"/>
                      <a:ext cx="615600" cy="87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1" name="Google Shape;541;p35"/>
                    <p:cNvSpPr/>
                    <p:nvPr/>
                  </p:nvSpPr>
                  <p:spPr>
                    <a:xfrm>
                      <a:off x="3816127" y="5850652"/>
                      <a:ext cx="615600" cy="876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42" name="Google Shape;542;p35"/>
                  <p:cNvGrpSpPr/>
                  <p:nvPr/>
                </p:nvGrpSpPr>
                <p:grpSpPr>
                  <a:xfrm>
                    <a:off x="9420733" y="4325657"/>
                    <a:ext cx="3057491" cy="144300"/>
                    <a:chOff x="9420733" y="4325657"/>
                    <a:chExt cx="3057491" cy="144300"/>
                  </a:xfrm>
                </p:grpSpPr>
                <p:sp>
                  <p:nvSpPr>
                    <p:cNvPr id="543" name="Google Shape;543;p35"/>
                    <p:cNvSpPr/>
                    <p:nvPr/>
                  </p:nvSpPr>
                  <p:spPr>
                    <a:xfrm>
                      <a:off x="11455376" y="4325657"/>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4" name="Google Shape;544;p35"/>
                    <p:cNvSpPr/>
                    <p:nvPr/>
                  </p:nvSpPr>
                  <p:spPr>
                    <a:xfrm>
                      <a:off x="11858950" y="4325657"/>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5" name="Google Shape;545;p35"/>
                    <p:cNvSpPr/>
                    <p:nvPr/>
                  </p:nvSpPr>
                  <p:spPr>
                    <a:xfrm>
                      <a:off x="12262524" y="4325657"/>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6" name="Google Shape;546;p35"/>
                    <p:cNvSpPr/>
                    <p:nvPr/>
                  </p:nvSpPr>
                  <p:spPr>
                    <a:xfrm>
                      <a:off x="10227881" y="4325657"/>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7" name="Google Shape;547;p35"/>
                    <p:cNvSpPr/>
                    <p:nvPr/>
                  </p:nvSpPr>
                  <p:spPr>
                    <a:xfrm>
                      <a:off x="10619713" y="4325657"/>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8" name="Google Shape;548;p35"/>
                    <p:cNvSpPr/>
                    <p:nvPr/>
                  </p:nvSpPr>
                  <p:spPr>
                    <a:xfrm>
                      <a:off x="11023287" y="4325657"/>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9" name="Google Shape;549;p35"/>
                    <p:cNvSpPr/>
                    <p:nvPr/>
                  </p:nvSpPr>
                  <p:spPr>
                    <a:xfrm>
                      <a:off x="9420733" y="4325657"/>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0" name="Google Shape;550;p35"/>
                    <p:cNvSpPr/>
                    <p:nvPr/>
                  </p:nvSpPr>
                  <p:spPr>
                    <a:xfrm>
                      <a:off x="9824307" y="4325657"/>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51" name="Google Shape;551;p35"/>
                  <p:cNvGrpSpPr/>
                  <p:nvPr/>
                </p:nvGrpSpPr>
                <p:grpSpPr>
                  <a:xfrm>
                    <a:off x="9420733" y="4686474"/>
                    <a:ext cx="1022848" cy="743104"/>
                    <a:chOff x="5243508" y="4135174"/>
                    <a:chExt cx="1022848" cy="743104"/>
                  </a:xfrm>
                </p:grpSpPr>
                <p:sp>
                  <p:nvSpPr>
                    <p:cNvPr id="552" name="Google Shape;552;p35"/>
                    <p:cNvSpPr/>
                    <p:nvPr/>
                  </p:nvSpPr>
                  <p:spPr>
                    <a:xfrm>
                      <a:off x="5243508" y="4135174"/>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3" name="Google Shape;553;p35"/>
                    <p:cNvSpPr/>
                    <p:nvPr/>
                  </p:nvSpPr>
                  <p:spPr>
                    <a:xfrm>
                      <a:off x="5647082" y="4135174"/>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4" name="Google Shape;554;p35"/>
                    <p:cNvSpPr/>
                    <p:nvPr/>
                  </p:nvSpPr>
                  <p:spPr>
                    <a:xfrm>
                      <a:off x="6050656" y="4135174"/>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5" name="Google Shape;555;p35"/>
                    <p:cNvSpPr/>
                    <p:nvPr/>
                  </p:nvSpPr>
                  <p:spPr>
                    <a:xfrm>
                      <a:off x="5243508" y="4434576"/>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6" name="Google Shape;556;p35"/>
                    <p:cNvSpPr/>
                    <p:nvPr/>
                  </p:nvSpPr>
                  <p:spPr>
                    <a:xfrm>
                      <a:off x="5647082" y="4434576"/>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7" name="Google Shape;557;p35"/>
                    <p:cNvSpPr/>
                    <p:nvPr/>
                  </p:nvSpPr>
                  <p:spPr>
                    <a:xfrm>
                      <a:off x="6050656" y="4434576"/>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8" name="Google Shape;558;p35"/>
                    <p:cNvSpPr/>
                    <p:nvPr/>
                  </p:nvSpPr>
                  <p:spPr>
                    <a:xfrm>
                      <a:off x="5243508" y="4733978"/>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9" name="Google Shape;559;p35"/>
                    <p:cNvSpPr/>
                    <p:nvPr/>
                  </p:nvSpPr>
                  <p:spPr>
                    <a:xfrm>
                      <a:off x="5647082" y="4733978"/>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0" name="Google Shape;560;p35"/>
                    <p:cNvSpPr/>
                    <p:nvPr/>
                  </p:nvSpPr>
                  <p:spPr>
                    <a:xfrm>
                      <a:off x="6050656" y="4733978"/>
                      <a:ext cx="215700" cy="14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561" name="Google Shape;561;p35"/>
                <p:cNvGrpSpPr/>
                <p:nvPr/>
              </p:nvGrpSpPr>
              <p:grpSpPr>
                <a:xfrm>
                  <a:off x="9277830" y="1166745"/>
                  <a:ext cx="2250220" cy="2345191"/>
                  <a:chOff x="9277830" y="1166745"/>
                  <a:chExt cx="2250220" cy="2345191"/>
                </a:xfrm>
              </p:grpSpPr>
              <p:grpSp>
                <p:nvGrpSpPr>
                  <p:cNvPr id="562" name="Google Shape;562;p35"/>
                  <p:cNvGrpSpPr/>
                  <p:nvPr/>
                </p:nvGrpSpPr>
                <p:grpSpPr>
                  <a:xfrm>
                    <a:off x="9830401" y="2180254"/>
                    <a:ext cx="731100" cy="1326246"/>
                    <a:chOff x="-772683" y="4329325"/>
                    <a:chExt cx="731100" cy="1692936"/>
                  </a:xfrm>
                </p:grpSpPr>
                <p:sp>
                  <p:nvSpPr>
                    <p:cNvPr id="563" name="Google Shape;563;p35"/>
                    <p:cNvSpPr/>
                    <p:nvPr/>
                  </p:nvSpPr>
                  <p:spPr>
                    <a:xfrm>
                      <a:off x="-772683" y="4329325"/>
                      <a:ext cx="731100" cy="1692900"/>
                    </a:xfrm>
                    <a:prstGeom prst="round2SameRect">
                      <a:avLst>
                        <a:gd name="adj1" fmla="val 50000"/>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4" name="Google Shape;564;p35"/>
                    <p:cNvSpPr/>
                    <p:nvPr/>
                  </p:nvSpPr>
                  <p:spPr>
                    <a:xfrm>
                      <a:off x="-391792" y="4758361"/>
                      <a:ext cx="350100" cy="12639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65" name="Google Shape;565;p35"/>
                  <p:cNvGrpSpPr/>
                  <p:nvPr/>
                </p:nvGrpSpPr>
                <p:grpSpPr>
                  <a:xfrm>
                    <a:off x="10796950" y="2180023"/>
                    <a:ext cx="731100" cy="1326246"/>
                    <a:chOff x="-772683" y="4329325"/>
                    <a:chExt cx="731100" cy="1692936"/>
                  </a:xfrm>
                </p:grpSpPr>
                <p:sp>
                  <p:nvSpPr>
                    <p:cNvPr id="566" name="Google Shape;566;p35"/>
                    <p:cNvSpPr/>
                    <p:nvPr/>
                  </p:nvSpPr>
                  <p:spPr>
                    <a:xfrm>
                      <a:off x="-772683" y="4329325"/>
                      <a:ext cx="731100" cy="1692900"/>
                    </a:xfrm>
                    <a:prstGeom prst="round2SameRect">
                      <a:avLst>
                        <a:gd name="adj1" fmla="val 50000"/>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7" name="Google Shape;567;p35"/>
                    <p:cNvSpPr/>
                    <p:nvPr/>
                  </p:nvSpPr>
                  <p:spPr>
                    <a:xfrm>
                      <a:off x="-391792" y="4758361"/>
                      <a:ext cx="350100" cy="12639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68" name="Google Shape;568;p35"/>
                  <p:cNvGrpSpPr/>
                  <p:nvPr/>
                </p:nvGrpSpPr>
                <p:grpSpPr>
                  <a:xfrm>
                    <a:off x="9277830" y="1166745"/>
                    <a:ext cx="424964" cy="2345191"/>
                    <a:chOff x="9277830" y="1166745"/>
                    <a:chExt cx="424964" cy="2345191"/>
                  </a:xfrm>
                </p:grpSpPr>
                <p:grpSp>
                  <p:nvGrpSpPr>
                    <p:cNvPr id="569" name="Google Shape;569;p35"/>
                    <p:cNvGrpSpPr/>
                    <p:nvPr/>
                  </p:nvGrpSpPr>
                  <p:grpSpPr>
                    <a:xfrm>
                      <a:off x="9277830" y="1498005"/>
                      <a:ext cx="424964" cy="2013931"/>
                      <a:chOff x="2507828" y="1767064"/>
                      <a:chExt cx="424964" cy="214801"/>
                    </a:xfrm>
                  </p:grpSpPr>
                  <p:sp>
                    <p:nvSpPr>
                      <p:cNvPr id="570" name="Google Shape;570;p35"/>
                      <p:cNvSpPr/>
                      <p:nvPr/>
                    </p:nvSpPr>
                    <p:spPr>
                      <a:xfrm>
                        <a:off x="2507828" y="1767065"/>
                        <a:ext cx="424800" cy="214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1" name="Google Shape;571;p35"/>
                      <p:cNvSpPr/>
                      <p:nvPr/>
                    </p:nvSpPr>
                    <p:spPr>
                      <a:xfrm>
                        <a:off x="2709592" y="1767064"/>
                        <a:ext cx="223200" cy="214800"/>
                      </a:xfrm>
                      <a:prstGeom prst="rect">
                        <a:avLst/>
                      </a:prstGeom>
                      <a:solidFill>
                        <a:srgbClr val="045F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72" name="Google Shape;572;p35"/>
                    <p:cNvGrpSpPr/>
                    <p:nvPr/>
                  </p:nvGrpSpPr>
                  <p:grpSpPr>
                    <a:xfrm>
                      <a:off x="9277830" y="1166745"/>
                      <a:ext cx="424964" cy="408095"/>
                      <a:chOff x="2507828" y="1767064"/>
                      <a:chExt cx="424964" cy="268501"/>
                    </a:xfrm>
                  </p:grpSpPr>
                  <p:sp>
                    <p:nvSpPr>
                      <p:cNvPr id="573" name="Google Shape;573;p35"/>
                      <p:cNvSpPr/>
                      <p:nvPr/>
                    </p:nvSpPr>
                    <p:spPr>
                      <a:xfrm>
                        <a:off x="2507828" y="1767065"/>
                        <a:ext cx="424800" cy="2685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4" name="Google Shape;574;p35"/>
                      <p:cNvSpPr/>
                      <p:nvPr/>
                    </p:nvSpPr>
                    <p:spPr>
                      <a:xfrm>
                        <a:off x="2709592" y="1767064"/>
                        <a:ext cx="223200" cy="2685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
                <p:nvSpPr>
                  <p:cNvPr id="575" name="Google Shape;575;p35"/>
                  <p:cNvSpPr/>
                  <p:nvPr/>
                </p:nvSpPr>
                <p:spPr>
                  <a:xfrm>
                    <a:off x="9702752" y="1757176"/>
                    <a:ext cx="1475100" cy="137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6" name="Google Shape;576;p35"/>
                  <p:cNvSpPr/>
                  <p:nvPr/>
                </p:nvSpPr>
                <p:spPr>
                  <a:xfrm>
                    <a:off x="10166773" y="1780779"/>
                    <a:ext cx="91500" cy="53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7" name="Google Shape;577;p35"/>
                  <p:cNvSpPr/>
                  <p:nvPr/>
                </p:nvSpPr>
                <p:spPr>
                  <a:xfrm>
                    <a:off x="11137203" y="1756226"/>
                    <a:ext cx="91500" cy="53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sp>
          <p:nvSpPr>
            <p:cNvPr id="578" name="Google Shape;578;p35"/>
            <p:cNvSpPr/>
            <p:nvPr/>
          </p:nvSpPr>
          <p:spPr>
            <a:xfrm>
              <a:off x="7840810" y="3467092"/>
              <a:ext cx="953210" cy="701701"/>
            </a:xfrm>
            <a:custGeom>
              <a:avLst/>
              <a:gdLst/>
              <a:ahLst/>
              <a:cxnLst/>
              <a:rect l="l" t="t" r="r" b="b"/>
              <a:pathLst>
                <a:path w="3738080" h="2751770" extrusionOk="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7" name="Google Shape;162;p20">
            <a:extLst>
              <a:ext uri="{FF2B5EF4-FFF2-40B4-BE49-F238E27FC236}">
                <a16:creationId xmlns:a16="http://schemas.microsoft.com/office/drawing/2014/main" id="{69B865EA-3294-2E3A-5DFE-5FDCF50F6C47}"/>
              </a:ext>
            </a:extLst>
          </p:cNvPr>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8" name="Group 17">
            <a:extLst>
              <a:ext uri="{FF2B5EF4-FFF2-40B4-BE49-F238E27FC236}">
                <a16:creationId xmlns:a16="http://schemas.microsoft.com/office/drawing/2014/main" id="{B9F2C08F-46C3-D19B-9F94-17F8DACAC8BA}"/>
              </a:ext>
            </a:extLst>
          </p:cNvPr>
          <p:cNvGrpSpPr/>
          <p:nvPr/>
        </p:nvGrpSpPr>
        <p:grpSpPr>
          <a:xfrm>
            <a:off x="-7029" y="39414"/>
            <a:ext cx="12192000" cy="1004185"/>
            <a:chOff x="-7029" y="39414"/>
            <a:chExt cx="12192000" cy="1004185"/>
          </a:xfrm>
        </p:grpSpPr>
        <p:sp>
          <p:nvSpPr>
            <p:cNvPr id="16" name="Rectangle 15">
              <a:extLst>
                <a:ext uri="{FF2B5EF4-FFF2-40B4-BE49-F238E27FC236}">
                  <a16:creationId xmlns:a16="http://schemas.microsoft.com/office/drawing/2014/main" id="{C6186CED-3F73-0505-7D07-E8095C097F7F}"/>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1" name="Google Shape;141;p18"/>
            <p:cNvGrpSpPr/>
            <p:nvPr/>
          </p:nvGrpSpPr>
          <p:grpSpPr>
            <a:xfrm>
              <a:off x="248490" y="178694"/>
              <a:ext cx="862884" cy="646794"/>
              <a:chOff x="137558" y="139322"/>
              <a:chExt cx="862884" cy="646794"/>
            </a:xfrm>
            <a:solidFill>
              <a:schemeClr val="tx1"/>
            </a:solidFill>
          </p:grpSpPr>
          <p:sp>
            <p:nvSpPr>
              <p:cNvPr id="142" name="Google Shape;142;p18"/>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18"/>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18"/>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138" name="Google Shape;138;p18"/>
          <p:cNvSpPr txBox="1">
            <a:spLocks noGrp="1"/>
          </p:cNvSpPr>
          <p:nvPr>
            <p:ph type="body" idx="1"/>
          </p:nvPr>
        </p:nvSpPr>
        <p:spPr>
          <a:xfrm>
            <a:off x="370410" y="129612"/>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Table of Contents</a:t>
            </a:r>
            <a:endParaRPr dirty="0">
              <a:solidFill>
                <a:schemeClr val="tx1"/>
              </a:solidFill>
            </a:endParaRPr>
          </a:p>
        </p:txBody>
      </p:sp>
      <p:sp>
        <p:nvSpPr>
          <p:cNvPr id="139" name="Google Shape;139;p18"/>
          <p:cNvSpPr txBox="1"/>
          <p:nvPr/>
        </p:nvSpPr>
        <p:spPr>
          <a:xfrm>
            <a:off x="705225" y="1004200"/>
            <a:ext cx="5451735" cy="5634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a:solidFill>
                  <a:schemeClr val="dk1"/>
                </a:solidFill>
              </a:rPr>
              <a:t>Background</a:t>
            </a:r>
            <a:endParaRPr sz="1200" b="1" dirty="0">
              <a:solidFill>
                <a:schemeClr val="dk1"/>
              </a:solidFill>
            </a:endParaRPr>
          </a:p>
          <a:p>
            <a:pPr marL="457200" lvl="0" indent="0" algn="l" rtl="0">
              <a:spcBef>
                <a:spcPts val="0"/>
              </a:spcBef>
              <a:spcAft>
                <a:spcPts val="0"/>
              </a:spcAft>
              <a:buNone/>
            </a:pPr>
            <a:r>
              <a:rPr lang="en-US" sz="1200" dirty="0">
                <a:solidFill>
                  <a:schemeClr val="dk1"/>
                </a:solidFill>
              </a:rPr>
              <a:t>High Gear History</a:t>
            </a:r>
            <a:endParaRPr sz="1200" dirty="0">
              <a:solidFill>
                <a:schemeClr val="dk1"/>
              </a:solidFill>
            </a:endParaRPr>
          </a:p>
          <a:p>
            <a:pPr marL="457200" lvl="0" indent="0" algn="l" rtl="0">
              <a:spcBef>
                <a:spcPts val="0"/>
              </a:spcBef>
              <a:spcAft>
                <a:spcPts val="0"/>
              </a:spcAft>
              <a:buNone/>
            </a:pPr>
            <a:r>
              <a:rPr lang="en-US" sz="1200" dirty="0">
                <a:solidFill>
                  <a:schemeClr val="dk1"/>
                </a:solidFill>
              </a:rPr>
              <a:t>IT Background</a:t>
            </a:r>
            <a:endParaRPr sz="1200" dirty="0">
              <a:solidFill>
                <a:schemeClr val="dk1"/>
              </a:solidFill>
            </a:endParaRPr>
          </a:p>
          <a:p>
            <a:pPr marL="457200" lvl="0" indent="0" algn="l" rtl="0">
              <a:spcBef>
                <a:spcPts val="0"/>
              </a:spcBef>
              <a:spcAft>
                <a:spcPts val="0"/>
              </a:spcAft>
              <a:buNone/>
            </a:pPr>
            <a:r>
              <a:rPr lang="en-US" sz="1200" dirty="0">
                <a:solidFill>
                  <a:schemeClr val="dk1"/>
                </a:solidFill>
              </a:rPr>
              <a:t>Corporate Information Technology Functions</a:t>
            </a:r>
            <a:endParaRPr sz="1200" dirty="0">
              <a:solidFill>
                <a:schemeClr val="dk1"/>
              </a:solidFill>
            </a:endParaRPr>
          </a:p>
          <a:p>
            <a:pPr marL="457200" lvl="0" indent="0" algn="l" rtl="0">
              <a:spcBef>
                <a:spcPts val="0"/>
              </a:spcBef>
              <a:spcAft>
                <a:spcPts val="0"/>
              </a:spcAft>
              <a:buNone/>
            </a:pPr>
            <a:r>
              <a:rPr lang="en-US" sz="1200" dirty="0">
                <a:solidFill>
                  <a:schemeClr val="dk1"/>
                </a:solidFill>
              </a:rPr>
              <a:t>Information Technology Challenges</a:t>
            </a:r>
            <a:endParaRPr sz="1200" dirty="0">
              <a:solidFill>
                <a:schemeClr val="dk1"/>
              </a:solidFill>
            </a:endParaRPr>
          </a:p>
          <a:p>
            <a:pPr marL="457200" lvl="0" indent="0" algn="l" rtl="0">
              <a:spcBef>
                <a:spcPts val="0"/>
              </a:spcBef>
              <a:spcAft>
                <a:spcPts val="0"/>
              </a:spcAft>
              <a:buNone/>
            </a:pPr>
            <a:r>
              <a:rPr lang="en-US" sz="1200" dirty="0">
                <a:solidFill>
                  <a:schemeClr val="dk1"/>
                </a:solidFill>
              </a:rPr>
              <a:t>Information Technology Risk Management</a:t>
            </a:r>
            <a:endParaRPr sz="1200" dirty="0">
              <a:solidFill>
                <a:schemeClr val="dk1"/>
              </a:solidFill>
            </a:endParaRPr>
          </a:p>
          <a:p>
            <a:pPr marL="0" marR="0" lvl="0" indent="0" algn="l" rtl="0">
              <a:spcBef>
                <a:spcPts val="0"/>
              </a:spcBef>
              <a:spcAft>
                <a:spcPts val="0"/>
              </a:spcAft>
              <a:buNone/>
            </a:pPr>
            <a:endParaRPr sz="1200" b="1" dirty="0">
              <a:solidFill>
                <a:schemeClr val="dk1"/>
              </a:solidFill>
            </a:endParaRPr>
          </a:p>
          <a:p>
            <a:pPr marL="0" marR="0" lvl="0" indent="0" algn="l" rtl="0">
              <a:spcBef>
                <a:spcPts val="0"/>
              </a:spcBef>
              <a:spcAft>
                <a:spcPts val="0"/>
              </a:spcAft>
              <a:buNone/>
            </a:pPr>
            <a:r>
              <a:rPr lang="en-US" sz="1200" b="1" dirty="0">
                <a:solidFill>
                  <a:schemeClr val="dk1"/>
                </a:solidFill>
              </a:rPr>
              <a:t>Scope and Approach</a:t>
            </a:r>
            <a:endParaRPr sz="1200" b="1" dirty="0">
              <a:solidFill>
                <a:schemeClr val="dk1"/>
              </a:solidFill>
            </a:endParaRPr>
          </a:p>
          <a:p>
            <a:pPr marL="0" marR="0" lvl="0" indent="0" algn="l" rtl="0">
              <a:spcBef>
                <a:spcPts val="0"/>
              </a:spcBef>
              <a:spcAft>
                <a:spcPts val="0"/>
              </a:spcAft>
              <a:buNone/>
            </a:pPr>
            <a:r>
              <a:rPr lang="en-US" sz="1200" b="1" dirty="0">
                <a:solidFill>
                  <a:schemeClr val="dk1"/>
                </a:solidFill>
              </a:rPr>
              <a:t>	</a:t>
            </a:r>
            <a:r>
              <a:rPr lang="en-US" sz="1200" dirty="0">
                <a:solidFill>
                  <a:schemeClr val="dk1"/>
                </a:solidFill>
              </a:rPr>
              <a:t>Main Concerns</a:t>
            </a:r>
            <a:endParaRPr sz="1200" dirty="0">
              <a:solidFill>
                <a:schemeClr val="dk1"/>
              </a:solidFill>
            </a:endParaRPr>
          </a:p>
          <a:p>
            <a:pPr marL="0" marR="0" lvl="0" indent="0" algn="l" rtl="0">
              <a:spcBef>
                <a:spcPts val="0"/>
              </a:spcBef>
              <a:spcAft>
                <a:spcPts val="0"/>
              </a:spcAft>
              <a:buNone/>
            </a:pPr>
            <a:r>
              <a:rPr lang="en-US" sz="1200" dirty="0">
                <a:solidFill>
                  <a:schemeClr val="dk1"/>
                </a:solidFill>
              </a:rPr>
              <a:t>	Information Technology Department Transformation</a:t>
            </a:r>
            <a:endParaRPr sz="1200" dirty="0">
              <a:solidFill>
                <a:schemeClr val="dk1"/>
              </a:solidFill>
            </a:endParaRPr>
          </a:p>
          <a:p>
            <a:pPr marL="0" marR="0" lvl="0" indent="0" algn="l" rtl="0">
              <a:spcBef>
                <a:spcPts val="0"/>
              </a:spcBef>
              <a:spcAft>
                <a:spcPts val="0"/>
              </a:spcAft>
              <a:buNone/>
            </a:pPr>
            <a:r>
              <a:rPr lang="en-US" sz="1200" dirty="0">
                <a:solidFill>
                  <a:schemeClr val="dk1"/>
                </a:solidFill>
              </a:rPr>
              <a:t>	IT Risk Rankings</a:t>
            </a:r>
            <a:endParaRPr sz="1200" dirty="0">
              <a:solidFill>
                <a:schemeClr val="dk1"/>
              </a:solidFill>
            </a:endParaRPr>
          </a:p>
          <a:p>
            <a:pPr marL="0" marR="0" lvl="0" indent="0" algn="l" rtl="0">
              <a:spcBef>
                <a:spcPts val="0"/>
              </a:spcBef>
              <a:spcAft>
                <a:spcPts val="0"/>
              </a:spcAft>
              <a:buNone/>
            </a:pPr>
            <a:r>
              <a:rPr lang="en-US" sz="1200" dirty="0">
                <a:solidFill>
                  <a:schemeClr val="dk1"/>
                </a:solidFill>
              </a:rPr>
              <a:t>	Translating Observations in an Action Plan</a:t>
            </a:r>
            <a:endParaRPr sz="1200" dirty="0">
              <a:solidFill>
                <a:schemeClr val="dk1"/>
              </a:solidFill>
            </a:endParaRPr>
          </a:p>
          <a:p>
            <a:pPr marL="0" marR="0" lvl="0" indent="0" algn="l" rtl="0">
              <a:spcBef>
                <a:spcPts val="0"/>
              </a:spcBef>
              <a:spcAft>
                <a:spcPts val="0"/>
              </a:spcAft>
              <a:buNone/>
            </a:pPr>
            <a:r>
              <a:rPr lang="en-US" sz="1200" dirty="0">
                <a:solidFill>
                  <a:schemeClr val="dk1"/>
                </a:solidFill>
              </a:rPr>
              <a:t>	COBIT Categorization of Risks</a:t>
            </a:r>
            <a:endParaRPr sz="1200" dirty="0">
              <a:solidFill>
                <a:schemeClr val="dk1"/>
              </a:solidFill>
            </a:endParaRPr>
          </a:p>
          <a:p>
            <a:pPr marL="0" marR="0" lvl="0" indent="0" algn="l" rtl="0">
              <a:spcBef>
                <a:spcPts val="0"/>
              </a:spcBef>
              <a:spcAft>
                <a:spcPts val="0"/>
              </a:spcAft>
              <a:buNone/>
            </a:pPr>
            <a:endParaRPr sz="1200" dirty="0">
              <a:solidFill>
                <a:schemeClr val="dk1"/>
              </a:solidFill>
            </a:endParaRPr>
          </a:p>
          <a:p>
            <a:pPr marL="0" marR="0" lvl="0" indent="0" algn="l" rtl="0">
              <a:spcBef>
                <a:spcPts val="0"/>
              </a:spcBef>
              <a:spcAft>
                <a:spcPts val="0"/>
              </a:spcAft>
              <a:buNone/>
            </a:pPr>
            <a:r>
              <a:rPr lang="en-US" sz="1200" b="1" dirty="0">
                <a:solidFill>
                  <a:schemeClr val="dk1"/>
                </a:solidFill>
              </a:rPr>
              <a:t>Calculating and Prioritizing Risks</a:t>
            </a:r>
            <a:endParaRPr sz="1200" b="1" dirty="0">
              <a:solidFill>
                <a:schemeClr val="dk1"/>
              </a:solidFill>
            </a:endParaRPr>
          </a:p>
          <a:p>
            <a:pPr marL="0" marR="0" lvl="0" indent="0" algn="l" rtl="0">
              <a:spcBef>
                <a:spcPts val="0"/>
              </a:spcBef>
              <a:spcAft>
                <a:spcPts val="0"/>
              </a:spcAft>
              <a:buNone/>
            </a:pPr>
            <a:r>
              <a:rPr lang="en-US" sz="1200" b="1" dirty="0">
                <a:solidFill>
                  <a:schemeClr val="dk1"/>
                </a:solidFill>
              </a:rPr>
              <a:t>	</a:t>
            </a:r>
            <a:r>
              <a:rPr lang="en-US" sz="1200" dirty="0">
                <a:solidFill>
                  <a:schemeClr val="dk1"/>
                </a:solidFill>
              </a:rPr>
              <a:t>Quantifying Probability and Impact</a:t>
            </a:r>
            <a:endParaRPr sz="1200" dirty="0">
              <a:solidFill>
                <a:schemeClr val="dk1"/>
              </a:solidFill>
            </a:endParaRPr>
          </a:p>
          <a:p>
            <a:pPr marL="0" marR="0" lvl="0" indent="0" algn="l" rtl="0">
              <a:spcBef>
                <a:spcPts val="0"/>
              </a:spcBef>
              <a:spcAft>
                <a:spcPts val="0"/>
              </a:spcAft>
              <a:buNone/>
            </a:pPr>
            <a:r>
              <a:rPr lang="en-US" sz="1200" dirty="0">
                <a:solidFill>
                  <a:schemeClr val="dk1"/>
                </a:solidFill>
              </a:rPr>
              <a:t>	Quantifying Financial Impact based on Risks</a:t>
            </a:r>
            <a:endParaRPr sz="1200" dirty="0">
              <a:solidFill>
                <a:schemeClr val="dk1"/>
              </a:solidFill>
            </a:endParaRPr>
          </a:p>
          <a:p>
            <a:pPr marL="0" marR="0" lvl="0" indent="0" algn="l" rtl="0">
              <a:spcBef>
                <a:spcPts val="0"/>
              </a:spcBef>
              <a:spcAft>
                <a:spcPts val="0"/>
              </a:spcAft>
              <a:buNone/>
            </a:pPr>
            <a:endParaRPr sz="1200" dirty="0">
              <a:solidFill>
                <a:schemeClr val="dk1"/>
              </a:solidFill>
            </a:endParaRPr>
          </a:p>
          <a:p>
            <a:pPr marL="0" marR="0" lvl="0" indent="0" algn="l" rtl="0">
              <a:spcBef>
                <a:spcPts val="0"/>
              </a:spcBef>
              <a:spcAft>
                <a:spcPts val="0"/>
              </a:spcAft>
              <a:buNone/>
            </a:pPr>
            <a:r>
              <a:rPr lang="en-US" sz="1200" b="1" dirty="0">
                <a:solidFill>
                  <a:schemeClr val="dk1"/>
                </a:solidFill>
              </a:rPr>
              <a:t>Solutions</a:t>
            </a:r>
            <a:endParaRPr sz="1200" b="1" dirty="0">
              <a:solidFill>
                <a:schemeClr val="dk1"/>
              </a:solidFill>
            </a:endParaRPr>
          </a:p>
          <a:p>
            <a:pPr marL="0" marR="0" lvl="0" indent="0" algn="l" rtl="0">
              <a:spcBef>
                <a:spcPts val="0"/>
              </a:spcBef>
              <a:spcAft>
                <a:spcPts val="0"/>
              </a:spcAft>
              <a:buNone/>
            </a:pPr>
            <a:r>
              <a:rPr lang="en-US" sz="1200" dirty="0">
                <a:solidFill>
                  <a:schemeClr val="dk1"/>
                </a:solidFill>
              </a:rPr>
              <a:t>	Implementation and Recommendations</a:t>
            </a:r>
            <a:endParaRPr sz="1200" dirty="0">
              <a:solidFill>
                <a:schemeClr val="dk1"/>
              </a:solidFill>
            </a:endParaRPr>
          </a:p>
          <a:p>
            <a:pPr marL="0" marR="0" lvl="0" indent="0" algn="l" rtl="0">
              <a:spcBef>
                <a:spcPts val="0"/>
              </a:spcBef>
              <a:spcAft>
                <a:spcPts val="0"/>
              </a:spcAft>
              <a:buNone/>
            </a:pPr>
            <a:endParaRPr sz="1200" dirty="0">
              <a:solidFill>
                <a:schemeClr val="dk1"/>
              </a:solidFill>
            </a:endParaRPr>
          </a:p>
          <a:p>
            <a:pPr marL="0" marR="0" lvl="0" indent="0" algn="l" rtl="0">
              <a:spcBef>
                <a:spcPts val="0"/>
              </a:spcBef>
              <a:spcAft>
                <a:spcPts val="0"/>
              </a:spcAft>
              <a:buNone/>
            </a:pPr>
            <a:r>
              <a:rPr lang="en-US" sz="1200" b="1" dirty="0">
                <a:solidFill>
                  <a:schemeClr val="dk1"/>
                </a:solidFill>
              </a:rPr>
              <a:t>Timeline</a:t>
            </a:r>
            <a:endParaRPr sz="1200" b="1" dirty="0">
              <a:solidFill>
                <a:schemeClr val="dk1"/>
              </a:solidFill>
            </a:endParaRPr>
          </a:p>
          <a:p>
            <a:pPr marL="0" marR="0" lvl="0" indent="0" algn="l" rtl="0">
              <a:spcBef>
                <a:spcPts val="0"/>
              </a:spcBef>
              <a:spcAft>
                <a:spcPts val="0"/>
              </a:spcAft>
              <a:buNone/>
            </a:pPr>
            <a:r>
              <a:rPr lang="en-US" sz="1200" b="1" dirty="0">
                <a:solidFill>
                  <a:schemeClr val="dk1"/>
                </a:solidFill>
              </a:rPr>
              <a:t>	</a:t>
            </a:r>
            <a:r>
              <a:rPr lang="en-US" sz="1200" dirty="0">
                <a:solidFill>
                  <a:schemeClr val="dk1"/>
                </a:solidFill>
              </a:rPr>
              <a:t>Information Technology Timeline and Milestones</a:t>
            </a:r>
            <a:endParaRPr sz="1200" dirty="0">
              <a:solidFill>
                <a:schemeClr val="dk1"/>
              </a:solidFill>
            </a:endParaRPr>
          </a:p>
          <a:p>
            <a:pPr marL="0" lvl="0" indent="0" algn="l" rtl="0">
              <a:spcBef>
                <a:spcPts val="0"/>
              </a:spcBef>
              <a:spcAft>
                <a:spcPts val="0"/>
              </a:spcAft>
              <a:buNone/>
            </a:pPr>
            <a:endParaRPr sz="1200" b="1" dirty="0">
              <a:solidFill>
                <a:schemeClr val="dk1"/>
              </a:solidFill>
            </a:endParaRPr>
          </a:p>
          <a:p>
            <a:pPr marL="0" lvl="0" indent="0" algn="l" rtl="0">
              <a:spcBef>
                <a:spcPts val="0"/>
              </a:spcBef>
              <a:spcAft>
                <a:spcPts val="0"/>
              </a:spcAft>
              <a:buNone/>
            </a:pPr>
            <a:r>
              <a:rPr lang="en-US" sz="1200" b="1" dirty="0">
                <a:solidFill>
                  <a:schemeClr val="dk1"/>
                </a:solidFill>
              </a:rPr>
              <a:t>Budget</a:t>
            </a:r>
            <a:endParaRPr sz="1200" b="1" dirty="0">
              <a:solidFill>
                <a:schemeClr val="dk1"/>
              </a:solidFill>
            </a:endParaRPr>
          </a:p>
          <a:p>
            <a:pPr marL="0" lvl="0" indent="0" algn="l" rtl="0">
              <a:spcBef>
                <a:spcPts val="0"/>
              </a:spcBef>
              <a:spcAft>
                <a:spcPts val="0"/>
              </a:spcAft>
              <a:buNone/>
            </a:pPr>
            <a:r>
              <a:rPr lang="en-US" sz="1200" dirty="0">
                <a:solidFill>
                  <a:schemeClr val="dk1"/>
                </a:solidFill>
              </a:rPr>
              <a:t>	IT Department Budget</a:t>
            </a:r>
            <a:endParaRPr sz="1200" dirty="0">
              <a:solidFill>
                <a:schemeClr val="dk1"/>
              </a:solidFill>
            </a:endParaRPr>
          </a:p>
          <a:p>
            <a:pPr marL="0" marR="0" lvl="0" indent="0" algn="l" rtl="0">
              <a:spcBef>
                <a:spcPts val="0"/>
              </a:spcBef>
              <a:spcAft>
                <a:spcPts val="0"/>
              </a:spcAft>
              <a:buNone/>
            </a:pPr>
            <a:endParaRPr sz="1200" b="1" dirty="0">
              <a:solidFill>
                <a:schemeClr val="dk1"/>
              </a:solidFill>
            </a:endParaRPr>
          </a:p>
          <a:p>
            <a:pPr marL="0" marR="0" lvl="0" indent="0" algn="l" rtl="0">
              <a:spcBef>
                <a:spcPts val="0"/>
              </a:spcBef>
              <a:spcAft>
                <a:spcPts val="0"/>
              </a:spcAft>
              <a:buNone/>
            </a:pPr>
            <a:r>
              <a:rPr lang="en-US" sz="1200" b="1" dirty="0">
                <a:solidFill>
                  <a:schemeClr val="dk1"/>
                </a:solidFill>
              </a:rPr>
              <a:t>Addendum and References</a:t>
            </a:r>
            <a:endParaRPr sz="1200" b="1" dirty="0">
              <a:solidFill>
                <a:schemeClr val="dk1"/>
              </a:solidFill>
            </a:endParaRPr>
          </a:p>
          <a:p>
            <a:pPr marL="0" marR="0" lvl="0" indent="0" algn="l" rtl="0">
              <a:spcBef>
                <a:spcPts val="0"/>
              </a:spcBef>
              <a:spcAft>
                <a:spcPts val="0"/>
              </a:spcAft>
              <a:buNone/>
            </a:pPr>
            <a:r>
              <a:rPr lang="en-US" sz="1200" dirty="0">
                <a:solidFill>
                  <a:schemeClr val="dk1"/>
                </a:solidFill>
              </a:rPr>
              <a:t>	Addendum A</a:t>
            </a:r>
            <a:endParaRPr sz="1200" dirty="0">
              <a:solidFill>
                <a:schemeClr val="dk1"/>
              </a:solidFill>
            </a:endParaRPr>
          </a:p>
          <a:p>
            <a:pPr marL="0" marR="0" lvl="0" indent="0" algn="l" rtl="0">
              <a:spcBef>
                <a:spcPts val="0"/>
              </a:spcBef>
              <a:spcAft>
                <a:spcPts val="0"/>
              </a:spcAft>
              <a:buNone/>
            </a:pPr>
            <a:r>
              <a:rPr lang="en-US" sz="1200" dirty="0">
                <a:solidFill>
                  <a:schemeClr val="dk1"/>
                </a:solidFill>
              </a:rPr>
              <a:t>	Addendum B</a:t>
            </a:r>
            <a:endParaRPr sz="1200" dirty="0">
              <a:solidFill>
                <a:schemeClr val="dk1"/>
              </a:solidFill>
            </a:endParaRPr>
          </a:p>
          <a:p>
            <a:pPr marL="0" marR="0" lvl="0" indent="0" algn="l" rtl="0">
              <a:spcBef>
                <a:spcPts val="0"/>
              </a:spcBef>
              <a:spcAft>
                <a:spcPts val="0"/>
              </a:spcAft>
              <a:buNone/>
            </a:pPr>
            <a:r>
              <a:rPr lang="en-US" sz="1200" dirty="0">
                <a:solidFill>
                  <a:schemeClr val="dk1"/>
                </a:solidFill>
              </a:rPr>
              <a:t>	References</a:t>
            </a:r>
            <a:endParaRPr sz="1200" dirty="0">
              <a:solidFill>
                <a:schemeClr val="dk1"/>
              </a:solidFill>
            </a:endParaRPr>
          </a:p>
          <a:p>
            <a:pPr marL="0" marR="0" lvl="0" indent="0" algn="l" rtl="0">
              <a:spcBef>
                <a:spcPts val="0"/>
              </a:spcBef>
              <a:spcAft>
                <a:spcPts val="0"/>
              </a:spcAft>
              <a:buNone/>
            </a:pPr>
            <a:endParaRPr sz="1200" b="1" dirty="0">
              <a:solidFill>
                <a:schemeClr val="dk1"/>
              </a:solidFill>
            </a:endParaRPr>
          </a:p>
          <a:p>
            <a:pPr marL="0" marR="0" lvl="0" indent="0" algn="l" rtl="0">
              <a:spcBef>
                <a:spcPts val="0"/>
              </a:spcBef>
              <a:spcAft>
                <a:spcPts val="0"/>
              </a:spcAft>
              <a:buNone/>
            </a:pPr>
            <a:endParaRPr sz="1200" dirty="0"/>
          </a:p>
        </p:txBody>
      </p:sp>
      <p:sp>
        <p:nvSpPr>
          <p:cNvPr id="140" name="Google Shape;140;p18"/>
          <p:cNvSpPr txBox="1"/>
          <p:nvPr/>
        </p:nvSpPr>
        <p:spPr>
          <a:xfrm>
            <a:off x="5821279" y="6273660"/>
            <a:ext cx="549442" cy="3651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grpSp>
        <p:nvGrpSpPr>
          <p:cNvPr id="2" name="Google Shape;141;p18">
            <a:extLst>
              <a:ext uri="{FF2B5EF4-FFF2-40B4-BE49-F238E27FC236}">
                <a16:creationId xmlns:a16="http://schemas.microsoft.com/office/drawing/2014/main" id="{92CB3C29-B858-0D3E-AA1D-9F5466D31368}"/>
              </a:ext>
            </a:extLst>
          </p:cNvPr>
          <p:cNvGrpSpPr/>
          <p:nvPr/>
        </p:nvGrpSpPr>
        <p:grpSpPr>
          <a:xfrm>
            <a:off x="5419232" y="1025202"/>
            <a:ext cx="3603393" cy="2710558"/>
            <a:chOff x="137558" y="124442"/>
            <a:chExt cx="879624" cy="661674"/>
          </a:xfrm>
          <a:solidFill>
            <a:schemeClr val="bg1">
              <a:lumMod val="75000"/>
              <a:alpha val="26000"/>
            </a:schemeClr>
          </a:solidFill>
        </p:grpSpPr>
        <p:sp>
          <p:nvSpPr>
            <p:cNvPr id="3" name="Google Shape;142;p18">
              <a:extLst>
                <a:ext uri="{FF2B5EF4-FFF2-40B4-BE49-F238E27FC236}">
                  <a16:creationId xmlns:a16="http://schemas.microsoft.com/office/drawing/2014/main" id="{F861D605-93B2-750F-1812-855BB1930F95}"/>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 name="Google Shape;143;p18">
              <a:extLst>
                <a:ext uri="{FF2B5EF4-FFF2-40B4-BE49-F238E27FC236}">
                  <a16:creationId xmlns:a16="http://schemas.microsoft.com/office/drawing/2014/main" id="{227590E9-9AD5-976E-11E0-35927D76994F}"/>
                </a:ext>
              </a:extLst>
            </p:cNvPr>
            <p:cNvSpPr/>
            <p:nvPr/>
          </p:nvSpPr>
          <p:spPr>
            <a:xfrm>
              <a:off x="648968" y="12444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 name="Google Shape;144;p18">
              <a:extLst>
                <a:ext uri="{FF2B5EF4-FFF2-40B4-BE49-F238E27FC236}">
                  <a16:creationId xmlns:a16="http://schemas.microsoft.com/office/drawing/2014/main" id="{236168EE-1BC7-5A28-9A9E-A1CE1F03F4F1}"/>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 name="Google Shape;141;p18">
            <a:extLst>
              <a:ext uri="{FF2B5EF4-FFF2-40B4-BE49-F238E27FC236}">
                <a16:creationId xmlns:a16="http://schemas.microsoft.com/office/drawing/2014/main" id="{17B33E25-0E89-A3C1-8050-A70A56B567B7}"/>
              </a:ext>
            </a:extLst>
          </p:cNvPr>
          <p:cNvGrpSpPr/>
          <p:nvPr/>
        </p:nvGrpSpPr>
        <p:grpSpPr>
          <a:xfrm rot="11700000">
            <a:off x="8190223" y="2625230"/>
            <a:ext cx="3675318" cy="2537346"/>
            <a:chOff x="103257" y="139322"/>
            <a:chExt cx="897185" cy="619391"/>
          </a:xfrm>
          <a:solidFill>
            <a:schemeClr val="bg1">
              <a:lumMod val="75000"/>
              <a:alpha val="26000"/>
            </a:schemeClr>
          </a:solidFill>
        </p:grpSpPr>
        <p:sp>
          <p:nvSpPr>
            <p:cNvPr id="7" name="Google Shape;142;p18">
              <a:extLst>
                <a:ext uri="{FF2B5EF4-FFF2-40B4-BE49-F238E27FC236}">
                  <a16:creationId xmlns:a16="http://schemas.microsoft.com/office/drawing/2014/main" id="{78EC9BA0-6BBF-9732-7E76-793450DB63DD}"/>
                </a:ext>
              </a:extLst>
            </p:cNvPr>
            <p:cNvSpPr/>
            <p:nvPr/>
          </p:nvSpPr>
          <p:spPr>
            <a:xfrm>
              <a:off x="103257" y="190751"/>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 name="Google Shape;143;p18">
              <a:extLst>
                <a:ext uri="{FF2B5EF4-FFF2-40B4-BE49-F238E27FC236}">
                  <a16:creationId xmlns:a16="http://schemas.microsoft.com/office/drawing/2014/main" id="{577A6621-9A03-2A44-C6FD-55B81E6DE2D0}"/>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 name="Google Shape;144;p18">
              <a:extLst>
                <a:ext uri="{FF2B5EF4-FFF2-40B4-BE49-F238E27FC236}">
                  <a16:creationId xmlns:a16="http://schemas.microsoft.com/office/drawing/2014/main" id="{A19249C5-8925-97FB-C5CE-8D43104E217D}"/>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0" name="Google Shape;141;p18">
            <a:extLst>
              <a:ext uri="{FF2B5EF4-FFF2-40B4-BE49-F238E27FC236}">
                <a16:creationId xmlns:a16="http://schemas.microsoft.com/office/drawing/2014/main" id="{D171841F-3CE3-6887-7F87-BE770CCC1AD4}"/>
              </a:ext>
            </a:extLst>
          </p:cNvPr>
          <p:cNvGrpSpPr/>
          <p:nvPr/>
        </p:nvGrpSpPr>
        <p:grpSpPr>
          <a:xfrm rot="12454887">
            <a:off x="5285115" y="4101250"/>
            <a:ext cx="3534813" cy="2649598"/>
            <a:chOff x="137558" y="139322"/>
            <a:chExt cx="862884" cy="646794"/>
          </a:xfrm>
          <a:solidFill>
            <a:schemeClr val="bg1">
              <a:lumMod val="75000"/>
              <a:alpha val="26000"/>
            </a:schemeClr>
          </a:solidFill>
        </p:grpSpPr>
        <p:sp>
          <p:nvSpPr>
            <p:cNvPr id="11" name="Google Shape;142;p18">
              <a:extLst>
                <a:ext uri="{FF2B5EF4-FFF2-40B4-BE49-F238E27FC236}">
                  <a16:creationId xmlns:a16="http://schemas.microsoft.com/office/drawing/2014/main" id="{0C0F108C-5B23-06AA-9E4D-9235D1E898C0}"/>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 name="Google Shape;143;p18">
              <a:extLst>
                <a:ext uri="{FF2B5EF4-FFF2-40B4-BE49-F238E27FC236}">
                  <a16:creationId xmlns:a16="http://schemas.microsoft.com/office/drawing/2014/main" id="{B8A83FC6-DBD5-B285-9A0A-15B0E76B7890}"/>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44;p18">
              <a:extLst>
                <a:ext uri="{FF2B5EF4-FFF2-40B4-BE49-F238E27FC236}">
                  <a16:creationId xmlns:a16="http://schemas.microsoft.com/office/drawing/2014/main" id="{67BF7BD8-8A5B-E99B-587D-A73C3381BFB6}"/>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82"/>
        <p:cNvGrpSpPr/>
        <p:nvPr/>
      </p:nvGrpSpPr>
      <p:grpSpPr>
        <a:xfrm>
          <a:off x="0" y="0"/>
          <a:ext cx="0" cy="0"/>
          <a:chOff x="0" y="0"/>
          <a:chExt cx="0" cy="0"/>
        </a:xfrm>
      </p:grpSpPr>
      <p:sp>
        <p:nvSpPr>
          <p:cNvPr id="2" name="Rectangle 1">
            <a:extLst>
              <a:ext uri="{FF2B5EF4-FFF2-40B4-BE49-F238E27FC236}">
                <a16:creationId xmlns:a16="http://schemas.microsoft.com/office/drawing/2014/main" id="{C515E762-BC62-9758-7553-81C23A30D5AE}"/>
              </a:ext>
            </a:extLst>
          </p:cNvPr>
          <p:cNvSpPr/>
          <p:nvPr/>
        </p:nvSpPr>
        <p:spPr>
          <a:xfrm>
            <a:off x="0" y="0"/>
            <a:ext cx="12192000" cy="6858000"/>
          </a:xfrm>
          <a:prstGeom prst="rect">
            <a:avLst/>
          </a:prstGeom>
          <a:solidFill>
            <a:schemeClr val="bg1">
              <a:lumMod val="65000"/>
              <a:alpha val="88000"/>
            </a:schemeClr>
          </a:solidFill>
          <a:ln>
            <a:solidFill>
              <a:schemeClr val="bg1">
                <a:lumMod val="95000"/>
              </a:schemeClr>
            </a:solidFill>
          </a:ln>
          <a:effectLst>
            <a:outerShdw dist="50800" dir="5400000" algn="ctr" rotWithShape="0">
              <a:srgbClr val="000000">
                <a:alpha val="0"/>
              </a:srgbClr>
            </a:outerShdw>
          </a:effectLst>
          <a:scene3d>
            <a:camera prst="orthographicFront"/>
            <a:lightRig rig="threePt" dir="t"/>
          </a:scene3d>
          <a:sp3d>
            <a:bevelT w="2540000" h="2540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C2D1A4AB-33AC-81B7-8722-98F056ACBA29}"/>
              </a:ext>
            </a:extLst>
          </p:cNvPr>
          <p:cNvGrpSpPr/>
          <p:nvPr/>
        </p:nvGrpSpPr>
        <p:grpSpPr>
          <a:xfrm>
            <a:off x="2992630" y="864637"/>
            <a:ext cx="6580426" cy="5725646"/>
            <a:chOff x="3516505" y="464587"/>
            <a:chExt cx="6580426" cy="5725646"/>
          </a:xfrm>
        </p:grpSpPr>
        <p:grpSp>
          <p:nvGrpSpPr>
            <p:cNvPr id="4" name="Google Shape;141;p18">
              <a:extLst>
                <a:ext uri="{FF2B5EF4-FFF2-40B4-BE49-F238E27FC236}">
                  <a16:creationId xmlns:a16="http://schemas.microsoft.com/office/drawing/2014/main" id="{0FD8ECCD-B156-9CE0-0EE4-B175774947F3}"/>
                </a:ext>
              </a:extLst>
            </p:cNvPr>
            <p:cNvGrpSpPr/>
            <p:nvPr/>
          </p:nvGrpSpPr>
          <p:grpSpPr>
            <a:xfrm>
              <a:off x="3650622" y="464587"/>
              <a:ext cx="3603393" cy="2710558"/>
              <a:chOff x="137558" y="124442"/>
              <a:chExt cx="879624" cy="661674"/>
            </a:xfrm>
            <a:solidFill>
              <a:schemeClr val="bg1">
                <a:lumMod val="95000"/>
                <a:alpha val="26000"/>
              </a:schemeClr>
            </a:solidFill>
          </p:grpSpPr>
          <p:sp>
            <p:nvSpPr>
              <p:cNvPr id="13" name="Google Shape;142;p18">
                <a:extLst>
                  <a:ext uri="{FF2B5EF4-FFF2-40B4-BE49-F238E27FC236}">
                    <a16:creationId xmlns:a16="http://schemas.microsoft.com/office/drawing/2014/main" id="{E4AB45CD-A068-57B4-427D-13B7848AF0BC}"/>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3;p18">
                <a:extLst>
                  <a:ext uri="{FF2B5EF4-FFF2-40B4-BE49-F238E27FC236}">
                    <a16:creationId xmlns:a16="http://schemas.microsoft.com/office/drawing/2014/main" id="{70F708F5-80A9-7F3F-0A0A-26578D551855}"/>
                  </a:ext>
                </a:extLst>
              </p:cNvPr>
              <p:cNvSpPr/>
              <p:nvPr/>
            </p:nvSpPr>
            <p:spPr>
              <a:xfrm>
                <a:off x="648968" y="12444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44;p18">
                <a:extLst>
                  <a:ext uri="{FF2B5EF4-FFF2-40B4-BE49-F238E27FC236}">
                    <a16:creationId xmlns:a16="http://schemas.microsoft.com/office/drawing/2014/main" id="{2BF89863-ECF0-CF51-78F8-08060D905234}"/>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 name="Google Shape;141;p18">
              <a:extLst>
                <a:ext uri="{FF2B5EF4-FFF2-40B4-BE49-F238E27FC236}">
                  <a16:creationId xmlns:a16="http://schemas.microsoft.com/office/drawing/2014/main" id="{BC809690-F40C-01A7-0901-768CD7EF956B}"/>
                </a:ext>
              </a:extLst>
            </p:cNvPr>
            <p:cNvGrpSpPr/>
            <p:nvPr/>
          </p:nvGrpSpPr>
          <p:grpSpPr>
            <a:xfrm rot="11700000">
              <a:off x="6421613" y="2064615"/>
              <a:ext cx="3675318" cy="2537346"/>
              <a:chOff x="103257" y="139322"/>
              <a:chExt cx="897185" cy="619391"/>
            </a:xfrm>
            <a:solidFill>
              <a:schemeClr val="bg1">
                <a:lumMod val="95000"/>
                <a:alpha val="26000"/>
              </a:schemeClr>
            </a:solidFill>
          </p:grpSpPr>
          <p:sp>
            <p:nvSpPr>
              <p:cNvPr id="10" name="Google Shape;142;p18">
                <a:extLst>
                  <a:ext uri="{FF2B5EF4-FFF2-40B4-BE49-F238E27FC236}">
                    <a16:creationId xmlns:a16="http://schemas.microsoft.com/office/drawing/2014/main" id="{F0AD5051-7C81-AC55-BCDF-E71A4FB22FFF}"/>
                  </a:ext>
                </a:extLst>
              </p:cNvPr>
              <p:cNvSpPr/>
              <p:nvPr/>
            </p:nvSpPr>
            <p:spPr>
              <a:xfrm>
                <a:off x="103257" y="190751"/>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143;p18">
                <a:extLst>
                  <a:ext uri="{FF2B5EF4-FFF2-40B4-BE49-F238E27FC236}">
                    <a16:creationId xmlns:a16="http://schemas.microsoft.com/office/drawing/2014/main" id="{424834E6-33CC-2471-C54D-51FF7B2C8BEC}"/>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 name="Google Shape;144;p18">
                <a:extLst>
                  <a:ext uri="{FF2B5EF4-FFF2-40B4-BE49-F238E27FC236}">
                    <a16:creationId xmlns:a16="http://schemas.microsoft.com/office/drawing/2014/main" id="{B6F38087-8745-5FBE-11D5-715C87F4E67B}"/>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 name="Google Shape;141;p18">
              <a:extLst>
                <a:ext uri="{FF2B5EF4-FFF2-40B4-BE49-F238E27FC236}">
                  <a16:creationId xmlns:a16="http://schemas.microsoft.com/office/drawing/2014/main" id="{0F2B4FC4-DE7E-383D-8C33-481414D84B7D}"/>
                </a:ext>
              </a:extLst>
            </p:cNvPr>
            <p:cNvGrpSpPr/>
            <p:nvPr/>
          </p:nvGrpSpPr>
          <p:grpSpPr>
            <a:xfrm rot="12454887">
              <a:off x="3516505" y="3540635"/>
              <a:ext cx="3534813" cy="2649598"/>
              <a:chOff x="137558" y="139322"/>
              <a:chExt cx="862884" cy="646794"/>
            </a:xfrm>
            <a:solidFill>
              <a:schemeClr val="bg1">
                <a:lumMod val="95000"/>
                <a:alpha val="26000"/>
              </a:schemeClr>
            </a:solidFill>
          </p:grpSpPr>
          <p:sp>
            <p:nvSpPr>
              <p:cNvPr id="7" name="Google Shape;142;p18">
                <a:extLst>
                  <a:ext uri="{FF2B5EF4-FFF2-40B4-BE49-F238E27FC236}">
                    <a16:creationId xmlns:a16="http://schemas.microsoft.com/office/drawing/2014/main" id="{070B186D-EBC7-5AC1-DAE1-3069862ECEDA}"/>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 name="Google Shape;143;p18">
                <a:extLst>
                  <a:ext uri="{FF2B5EF4-FFF2-40B4-BE49-F238E27FC236}">
                    <a16:creationId xmlns:a16="http://schemas.microsoft.com/office/drawing/2014/main" id="{F8B8E779-2A66-9704-B418-D98A884CC453}"/>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 name="Google Shape;144;p18">
                <a:extLst>
                  <a:ext uri="{FF2B5EF4-FFF2-40B4-BE49-F238E27FC236}">
                    <a16:creationId xmlns:a16="http://schemas.microsoft.com/office/drawing/2014/main" id="{2B43F522-E49C-8F1F-F430-D6E49DD386A7}"/>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583" name="Google Shape;583;p36"/>
          <p:cNvSpPr txBox="1"/>
          <p:nvPr/>
        </p:nvSpPr>
        <p:spPr>
          <a:xfrm>
            <a:off x="1969099" y="4099762"/>
            <a:ext cx="8279400" cy="769500"/>
          </a:xfrm>
          <a:prstGeom prst="rect">
            <a:avLst/>
          </a:prstGeom>
          <a:noFill/>
          <a:ln>
            <a:noFill/>
          </a:ln>
        </p:spPr>
        <p:txBody>
          <a:bodyPr spcFirstLastPara="1" wrap="square" lIns="91425" tIns="45700" rIns="91425" bIns="45700" anchor="ctr" anchorCtr="0">
            <a:noAutofit/>
          </a:bodyPr>
          <a:lstStyle/>
          <a:p>
            <a:pPr marL="457200" marR="0" lvl="0" indent="0" algn="ctr" rtl="0">
              <a:spcBef>
                <a:spcPts val="0"/>
              </a:spcBef>
              <a:spcAft>
                <a:spcPts val="0"/>
              </a:spcAft>
              <a:buNone/>
            </a:pPr>
            <a:r>
              <a:rPr lang="en-US" sz="4400" b="1" dirty="0">
                <a:solidFill>
                  <a:schemeClr val="tx1"/>
                </a:solidFill>
              </a:rPr>
              <a:t>Timeline</a:t>
            </a:r>
            <a:endParaRPr sz="4400" b="1" dirty="0">
              <a:solidFill>
                <a:schemeClr val="tx1"/>
              </a:solidFill>
              <a:latin typeface="Arial"/>
              <a:ea typeface="Arial"/>
              <a:cs typeface="Arial"/>
              <a:sym typeface="Arial"/>
            </a:endParaRPr>
          </a:p>
        </p:txBody>
      </p:sp>
      <p:sp>
        <p:nvSpPr>
          <p:cNvPr id="584" name="Google Shape;584;p36"/>
          <p:cNvSpPr txBox="1"/>
          <p:nvPr/>
        </p:nvSpPr>
        <p:spPr>
          <a:xfrm>
            <a:off x="1956327" y="4886641"/>
            <a:ext cx="8279400" cy="369300"/>
          </a:xfrm>
          <a:prstGeom prst="rect">
            <a:avLst/>
          </a:prstGeom>
          <a:noFill/>
          <a:ln>
            <a:noFill/>
          </a:ln>
        </p:spPr>
        <p:txBody>
          <a:bodyPr spcFirstLastPara="1" wrap="square" lIns="48000" tIns="0" rIns="24000" bIns="0" anchor="t" anchorCtr="0">
            <a:noAutofit/>
          </a:bodyPr>
          <a:lstStyle/>
          <a:p>
            <a:pPr marL="0" marR="0" lvl="0" indent="0" algn="ctr" rtl="0">
              <a:spcBef>
                <a:spcPts val="0"/>
              </a:spcBef>
              <a:spcAft>
                <a:spcPts val="0"/>
              </a:spcAft>
              <a:buNone/>
            </a:pPr>
            <a:r>
              <a:rPr lang="en-US" sz="2400" dirty="0">
                <a:solidFill>
                  <a:schemeClr val="tx1"/>
                </a:solidFill>
              </a:rPr>
              <a:t>Projected timeline of solutions</a:t>
            </a:r>
            <a:endParaRPr sz="2400" dirty="0">
              <a:solidFill>
                <a:schemeClr val="tx1"/>
              </a:solidFill>
              <a:latin typeface="Arial"/>
              <a:ea typeface="Arial"/>
              <a:cs typeface="Arial"/>
              <a:sym typeface="Arial"/>
            </a:endParaRPr>
          </a:p>
        </p:txBody>
      </p:sp>
      <p:sp>
        <p:nvSpPr>
          <p:cNvPr id="585" name="Google Shape;585;p36"/>
          <p:cNvSpPr/>
          <p:nvPr/>
        </p:nvSpPr>
        <p:spPr>
          <a:xfrm>
            <a:off x="1543050" y="5476875"/>
            <a:ext cx="8782200" cy="456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7"/>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6" name="Group 15">
            <a:extLst>
              <a:ext uri="{FF2B5EF4-FFF2-40B4-BE49-F238E27FC236}">
                <a16:creationId xmlns:a16="http://schemas.microsoft.com/office/drawing/2014/main" id="{ACBDA21D-49B7-A04A-A636-FD1BBA3CD821}"/>
              </a:ext>
            </a:extLst>
          </p:cNvPr>
          <p:cNvGrpSpPr/>
          <p:nvPr/>
        </p:nvGrpSpPr>
        <p:grpSpPr>
          <a:xfrm>
            <a:off x="-7029" y="39414"/>
            <a:ext cx="12192000" cy="1004185"/>
            <a:chOff x="-7029" y="39414"/>
            <a:chExt cx="12192000" cy="1004185"/>
          </a:xfrm>
        </p:grpSpPr>
        <p:sp>
          <p:nvSpPr>
            <p:cNvPr id="17" name="Rectangle 16">
              <a:extLst>
                <a:ext uri="{FF2B5EF4-FFF2-40B4-BE49-F238E27FC236}">
                  <a16:creationId xmlns:a16="http://schemas.microsoft.com/office/drawing/2014/main" id="{3DD7D2E0-793F-C6CF-3FC2-952B061FF674}"/>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oogle Shape;141;p18">
              <a:extLst>
                <a:ext uri="{FF2B5EF4-FFF2-40B4-BE49-F238E27FC236}">
                  <a16:creationId xmlns:a16="http://schemas.microsoft.com/office/drawing/2014/main" id="{7C8BD477-BB7F-ADE5-B407-E764CE26FA66}"/>
                </a:ext>
              </a:extLst>
            </p:cNvPr>
            <p:cNvGrpSpPr/>
            <p:nvPr/>
          </p:nvGrpSpPr>
          <p:grpSpPr>
            <a:xfrm>
              <a:off x="248490" y="178694"/>
              <a:ext cx="862884" cy="646794"/>
              <a:chOff x="137558" y="139322"/>
              <a:chExt cx="862884" cy="646794"/>
            </a:xfrm>
            <a:solidFill>
              <a:schemeClr val="tx1"/>
            </a:solidFill>
          </p:grpSpPr>
          <p:sp>
            <p:nvSpPr>
              <p:cNvPr id="19" name="Google Shape;142;p18">
                <a:extLst>
                  <a:ext uri="{FF2B5EF4-FFF2-40B4-BE49-F238E27FC236}">
                    <a16:creationId xmlns:a16="http://schemas.microsoft.com/office/drawing/2014/main" id="{8953968B-DA9F-1363-3D0C-AF49379C6A58}"/>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143;p18">
                <a:extLst>
                  <a:ext uri="{FF2B5EF4-FFF2-40B4-BE49-F238E27FC236}">
                    <a16:creationId xmlns:a16="http://schemas.microsoft.com/office/drawing/2014/main" id="{1433131F-A0AE-6EF3-D428-D2E80222B65F}"/>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144;p18">
                <a:extLst>
                  <a:ext uri="{FF2B5EF4-FFF2-40B4-BE49-F238E27FC236}">
                    <a16:creationId xmlns:a16="http://schemas.microsoft.com/office/drawing/2014/main" id="{2D7F2583-E86C-625C-B2CD-F08DC4DCD18C}"/>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601" name="Google Shape;601;p37"/>
          <p:cNvSpPr txBox="1">
            <a:spLocks noGrp="1"/>
          </p:cNvSpPr>
          <p:nvPr>
            <p:ph type="body" idx="1"/>
          </p:nvPr>
        </p:nvSpPr>
        <p:spPr>
          <a:xfrm>
            <a:off x="186704" y="139320"/>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Information Technology Timeline and Milestones</a:t>
            </a:r>
            <a:endParaRPr dirty="0">
              <a:solidFill>
                <a:schemeClr val="tx1"/>
              </a:solidFill>
            </a:endParaRPr>
          </a:p>
        </p:txBody>
      </p:sp>
      <p:pic>
        <p:nvPicPr>
          <p:cNvPr id="602" name="Google Shape;602;p37"/>
          <p:cNvPicPr preferRelativeResize="0"/>
          <p:nvPr/>
        </p:nvPicPr>
        <p:blipFill rotWithShape="1">
          <a:blip r:embed="rId3">
            <a:alphaModFix/>
          </a:blip>
          <a:srcRect b="665"/>
          <a:stretch/>
        </p:blipFill>
        <p:spPr>
          <a:xfrm>
            <a:off x="822787" y="1907625"/>
            <a:ext cx="10546425" cy="4749100"/>
          </a:xfrm>
          <a:prstGeom prst="rect">
            <a:avLst/>
          </a:prstGeom>
          <a:noFill/>
          <a:ln>
            <a:noFill/>
          </a:ln>
        </p:spPr>
      </p:pic>
      <p:sp>
        <p:nvSpPr>
          <p:cNvPr id="603" name="Google Shape;603;p37"/>
          <p:cNvSpPr txBox="1"/>
          <p:nvPr/>
        </p:nvSpPr>
        <p:spPr>
          <a:xfrm>
            <a:off x="137550" y="1223175"/>
            <a:ext cx="11231700" cy="80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solidFill>
                  <a:schemeClr val="dk1"/>
                </a:solidFill>
              </a:rPr>
              <a:t>This timeline represents the work that Miller will be doing in a 3 month timeframe. The duration of each project is based on realistic data, keeping the high priority items to start first followed by the supplemental tasks. Refer to Addendum B for more details.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07"/>
        <p:cNvGrpSpPr/>
        <p:nvPr/>
      </p:nvGrpSpPr>
      <p:grpSpPr>
        <a:xfrm>
          <a:off x="0" y="0"/>
          <a:ext cx="0" cy="0"/>
          <a:chOff x="0" y="0"/>
          <a:chExt cx="0" cy="0"/>
        </a:xfrm>
      </p:grpSpPr>
      <p:sp>
        <p:nvSpPr>
          <p:cNvPr id="2" name="Rectangle 1">
            <a:extLst>
              <a:ext uri="{FF2B5EF4-FFF2-40B4-BE49-F238E27FC236}">
                <a16:creationId xmlns:a16="http://schemas.microsoft.com/office/drawing/2014/main" id="{63FB46BC-F711-3C1A-C901-6A26DE7BA48A}"/>
              </a:ext>
            </a:extLst>
          </p:cNvPr>
          <p:cNvSpPr/>
          <p:nvPr/>
        </p:nvSpPr>
        <p:spPr>
          <a:xfrm>
            <a:off x="0" y="0"/>
            <a:ext cx="12192000" cy="6858000"/>
          </a:xfrm>
          <a:prstGeom prst="rect">
            <a:avLst/>
          </a:prstGeom>
          <a:solidFill>
            <a:schemeClr val="bg1">
              <a:lumMod val="65000"/>
              <a:alpha val="88000"/>
            </a:schemeClr>
          </a:solidFill>
          <a:ln>
            <a:solidFill>
              <a:schemeClr val="bg1">
                <a:lumMod val="95000"/>
              </a:schemeClr>
            </a:solidFill>
          </a:ln>
          <a:effectLst>
            <a:outerShdw dist="50800" dir="5400000" algn="ctr" rotWithShape="0">
              <a:srgbClr val="000000">
                <a:alpha val="0"/>
              </a:srgbClr>
            </a:outerShdw>
          </a:effectLst>
          <a:scene3d>
            <a:camera prst="orthographicFront"/>
            <a:lightRig rig="threePt" dir="t"/>
          </a:scene3d>
          <a:sp3d>
            <a:bevelT w="2540000" h="2540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C2FF73F3-621F-D323-CAF6-9C9D7D444D38}"/>
              </a:ext>
            </a:extLst>
          </p:cNvPr>
          <p:cNvGrpSpPr/>
          <p:nvPr/>
        </p:nvGrpSpPr>
        <p:grpSpPr>
          <a:xfrm>
            <a:off x="2992630" y="864637"/>
            <a:ext cx="6580426" cy="5725646"/>
            <a:chOff x="3516505" y="464587"/>
            <a:chExt cx="6580426" cy="5725646"/>
          </a:xfrm>
        </p:grpSpPr>
        <p:grpSp>
          <p:nvGrpSpPr>
            <p:cNvPr id="4" name="Google Shape;141;p18">
              <a:extLst>
                <a:ext uri="{FF2B5EF4-FFF2-40B4-BE49-F238E27FC236}">
                  <a16:creationId xmlns:a16="http://schemas.microsoft.com/office/drawing/2014/main" id="{18BDE264-109E-F887-C1F9-5C4208DD1A40}"/>
                </a:ext>
              </a:extLst>
            </p:cNvPr>
            <p:cNvGrpSpPr/>
            <p:nvPr/>
          </p:nvGrpSpPr>
          <p:grpSpPr>
            <a:xfrm>
              <a:off x="3650622" y="464587"/>
              <a:ext cx="3603393" cy="2710558"/>
              <a:chOff x="137558" y="124442"/>
              <a:chExt cx="879624" cy="661674"/>
            </a:xfrm>
            <a:solidFill>
              <a:schemeClr val="bg1">
                <a:lumMod val="95000"/>
                <a:alpha val="26000"/>
              </a:schemeClr>
            </a:solidFill>
          </p:grpSpPr>
          <p:sp>
            <p:nvSpPr>
              <p:cNvPr id="13" name="Google Shape;142;p18">
                <a:extLst>
                  <a:ext uri="{FF2B5EF4-FFF2-40B4-BE49-F238E27FC236}">
                    <a16:creationId xmlns:a16="http://schemas.microsoft.com/office/drawing/2014/main" id="{5D6E1C2F-07E6-204C-4099-1332C00E2AAC}"/>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3;p18">
                <a:extLst>
                  <a:ext uri="{FF2B5EF4-FFF2-40B4-BE49-F238E27FC236}">
                    <a16:creationId xmlns:a16="http://schemas.microsoft.com/office/drawing/2014/main" id="{EAD1AD85-A8FE-505A-BE6D-163FBBCCC3F8}"/>
                  </a:ext>
                </a:extLst>
              </p:cNvPr>
              <p:cNvSpPr/>
              <p:nvPr/>
            </p:nvSpPr>
            <p:spPr>
              <a:xfrm>
                <a:off x="648968" y="12444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44;p18">
                <a:extLst>
                  <a:ext uri="{FF2B5EF4-FFF2-40B4-BE49-F238E27FC236}">
                    <a16:creationId xmlns:a16="http://schemas.microsoft.com/office/drawing/2014/main" id="{4AEAD933-4E7D-158F-B15D-E315EDB88E50}"/>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 name="Google Shape;141;p18">
              <a:extLst>
                <a:ext uri="{FF2B5EF4-FFF2-40B4-BE49-F238E27FC236}">
                  <a16:creationId xmlns:a16="http://schemas.microsoft.com/office/drawing/2014/main" id="{1AC25273-09A5-53A8-A187-5500F525532B}"/>
                </a:ext>
              </a:extLst>
            </p:cNvPr>
            <p:cNvGrpSpPr/>
            <p:nvPr/>
          </p:nvGrpSpPr>
          <p:grpSpPr>
            <a:xfrm rot="11700000">
              <a:off x="6421613" y="2064615"/>
              <a:ext cx="3675318" cy="2537346"/>
              <a:chOff x="103257" y="139322"/>
              <a:chExt cx="897185" cy="619391"/>
            </a:xfrm>
            <a:solidFill>
              <a:schemeClr val="bg1">
                <a:lumMod val="95000"/>
                <a:alpha val="26000"/>
              </a:schemeClr>
            </a:solidFill>
          </p:grpSpPr>
          <p:sp>
            <p:nvSpPr>
              <p:cNvPr id="10" name="Google Shape;142;p18">
                <a:extLst>
                  <a:ext uri="{FF2B5EF4-FFF2-40B4-BE49-F238E27FC236}">
                    <a16:creationId xmlns:a16="http://schemas.microsoft.com/office/drawing/2014/main" id="{485BF9CD-AAD8-279F-7845-B05D957CF34A}"/>
                  </a:ext>
                </a:extLst>
              </p:cNvPr>
              <p:cNvSpPr/>
              <p:nvPr/>
            </p:nvSpPr>
            <p:spPr>
              <a:xfrm>
                <a:off x="103257" y="190751"/>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143;p18">
                <a:extLst>
                  <a:ext uri="{FF2B5EF4-FFF2-40B4-BE49-F238E27FC236}">
                    <a16:creationId xmlns:a16="http://schemas.microsoft.com/office/drawing/2014/main" id="{A68BD226-A2A2-5118-EFDD-8293936838E9}"/>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 name="Google Shape;144;p18">
                <a:extLst>
                  <a:ext uri="{FF2B5EF4-FFF2-40B4-BE49-F238E27FC236}">
                    <a16:creationId xmlns:a16="http://schemas.microsoft.com/office/drawing/2014/main" id="{56CCBA0B-F0C9-3043-73B0-6517555F8070}"/>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 name="Google Shape;141;p18">
              <a:extLst>
                <a:ext uri="{FF2B5EF4-FFF2-40B4-BE49-F238E27FC236}">
                  <a16:creationId xmlns:a16="http://schemas.microsoft.com/office/drawing/2014/main" id="{D80D8585-453C-7FC7-83DD-5C2ED522FD10}"/>
                </a:ext>
              </a:extLst>
            </p:cNvPr>
            <p:cNvGrpSpPr/>
            <p:nvPr/>
          </p:nvGrpSpPr>
          <p:grpSpPr>
            <a:xfrm rot="12454887">
              <a:off x="3516505" y="3540635"/>
              <a:ext cx="3534813" cy="2649598"/>
              <a:chOff x="137558" y="139322"/>
              <a:chExt cx="862884" cy="646794"/>
            </a:xfrm>
            <a:solidFill>
              <a:schemeClr val="bg1">
                <a:lumMod val="95000"/>
                <a:alpha val="26000"/>
              </a:schemeClr>
            </a:solidFill>
          </p:grpSpPr>
          <p:sp>
            <p:nvSpPr>
              <p:cNvPr id="7" name="Google Shape;142;p18">
                <a:extLst>
                  <a:ext uri="{FF2B5EF4-FFF2-40B4-BE49-F238E27FC236}">
                    <a16:creationId xmlns:a16="http://schemas.microsoft.com/office/drawing/2014/main" id="{EBC14798-AC31-08A1-99DC-FC7727CEB715}"/>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 name="Google Shape;143;p18">
                <a:extLst>
                  <a:ext uri="{FF2B5EF4-FFF2-40B4-BE49-F238E27FC236}">
                    <a16:creationId xmlns:a16="http://schemas.microsoft.com/office/drawing/2014/main" id="{8836209E-F790-CD22-F4D9-27A64D956190}"/>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 name="Google Shape;144;p18">
                <a:extLst>
                  <a:ext uri="{FF2B5EF4-FFF2-40B4-BE49-F238E27FC236}">
                    <a16:creationId xmlns:a16="http://schemas.microsoft.com/office/drawing/2014/main" id="{9AEB8FA7-F3D0-078F-D918-C3A250D74B15}"/>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608" name="Google Shape;608;p38"/>
          <p:cNvSpPr txBox="1"/>
          <p:nvPr/>
        </p:nvSpPr>
        <p:spPr>
          <a:xfrm>
            <a:off x="1969099" y="4633162"/>
            <a:ext cx="8279400" cy="769500"/>
          </a:xfrm>
          <a:prstGeom prst="rect">
            <a:avLst/>
          </a:prstGeom>
          <a:noFill/>
          <a:ln>
            <a:noFill/>
          </a:ln>
        </p:spPr>
        <p:txBody>
          <a:bodyPr spcFirstLastPara="1" wrap="square" lIns="91425" tIns="45700" rIns="91425" bIns="45700" anchor="ctr" anchorCtr="0">
            <a:noAutofit/>
          </a:bodyPr>
          <a:lstStyle/>
          <a:p>
            <a:pPr marL="457200" marR="0" lvl="0" indent="0" algn="ctr" rtl="0">
              <a:spcBef>
                <a:spcPts val="0"/>
              </a:spcBef>
              <a:spcAft>
                <a:spcPts val="0"/>
              </a:spcAft>
              <a:buNone/>
            </a:pPr>
            <a:r>
              <a:rPr lang="en-US" sz="4400" b="1" dirty="0">
                <a:solidFill>
                  <a:schemeClr val="tx1"/>
                </a:solidFill>
              </a:rPr>
              <a:t>Budget</a:t>
            </a:r>
            <a:endParaRPr sz="4400" b="1" dirty="0">
              <a:solidFill>
                <a:schemeClr val="tx1"/>
              </a:solidFill>
              <a:latin typeface="Arial"/>
              <a:ea typeface="Arial"/>
              <a:cs typeface="Arial"/>
              <a:sym typeface="Arial"/>
            </a:endParaRPr>
          </a:p>
        </p:txBody>
      </p:sp>
      <p:sp>
        <p:nvSpPr>
          <p:cNvPr id="610" name="Google Shape;610;p38"/>
          <p:cNvSpPr/>
          <p:nvPr/>
        </p:nvSpPr>
        <p:spPr>
          <a:xfrm>
            <a:off x="1543050" y="5476875"/>
            <a:ext cx="8782200" cy="456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9"/>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EB35356E-509A-3391-A02A-ABEFC2B8F32A}"/>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3121F937-E5EB-6D94-4FFD-85A8CC3A545E}"/>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80FDF80A-F91B-523E-7686-2573E876B84C}"/>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7EF08A2D-0810-FCF2-7F3F-383B1C40FEF2}"/>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440D1F7B-282B-BB13-7AD5-B35E6CC6DECD}"/>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56E43973-FC20-20FA-6629-637457F93E3B}"/>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626" name="Google Shape;626;p39"/>
          <p:cNvSpPr txBox="1">
            <a:spLocks noGrp="1"/>
          </p:cNvSpPr>
          <p:nvPr>
            <p:ph type="body" idx="1"/>
          </p:nvPr>
        </p:nvSpPr>
        <p:spPr>
          <a:xfrm>
            <a:off x="186704" y="139320"/>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IT Department Budget</a:t>
            </a:r>
            <a:endParaRPr dirty="0">
              <a:solidFill>
                <a:schemeClr val="tx1"/>
              </a:solidFill>
            </a:endParaRPr>
          </a:p>
        </p:txBody>
      </p:sp>
      <p:sp>
        <p:nvSpPr>
          <p:cNvPr id="627" name="Google Shape;627;p39"/>
          <p:cNvSpPr txBox="1"/>
          <p:nvPr/>
        </p:nvSpPr>
        <p:spPr>
          <a:xfrm>
            <a:off x="137550" y="1137925"/>
            <a:ext cx="5072100" cy="518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a:solidFill>
                  <a:schemeClr val="dk1"/>
                </a:solidFill>
              </a:rPr>
              <a:t>HG IT is seeking to align their budget as a percentage of business revenue to sustain current and future initiatives.  With current performance and recognizing the importance of information technology investments, HG is allocating 2% of their revenue toward HG IT, amounting to $180M annually</a:t>
            </a:r>
            <a:r>
              <a:rPr lang="en-US" b="1" baseline="30000">
                <a:solidFill>
                  <a:schemeClr val="dk1"/>
                </a:solidFill>
              </a:rPr>
              <a:t>8</a:t>
            </a:r>
            <a:r>
              <a:rPr lang="en-US" b="1">
                <a:solidFill>
                  <a:schemeClr val="dk1"/>
                </a:solidFill>
              </a:rPr>
              <a:t>.  Although this nearterm investment of correcting these initial issues will consume nearly $28M of the annual revenue, HG IT is seeking to utilize the $180M annual budget for a number of other projects.  </a:t>
            </a:r>
            <a:endParaRPr b="1">
              <a:solidFill>
                <a:schemeClr val="dk1"/>
              </a:solidFill>
            </a:endParaRPr>
          </a:p>
          <a:p>
            <a:pPr marL="0" marR="0" lvl="0" indent="0" algn="l" rtl="0">
              <a:spcBef>
                <a:spcPts val="0"/>
              </a:spcBef>
              <a:spcAft>
                <a:spcPts val="0"/>
              </a:spcAft>
              <a:buNone/>
            </a:pPr>
            <a:endParaRPr b="1">
              <a:solidFill>
                <a:schemeClr val="dk1"/>
              </a:solidFill>
            </a:endParaRPr>
          </a:p>
          <a:p>
            <a:pPr marL="0" marR="0" lvl="0" indent="0" algn="l" rtl="0">
              <a:spcBef>
                <a:spcPts val="0"/>
              </a:spcBef>
              <a:spcAft>
                <a:spcPts val="0"/>
              </a:spcAft>
              <a:buNone/>
            </a:pPr>
            <a:r>
              <a:rPr lang="en-US" b="1">
                <a:solidFill>
                  <a:schemeClr val="dk1"/>
                </a:solidFill>
              </a:rPr>
              <a:t>This budget allocation is seeking to invest in business innovation, incremental business changes, and large investment toward business operations which drive production and revenue.</a:t>
            </a:r>
            <a:endParaRPr b="1">
              <a:solidFill>
                <a:schemeClr val="dk1"/>
              </a:solidFill>
            </a:endParaRPr>
          </a:p>
          <a:p>
            <a:pPr marL="0" marR="0" lvl="0" indent="0" algn="l" rtl="0">
              <a:spcBef>
                <a:spcPts val="0"/>
              </a:spcBef>
              <a:spcAft>
                <a:spcPts val="0"/>
              </a:spcAft>
              <a:buNone/>
            </a:pPr>
            <a:endParaRPr b="1">
              <a:solidFill>
                <a:schemeClr val="dk1"/>
              </a:solidFill>
            </a:endParaRPr>
          </a:p>
          <a:p>
            <a:pPr marL="0" marR="0" lvl="0" indent="0" algn="l" rtl="0">
              <a:spcBef>
                <a:spcPts val="0"/>
              </a:spcBef>
              <a:spcAft>
                <a:spcPts val="0"/>
              </a:spcAft>
              <a:buNone/>
            </a:pPr>
            <a:r>
              <a:rPr lang="en-US" b="1">
                <a:solidFill>
                  <a:schemeClr val="dk1"/>
                </a:solidFill>
              </a:rPr>
              <a:t>Following these initial project investments, Miller is seeking to address IT risk concerns within the industry, high frequency Help Desk issues as well as receive feedback from the staff to improve business performance.</a:t>
            </a:r>
            <a:endParaRPr b="1">
              <a:solidFill>
                <a:schemeClr val="dk1"/>
              </a:solidFill>
            </a:endParaRPr>
          </a:p>
          <a:p>
            <a:pPr marL="0" marR="0" lvl="0" indent="0" algn="l" rtl="0">
              <a:spcBef>
                <a:spcPts val="0"/>
              </a:spcBef>
              <a:spcAft>
                <a:spcPts val="0"/>
              </a:spcAft>
              <a:buNone/>
            </a:pPr>
            <a:endParaRPr b="1">
              <a:solidFill>
                <a:schemeClr val="dk1"/>
              </a:solidFill>
            </a:endParaRPr>
          </a:p>
        </p:txBody>
      </p:sp>
      <p:pic>
        <p:nvPicPr>
          <p:cNvPr id="628" name="Google Shape;628;p39"/>
          <p:cNvPicPr preferRelativeResize="0"/>
          <p:nvPr/>
        </p:nvPicPr>
        <p:blipFill>
          <a:blip r:embed="rId3">
            <a:alphaModFix/>
          </a:blip>
          <a:stretch>
            <a:fillRect/>
          </a:stretch>
        </p:blipFill>
        <p:spPr>
          <a:xfrm>
            <a:off x="5687325" y="1156600"/>
            <a:ext cx="3001950" cy="5276155"/>
          </a:xfrm>
          <a:prstGeom prst="rect">
            <a:avLst/>
          </a:prstGeom>
          <a:noFill/>
          <a:ln>
            <a:noFill/>
          </a:ln>
        </p:spPr>
      </p:pic>
      <p:sp>
        <p:nvSpPr>
          <p:cNvPr id="629" name="Google Shape;629;p39"/>
          <p:cNvSpPr txBox="1"/>
          <p:nvPr/>
        </p:nvSpPr>
        <p:spPr>
          <a:xfrm>
            <a:off x="5353750" y="6432750"/>
            <a:ext cx="33045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1">
                <a:solidFill>
                  <a:schemeClr val="dk1"/>
                </a:solidFill>
              </a:rPr>
              <a:t>Image Credit: 2016-2017 Global CIO Survey, N=1,081</a:t>
            </a:r>
            <a:endParaRPr sz="1000" i="1">
              <a:solidFill>
                <a:schemeClr val="dk1"/>
              </a:solidFill>
            </a:endParaRPr>
          </a:p>
        </p:txBody>
      </p:sp>
      <p:pic>
        <p:nvPicPr>
          <p:cNvPr id="630" name="Google Shape;630;p39"/>
          <p:cNvPicPr preferRelativeResize="0"/>
          <p:nvPr/>
        </p:nvPicPr>
        <p:blipFill>
          <a:blip r:embed="rId4">
            <a:alphaModFix/>
          </a:blip>
          <a:stretch>
            <a:fillRect/>
          </a:stretch>
        </p:blipFill>
        <p:spPr>
          <a:xfrm>
            <a:off x="8822000" y="3970300"/>
            <a:ext cx="3197926" cy="2326145"/>
          </a:xfrm>
          <a:prstGeom prst="rect">
            <a:avLst/>
          </a:prstGeom>
          <a:noFill/>
          <a:ln>
            <a:noFill/>
          </a:ln>
        </p:spPr>
      </p:pic>
      <p:pic>
        <p:nvPicPr>
          <p:cNvPr id="631" name="Google Shape;631;p39"/>
          <p:cNvPicPr preferRelativeResize="0"/>
          <p:nvPr/>
        </p:nvPicPr>
        <p:blipFill>
          <a:blip r:embed="rId5">
            <a:alphaModFix/>
          </a:blip>
          <a:stretch>
            <a:fillRect/>
          </a:stretch>
        </p:blipFill>
        <p:spPr>
          <a:xfrm>
            <a:off x="8841675" y="1156600"/>
            <a:ext cx="3197924" cy="2259986"/>
          </a:xfrm>
          <a:prstGeom prst="rect">
            <a:avLst/>
          </a:prstGeom>
          <a:noFill/>
          <a:ln>
            <a:noFill/>
          </a:ln>
        </p:spPr>
      </p:pic>
      <p:sp>
        <p:nvSpPr>
          <p:cNvPr id="632" name="Google Shape;632;p39"/>
          <p:cNvSpPr txBox="1"/>
          <p:nvPr/>
        </p:nvSpPr>
        <p:spPr>
          <a:xfrm>
            <a:off x="8841675" y="3467100"/>
            <a:ext cx="33045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1">
                <a:solidFill>
                  <a:schemeClr val="dk1"/>
                </a:solidFill>
              </a:rPr>
              <a:t>Image Credit: Gartner, 2019</a:t>
            </a:r>
            <a:endParaRPr sz="1000" i="1">
              <a:solidFill>
                <a:schemeClr val="dk1"/>
              </a:solidFill>
            </a:endParaRPr>
          </a:p>
        </p:txBody>
      </p:sp>
      <p:sp>
        <p:nvSpPr>
          <p:cNvPr id="633" name="Google Shape;633;p39"/>
          <p:cNvSpPr txBox="1"/>
          <p:nvPr/>
        </p:nvSpPr>
        <p:spPr>
          <a:xfrm>
            <a:off x="8887500" y="6396625"/>
            <a:ext cx="33045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1">
                <a:solidFill>
                  <a:schemeClr val="dk1"/>
                </a:solidFill>
              </a:rPr>
              <a:t>Image Credit: Harvey Nash &amp; KPMG </a:t>
            </a:r>
            <a:endParaRPr sz="1000" i="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37"/>
        <p:cNvGrpSpPr/>
        <p:nvPr/>
      </p:nvGrpSpPr>
      <p:grpSpPr>
        <a:xfrm>
          <a:off x="0" y="0"/>
          <a:ext cx="0" cy="0"/>
          <a:chOff x="0" y="0"/>
          <a:chExt cx="0" cy="0"/>
        </a:xfrm>
      </p:grpSpPr>
      <p:sp>
        <p:nvSpPr>
          <p:cNvPr id="2" name="Rectangle 1">
            <a:extLst>
              <a:ext uri="{FF2B5EF4-FFF2-40B4-BE49-F238E27FC236}">
                <a16:creationId xmlns:a16="http://schemas.microsoft.com/office/drawing/2014/main" id="{4238DBF2-C0FB-595C-8DBD-69A9FF3933AC}"/>
              </a:ext>
            </a:extLst>
          </p:cNvPr>
          <p:cNvSpPr/>
          <p:nvPr/>
        </p:nvSpPr>
        <p:spPr>
          <a:xfrm>
            <a:off x="0" y="0"/>
            <a:ext cx="12192000" cy="6858000"/>
          </a:xfrm>
          <a:prstGeom prst="rect">
            <a:avLst/>
          </a:prstGeom>
          <a:solidFill>
            <a:schemeClr val="bg1">
              <a:lumMod val="65000"/>
              <a:alpha val="88000"/>
            </a:schemeClr>
          </a:solidFill>
          <a:ln>
            <a:solidFill>
              <a:schemeClr val="bg1">
                <a:lumMod val="95000"/>
              </a:schemeClr>
            </a:solidFill>
          </a:ln>
          <a:effectLst>
            <a:outerShdw dist="50800" dir="5400000" algn="ctr" rotWithShape="0">
              <a:srgbClr val="000000">
                <a:alpha val="0"/>
              </a:srgbClr>
            </a:outerShdw>
          </a:effectLst>
          <a:scene3d>
            <a:camera prst="orthographicFront"/>
            <a:lightRig rig="threePt" dir="t"/>
          </a:scene3d>
          <a:sp3d>
            <a:bevelT w="2540000" h="2540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497405B0-BBA3-3116-31B7-BEE514056DA6}"/>
              </a:ext>
            </a:extLst>
          </p:cNvPr>
          <p:cNvGrpSpPr/>
          <p:nvPr/>
        </p:nvGrpSpPr>
        <p:grpSpPr>
          <a:xfrm>
            <a:off x="2992630" y="864637"/>
            <a:ext cx="6580426" cy="5725646"/>
            <a:chOff x="3516505" y="464587"/>
            <a:chExt cx="6580426" cy="5725646"/>
          </a:xfrm>
        </p:grpSpPr>
        <p:grpSp>
          <p:nvGrpSpPr>
            <p:cNvPr id="4" name="Google Shape;141;p18">
              <a:extLst>
                <a:ext uri="{FF2B5EF4-FFF2-40B4-BE49-F238E27FC236}">
                  <a16:creationId xmlns:a16="http://schemas.microsoft.com/office/drawing/2014/main" id="{2A19C6AA-4834-A517-DAF7-5CAE05A0FE21}"/>
                </a:ext>
              </a:extLst>
            </p:cNvPr>
            <p:cNvGrpSpPr/>
            <p:nvPr/>
          </p:nvGrpSpPr>
          <p:grpSpPr>
            <a:xfrm>
              <a:off x="3650622" y="464587"/>
              <a:ext cx="3603393" cy="2710558"/>
              <a:chOff x="137558" y="124442"/>
              <a:chExt cx="879624" cy="661674"/>
            </a:xfrm>
            <a:solidFill>
              <a:schemeClr val="bg1">
                <a:lumMod val="95000"/>
                <a:alpha val="26000"/>
              </a:schemeClr>
            </a:solidFill>
          </p:grpSpPr>
          <p:sp>
            <p:nvSpPr>
              <p:cNvPr id="13" name="Google Shape;142;p18">
                <a:extLst>
                  <a:ext uri="{FF2B5EF4-FFF2-40B4-BE49-F238E27FC236}">
                    <a16:creationId xmlns:a16="http://schemas.microsoft.com/office/drawing/2014/main" id="{F74ABB84-DEA0-2F9E-B864-0FDA77C8A4F3}"/>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3;p18">
                <a:extLst>
                  <a:ext uri="{FF2B5EF4-FFF2-40B4-BE49-F238E27FC236}">
                    <a16:creationId xmlns:a16="http://schemas.microsoft.com/office/drawing/2014/main" id="{06CC4F6E-6BF5-B2C7-7A12-F96EEC9CA16D}"/>
                  </a:ext>
                </a:extLst>
              </p:cNvPr>
              <p:cNvSpPr/>
              <p:nvPr/>
            </p:nvSpPr>
            <p:spPr>
              <a:xfrm>
                <a:off x="648968" y="12444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44;p18">
                <a:extLst>
                  <a:ext uri="{FF2B5EF4-FFF2-40B4-BE49-F238E27FC236}">
                    <a16:creationId xmlns:a16="http://schemas.microsoft.com/office/drawing/2014/main" id="{A0FA49FE-4F51-F1B2-1C79-AF90D46F68ED}"/>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 name="Google Shape;141;p18">
              <a:extLst>
                <a:ext uri="{FF2B5EF4-FFF2-40B4-BE49-F238E27FC236}">
                  <a16:creationId xmlns:a16="http://schemas.microsoft.com/office/drawing/2014/main" id="{2AECEE31-3D3A-B39F-89CF-CB669D5B0A83}"/>
                </a:ext>
              </a:extLst>
            </p:cNvPr>
            <p:cNvGrpSpPr/>
            <p:nvPr/>
          </p:nvGrpSpPr>
          <p:grpSpPr>
            <a:xfrm rot="11700000">
              <a:off x="6421613" y="2064615"/>
              <a:ext cx="3675318" cy="2537346"/>
              <a:chOff x="103257" y="139322"/>
              <a:chExt cx="897185" cy="619391"/>
            </a:xfrm>
            <a:solidFill>
              <a:schemeClr val="bg1">
                <a:lumMod val="95000"/>
                <a:alpha val="26000"/>
              </a:schemeClr>
            </a:solidFill>
          </p:grpSpPr>
          <p:sp>
            <p:nvSpPr>
              <p:cNvPr id="10" name="Google Shape;142;p18">
                <a:extLst>
                  <a:ext uri="{FF2B5EF4-FFF2-40B4-BE49-F238E27FC236}">
                    <a16:creationId xmlns:a16="http://schemas.microsoft.com/office/drawing/2014/main" id="{5472DF59-1355-5773-FE76-80CB12C5E0FE}"/>
                  </a:ext>
                </a:extLst>
              </p:cNvPr>
              <p:cNvSpPr/>
              <p:nvPr/>
            </p:nvSpPr>
            <p:spPr>
              <a:xfrm>
                <a:off x="103257" y="190751"/>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143;p18">
                <a:extLst>
                  <a:ext uri="{FF2B5EF4-FFF2-40B4-BE49-F238E27FC236}">
                    <a16:creationId xmlns:a16="http://schemas.microsoft.com/office/drawing/2014/main" id="{2C4D06C5-ED8E-61F3-FECB-C5B2D89953A5}"/>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 name="Google Shape;144;p18">
                <a:extLst>
                  <a:ext uri="{FF2B5EF4-FFF2-40B4-BE49-F238E27FC236}">
                    <a16:creationId xmlns:a16="http://schemas.microsoft.com/office/drawing/2014/main" id="{F1404825-EA82-6ECB-3498-077B3599251A}"/>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 name="Google Shape;141;p18">
              <a:extLst>
                <a:ext uri="{FF2B5EF4-FFF2-40B4-BE49-F238E27FC236}">
                  <a16:creationId xmlns:a16="http://schemas.microsoft.com/office/drawing/2014/main" id="{6583D49A-1C5A-D353-B95A-39D1F1FB91A0}"/>
                </a:ext>
              </a:extLst>
            </p:cNvPr>
            <p:cNvGrpSpPr/>
            <p:nvPr/>
          </p:nvGrpSpPr>
          <p:grpSpPr>
            <a:xfrm rot="12454887">
              <a:off x="3516505" y="3540635"/>
              <a:ext cx="3534813" cy="2649598"/>
              <a:chOff x="137558" y="139322"/>
              <a:chExt cx="862884" cy="646794"/>
            </a:xfrm>
            <a:solidFill>
              <a:schemeClr val="bg1">
                <a:lumMod val="95000"/>
                <a:alpha val="26000"/>
              </a:schemeClr>
            </a:solidFill>
          </p:grpSpPr>
          <p:sp>
            <p:nvSpPr>
              <p:cNvPr id="7" name="Google Shape;142;p18">
                <a:extLst>
                  <a:ext uri="{FF2B5EF4-FFF2-40B4-BE49-F238E27FC236}">
                    <a16:creationId xmlns:a16="http://schemas.microsoft.com/office/drawing/2014/main" id="{64A4EDD7-AF39-A67D-2D44-FB17EC799253}"/>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 name="Google Shape;143;p18">
                <a:extLst>
                  <a:ext uri="{FF2B5EF4-FFF2-40B4-BE49-F238E27FC236}">
                    <a16:creationId xmlns:a16="http://schemas.microsoft.com/office/drawing/2014/main" id="{15827027-2FC5-9286-8F7E-6437F55E21CD}"/>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 name="Google Shape;144;p18">
                <a:extLst>
                  <a:ext uri="{FF2B5EF4-FFF2-40B4-BE49-F238E27FC236}">
                    <a16:creationId xmlns:a16="http://schemas.microsoft.com/office/drawing/2014/main" id="{57703FFD-A10F-2A08-C4C3-8D2329DF98E1}"/>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638" name="Google Shape;638;p40"/>
          <p:cNvSpPr txBox="1"/>
          <p:nvPr/>
        </p:nvSpPr>
        <p:spPr>
          <a:xfrm>
            <a:off x="1969099" y="4785562"/>
            <a:ext cx="8279400" cy="769500"/>
          </a:xfrm>
          <a:prstGeom prst="rect">
            <a:avLst/>
          </a:prstGeom>
          <a:noFill/>
          <a:ln>
            <a:noFill/>
          </a:ln>
        </p:spPr>
        <p:txBody>
          <a:bodyPr spcFirstLastPara="1" wrap="square" lIns="91425" tIns="45700" rIns="91425" bIns="45700" anchor="ctr" anchorCtr="0">
            <a:noAutofit/>
          </a:bodyPr>
          <a:lstStyle/>
          <a:p>
            <a:pPr marL="457200" marR="0" lvl="0" indent="0" algn="ctr" rtl="0">
              <a:spcBef>
                <a:spcPts val="0"/>
              </a:spcBef>
              <a:spcAft>
                <a:spcPts val="0"/>
              </a:spcAft>
              <a:buNone/>
            </a:pPr>
            <a:r>
              <a:rPr lang="en-US" sz="4400" b="1" dirty="0">
                <a:solidFill>
                  <a:schemeClr val="tx1"/>
                </a:solidFill>
              </a:rPr>
              <a:t>Addendum and References</a:t>
            </a:r>
            <a:endParaRPr sz="4400" b="1" dirty="0">
              <a:solidFill>
                <a:schemeClr val="tx1"/>
              </a:solidFill>
              <a:latin typeface="Arial"/>
              <a:ea typeface="Arial"/>
              <a:cs typeface="Arial"/>
              <a:sym typeface="Arial"/>
            </a:endParaRPr>
          </a:p>
        </p:txBody>
      </p:sp>
      <p:sp>
        <p:nvSpPr>
          <p:cNvPr id="640" name="Google Shape;640;p40"/>
          <p:cNvSpPr/>
          <p:nvPr/>
        </p:nvSpPr>
        <p:spPr>
          <a:xfrm>
            <a:off x="1543050" y="5476875"/>
            <a:ext cx="8782200" cy="456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41"/>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A6EA8116-F45B-08AD-88D4-D9770AB48363}"/>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38C4AC2A-E570-875C-8E00-7A94E07130B7}"/>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DD43D5E4-2D65-5B1A-B6F9-26DED7A476C8}"/>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E80B7A21-ED39-EECB-E42E-270B7A0A0F02}"/>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A9B50F8C-4A40-CE2C-1D23-0C10A19A2EB3}"/>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9E58F65C-0B5C-D87E-6299-EC1AFE1EDC9E}"/>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656" name="Google Shape;656;p41"/>
          <p:cNvSpPr txBox="1">
            <a:spLocks noGrp="1"/>
          </p:cNvSpPr>
          <p:nvPr>
            <p:ph type="body" idx="1"/>
          </p:nvPr>
        </p:nvSpPr>
        <p:spPr>
          <a:xfrm>
            <a:off x="186704" y="139320"/>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Addendum A</a:t>
            </a:r>
            <a:endParaRPr sz="3200" dirty="0">
              <a:solidFill>
                <a:schemeClr val="tx1"/>
              </a:solidFill>
            </a:endParaRPr>
          </a:p>
        </p:txBody>
      </p:sp>
      <p:pic>
        <p:nvPicPr>
          <p:cNvPr id="657" name="Google Shape;657;p41"/>
          <p:cNvPicPr preferRelativeResize="0"/>
          <p:nvPr/>
        </p:nvPicPr>
        <p:blipFill>
          <a:blip r:embed="rId3">
            <a:alphaModFix/>
          </a:blip>
          <a:stretch>
            <a:fillRect/>
          </a:stretch>
        </p:blipFill>
        <p:spPr>
          <a:xfrm>
            <a:off x="152400" y="1300550"/>
            <a:ext cx="11887200" cy="501078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2"/>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32814CBD-55F0-6F53-7A64-63653DCB5D29}"/>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C37456A6-7077-67FC-3E07-4D2F1CFF0103}"/>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47CE24C7-A447-B59C-1512-A453D70635CA}"/>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C9B28A6E-8BC6-D3C0-A5BC-A31A874A1422}"/>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6AB30B8F-7B8F-649B-F863-AC6730040E12}"/>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4ED6BB5D-C689-87BB-8D05-3E6CA1760BE6}"/>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668" name="Google Shape;668;p42"/>
          <p:cNvSpPr txBox="1">
            <a:spLocks noGrp="1"/>
          </p:cNvSpPr>
          <p:nvPr>
            <p:ph type="body" idx="1"/>
          </p:nvPr>
        </p:nvSpPr>
        <p:spPr>
          <a:xfrm>
            <a:off x="186704" y="139320"/>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Addendum A</a:t>
            </a:r>
            <a:endParaRPr sz="3200" dirty="0">
              <a:solidFill>
                <a:schemeClr val="tx1"/>
              </a:solidFill>
            </a:endParaRPr>
          </a:p>
        </p:txBody>
      </p:sp>
      <p:grpSp>
        <p:nvGrpSpPr>
          <p:cNvPr id="669" name="Google Shape;669;p42"/>
          <p:cNvGrpSpPr/>
          <p:nvPr/>
        </p:nvGrpSpPr>
        <p:grpSpPr>
          <a:xfrm>
            <a:off x="186700" y="1134774"/>
            <a:ext cx="11808976" cy="5605907"/>
            <a:chOff x="186700" y="1134774"/>
            <a:chExt cx="11808976" cy="5605907"/>
          </a:xfrm>
        </p:grpSpPr>
        <p:pic>
          <p:nvPicPr>
            <p:cNvPr id="670" name="Google Shape;670;p42"/>
            <p:cNvPicPr preferRelativeResize="0"/>
            <p:nvPr/>
          </p:nvPicPr>
          <p:blipFill>
            <a:blip r:embed="rId3">
              <a:alphaModFix/>
            </a:blip>
            <a:stretch>
              <a:fillRect/>
            </a:stretch>
          </p:blipFill>
          <p:spPr>
            <a:xfrm>
              <a:off x="186700" y="1746450"/>
              <a:ext cx="11808976" cy="4994231"/>
            </a:xfrm>
            <a:prstGeom prst="rect">
              <a:avLst/>
            </a:prstGeom>
            <a:noFill/>
            <a:ln>
              <a:noFill/>
            </a:ln>
          </p:spPr>
        </p:pic>
        <p:pic>
          <p:nvPicPr>
            <p:cNvPr id="671" name="Google Shape;671;p42"/>
            <p:cNvPicPr preferRelativeResize="0"/>
            <p:nvPr/>
          </p:nvPicPr>
          <p:blipFill rotWithShape="1">
            <a:blip r:embed="rId4">
              <a:alphaModFix/>
            </a:blip>
            <a:srcRect r="249" b="87742"/>
            <a:stretch/>
          </p:blipFill>
          <p:spPr>
            <a:xfrm>
              <a:off x="186700" y="1134774"/>
              <a:ext cx="11808976" cy="611675"/>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3"/>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40DBB977-78BD-FDB3-F32D-0D70611C4E03}"/>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C7D1C21C-26B0-735A-E229-B7C07B328B8A}"/>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69D2D1F0-AD93-B063-5156-86FC5E96054E}"/>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32E6F779-DA75-850D-4E2E-93138D47F622}"/>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3A5D3344-60B5-86FA-5118-91CE6ABA22C1}"/>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75F1E50C-3712-4EE0-468C-A283487FAB33}"/>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682" name="Google Shape;682;p43"/>
          <p:cNvSpPr txBox="1">
            <a:spLocks noGrp="1"/>
          </p:cNvSpPr>
          <p:nvPr>
            <p:ph type="body" idx="1"/>
          </p:nvPr>
        </p:nvSpPr>
        <p:spPr>
          <a:xfrm>
            <a:off x="186704" y="139320"/>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Addendum B</a:t>
            </a:r>
            <a:endParaRPr sz="3200" dirty="0">
              <a:solidFill>
                <a:schemeClr val="tx1"/>
              </a:solidFill>
            </a:endParaRPr>
          </a:p>
        </p:txBody>
      </p:sp>
      <p:pic>
        <p:nvPicPr>
          <p:cNvPr id="683" name="Google Shape;683;p43"/>
          <p:cNvPicPr preferRelativeResize="0"/>
          <p:nvPr/>
        </p:nvPicPr>
        <p:blipFill>
          <a:blip r:embed="rId3">
            <a:alphaModFix/>
          </a:blip>
          <a:stretch>
            <a:fillRect/>
          </a:stretch>
        </p:blipFill>
        <p:spPr>
          <a:xfrm>
            <a:off x="326200" y="1630300"/>
            <a:ext cx="11539598" cy="3958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44"/>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6651B6CF-7DC2-1621-9B5E-E594AB5D151C}"/>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161F54F7-ACDE-3232-B619-E656CFAA64A6}"/>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EB0A1DBD-A52B-B756-F49F-452307310702}"/>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00F5CF67-8C5F-ED5D-98F3-EF6B84A8319E}"/>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A18F8FAC-6B44-F16E-CED8-5B9BA472306C}"/>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BAE18816-A605-74DA-C35C-9D0D54680C9B}"/>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694" name="Google Shape;694;p44"/>
          <p:cNvSpPr txBox="1">
            <a:spLocks noGrp="1"/>
          </p:cNvSpPr>
          <p:nvPr>
            <p:ph type="body" idx="1"/>
          </p:nvPr>
        </p:nvSpPr>
        <p:spPr>
          <a:xfrm>
            <a:off x="186704" y="139320"/>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References:</a:t>
            </a:r>
            <a:endParaRPr dirty="0">
              <a:solidFill>
                <a:schemeClr val="tx1"/>
              </a:solidFill>
            </a:endParaRPr>
          </a:p>
        </p:txBody>
      </p:sp>
      <p:sp>
        <p:nvSpPr>
          <p:cNvPr id="695" name="Google Shape;695;p44"/>
          <p:cNvSpPr txBox="1"/>
          <p:nvPr/>
        </p:nvSpPr>
        <p:spPr>
          <a:xfrm>
            <a:off x="85100" y="1147023"/>
            <a:ext cx="11674800" cy="5511300"/>
          </a:xfrm>
          <a:prstGeom prst="rect">
            <a:avLst/>
          </a:prstGeom>
          <a:noFill/>
          <a:ln>
            <a:noFill/>
          </a:ln>
        </p:spPr>
        <p:txBody>
          <a:bodyPr spcFirstLastPara="1" wrap="square" lIns="91425" tIns="45700" rIns="91425" bIns="45700" anchor="t" anchorCtr="0">
            <a:noAutofit/>
          </a:bodyPr>
          <a:lstStyle/>
          <a:p>
            <a:pPr marL="457200" marR="0" lvl="0" indent="-304800" algn="l" rtl="0">
              <a:spcBef>
                <a:spcPts val="0"/>
              </a:spcBef>
              <a:spcAft>
                <a:spcPts val="0"/>
              </a:spcAft>
              <a:buClr>
                <a:schemeClr val="dk1"/>
              </a:buClr>
              <a:buSzPts val="1200"/>
              <a:buFont typeface="Arial"/>
              <a:buAutoNum type="arabicPeriod"/>
            </a:pPr>
            <a:r>
              <a:rPr lang="en-US" sz="1200" dirty="0">
                <a:solidFill>
                  <a:schemeClr val="dk1"/>
                </a:solidFill>
                <a:latin typeface="Arial"/>
                <a:ea typeface="Arial"/>
                <a:cs typeface="Arial"/>
                <a:sym typeface="Arial"/>
              </a:rPr>
              <a:t>COBIT® 5: Enabling Processes. Rolling Meadows, IL.: ISACA, 2012.</a:t>
            </a:r>
          </a:p>
          <a:p>
            <a:pPr marL="457200" marR="0" lvl="0" indent="-304800" algn="l" rtl="0">
              <a:spcBef>
                <a:spcPts val="0"/>
              </a:spcBef>
              <a:spcAft>
                <a:spcPts val="0"/>
              </a:spcAft>
              <a:buClr>
                <a:schemeClr val="dk1"/>
              </a:buClr>
              <a:buSzPts val="1200"/>
              <a:buFont typeface="Arial"/>
              <a:buAutoNum type="arabicPeriod"/>
            </a:pPr>
            <a:r>
              <a:rPr lang="en-US" sz="1200" dirty="0">
                <a:solidFill>
                  <a:schemeClr val="dk1"/>
                </a:solidFill>
                <a:latin typeface="Arial"/>
                <a:ea typeface="Arial"/>
                <a:cs typeface="Arial"/>
                <a:sym typeface="Arial"/>
              </a:rPr>
              <a:t>COBIT® 5: Implementation. Rolling Meadows, IL.: ISACA, 2012.</a:t>
            </a:r>
          </a:p>
          <a:p>
            <a:pPr marL="457200" marR="0" lvl="0" indent="-304800" algn="l" rtl="0">
              <a:spcBef>
                <a:spcPts val="0"/>
              </a:spcBef>
              <a:spcAft>
                <a:spcPts val="0"/>
              </a:spcAft>
              <a:buClr>
                <a:schemeClr val="dk1"/>
              </a:buClr>
              <a:buSzPts val="1200"/>
              <a:buFont typeface="Arial"/>
              <a:buAutoNum type="arabicPeriod"/>
            </a:pPr>
            <a:r>
              <a:rPr lang="en-US" sz="1200" dirty="0">
                <a:solidFill>
                  <a:schemeClr val="dk1"/>
                </a:solidFill>
                <a:latin typeface="Arial"/>
                <a:ea typeface="Arial"/>
                <a:cs typeface="Arial"/>
                <a:sym typeface="Arial"/>
              </a:rPr>
              <a:t>COBIT® 5: A Business Framework for the Governance and Management of Enterprise IT. Rolling Meadows, IL.: ISACA, 2012.</a:t>
            </a:r>
          </a:p>
          <a:p>
            <a:pPr marL="457200" marR="0" lvl="0" indent="-304800" algn="l" rtl="0">
              <a:spcBef>
                <a:spcPts val="0"/>
              </a:spcBef>
              <a:spcAft>
                <a:spcPts val="0"/>
              </a:spcAft>
              <a:buClr>
                <a:schemeClr val="dk1"/>
              </a:buClr>
              <a:buSzPts val="1200"/>
              <a:buFont typeface="Arial"/>
              <a:buAutoNum type="arabicPeriod"/>
            </a:pPr>
            <a:r>
              <a:rPr lang="en-US" sz="1200" dirty="0">
                <a:solidFill>
                  <a:schemeClr val="dk1"/>
                </a:solidFill>
                <a:latin typeface="Arial"/>
                <a:ea typeface="Arial"/>
                <a:cs typeface="Arial"/>
                <a:sym typeface="Arial"/>
              </a:rPr>
              <a:t>COBIT® 5: The </a:t>
            </a:r>
            <a:r>
              <a:rPr lang="en-US" sz="1200" dirty="0" err="1">
                <a:solidFill>
                  <a:schemeClr val="dk1"/>
                </a:solidFill>
                <a:latin typeface="Arial"/>
                <a:ea typeface="Arial"/>
                <a:cs typeface="Arial"/>
                <a:sym typeface="Arial"/>
              </a:rPr>
              <a:t>RiskIT</a:t>
            </a:r>
            <a:r>
              <a:rPr lang="en-US" sz="1200" dirty="0">
                <a:solidFill>
                  <a:schemeClr val="dk1"/>
                </a:solidFill>
                <a:latin typeface="Arial"/>
                <a:ea typeface="Arial"/>
                <a:cs typeface="Arial"/>
                <a:sym typeface="Arial"/>
              </a:rPr>
              <a:t> Practitioner Guide. Rolling Meadows, IL.: ISACA, 2009.</a:t>
            </a:r>
          </a:p>
          <a:p>
            <a:pPr marL="457200" marR="0" lvl="0" indent="-304800" algn="l" rtl="0">
              <a:spcBef>
                <a:spcPts val="0"/>
              </a:spcBef>
              <a:spcAft>
                <a:spcPts val="0"/>
              </a:spcAft>
              <a:buClr>
                <a:schemeClr val="dk1"/>
              </a:buClr>
              <a:buSzPts val="1200"/>
              <a:buFont typeface="Arial"/>
              <a:buAutoNum type="arabicPeriod"/>
            </a:pPr>
            <a:r>
              <a:rPr lang="en-US" sz="1200" dirty="0">
                <a:solidFill>
                  <a:schemeClr val="dk1"/>
                </a:solidFill>
                <a:latin typeface="Arial"/>
                <a:ea typeface="Arial"/>
                <a:cs typeface="Arial"/>
                <a:sym typeface="Arial"/>
              </a:rPr>
              <a:t>COBIT® 5: The </a:t>
            </a:r>
            <a:r>
              <a:rPr lang="en-US" sz="1200" dirty="0" err="1">
                <a:solidFill>
                  <a:schemeClr val="dk1"/>
                </a:solidFill>
                <a:latin typeface="Arial"/>
                <a:ea typeface="Arial"/>
                <a:cs typeface="Arial"/>
                <a:sym typeface="Arial"/>
              </a:rPr>
              <a:t>RiskIT</a:t>
            </a:r>
            <a:r>
              <a:rPr lang="en-US" sz="1200" dirty="0">
                <a:solidFill>
                  <a:schemeClr val="dk1"/>
                </a:solidFill>
                <a:latin typeface="Arial"/>
                <a:ea typeface="Arial"/>
                <a:cs typeface="Arial"/>
                <a:sym typeface="Arial"/>
              </a:rPr>
              <a:t> Framework. Rolling Meadows, IL.: ISACA, 2009.</a:t>
            </a:r>
          </a:p>
          <a:p>
            <a:pPr marL="457200" lvl="0" indent="-304800" algn="l" rtl="0">
              <a:spcBef>
                <a:spcPts val="0"/>
              </a:spcBef>
              <a:spcAft>
                <a:spcPts val="0"/>
              </a:spcAft>
              <a:buClr>
                <a:schemeClr val="dk1"/>
              </a:buClr>
              <a:buSzPts val="1200"/>
              <a:buAutoNum type="arabicPeriod"/>
            </a:pPr>
            <a:r>
              <a:rPr lang="en-US" sz="1200" dirty="0">
                <a:solidFill>
                  <a:schemeClr val="dk1"/>
                </a:solidFill>
              </a:rPr>
              <a:t>Lavanya, N. &amp; </a:t>
            </a:r>
            <a:r>
              <a:rPr lang="en-US" sz="1200" dirty="0" err="1">
                <a:solidFill>
                  <a:schemeClr val="dk1"/>
                </a:solidFill>
              </a:rPr>
              <a:t>Malarvizhi</a:t>
            </a:r>
            <a:r>
              <a:rPr lang="en-US" sz="1200" dirty="0">
                <a:solidFill>
                  <a:schemeClr val="dk1"/>
                </a:solidFill>
              </a:rPr>
              <a:t>, T. (2008). Risk analysis and management: a vital key to effective project management. Paper presented at PMI® Global Congress 2008—Asia Pacific, Sydney, New South Wales, Australia. Newtown Square, PA: Project Management Institute.</a:t>
            </a:r>
            <a:endParaRPr sz="1200" dirty="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US" sz="1200" dirty="0" err="1">
                <a:solidFill>
                  <a:schemeClr val="dk1"/>
                </a:solidFill>
              </a:rPr>
              <a:t>Czagan</a:t>
            </a:r>
            <a:r>
              <a:rPr lang="en-US" sz="1200" dirty="0">
                <a:solidFill>
                  <a:schemeClr val="dk1"/>
                </a:solidFill>
              </a:rPr>
              <a:t>, D. (2019, April 15). </a:t>
            </a:r>
            <a:r>
              <a:rPr lang="en-US" sz="1200" i="1" dirty="0">
                <a:solidFill>
                  <a:schemeClr val="dk1"/>
                </a:solidFill>
              </a:rPr>
              <a:t>Quantitative Risk Analysis</a:t>
            </a:r>
            <a:r>
              <a:rPr lang="en-US" sz="1200" dirty="0">
                <a:solidFill>
                  <a:schemeClr val="dk1"/>
                </a:solidFill>
              </a:rPr>
              <a:t>. Infosec Resources; InfoSec Institute. https://resources.infosecinstitute.com/quantitative-risk-analysis/</a:t>
            </a:r>
            <a:endParaRPr sz="1200" dirty="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US" sz="1200" dirty="0" err="1">
                <a:solidFill>
                  <a:schemeClr val="dk1"/>
                </a:solidFill>
              </a:rPr>
              <a:t>Kark</a:t>
            </a:r>
            <a:r>
              <a:rPr lang="en-US" sz="1200" dirty="0">
                <a:solidFill>
                  <a:schemeClr val="dk1"/>
                </a:solidFill>
              </a:rPr>
              <a:t>, K., Shaikh, A., &amp; Brown, C. (2020). </a:t>
            </a:r>
            <a:r>
              <a:rPr lang="en-US" sz="1200" i="1" dirty="0">
                <a:solidFill>
                  <a:schemeClr val="dk1"/>
                </a:solidFill>
              </a:rPr>
              <a:t>Technology budgets: From value preservation to value creation</a:t>
            </a:r>
            <a:r>
              <a:rPr lang="en-US" sz="1200" dirty="0">
                <a:solidFill>
                  <a:schemeClr val="dk1"/>
                </a:solidFill>
              </a:rPr>
              <a:t>. Deloitte Insights; Deloitte. https://www2.deloitte.com/us/en/insights/focus/cio-insider-business-insights/technology-investments-value-creation.html</a:t>
            </a:r>
            <a:endParaRPr sz="1200" dirty="0">
              <a:solidFill>
                <a:schemeClr val="dk1"/>
              </a:solidFill>
            </a:endParaRPr>
          </a:p>
          <a:p>
            <a:pPr marL="0" marR="0" lvl="0" indent="0" algn="l" rtl="0">
              <a:spcBef>
                <a:spcPts val="0"/>
              </a:spcBef>
              <a:spcAft>
                <a:spcPts val="0"/>
              </a:spcAft>
              <a:buNone/>
            </a:pPr>
            <a:endParaRPr sz="1200" dirty="0">
              <a:solidFill>
                <a:schemeClr val="dk1"/>
              </a:solidFill>
            </a:endParaRPr>
          </a:p>
          <a:p>
            <a:pPr marL="0" marR="0" lvl="0" indent="0" algn="l" rtl="0">
              <a:spcBef>
                <a:spcPts val="0"/>
              </a:spcBef>
              <a:spcAft>
                <a:spcPts val="0"/>
              </a:spcAft>
              <a:buNone/>
            </a:pPr>
            <a:endParaRPr sz="1200" u="sng" dirty="0">
              <a:solidFill>
                <a:srgbClr val="0563C1"/>
              </a:solidFill>
              <a:highlight>
                <a:srgbClr val="FFFFFF"/>
              </a:highlight>
            </a:endParaRPr>
          </a:p>
          <a:p>
            <a:pPr marL="0" marR="0" lvl="0" indent="0" algn="l" rtl="0">
              <a:spcBef>
                <a:spcPts val="0"/>
              </a:spcBef>
              <a:spcAft>
                <a:spcPts val="0"/>
              </a:spcAft>
              <a:buNone/>
            </a:pPr>
            <a:endParaRPr sz="1200" u="sng" dirty="0">
              <a:solidFill>
                <a:srgbClr val="0563C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8"/>
        <p:cNvGrpSpPr/>
        <p:nvPr/>
      </p:nvGrpSpPr>
      <p:grpSpPr>
        <a:xfrm>
          <a:off x="0" y="0"/>
          <a:ext cx="0" cy="0"/>
          <a:chOff x="0" y="0"/>
          <a:chExt cx="0" cy="0"/>
        </a:xfrm>
      </p:grpSpPr>
      <p:sp>
        <p:nvSpPr>
          <p:cNvPr id="2" name="Rectangle 1">
            <a:extLst>
              <a:ext uri="{FF2B5EF4-FFF2-40B4-BE49-F238E27FC236}">
                <a16:creationId xmlns:a16="http://schemas.microsoft.com/office/drawing/2014/main" id="{37D9DE3E-CF2F-F6B5-62E4-E9460E0E2FF7}"/>
              </a:ext>
            </a:extLst>
          </p:cNvPr>
          <p:cNvSpPr/>
          <p:nvPr/>
        </p:nvSpPr>
        <p:spPr>
          <a:xfrm>
            <a:off x="0" y="0"/>
            <a:ext cx="12192000" cy="6858000"/>
          </a:xfrm>
          <a:prstGeom prst="rect">
            <a:avLst/>
          </a:prstGeom>
          <a:solidFill>
            <a:schemeClr val="bg1">
              <a:lumMod val="65000"/>
              <a:alpha val="88000"/>
            </a:schemeClr>
          </a:solidFill>
          <a:ln>
            <a:solidFill>
              <a:schemeClr val="bg1">
                <a:lumMod val="95000"/>
              </a:schemeClr>
            </a:solidFill>
          </a:ln>
          <a:effectLst>
            <a:outerShdw dist="50800" dir="5400000" algn="ctr" rotWithShape="0">
              <a:srgbClr val="000000">
                <a:alpha val="0"/>
              </a:srgbClr>
            </a:outerShdw>
          </a:effectLst>
          <a:scene3d>
            <a:camera prst="orthographicFront"/>
            <a:lightRig rig="threePt" dir="t"/>
          </a:scene3d>
          <a:sp3d>
            <a:bevelT w="2540000" h="2540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2002F52-1893-7A8D-8E69-B2117923F001}"/>
              </a:ext>
            </a:extLst>
          </p:cNvPr>
          <p:cNvGrpSpPr/>
          <p:nvPr/>
        </p:nvGrpSpPr>
        <p:grpSpPr>
          <a:xfrm>
            <a:off x="2992630" y="864637"/>
            <a:ext cx="6580426" cy="5725646"/>
            <a:chOff x="3516505" y="464587"/>
            <a:chExt cx="6580426" cy="5725646"/>
          </a:xfrm>
        </p:grpSpPr>
        <p:grpSp>
          <p:nvGrpSpPr>
            <p:cNvPr id="11" name="Google Shape;141;p18">
              <a:extLst>
                <a:ext uri="{FF2B5EF4-FFF2-40B4-BE49-F238E27FC236}">
                  <a16:creationId xmlns:a16="http://schemas.microsoft.com/office/drawing/2014/main" id="{F2C94146-EEB4-48E0-2E0F-29FD0EED8543}"/>
                </a:ext>
              </a:extLst>
            </p:cNvPr>
            <p:cNvGrpSpPr/>
            <p:nvPr/>
          </p:nvGrpSpPr>
          <p:grpSpPr>
            <a:xfrm>
              <a:off x="3650622" y="464587"/>
              <a:ext cx="3603393" cy="2710558"/>
              <a:chOff x="137558" y="124442"/>
              <a:chExt cx="879624" cy="661674"/>
            </a:xfrm>
            <a:solidFill>
              <a:schemeClr val="bg1">
                <a:lumMod val="95000"/>
                <a:alpha val="26000"/>
              </a:schemeClr>
            </a:solidFill>
          </p:grpSpPr>
          <p:sp>
            <p:nvSpPr>
              <p:cNvPr id="12" name="Google Shape;142;p18">
                <a:extLst>
                  <a:ext uri="{FF2B5EF4-FFF2-40B4-BE49-F238E27FC236}">
                    <a16:creationId xmlns:a16="http://schemas.microsoft.com/office/drawing/2014/main" id="{0BEBC1AD-43AA-9DBB-A074-21343971BC40}"/>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43;p18">
                <a:extLst>
                  <a:ext uri="{FF2B5EF4-FFF2-40B4-BE49-F238E27FC236}">
                    <a16:creationId xmlns:a16="http://schemas.microsoft.com/office/drawing/2014/main" id="{09AB2AB0-D66B-040B-8BFE-F4501C0B306B}"/>
                  </a:ext>
                </a:extLst>
              </p:cNvPr>
              <p:cNvSpPr/>
              <p:nvPr/>
            </p:nvSpPr>
            <p:spPr>
              <a:xfrm>
                <a:off x="648968" y="12444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4;p18">
                <a:extLst>
                  <a:ext uri="{FF2B5EF4-FFF2-40B4-BE49-F238E27FC236}">
                    <a16:creationId xmlns:a16="http://schemas.microsoft.com/office/drawing/2014/main" id="{E1862391-0F07-755F-32CB-96F1E42D495B}"/>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5" name="Google Shape;141;p18">
              <a:extLst>
                <a:ext uri="{FF2B5EF4-FFF2-40B4-BE49-F238E27FC236}">
                  <a16:creationId xmlns:a16="http://schemas.microsoft.com/office/drawing/2014/main" id="{9C3CF17E-FE95-D527-870F-D252890F8547}"/>
                </a:ext>
              </a:extLst>
            </p:cNvPr>
            <p:cNvGrpSpPr/>
            <p:nvPr/>
          </p:nvGrpSpPr>
          <p:grpSpPr>
            <a:xfrm rot="11700000">
              <a:off x="6421613" y="2064615"/>
              <a:ext cx="3675318" cy="2537346"/>
              <a:chOff x="103257" y="139322"/>
              <a:chExt cx="897185" cy="619391"/>
            </a:xfrm>
            <a:solidFill>
              <a:schemeClr val="bg1">
                <a:lumMod val="95000"/>
                <a:alpha val="26000"/>
              </a:schemeClr>
            </a:solidFill>
          </p:grpSpPr>
          <p:sp>
            <p:nvSpPr>
              <p:cNvPr id="16" name="Google Shape;142;p18">
                <a:extLst>
                  <a:ext uri="{FF2B5EF4-FFF2-40B4-BE49-F238E27FC236}">
                    <a16:creationId xmlns:a16="http://schemas.microsoft.com/office/drawing/2014/main" id="{4F8CC1B3-E961-A1A0-5B35-EBEB6E2AF3C8}"/>
                  </a:ext>
                </a:extLst>
              </p:cNvPr>
              <p:cNvSpPr/>
              <p:nvPr/>
            </p:nvSpPr>
            <p:spPr>
              <a:xfrm>
                <a:off x="103257" y="190751"/>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43;p18">
                <a:extLst>
                  <a:ext uri="{FF2B5EF4-FFF2-40B4-BE49-F238E27FC236}">
                    <a16:creationId xmlns:a16="http://schemas.microsoft.com/office/drawing/2014/main" id="{AF1E2980-3574-31E3-0E83-96981767363F}"/>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44;p18">
                <a:extLst>
                  <a:ext uri="{FF2B5EF4-FFF2-40B4-BE49-F238E27FC236}">
                    <a16:creationId xmlns:a16="http://schemas.microsoft.com/office/drawing/2014/main" id="{CD618D99-1EB4-6251-DDA1-5C2BAD065DB5}"/>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9" name="Google Shape;141;p18">
              <a:extLst>
                <a:ext uri="{FF2B5EF4-FFF2-40B4-BE49-F238E27FC236}">
                  <a16:creationId xmlns:a16="http://schemas.microsoft.com/office/drawing/2014/main" id="{9E7574C3-85FD-DBF6-652C-3F13142B488A}"/>
                </a:ext>
              </a:extLst>
            </p:cNvPr>
            <p:cNvGrpSpPr/>
            <p:nvPr/>
          </p:nvGrpSpPr>
          <p:grpSpPr>
            <a:xfrm rot="12454887">
              <a:off x="3516505" y="3540635"/>
              <a:ext cx="3534813" cy="2649598"/>
              <a:chOff x="137558" y="139322"/>
              <a:chExt cx="862884" cy="646794"/>
            </a:xfrm>
            <a:solidFill>
              <a:schemeClr val="bg1">
                <a:lumMod val="95000"/>
                <a:alpha val="26000"/>
              </a:schemeClr>
            </a:solidFill>
          </p:grpSpPr>
          <p:sp>
            <p:nvSpPr>
              <p:cNvPr id="20" name="Google Shape;142;p18">
                <a:extLst>
                  <a:ext uri="{FF2B5EF4-FFF2-40B4-BE49-F238E27FC236}">
                    <a16:creationId xmlns:a16="http://schemas.microsoft.com/office/drawing/2014/main" id="{FD1BB2D9-C22B-1E9B-8E1F-3C628CFB2D23}"/>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143;p18">
                <a:extLst>
                  <a:ext uri="{FF2B5EF4-FFF2-40B4-BE49-F238E27FC236}">
                    <a16:creationId xmlns:a16="http://schemas.microsoft.com/office/drawing/2014/main" id="{7C91F5D2-28C5-1087-BCDC-89651B6EAD7F}"/>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144;p18">
                <a:extLst>
                  <a:ext uri="{FF2B5EF4-FFF2-40B4-BE49-F238E27FC236}">
                    <a16:creationId xmlns:a16="http://schemas.microsoft.com/office/drawing/2014/main" id="{8C6E6099-78C2-4791-2009-4AC53606AC05}"/>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149" name="Google Shape;149;p19"/>
          <p:cNvSpPr txBox="1"/>
          <p:nvPr/>
        </p:nvSpPr>
        <p:spPr>
          <a:xfrm>
            <a:off x="1969099" y="4099762"/>
            <a:ext cx="8279400" cy="769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dirty="0">
                <a:solidFill>
                  <a:schemeClr val="tx1"/>
                </a:solidFill>
              </a:rPr>
              <a:t>Background</a:t>
            </a:r>
            <a:endParaRPr sz="4400" b="1" dirty="0">
              <a:solidFill>
                <a:schemeClr val="tx1"/>
              </a:solidFill>
              <a:latin typeface="Arial"/>
              <a:ea typeface="Arial"/>
              <a:cs typeface="Arial"/>
              <a:sym typeface="Arial"/>
            </a:endParaRPr>
          </a:p>
        </p:txBody>
      </p:sp>
      <p:sp>
        <p:nvSpPr>
          <p:cNvPr id="150" name="Google Shape;150;p19"/>
          <p:cNvSpPr txBox="1"/>
          <p:nvPr/>
        </p:nvSpPr>
        <p:spPr>
          <a:xfrm>
            <a:off x="1956327" y="4886641"/>
            <a:ext cx="8279400" cy="369300"/>
          </a:xfrm>
          <a:prstGeom prst="rect">
            <a:avLst/>
          </a:prstGeom>
          <a:noFill/>
          <a:ln>
            <a:noFill/>
          </a:ln>
        </p:spPr>
        <p:txBody>
          <a:bodyPr spcFirstLastPara="1" wrap="square" lIns="48000" tIns="0" rIns="24000" bIns="0" anchor="t" anchorCtr="0">
            <a:noAutofit/>
          </a:bodyPr>
          <a:lstStyle/>
          <a:p>
            <a:pPr marL="0" marR="0" lvl="0" indent="0" algn="ctr" rtl="0">
              <a:spcBef>
                <a:spcPts val="0"/>
              </a:spcBef>
              <a:spcAft>
                <a:spcPts val="0"/>
              </a:spcAft>
              <a:buNone/>
            </a:pPr>
            <a:r>
              <a:rPr lang="en-US" sz="2400" dirty="0">
                <a:solidFill>
                  <a:schemeClr val="tx1"/>
                </a:solidFill>
              </a:rPr>
              <a:t>A concise history of HG and root issues</a:t>
            </a:r>
            <a:endParaRPr sz="2400" dirty="0">
              <a:solidFill>
                <a:schemeClr val="tx1"/>
              </a:solidFill>
              <a:latin typeface="Arial"/>
              <a:ea typeface="Arial"/>
              <a:cs typeface="Arial"/>
              <a:sym typeface="Arial"/>
            </a:endParaRPr>
          </a:p>
        </p:txBody>
      </p:sp>
      <p:sp>
        <p:nvSpPr>
          <p:cNvPr id="151" name="Google Shape;151;p19"/>
          <p:cNvSpPr/>
          <p:nvPr/>
        </p:nvSpPr>
        <p:spPr>
          <a:xfrm>
            <a:off x="1543050" y="5476875"/>
            <a:ext cx="8782200" cy="456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8" name="Google Shape;162;p20">
            <a:extLst>
              <a:ext uri="{FF2B5EF4-FFF2-40B4-BE49-F238E27FC236}">
                <a16:creationId xmlns:a16="http://schemas.microsoft.com/office/drawing/2014/main" id="{8840DA9C-16AD-6A2D-0D32-C6495FC8447A}"/>
              </a:ext>
            </a:extLst>
          </p:cNvPr>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4933F26D-C078-0D73-DD9B-18ED83E96BE9}"/>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BF7D341D-C477-9F2E-4141-82B33C5C4333}"/>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9C8A35A8-BA14-4C63-FB24-A61CB31D56AC}"/>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43A8C6A2-9AA4-B780-4F95-8E5F5890A85D}"/>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E59806A7-4182-411B-E965-9FA58F4C1191}"/>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BF0714ED-D94D-6129-FE66-7EA49A148595}"/>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167" name="Google Shape;167;p20"/>
          <p:cNvSpPr txBox="1">
            <a:spLocks noGrp="1"/>
          </p:cNvSpPr>
          <p:nvPr>
            <p:ph type="body" idx="1"/>
          </p:nvPr>
        </p:nvSpPr>
        <p:spPr>
          <a:xfrm>
            <a:off x="186704" y="139320"/>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High Gear History</a:t>
            </a:r>
            <a:endParaRPr dirty="0">
              <a:solidFill>
                <a:schemeClr val="tx1"/>
              </a:solidFill>
            </a:endParaRPr>
          </a:p>
        </p:txBody>
      </p:sp>
      <p:sp>
        <p:nvSpPr>
          <p:cNvPr id="168" name="Google Shape;168;p20"/>
          <p:cNvSpPr txBox="1"/>
          <p:nvPr/>
        </p:nvSpPr>
        <p:spPr>
          <a:xfrm>
            <a:off x="85104" y="1147029"/>
            <a:ext cx="5515596" cy="46166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High Gear Engine Company (HG) is a global automotive supplier with operations around the world. Founded in 1937, HG specializes in engines for automobiles, industrial, mining and farming equipment, and many others. </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HG business units and specializations:</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Velocity Engines </a:t>
            </a:r>
            <a:r>
              <a:rPr lang="en-US" sz="1400" b="0" i="0" u="none" strike="noStrike" cap="none">
                <a:solidFill>
                  <a:schemeClr val="dk1"/>
                </a:solidFill>
                <a:latin typeface="Arial"/>
                <a:ea typeface="Arial"/>
                <a:cs typeface="Arial"/>
                <a:sym typeface="Arial"/>
              </a:rPr>
              <a:t>– Focuses on high-end sports cars and consumer-grade engines. These products command a premium in the market and</a:t>
            </a:r>
            <a:endParaRPr/>
          </a:p>
          <a:p>
            <a:pPr marL="742950" marR="0" lvl="1" indent="-285750" algn="l" rtl="0">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Long Haul Motors </a:t>
            </a:r>
            <a:r>
              <a:rPr lang="en-US" sz="1400" b="0" i="0" u="none" strike="noStrike" cap="none">
                <a:solidFill>
                  <a:schemeClr val="dk1"/>
                </a:solidFill>
                <a:latin typeface="Arial"/>
                <a:ea typeface="Arial"/>
                <a:cs typeface="Arial"/>
                <a:sym typeface="Arial"/>
              </a:rPr>
              <a:t>– Produces diesel and large engines for semi-trailer trucks. Long haul is known well known in the market for its durability and is a recognized leader in the trucking industry.</a:t>
            </a:r>
            <a:endParaRPr/>
          </a:p>
          <a:p>
            <a:pPr marL="742950" marR="0" lvl="1" indent="-285750" algn="l" rtl="0">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Bigger Digger Power and Motor </a:t>
            </a:r>
            <a:r>
              <a:rPr lang="en-US" sz="1400" b="0" i="0" u="none" strike="noStrike" cap="none">
                <a:solidFill>
                  <a:schemeClr val="dk1"/>
                </a:solidFill>
                <a:latin typeface="Arial"/>
                <a:ea typeface="Arial"/>
                <a:cs typeface="Arial"/>
                <a:sym typeface="Arial"/>
              </a:rPr>
              <a:t>– Specializes in mining equipment engines and motors. They supply to the major mining and industrial equipment manufacturers and often “white label” their engines as their customers’ brand.</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HG is located in Detroit, Michigan and has over 75 plants, performance labs and manufacturing facilities worldwide. </a:t>
            </a:r>
            <a:endParaRPr/>
          </a:p>
        </p:txBody>
      </p:sp>
      <p:grpSp>
        <p:nvGrpSpPr>
          <p:cNvPr id="169" name="Google Shape;169;p20"/>
          <p:cNvGrpSpPr/>
          <p:nvPr/>
        </p:nvGrpSpPr>
        <p:grpSpPr>
          <a:xfrm>
            <a:off x="9241015" y="1043800"/>
            <a:ext cx="2849096" cy="1793875"/>
            <a:chOff x="9241015" y="1043800"/>
            <a:chExt cx="2849096" cy="1793875"/>
          </a:xfrm>
        </p:grpSpPr>
        <p:pic>
          <p:nvPicPr>
            <p:cNvPr id="170" name="Google Shape;170;p20"/>
            <p:cNvPicPr preferRelativeResize="0"/>
            <p:nvPr/>
          </p:nvPicPr>
          <p:blipFill rotWithShape="1">
            <a:blip r:embed="rId3">
              <a:alphaModFix/>
            </a:blip>
            <a:srcRect/>
            <a:stretch/>
          </p:blipFill>
          <p:spPr>
            <a:xfrm>
              <a:off x="9241015" y="1043800"/>
              <a:ext cx="2849096" cy="1793875"/>
            </a:xfrm>
            <a:prstGeom prst="rect">
              <a:avLst/>
            </a:prstGeom>
            <a:noFill/>
            <a:ln>
              <a:noFill/>
            </a:ln>
          </p:spPr>
        </p:pic>
        <p:sp>
          <p:nvSpPr>
            <p:cNvPr id="171" name="Google Shape;171;p20"/>
            <p:cNvSpPr/>
            <p:nvPr/>
          </p:nvSpPr>
          <p:spPr>
            <a:xfrm>
              <a:off x="11333134" y="1596479"/>
              <a:ext cx="45719" cy="45719"/>
            </a:xfrm>
            <a:prstGeom prst="ellipse">
              <a:avLst/>
            </a:prstGeom>
            <a:gradFill>
              <a:gsLst>
                <a:gs pos="0">
                  <a:srgbClr val="EE4D47"/>
                </a:gs>
                <a:gs pos="50000">
                  <a:srgbClr val="F11E00"/>
                </a:gs>
                <a:gs pos="100000">
                  <a:srgbClr val="DE1200"/>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2" name="Google Shape;172;p20"/>
          <p:cNvSpPr/>
          <p:nvPr/>
        </p:nvSpPr>
        <p:spPr>
          <a:xfrm rot="5176287">
            <a:off x="8693338" y="-136756"/>
            <a:ext cx="1458863" cy="3785049"/>
          </a:xfrm>
          <a:prstGeom prst="triangle">
            <a:avLst>
              <a:gd name="adj" fmla="val 50000"/>
            </a:avLst>
          </a:prstGeom>
          <a:gradFill>
            <a:gsLst>
              <a:gs pos="0">
                <a:srgbClr val="023F61">
                  <a:alpha val="49803"/>
                </a:srgbClr>
              </a:gs>
              <a:gs pos="92000">
                <a:srgbClr val="FFFFFF">
                  <a:alpha val="49803"/>
                </a:srgbClr>
              </a:gs>
              <a:gs pos="100000">
                <a:srgbClr val="FFFFFF">
                  <a:alpha val="4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73" name="Google Shape;173;p20"/>
          <p:cNvPicPr preferRelativeResize="0"/>
          <p:nvPr/>
        </p:nvPicPr>
        <p:blipFill rotWithShape="1">
          <a:blip r:embed="rId4">
            <a:alphaModFix/>
          </a:blip>
          <a:srcRect/>
          <a:stretch/>
        </p:blipFill>
        <p:spPr>
          <a:xfrm>
            <a:off x="5728668" y="1147028"/>
            <a:ext cx="2525983" cy="1685305"/>
          </a:xfrm>
          <a:prstGeom prst="rect">
            <a:avLst/>
          </a:prstGeom>
          <a:noFill/>
          <a:ln>
            <a:noFill/>
          </a:ln>
        </p:spPr>
      </p:pic>
      <p:sp>
        <p:nvSpPr>
          <p:cNvPr id="174" name="Google Shape;174;p20"/>
          <p:cNvSpPr/>
          <p:nvPr/>
        </p:nvSpPr>
        <p:spPr>
          <a:xfrm rot="3180348">
            <a:off x="8737928" y="892183"/>
            <a:ext cx="2218054" cy="3785049"/>
          </a:xfrm>
          <a:prstGeom prst="triangle">
            <a:avLst>
              <a:gd name="adj" fmla="val 50000"/>
            </a:avLst>
          </a:prstGeom>
          <a:gradFill>
            <a:gsLst>
              <a:gs pos="0">
                <a:srgbClr val="023F61">
                  <a:alpha val="49803"/>
                </a:srgbClr>
              </a:gs>
              <a:gs pos="92000">
                <a:srgbClr val="FFFFFF">
                  <a:alpha val="49803"/>
                </a:srgbClr>
              </a:gs>
              <a:gs pos="100000">
                <a:srgbClr val="FFFFFF">
                  <a:alpha val="4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5" name="Google Shape;175;p20"/>
          <p:cNvSpPr/>
          <p:nvPr/>
        </p:nvSpPr>
        <p:spPr>
          <a:xfrm rot="798259">
            <a:off x="9624883" y="1661237"/>
            <a:ext cx="2699860" cy="3543075"/>
          </a:xfrm>
          <a:prstGeom prst="triangle">
            <a:avLst>
              <a:gd name="adj" fmla="val 50000"/>
            </a:avLst>
          </a:prstGeom>
          <a:gradFill>
            <a:gsLst>
              <a:gs pos="0">
                <a:srgbClr val="023F61">
                  <a:alpha val="49803"/>
                </a:srgbClr>
              </a:gs>
              <a:gs pos="92000">
                <a:srgbClr val="FFFFFF">
                  <a:alpha val="49803"/>
                </a:srgbClr>
              </a:gs>
              <a:gs pos="100000">
                <a:srgbClr val="FFFFFF">
                  <a:alpha val="4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76" name="Google Shape;176;p20"/>
          <p:cNvPicPr preferRelativeResize="0"/>
          <p:nvPr/>
        </p:nvPicPr>
        <p:blipFill rotWithShape="1">
          <a:blip r:embed="rId5">
            <a:alphaModFix/>
          </a:blip>
          <a:srcRect/>
          <a:stretch/>
        </p:blipFill>
        <p:spPr>
          <a:xfrm>
            <a:off x="6539276" y="3049500"/>
            <a:ext cx="2701739" cy="1818266"/>
          </a:xfrm>
          <a:prstGeom prst="rect">
            <a:avLst/>
          </a:prstGeom>
          <a:noFill/>
          <a:ln>
            <a:noFill/>
          </a:ln>
        </p:spPr>
      </p:pic>
      <p:pic>
        <p:nvPicPr>
          <p:cNvPr id="177" name="Google Shape;177;p20"/>
          <p:cNvPicPr preferRelativeResize="0"/>
          <p:nvPr/>
        </p:nvPicPr>
        <p:blipFill rotWithShape="1">
          <a:blip r:embed="rId6">
            <a:alphaModFix/>
          </a:blip>
          <a:srcRect/>
          <a:stretch/>
        </p:blipFill>
        <p:spPr>
          <a:xfrm>
            <a:off x="9193226" y="4902649"/>
            <a:ext cx="2766175" cy="1842676"/>
          </a:xfrm>
          <a:prstGeom prst="rect">
            <a:avLst/>
          </a:prstGeom>
          <a:noFill/>
          <a:ln>
            <a:noFill/>
          </a:ln>
        </p:spPr>
      </p:pic>
      <p:sp>
        <p:nvSpPr>
          <p:cNvPr id="178" name="Google Shape;178;p20"/>
          <p:cNvSpPr txBox="1"/>
          <p:nvPr/>
        </p:nvSpPr>
        <p:spPr>
          <a:xfrm>
            <a:off x="5728675" y="2837663"/>
            <a:ext cx="24762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1">
                <a:solidFill>
                  <a:schemeClr val="dk1"/>
                </a:solidFill>
              </a:rPr>
              <a:t>Image Credit: MustangJoe from Pixabay</a:t>
            </a:r>
            <a:endParaRPr sz="1000" i="1">
              <a:solidFill>
                <a:schemeClr val="dk1"/>
              </a:solidFill>
            </a:endParaRPr>
          </a:p>
        </p:txBody>
      </p:sp>
      <p:sp>
        <p:nvSpPr>
          <p:cNvPr id="179" name="Google Shape;179;p20"/>
          <p:cNvSpPr txBox="1"/>
          <p:nvPr/>
        </p:nvSpPr>
        <p:spPr>
          <a:xfrm>
            <a:off x="6539275" y="4902650"/>
            <a:ext cx="27942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1">
                <a:solidFill>
                  <a:schemeClr val="dk1"/>
                </a:solidFill>
              </a:rPr>
              <a:t>Image Credit: David Jewiss from Pixabay</a:t>
            </a:r>
            <a:endParaRPr sz="1000" i="1">
              <a:solidFill>
                <a:schemeClr val="dk1"/>
              </a:solidFill>
            </a:endParaRPr>
          </a:p>
        </p:txBody>
      </p:sp>
      <p:sp>
        <p:nvSpPr>
          <p:cNvPr id="180" name="Google Shape;180;p20"/>
          <p:cNvSpPr txBox="1"/>
          <p:nvPr/>
        </p:nvSpPr>
        <p:spPr>
          <a:xfrm>
            <a:off x="6717025" y="6448013"/>
            <a:ext cx="2476200" cy="297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i="1">
                <a:solidFill>
                  <a:schemeClr val="dk1"/>
                </a:solidFill>
              </a:rPr>
              <a:t>Image Credit: darkworkX from Pixabay</a:t>
            </a:r>
            <a:endParaRPr sz="1000" i="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BD8B29D0-5CC2-0A74-4B50-9A8CEEE523AA}"/>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0FB359CE-6226-70C4-BD5D-9D03B98040FA}"/>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645D41D3-0CF3-3194-6920-7F9705D3794E}"/>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D437238F-0AD1-C397-D2E9-B9BC4C27BEC1}"/>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FC988FC4-85A5-943D-7D1B-3E9A08E8DCCE}"/>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0827AB3C-5DAB-5010-FA0C-2F922116F67A}"/>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191" name="Google Shape;191;p21"/>
          <p:cNvSpPr txBox="1">
            <a:spLocks noGrp="1"/>
          </p:cNvSpPr>
          <p:nvPr>
            <p:ph type="body" idx="1"/>
          </p:nvPr>
        </p:nvSpPr>
        <p:spPr>
          <a:xfrm>
            <a:off x="186704" y="139320"/>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IT Background</a:t>
            </a:r>
            <a:endParaRPr dirty="0">
              <a:solidFill>
                <a:schemeClr val="tx1"/>
              </a:solidFill>
            </a:endParaRPr>
          </a:p>
        </p:txBody>
      </p:sp>
      <p:sp>
        <p:nvSpPr>
          <p:cNvPr id="192" name="Google Shape;192;p21"/>
          <p:cNvSpPr txBox="1"/>
          <p:nvPr/>
        </p:nvSpPr>
        <p:spPr>
          <a:xfrm>
            <a:off x="85104" y="1147029"/>
            <a:ext cx="5921996" cy="61247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HG was purchased by Velocity Partners following bankruptcy and the economic downturn in 2008.  In effort to remain competitive in the business, HG downsized by reducing employees and closing several global locations.  Business has increased during the past five years, increasing profitability and revenue over $9 billion annually, with plans for 17% compounded annual revenue growth and a profit margin of 15%.  These business successes and future forecasts are providing the ability to reopen some factories and other opportunities to support future growth.</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HG is seeking to support this future growth by making some major changes in technology, which has been deferred for nearly a decade and needing improvements to infrastructure and applications.  Prior to economic shifts, the HG IT department had over 800 employees, dedicated teams for each business unit and centralized team to share corporate responsibilities for IT systems.  There was an excessive amount redundancies and duplicated efforts, ranging from personnel to systems.  HG currently employs a much smaller amount of personnel, with about 300 personnel to manage the responsibilities, while IT support and services have suffered.  In effort to main</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In effort to improve future growth for HG’s technology transformation, HG has hired a new CIO, Sara Miller, who is a seasoned executive with industry experience and eagerness to develop both short and long-term solutions for the company.</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193" name="Google Shape;193;p21"/>
          <p:cNvPicPr preferRelativeResize="0"/>
          <p:nvPr/>
        </p:nvPicPr>
        <p:blipFill>
          <a:blip r:embed="rId3">
            <a:alphaModFix/>
          </a:blip>
          <a:stretch>
            <a:fillRect/>
          </a:stretch>
        </p:blipFill>
        <p:spPr>
          <a:xfrm>
            <a:off x="6900375" y="3924452"/>
            <a:ext cx="4513118" cy="2717273"/>
          </a:xfrm>
          <a:prstGeom prst="rect">
            <a:avLst/>
          </a:prstGeom>
          <a:noFill/>
          <a:ln>
            <a:noFill/>
          </a:ln>
        </p:spPr>
      </p:pic>
      <p:pic>
        <p:nvPicPr>
          <p:cNvPr id="194" name="Google Shape;194;p21"/>
          <p:cNvPicPr preferRelativeResize="0"/>
          <p:nvPr/>
        </p:nvPicPr>
        <p:blipFill>
          <a:blip r:embed="rId4">
            <a:alphaModFix/>
          </a:blip>
          <a:stretch>
            <a:fillRect/>
          </a:stretch>
        </p:blipFill>
        <p:spPr>
          <a:xfrm>
            <a:off x="6900375" y="1054773"/>
            <a:ext cx="4513124" cy="27172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14491B31-1AFD-D9DC-DAE6-1065B1E62187}"/>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E994239B-1FB2-0961-0670-7E8D959BE3DC}"/>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0E75120C-54EF-89D2-7A74-5A88AEEA9EB3}"/>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AFCF3914-02BA-9835-ECDE-94D158642C1F}"/>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FDF40A3A-DEEC-02C9-8B40-4DC49653D359}"/>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0D84F7F1-EAB8-0B9C-42D9-9361E9EE7AEA}"/>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205" name="Google Shape;205;p22"/>
          <p:cNvSpPr/>
          <p:nvPr/>
        </p:nvSpPr>
        <p:spPr>
          <a:xfrm>
            <a:off x="7636411" y="2306797"/>
            <a:ext cx="4123490" cy="4115547"/>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Google Shape;206;p22"/>
          <p:cNvSpPr txBox="1">
            <a:spLocks noGrp="1"/>
          </p:cNvSpPr>
          <p:nvPr>
            <p:ph type="body" idx="1"/>
          </p:nvPr>
        </p:nvSpPr>
        <p:spPr>
          <a:xfrm>
            <a:off x="186704" y="139320"/>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Corporate Information Technology Functions</a:t>
            </a:r>
            <a:endParaRPr dirty="0">
              <a:solidFill>
                <a:schemeClr val="tx1"/>
              </a:solidFill>
            </a:endParaRPr>
          </a:p>
        </p:txBody>
      </p:sp>
      <p:sp>
        <p:nvSpPr>
          <p:cNvPr id="207" name="Google Shape;207;p22"/>
          <p:cNvSpPr txBox="1"/>
          <p:nvPr/>
        </p:nvSpPr>
        <p:spPr>
          <a:xfrm>
            <a:off x="167255" y="1934429"/>
            <a:ext cx="4063815"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Corporate and shared IT functions: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Information Security</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IT Risk Management</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IT Audit and Compliance</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IT Operations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Disaster Recovery</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IT Infrastructure</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IT Strategy</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Email and Office Productivity</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Telecommunications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Enterprise Architecture</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IT Financial Management</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Business Analytics and Information</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Management</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EDI (Electronic Data Interchange)</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IT Program Management</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IT Helpdesk and Support</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IT Vendor Management</a:t>
            </a:r>
            <a:endParaRPr/>
          </a:p>
        </p:txBody>
      </p:sp>
      <p:sp>
        <p:nvSpPr>
          <p:cNvPr id="208" name="Google Shape;208;p22"/>
          <p:cNvSpPr txBox="1"/>
          <p:nvPr/>
        </p:nvSpPr>
        <p:spPr>
          <a:xfrm>
            <a:off x="3681347" y="1934429"/>
            <a:ext cx="3801096"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Business unit IT functions: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Engineering and CAD Systems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Product Lifecycle Management</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Research and Development</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ERP Systems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Supply Chain Systems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Customer Relationship Management</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Systems</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Business Initiative Program</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Management</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Manufacturing and Shop-Floor Systems</a:t>
            </a:r>
            <a:endParaRPr/>
          </a:p>
        </p:txBody>
      </p:sp>
      <p:sp>
        <p:nvSpPr>
          <p:cNvPr id="209" name="Google Shape;209;p22"/>
          <p:cNvSpPr txBox="1"/>
          <p:nvPr/>
        </p:nvSpPr>
        <p:spPr>
          <a:xfrm>
            <a:off x="183498" y="1278710"/>
            <a:ext cx="11010359"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Following the economic shifts, HG has operated as three independent business units with management by corporate IT.  </a:t>
            </a:r>
            <a:endParaRPr/>
          </a:p>
        </p:txBody>
      </p:sp>
      <p:grpSp>
        <p:nvGrpSpPr>
          <p:cNvPr id="210" name="Google Shape;210;p22"/>
          <p:cNvGrpSpPr/>
          <p:nvPr/>
        </p:nvGrpSpPr>
        <p:grpSpPr>
          <a:xfrm>
            <a:off x="7416353" y="1772349"/>
            <a:ext cx="4509642" cy="4841539"/>
            <a:chOff x="3841549" y="1066378"/>
            <a:chExt cx="4509642" cy="4841539"/>
          </a:xfrm>
        </p:grpSpPr>
        <p:grpSp>
          <p:nvGrpSpPr>
            <p:cNvPr id="211" name="Google Shape;211;p22"/>
            <p:cNvGrpSpPr/>
            <p:nvPr/>
          </p:nvGrpSpPr>
          <p:grpSpPr>
            <a:xfrm>
              <a:off x="3841549" y="1066378"/>
              <a:ext cx="4509642" cy="4841539"/>
              <a:chOff x="2669010" y="1723693"/>
              <a:chExt cx="4009850" cy="4304964"/>
            </a:xfrm>
          </p:grpSpPr>
          <p:sp>
            <p:nvSpPr>
              <p:cNvPr id="212" name="Google Shape;212;p22"/>
              <p:cNvSpPr/>
              <p:nvPr/>
            </p:nvSpPr>
            <p:spPr>
              <a:xfrm>
                <a:off x="3039183" y="2343701"/>
                <a:ext cx="3310254" cy="3310254"/>
              </a:xfrm>
              <a:prstGeom prst="donut">
                <a:avLst>
                  <a:gd name="adj" fmla="val 10645"/>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grpSp>
            <p:nvGrpSpPr>
              <p:cNvPr id="213" name="Google Shape;213;p22"/>
              <p:cNvGrpSpPr/>
              <p:nvPr/>
            </p:nvGrpSpPr>
            <p:grpSpPr>
              <a:xfrm>
                <a:off x="2829719" y="1723693"/>
                <a:ext cx="3701454" cy="3672410"/>
                <a:chOff x="2829719" y="1628800"/>
                <a:chExt cx="3701454" cy="3672410"/>
              </a:xfrm>
            </p:grpSpPr>
            <p:sp>
              <p:nvSpPr>
                <p:cNvPr id="214" name="Google Shape;214;p22"/>
                <p:cNvSpPr/>
                <p:nvPr/>
              </p:nvSpPr>
              <p:spPr>
                <a:xfrm>
                  <a:off x="4696967" y="3728201"/>
                  <a:ext cx="1834206" cy="1573008"/>
                </a:xfrm>
                <a:custGeom>
                  <a:avLst/>
                  <a:gdLst/>
                  <a:ahLst/>
                  <a:cxnLst/>
                  <a:rect l="l" t="t" r="r" b="b"/>
                  <a:pathLst>
                    <a:path w="1201" h="1030" extrusionOk="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sp>
              <p:nvSpPr>
                <p:cNvPr id="215" name="Google Shape;215;p22"/>
                <p:cNvSpPr/>
                <p:nvPr/>
              </p:nvSpPr>
              <p:spPr>
                <a:xfrm rot="-7200000">
                  <a:off x="3858478" y="2029782"/>
                  <a:ext cx="1834206" cy="1573008"/>
                </a:xfrm>
                <a:custGeom>
                  <a:avLst/>
                  <a:gdLst/>
                  <a:ahLst/>
                  <a:cxnLst/>
                  <a:rect l="l" t="t" r="r" b="b"/>
                  <a:pathLst>
                    <a:path w="1201" h="1030" extrusionOk="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sp>
              <p:nvSpPr>
                <p:cNvPr id="216" name="Google Shape;216;p22"/>
                <p:cNvSpPr/>
                <p:nvPr/>
              </p:nvSpPr>
              <p:spPr>
                <a:xfrm flipH="1">
                  <a:off x="2829719" y="3728201"/>
                  <a:ext cx="1880593" cy="1573008"/>
                </a:xfrm>
                <a:custGeom>
                  <a:avLst/>
                  <a:gdLst/>
                  <a:ahLst/>
                  <a:cxnLst/>
                  <a:rect l="l" t="t" r="r" b="b"/>
                  <a:pathLst>
                    <a:path w="1201" h="1030" extrusionOk="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sp>
              <p:nvSpPr>
                <p:cNvPr id="217" name="Google Shape;217;p22"/>
                <p:cNvSpPr/>
                <p:nvPr/>
              </p:nvSpPr>
              <p:spPr>
                <a:xfrm>
                  <a:off x="4169785" y="2093822"/>
                  <a:ext cx="1100104" cy="1100104"/>
                </a:xfrm>
                <a:prstGeom prst="ellipse">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218" name="Google Shape;218;p22"/>
                <p:cNvSpPr/>
                <p:nvPr/>
              </p:nvSpPr>
              <p:spPr>
                <a:xfrm>
                  <a:off x="5231789" y="4003773"/>
                  <a:ext cx="1100104" cy="1100104"/>
                </a:xfrm>
                <a:prstGeom prst="ellipse">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219" name="Google Shape;219;p22"/>
                <p:cNvSpPr/>
                <p:nvPr/>
              </p:nvSpPr>
              <p:spPr>
                <a:xfrm>
                  <a:off x="3030323" y="4013298"/>
                  <a:ext cx="1100104" cy="1100104"/>
                </a:xfrm>
                <a:prstGeom prst="ellipse">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220" name="Google Shape;220;p22"/>
                <p:cNvSpPr/>
                <p:nvPr/>
              </p:nvSpPr>
              <p:spPr>
                <a:xfrm>
                  <a:off x="4130887" y="3314532"/>
                  <a:ext cx="1151749" cy="1151749"/>
                </a:xfrm>
                <a:prstGeom prst="ellipse">
                  <a:avLst/>
                </a:prstGeom>
                <a:gradFill>
                  <a:gsLst>
                    <a:gs pos="0">
                      <a:srgbClr val="DDDDDD"/>
                    </a:gs>
                    <a:gs pos="100000">
                      <a:schemeClr val="lt1"/>
                    </a:gs>
                  </a:gsLst>
                  <a:lin ang="8100000" scaled="0"/>
                </a:gra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221" name="Google Shape;221;p22"/>
                <p:cNvSpPr/>
                <p:nvPr/>
              </p:nvSpPr>
              <p:spPr>
                <a:xfrm>
                  <a:off x="4379537" y="3558158"/>
                  <a:ext cx="649663" cy="649663"/>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sp>
            <p:nvSpPr>
              <p:cNvPr id="222" name="Google Shape;222;p22"/>
              <p:cNvSpPr/>
              <p:nvPr/>
            </p:nvSpPr>
            <p:spPr>
              <a:xfrm>
                <a:off x="3273733" y="2536329"/>
                <a:ext cx="2901493" cy="2901493"/>
              </a:xfrm>
              <a:prstGeom prst="arc">
                <a:avLst>
                  <a:gd name="adj1" fmla="val 18179519"/>
                  <a:gd name="adj2" fmla="val 21517766"/>
                </a:avLst>
              </a:prstGeom>
              <a:noFill/>
              <a:ln w="12700" cap="flat" cmpd="sng">
                <a:solidFill>
                  <a:schemeClr val="dk1"/>
                </a:solidFill>
                <a:prstDash val="dash"/>
                <a:miter lim="800000"/>
                <a:headEnd type="triangle" w="lg" len="lg"/>
                <a:tailEnd type="triangle" w="lg" len="lg"/>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223" name="Google Shape;223;p22"/>
              <p:cNvSpPr/>
              <p:nvPr/>
            </p:nvSpPr>
            <p:spPr>
              <a:xfrm rot="-7239100">
                <a:off x="3205931" y="2590242"/>
                <a:ext cx="2901493" cy="2901493"/>
              </a:xfrm>
              <a:prstGeom prst="arc">
                <a:avLst>
                  <a:gd name="adj1" fmla="val 18179519"/>
                  <a:gd name="adj2" fmla="val 21517766"/>
                </a:avLst>
              </a:prstGeom>
              <a:noFill/>
              <a:ln w="12700" cap="flat" cmpd="sng">
                <a:solidFill>
                  <a:schemeClr val="dk1"/>
                </a:solidFill>
                <a:prstDash val="dash"/>
                <a:miter lim="800000"/>
                <a:headEnd type="triangle" w="lg" len="lg"/>
                <a:tailEnd type="triangle" w="lg" len="lg"/>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224" name="Google Shape;224;p22"/>
              <p:cNvSpPr/>
              <p:nvPr/>
            </p:nvSpPr>
            <p:spPr>
              <a:xfrm rot="7097419">
                <a:off x="3263081" y="2590242"/>
                <a:ext cx="2901493" cy="2901493"/>
              </a:xfrm>
              <a:prstGeom prst="arc">
                <a:avLst>
                  <a:gd name="adj1" fmla="val 18179519"/>
                  <a:gd name="adj2" fmla="val 21517766"/>
                </a:avLst>
              </a:prstGeom>
              <a:noFill/>
              <a:ln w="12700" cap="flat" cmpd="sng">
                <a:solidFill>
                  <a:schemeClr val="dk1"/>
                </a:solidFill>
                <a:prstDash val="dash"/>
                <a:miter lim="800000"/>
                <a:headEnd type="triangle" w="lg" len="lg"/>
                <a:tailEnd type="triangle" w="lg" len="lg"/>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grpSp>
        <p:sp>
          <p:nvSpPr>
            <p:cNvPr id="225" name="Google Shape;225;p22"/>
            <p:cNvSpPr txBox="1"/>
            <p:nvPr/>
          </p:nvSpPr>
          <p:spPr>
            <a:xfrm>
              <a:off x="5613504" y="2290419"/>
              <a:ext cx="107711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accent1"/>
                  </a:solidFill>
                </a:rPr>
                <a:t>Long Haul Motors</a:t>
              </a:r>
              <a:endParaRPr sz="1200" b="1">
                <a:solidFill>
                  <a:schemeClr val="accent1"/>
                </a:solidFill>
                <a:latin typeface="Arial"/>
                <a:ea typeface="Arial"/>
                <a:cs typeface="Arial"/>
                <a:sym typeface="Arial"/>
              </a:endParaRPr>
            </a:p>
          </p:txBody>
        </p:sp>
        <p:sp>
          <p:nvSpPr>
            <p:cNvPr id="226" name="Google Shape;226;p22"/>
            <p:cNvSpPr txBox="1"/>
            <p:nvPr/>
          </p:nvSpPr>
          <p:spPr>
            <a:xfrm>
              <a:off x="4303582" y="4376412"/>
              <a:ext cx="10770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accent2"/>
                  </a:solidFill>
                </a:rPr>
                <a:t>Bigger Digger P&amp;M</a:t>
              </a:r>
              <a:endParaRPr sz="1200" b="1">
                <a:solidFill>
                  <a:schemeClr val="accent2"/>
                </a:solidFill>
                <a:latin typeface="Arial"/>
                <a:ea typeface="Arial"/>
                <a:cs typeface="Arial"/>
                <a:sym typeface="Arial"/>
              </a:endParaRPr>
            </a:p>
          </p:txBody>
        </p:sp>
        <p:sp>
          <p:nvSpPr>
            <p:cNvPr id="227" name="Google Shape;227;p22"/>
            <p:cNvSpPr txBox="1"/>
            <p:nvPr/>
          </p:nvSpPr>
          <p:spPr>
            <a:xfrm>
              <a:off x="6853169" y="4452612"/>
              <a:ext cx="10770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chemeClr val="accent4"/>
                  </a:solidFill>
                </a:rPr>
                <a:t>Velocity Engines</a:t>
              </a:r>
              <a:endParaRPr sz="1200" b="1">
                <a:solidFill>
                  <a:schemeClr val="accent4"/>
                </a:solidFill>
                <a:latin typeface="Arial"/>
                <a:ea typeface="Arial"/>
                <a:cs typeface="Arial"/>
                <a:sym typeface="Arial"/>
              </a:endParaRPr>
            </a:p>
          </p:txBody>
        </p:sp>
      </p:grpSp>
      <p:pic>
        <p:nvPicPr>
          <p:cNvPr id="228" name="Google Shape;228;p22"/>
          <p:cNvPicPr preferRelativeResize="0"/>
          <p:nvPr/>
        </p:nvPicPr>
        <p:blipFill rotWithShape="1">
          <a:blip r:embed="rId3">
            <a:alphaModFix/>
          </a:blip>
          <a:srcRect/>
          <a:stretch/>
        </p:blipFill>
        <p:spPr>
          <a:xfrm>
            <a:off x="9736691" y="3794783"/>
            <a:ext cx="333217" cy="254162"/>
          </a:xfrm>
          <a:prstGeom prst="rect">
            <a:avLst/>
          </a:prstGeom>
          <a:noFill/>
          <a:ln>
            <a:noFill/>
          </a:ln>
        </p:spPr>
      </p:pic>
      <p:pic>
        <p:nvPicPr>
          <p:cNvPr id="229" name="Google Shape;229;p22"/>
          <p:cNvPicPr preferRelativeResize="0"/>
          <p:nvPr/>
        </p:nvPicPr>
        <p:blipFill rotWithShape="1">
          <a:blip r:embed="rId4">
            <a:alphaModFix/>
          </a:blip>
          <a:srcRect/>
          <a:stretch/>
        </p:blipFill>
        <p:spPr>
          <a:xfrm>
            <a:off x="9698156" y="4377823"/>
            <a:ext cx="246126" cy="525326"/>
          </a:xfrm>
          <a:prstGeom prst="rect">
            <a:avLst/>
          </a:prstGeom>
          <a:noFill/>
          <a:ln>
            <a:noFill/>
          </a:ln>
        </p:spPr>
      </p:pic>
      <p:pic>
        <p:nvPicPr>
          <p:cNvPr id="230" name="Google Shape;230;p22"/>
          <p:cNvPicPr preferRelativeResize="0"/>
          <p:nvPr/>
        </p:nvPicPr>
        <p:blipFill rotWithShape="1">
          <a:blip r:embed="rId5">
            <a:alphaModFix/>
          </a:blip>
          <a:srcRect/>
          <a:stretch/>
        </p:blipFill>
        <p:spPr>
          <a:xfrm>
            <a:off x="9421011" y="3692919"/>
            <a:ext cx="316492" cy="376215"/>
          </a:xfrm>
          <a:prstGeom prst="rect">
            <a:avLst/>
          </a:prstGeom>
          <a:noFill/>
          <a:ln>
            <a:noFill/>
          </a:ln>
        </p:spPr>
      </p:pic>
      <p:pic>
        <p:nvPicPr>
          <p:cNvPr id="231" name="Google Shape;231;p22"/>
          <p:cNvPicPr preferRelativeResize="0"/>
          <p:nvPr/>
        </p:nvPicPr>
        <p:blipFill rotWithShape="1">
          <a:blip r:embed="rId6">
            <a:alphaModFix/>
          </a:blip>
          <a:srcRect/>
          <a:stretch/>
        </p:blipFill>
        <p:spPr>
          <a:xfrm>
            <a:off x="9191993" y="3911888"/>
            <a:ext cx="240876" cy="374469"/>
          </a:xfrm>
          <a:prstGeom prst="rect">
            <a:avLst/>
          </a:prstGeom>
          <a:noFill/>
          <a:ln>
            <a:noFill/>
          </a:ln>
        </p:spPr>
      </p:pic>
      <p:pic>
        <p:nvPicPr>
          <p:cNvPr id="232" name="Google Shape;232;p22"/>
          <p:cNvPicPr preferRelativeResize="0"/>
          <p:nvPr/>
        </p:nvPicPr>
        <p:blipFill rotWithShape="1">
          <a:blip r:embed="rId7">
            <a:alphaModFix/>
          </a:blip>
          <a:srcRect/>
          <a:stretch/>
        </p:blipFill>
        <p:spPr>
          <a:xfrm>
            <a:off x="9978801" y="3986199"/>
            <a:ext cx="187712" cy="151060"/>
          </a:xfrm>
          <a:prstGeom prst="rect">
            <a:avLst/>
          </a:prstGeom>
          <a:noFill/>
          <a:ln>
            <a:noFill/>
          </a:ln>
        </p:spPr>
      </p:pic>
      <p:pic>
        <p:nvPicPr>
          <p:cNvPr id="233" name="Google Shape;233;p22"/>
          <p:cNvPicPr preferRelativeResize="0"/>
          <p:nvPr/>
        </p:nvPicPr>
        <p:blipFill rotWithShape="1">
          <a:blip r:embed="rId8">
            <a:alphaModFix/>
          </a:blip>
          <a:srcRect/>
          <a:stretch/>
        </p:blipFill>
        <p:spPr>
          <a:xfrm>
            <a:off x="7866143" y="4625408"/>
            <a:ext cx="531559" cy="517640"/>
          </a:xfrm>
          <a:prstGeom prst="rect">
            <a:avLst/>
          </a:prstGeom>
          <a:noFill/>
          <a:ln>
            <a:noFill/>
          </a:ln>
        </p:spPr>
      </p:pic>
      <p:pic>
        <p:nvPicPr>
          <p:cNvPr id="234" name="Google Shape;234;p22"/>
          <p:cNvPicPr preferRelativeResize="0"/>
          <p:nvPr/>
        </p:nvPicPr>
        <p:blipFill rotWithShape="1">
          <a:blip r:embed="rId9">
            <a:alphaModFix/>
          </a:blip>
          <a:srcRect/>
          <a:stretch/>
        </p:blipFill>
        <p:spPr>
          <a:xfrm>
            <a:off x="8592277" y="4633709"/>
            <a:ext cx="432028" cy="637662"/>
          </a:xfrm>
          <a:prstGeom prst="rect">
            <a:avLst/>
          </a:prstGeom>
          <a:noFill/>
          <a:ln>
            <a:noFill/>
          </a:ln>
        </p:spPr>
      </p:pic>
      <p:pic>
        <p:nvPicPr>
          <p:cNvPr id="235" name="Google Shape;235;p22"/>
          <p:cNvPicPr preferRelativeResize="0"/>
          <p:nvPr/>
        </p:nvPicPr>
        <p:blipFill rotWithShape="1">
          <a:blip r:embed="rId10">
            <a:alphaModFix/>
          </a:blip>
          <a:srcRect/>
          <a:stretch/>
        </p:blipFill>
        <p:spPr>
          <a:xfrm>
            <a:off x="8341627" y="4480526"/>
            <a:ext cx="324950" cy="286493"/>
          </a:xfrm>
          <a:prstGeom prst="rect">
            <a:avLst/>
          </a:prstGeom>
          <a:noFill/>
          <a:ln>
            <a:noFill/>
          </a:ln>
        </p:spPr>
      </p:pic>
      <p:pic>
        <p:nvPicPr>
          <p:cNvPr id="236" name="Google Shape;236;p22"/>
          <p:cNvPicPr preferRelativeResize="0"/>
          <p:nvPr/>
        </p:nvPicPr>
        <p:blipFill rotWithShape="1">
          <a:blip r:embed="rId11">
            <a:alphaModFix/>
          </a:blip>
          <a:srcRect/>
          <a:stretch/>
        </p:blipFill>
        <p:spPr>
          <a:xfrm>
            <a:off x="9368908" y="4526607"/>
            <a:ext cx="324931" cy="374233"/>
          </a:xfrm>
          <a:prstGeom prst="rect">
            <a:avLst/>
          </a:prstGeom>
          <a:noFill/>
          <a:ln>
            <a:noFill/>
          </a:ln>
        </p:spPr>
      </p:pic>
      <p:pic>
        <p:nvPicPr>
          <p:cNvPr id="237" name="Google Shape;237;p22"/>
          <p:cNvPicPr preferRelativeResize="0"/>
          <p:nvPr/>
        </p:nvPicPr>
        <p:blipFill rotWithShape="1">
          <a:blip r:embed="rId12">
            <a:alphaModFix/>
          </a:blip>
          <a:srcRect/>
          <a:stretch/>
        </p:blipFill>
        <p:spPr>
          <a:xfrm>
            <a:off x="9195009" y="4310134"/>
            <a:ext cx="122327" cy="253516"/>
          </a:xfrm>
          <a:prstGeom prst="rect">
            <a:avLst/>
          </a:prstGeom>
          <a:noFill/>
          <a:ln>
            <a:noFill/>
          </a:ln>
        </p:spPr>
      </p:pic>
      <p:pic>
        <p:nvPicPr>
          <p:cNvPr id="238" name="Google Shape;238;p22"/>
          <p:cNvPicPr preferRelativeResize="0"/>
          <p:nvPr/>
        </p:nvPicPr>
        <p:blipFill rotWithShape="1">
          <a:blip r:embed="rId13">
            <a:alphaModFix/>
          </a:blip>
          <a:srcRect/>
          <a:stretch/>
        </p:blipFill>
        <p:spPr>
          <a:xfrm>
            <a:off x="9916295" y="4187223"/>
            <a:ext cx="406190" cy="363931"/>
          </a:xfrm>
          <a:prstGeom prst="rect">
            <a:avLst/>
          </a:prstGeom>
          <a:noFill/>
          <a:ln>
            <a:noFill/>
          </a:ln>
        </p:spPr>
      </p:pic>
      <p:pic>
        <p:nvPicPr>
          <p:cNvPr id="239" name="Google Shape;239;p22"/>
          <p:cNvPicPr preferRelativeResize="0"/>
          <p:nvPr/>
        </p:nvPicPr>
        <p:blipFill rotWithShape="1">
          <a:blip r:embed="rId14">
            <a:alphaModFix/>
          </a:blip>
          <a:srcRect/>
          <a:stretch/>
        </p:blipFill>
        <p:spPr>
          <a:xfrm>
            <a:off x="9804946" y="2435710"/>
            <a:ext cx="450544" cy="464565"/>
          </a:xfrm>
          <a:prstGeom prst="rect">
            <a:avLst/>
          </a:prstGeom>
          <a:noFill/>
          <a:ln>
            <a:noFill/>
          </a:ln>
        </p:spPr>
      </p:pic>
      <p:pic>
        <p:nvPicPr>
          <p:cNvPr id="240" name="Google Shape;240;p22"/>
          <p:cNvPicPr preferRelativeResize="0"/>
          <p:nvPr/>
        </p:nvPicPr>
        <p:blipFill rotWithShape="1">
          <a:blip r:embed="rId15">
            <a:alphaModFix/>
          </a:blip>
          <a:srcRect/>
          <a:stretch/>
        </p:blipFill>
        <p:spPr>
          <a:xfrm>
            <a:off x="10933111" y="4672822"/>
            <a:ext cx="503550" cy="590660"/>
          </a:xfrm>
          <a:prstGeom prst="rect">
            <a:avLst/>
          </a:prstGeom>
          <a:noFill/>
          <a:ln>
            <a:noFill/>
          </a:ln>
        </p:spPr>
      </p:pic>
      <p:pic>
        <p:nvPicPr>
          <p:cNvPr id="241" name="Google Shape;241;p22"/>
          <p:cNvPicPr preferRelativeResize="0"/>
          <p:nvPr/>
        </p:nvPicPr>
        <p:blipFill rotWithShape="1">
          <a:blip r:embed="rId16">
            <a:alphaModFix/>
          </a:blip>
          <a:srcRect/>
          <a:stretch/>
        </p:blipFill>
        <p:spPr>
          <a:xfrm>
            <a:off x="9223314" y="2619884"/>
            <a:ext cx="454353" cy="442455"/>
          </a:xfrm>
          <a:prstGeom prst="rect">
            <a:avLst/>
          </a:prstGeom>
          <a:noFill/>
          <a:ln>
            <a:noFill/>
          </a:ln>
        </p:spPr>
      </p:pic>
      <p:sp>
        <p:nvSpPr>
          <p:cNvPr id="242" name="Google Shape;242;p22"/>
          <p:cNvSpPr/>
          <p:nvPr/>
        </p:nvSpPr>
        <p:spPr>
          <a:xfrm>
            <a:off x="9497921" y="2349328"/>
            <a:ext cx="287568" cy="279893"/>
          </a:xfrm>
          <a:custGeom>
            <a:avLst/>
            <a:gdLst/>
            <a:ahLst/>
            <a:cxnLst/>
            <a:rect l="l" t="t" r="r" b="b"/>
            <a:pathLst>
              <a:path w="3306630" h="3218379" extrusionOk="0">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rgbClr val="6C911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pic>
        <p:nvPicPr>
          <p:cNvPr id="243" name="Google Shape;243;p22"/>
          <p:cNvPicPr preferRelativeResize="0"/>
          <p:nvPr/>
        </p:nvPicPr>
        <p:blipFill rotWithShape="1">
          <a:blip r:embed="rId17">
            <a:alphaModFix/>
          </a:blip>
          <a:srcRect/>
          <a:stretch/>
        </p:blipFill>
        <p:spPr>
          <a:xfrm>
            <a:off x="10412522" y="4682387"/>
            <a:ext cx="454705" cy="505476"/>
          </a:xfrm>
          <a:prstGeom prst="rect">
            <a:avLst/>
          </a:prstGeom>
          <a:noFill/>
          <a:ln>
            <a:noFill/>
          </a:ln>
        </p:spPr>
      </p:pic>
      <p:sp>
        <p:nvSpPr>
          <p:cNvPr id="244" name="Google Shape;244;p22"/>
          <p:cNvSpPr txBox="1"/>
          <p:nvPr/>
        </p:nvSpPr>
        <p:spPr>
          <a:xfrm>
            <a:off x="9180214" y="4043759"/>
            <a:ext cx="1077118" cy="523220"/>
          </a:xfrm>
          <a:prstGeom prst="rect">
            <a:avLst/>
          </a:prstGeom>
          <a:solidFill>
            <a:schemeClr val="lt1">
              <a:alpha val="21960"/>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Arial"/>
                <a:ea typeface="Arial"/>
                <a:cs typeface="Arial"/>
                <a:sym typeface="Arial"/>
              </a:rPr>
              <a:t>Corporate IT</a:t>
            </a:r>
            <a:endParaRPr sz="1400" b="1">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AAB18D3B-1C31-3153-CD52-0414579EB82D}"/>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6B37F257-179D-E035-F205-3186F26D40D6}"/>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E546ED6B-2556-7970-DD45-8F5F6FED701D}"/>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959E55F9-D62E-A06C-BE9A-FD930AAF198A}"/>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A8A5D5D9-F1FA-04F6-9376-C93680401EED}"/>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BC453E79-C51D-08F2-F5F0-A54E053D9F7D}"/>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255" name="Google Shape;255;p23"/>
          <p:cNvSpPr txBox="1">
            <a:spLocks noGrp="1"/>
          </p:cNvSpPr>
          <p:nvPr>
            <p:ph type="body" idx="1"/>
          </p:nvPr>
        </p:nvSpPr>
        <p:spPr>
          <a:xfrm>
            <a:off x="186704" y="139320"/>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Information Technology Challenges</a:t>
            </a:r>
            <a:endParaRPr dirty="0">
              <a:solidFill>
                <a:schemeClr val="tx1"/>
              </a:solidFill>
            </a:endParaRPr>
          </a:p>
        </p:txBody>
      </p:sp>
      <p:sp>
        <p:nvSpPr>
          <p:cNvPr id="256" name="Google Shape;256;p23"/>
          <p:cNvSpPr txBox="1"/>
          <p:nvPr/>
        </p:nvSpPr>
        <p:spPr>
          <a:xfrm>
            <a:off x="123204" y="1172429"/>
            <a:ext cx="5972796" cy="44012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The new CIOs first three weeks were spent interviewing all the major business and IT stakeholders in the company. Her preliminary observations included:</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No one is accountable for information security</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Connectivity is a problem</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There are too many ERPs and they are expensive to maintain</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IT audit issues are piling up</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Manufacturing and shop floor systems are old and causing the production line to stop</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PCs and operating systems are old and unsupported</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No one understands how the applications and business systems work except the vendor</a:t>
            </a:r>
            <a:endParaRPr/>
          </a:p>
          <a:p>
            <a:pPr marL="285750" marR="0" lvl="0" indent="-196850" algn="l" rtl="0">
              <a:spcBef>
                <a:spcPts val="0"/>
              </a:spcBef>
              <a:spcAft>
                <a:spcPts val="0"/>
              </a:spcAft>
              <a:buClr>
                <a:schemeClr val="dk1"/>
              </a:buClr>
              <a:buSzPts val="1400"/>
              <a:buFont typeface="Arial"/>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In response to these challenges, Miller is seeking to incorporate an IT Risk Management Framework in alignment with the business continuity plan to meet the current and future needs of HG.</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257" name="Google Shape;257;p23"/>
          <p:cNvPicPr preferRelativeResize="0"/>
          <p:nvPr/>
        </p:nvPicPr>
        <p:blipFill rotWithShape="1">
          <a:blip r:embed="rId3">
            <a:alphaModFix/>
          </a:blip>
          <a:srcRect/>
          <a:stretch/>
        </p:blipFill>
        <p:spPr>
          <a:xfrm>
            <a:off x="6858000" y="1671637"/>
            <a:ext cx="5124450" cy="3843338"/>
          </a:xfrm>
          <a:prstGeom prst="rect">
            <a:avLst/>
          </a:prstGeom>
          <a:noFill/>
          <a:ln>
            <a:noFill/>
          </a:ln>
        </p:spPr>
      </p:pic>
      <p:sp>
        <p:nvSpPr>
          <p:cNvPr id="258" name="Google Shape;258;p23"/>
          <p:cNvSpPr txBox="1"/>
          <p:nvPr/>
        </p:nvSpPr>
        <p:spPr>
          <a:xfrm>
            <a:off x="6858000" y="5604475"/>
            <a:ext cx="2744400" cy="29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1">
                <a:solidFill>
                  <a:schemeClr val="dk1"/>
                </a:solidFill>
              </a:rPr>
              <a:t>Image Credit: Gerd Altmann from Pixabay</a:t>
            </a:r>
            <a:endParaRPr sz="1000" i="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4"/>
          <p:cNvSpPr/>
          <p:nvPr/>
        </p:nvSpPr>
        <p:spPr>
          <a:xfrm>
            <a:off x="0" y="50800"/>
            <a:ext cx="12192000" cy="95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roup 1">
            <a:extLst>
              <a:ext uri="{FF2B5EF4-FFF2-40B4-BE49-F238E27FC236}">
                <a16:creationId xmlns:a16="http://schemas.microsoft.com/office/drawing/2014/main" id="{F32D0B19-F0E3-55A3-EED0-AA1027DD9F87}"/>
              </a:ext>
            </a:extLst>
          </p:cNvPr>
          <p:cNvGrpSpPr/>
          <p:nvPr/>
        </p:nvGrpSpPr>
        <p:grpSpPr>
          <a:xfrm>
            <a:off x="-7029" y="39414"/>
            <a:ext cx="12192000" cy="1004185"/>
            <a:chOff x="-7029" y="39414"/>
            <a:chExt cx="12192000" cy="1004185"/>
          </a:xfrm>
        </p:grpSpPr>
        <p:sp>
          <p:nvSpPr>
            <p:cNvPr id="3" name="Rectangle 2">
              <a:extLst>
                <a:ext uri="{FF2B5EF4-FFF2-40B4-BE49-F238E27FC236}">
                  <a16:creationId xmlns:a16="http://schemas.microsoft.com/office/drawing/2014/main" id="{1BCD94C2-AA00-C8FE-2BB8-141092A166EA}"/>
                </a:ext>
              </a:extLst>
            </p:cNvPr>
            <p:cNvSpPr/>
            <p:nvPr/>
          </p:nvSpPr>
          <p:spPr>
            <a:xfrm>
              <a:off x="-7029" y="39414"/>
              <a:ext cx="12192000" cy="1004185"/>
            </a:xfrm>
            <a:prstGeom prst="rect">
              <a:avLst/>
            </a:prstGeom>
            <a:solidFill>
              <a:schemeClr val="bg1">
                <a:lumMod val="65000"/>
                <a:alpha val="85000"/>
              </a:schemeClr>
            </a:solidFill>
            <a:ln>
              <a:noFill/>
            </a:ln>
            <a:effectLst>
              <a:outerShdw dist="50800" dir="5400000" algn="ctr" rotWithShape="0">
                <a:srgbClr val="000000">
                  <a:alpha val="0"/>
                </a:srgbClr>
              </a:outerShdw>
            </a:effectLst>
            <a:scene3d>
              <a:camera prst="orthographicFront"/>
              <a:lightRig rig="threePt" dir="t"/>
            </a:scene3d>
            <a:sp3d>
              <a:bevelT w="635000" h="381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41;p18">
              <a:extLst>
                <a:ext uri="{FF2B5EF4-FFF2-40B4-BE49-F238E27FC236}">
                  <a16:creationId xmlns:a16="http://schemas.microsoft.com/office/drawing/2014/main" id="{05EA50CE-5CE5-3B17-7870-DCAFA17051A6}"/>
                </a:ext>
              </a:extLst>
            </p:cNvPr>
            <p:cNvGrpSpPr/>
            <p:nvPr/>
          </p:nvGrpSpPr>
          <p:grpSpPr>
            <a:xfrm>
              <a:off x="248490" y="178694"/>
              <a:ext cx="862884" cy="646794"/>
              <a:chOff x="137558" y="139322"/>
              <a:chExt cx="862884" cy="646794"/>
            </a:xfrm>
            <a:solidFill>
              <a:schemeClr val="tx1"/>
            </a:solidFill>
          </p:grpSpPr>
          <p:sp>
            <p:nvSpPr>
              <p:cNvPr id="5" name="Google Shape;142;p18">
                <a:extLst>
                  <a:ext uri="{FF2B5EF4-FFF2-40B4-BE49-F238E27FC236}">
                    <a16:creationId xmlns:a16="http://schemas.microsoft.com/office/drawing/2014/main" id="{6E8E00D4-8813-4B85-599A-9B53B09111FB}"/>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Google Shape;143;p18">
                <a:extLst>
                  <a:ext uri="{FF2B5EF4-FFF2-40B4-BE49-F238E27FC236}">
                    <a16:creationId xmlns:a16="http://schemas.microsoft.com/office/drawing/2014/main" id="{F990B592-2EF2-4F27-AB9F-199D2DC2833B}"/>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 name="Google Shape;144;p18">
                <a:extLst>
                  <a:ext uri="{FF2B5EF4-FFF2-40B4-BE49-F238E27FC236}">
                    <a16:creationId xmlns:a16="http://schemas.microsoft.com/office/drawing/2014/main" id="{76A3A770-6089-D239-0BA7-BC147AE87A71}"/>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269" name="Google Shape;269;p24"/>
          <p:cNvSpPr txBox="1">
            <a:spLocks noGrp="1"/>
          </p:cNvSpPr>
          <p:nvPr>
            <p:ph type="body" idx="1"/>
          </p:nvPr>
        </p:nvSpPr>
        <p:spPr>
          <a:xfrm>
            <a:off x="186704" y="139320"/>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None/>
            </a:pPr>
            <a:r>
              <a:rPr lang="en-US" sz="3200" dirty="0">
                <a:solidFill>
                  <a:schemeClr val="tx1"/>
                </a:solidFill>
              </a:rPr>
              <a:t>Information Technology Risk Management</a:t>
            </a:r>
            <a:endParaRPr dirty="0">
              <a:solidFill>
                <a:schemeClr val="tx1"/>
              </a:solidFill>
            </a:endParaRPr>
          </a:p>
        </p:txBody>
      </p:sp>
      <p:sp>
        <p:nvSpPr>
          <p:cNvPr id="270" name="Google Shape;270;p24"/>
          <p:cNvSpPr txBox="1"/>
          <p:nvPr/>
        </p:nvSpPr>
        <p:spPr>
          <a:xfrm>
            <a:off x="85104" y="1147029"/>
            <a:ext cx="5972796" cy="418576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Miller is seeking to incorporate ISACA’S Risk IT framework, complementing COBIT while focused on positioning HG IT with business objectives, building trust and value.</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Her tangible business efforts are focused on fewer operational surprises and failures, increased information quality, greater stakeholder confidence, reduced regulatory concerns, and innovative applications supporting new business initiatives.</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ISACA’s risk management framework  is divided into three domains, including Risk Governance, Risk Evaluation, and Risk Response.</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The IT risk framework is seeking to provide transparency with end-to-end processes, identifying adverse IT-related risks that could impact a range of internal and external stakeholders, including executive management, corporate risk managers, operational risk managers, business continuity managers, CFOs, business managers, regulators, insurers and more.</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271" name="Google Shape;271;p24"/>
          <p:cNvPicPr preferRelativeResize="0"/>
          <p:nvPr/>
        </p:nvPicPr>
        <p:blipFill rotWithShape="1">
          <a:blip r:embed="rId3">
            <a:alphaModFix/>
          </a:blip>
          <a:srcRect/>
          <a:stretch/>
        </p:blipFill>
        <p:spPr>
          <a:xfrm>
            <a:off x="6813550" y="1860550"/>
            <a:ext cx="4368800" cy="386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75"/>
        <p:cNvGrpSpPr/>
        <p:nvPr/>
      </p:nvGrpSpPr>
      <p:grpSpPr>
        <a:xfrm>
          <a:off x="0" y="0"/>
          <a:ext cx="0" cy="0"/>
          <a:chOff x="0" y="0"/>
          <a:chExt cx="0" cy="0"/>
        </a:xfrm>
      </p:grpSpPr>
      <p:sp>
        <p:nvSpPr>
          <p:cNvPr id="2" name="Rectangle 1">
            <a:extLst>
              <a:ext uri="{FF2B5EF4-FFF2-40B4-BE49-F238E27FC236}">
                <a16:creationId xmlns:a16="http://schemas.microsoft.com/office/drawing/2014/main" id="{583D4F2C-8E15-2FCC-CF67-DC391F5C9558}"/>
              </a:ext>
            </a:extLst>
          </p:cNvPr>
          <p:cNvSpPr/>
          <p:nvPr/>
        </p:nvSpPr>
        <p:spPr>
          <a:xfrm>
            <a:off x="0" y="0"/>
            <a:ext cx="12192000" cy="6858000"/>
          </a:xfrm>
          <a:prstGeom prst="rect">
            <a:avLst/>
          </a:prstGeom>
          <a:solidFill>
            <a:schemeClr val="bg1">
              <a:lumMod val="65000"/>
              <a:alpha val="88000"/>
            </a:schemeClr>
          </a:solidFill>
          <a:ln>
            <a:solidFill>
              <a:schemeClr val="bg1">
                <a:lumMod val="95000"/>
              </a:schemeClr>
            </a:solidFill>
          </a:ln>
          <a:effectLst>
            <a:outerShdw dist="50800" dir="5400000" algn="ctr" rotWithShape="0">
              <a:srgbClr val="000000">
                <a:alpha val="0"/>
              </a:srgbClr>
            </a:outerShdw>
          </a:effectLst>
          <a:scene3d>
            <a:camera prst="orthographicFront"/>
            <a:lightRig rig="threePt" dir="t"/>
          </a:scene3d>
          <a:sp3d>
            <a:bevelT w="2540000" h="2540000" prst="coolSlant"/>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DE6F4BF7-1D85-4BFD-E641-1492E6D3BE75}"/>
              </a:ext>
            </a:extLst>
          </p:cNvPr>
          <p:cNvGrpSpPr/>
          <p:nvPr/>
        </p:nvGrpSpPr>
        <p:grpSpPr>
          <a:xfrm>
            <a:off x="2992630" y="864637"/>
            <a:ext cx="6580426" cy="5725646"/>
            <a:chOff x="3516505" y="464587"/>
            <a:chExt cx="6580426" cy="5725646"/>
          </a:xfrm>
        </p:grpSpPr>
        <p:grpSp>
          <p:nvGrpSpPr>
            <p:cNvPr id="4" name="Google Shape;141;p18">
              <a:extLst>
                <a:ext uri="{FF2B5EF4-FFF2-40B4-BE49-F238E27FC236}">
                  <a16:creationId xmlns:a16="http://schemas.microsoft.com/office/drawing/2014/main" id="{695FA225-0C96-F704-8C7E-DFCB176B04F3}"/>
                </a:ext>
              </a:extLst>
            </p:cNvPr>
            <p:cNvGrpSpPr/>
            <p:nvPr/>
          </p:nvGrpSpPr>
          <p:grpSpPr>
            <a:xfrm>
              <a:off x="3650622" y="464587"/>
              <a:ext cx="3603393" cy="2710558"/>
              <a:chOff x="137558" y="124442"/>
              <a:chExt cx="879624" cy="661674"/>
            </a:xfrm>
            <a:solidFill>
              <a:schemeClr val="bg1">
                <a:lumMod val="95000"/>
                <a:alpha val="26000"/>
              </a:schemeClr>
            </a:solidFill>
          </p:grpSpPr>
          <p:sp>
            <p:nvSpPr>
              <p:cNvPr id="13" name="Google Shape;142;p18">
                <a:extLst>
                  <a:ext uri="{FF2B5EF4-FFF2-40B4-BE49-F238E27FC236}">
                    <a16:creationId xmlns:a16="http://schemas.microsoft.com/office/drawing/2014/main" id="{A7EC867B-FFA0-89CB-AD57-D3F04BADAA52}"/>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3;p18">
                <a:extLst>
                  <a:ext uri="{FF2B5EF4-FFF2-40B4-BE49-F238E27FC236}">
                    <a16:creationId xmlns:a16="http://schemas.microsoft.com/office/drawing/2014/main" id="{AD597B5E-F673-18AA-0BED-AA9BCDF479DD}"/>
                  </a:ext>
                </a:extLst>
              </p:cNvPr>
              <p:cNvSpPr/>
              <p:nvPr/>
            </p:nvSpPr>
            <p:spPr>
              <a:xfrm>
                <a:off x="648968" y="12444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44;p18">
                <a:extLst>
                  <a:ext uri="{FF2B5EF4-FFF2-40B4-BE49-F238E27FC236}">
                    <a16:creationId xmlns:a16="http://schemas.microsoft.com/office/drawing/2014/main" id="{68B72794-D8AC-8FCF-DC7E-88DDAE452C9B}"/>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 name="Google Shape;141;p18">
              <a:extLst>
                <a:ext uri="{FF2B5EF4-FFF2-40B4-BE49-F238E27FC236}">
                  <a16:creationId xmlns:a16="http://schemas.microsoft.com/office/drawing/2014/main" id="{AD4D78F1-1449-EE60-E188-3D0B616B98FE}"/>
                </a:ext>
              </a:extLst>
            </p:cNvPr>
            <p:cNvGrpSpPr/>
            <p:nvPr/>
          </p:nvGrpSpPr>
          <p:grpSpPr>
            <a:xfrm rot="11700000">
              <a:off x="6421613" y="2064615"/>
              <a:ext cx="3675318" cy="2537346"/>
              <a:chOff x="103257" y="139322"/>
              <a:chExt cx="897185" cy="619391"/>
            </a:xfrm>
            <a:solidFill>
              <a:schemeClr val="bg1">
                <a:lumMod val="95000"/>
                <a:alpha val="26000"/>
              </a:schemeClr>
            </a:solidFill>
          </p:grpSpPr>
          <p:sp>
            <p:nvSpPr>
              <p:cNvPr id="10" name="Google Shape;142;p18">
                <a:extLst>
                  <a:ext uri="{FF2B5EF4-FFF2-40B4-BE49-F238E27FC236}">
                    <a16:creationId xmlns:a16="http://schemas.microsoft.com/office/drawing/2014/main" id="{B23AEE63-7176-7B93-C4D7-61145B79E540}"/>
                  </a:ext>
                </a:extLst>
              </p:cNvPr>
              <p:cNvSpPr/>
              <p:nvPr/>
            </p:nvSpPr>
            <p:spPr>
              <a:xfrm>
                <a:off x="103257" y="190751"/>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143;p18">
                <a:extLst>
                  <a:ext uri="{FF2B5EF4-FFF2-40B4-BE49-F238E27FC236}">
                    <a16:creationId xmlns:a16="http://schemas.microsoft.com/office/drawing/2014/main" id="{6780CA48-3D20-7561-1C11-0D742A0F7A56}"/>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 name="Google Shape;144;p18">
                <a:extLst>
                  <a:ext uri="{FF2B5EF4-FFF2-40B4-BE49-F238E27FC236}">
                    <a16:creationId xmlns:a16="http://schemas.microsoft.com/office/drawing/2014/main" id="{44FA2155-E416-E14D-5544-05DE6BC95C91}"/>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 name="Google Shape;141;p18">
              <a:extLst>
                <a:ext uri="{FF2B5EF4-FFF2-40B4-BE49-F238E27FC236}">
                  <a16:creationId xmlns:a16="http://schemas.microsoft.com/office/drawing/2014/main" id="{B0DBDD61-FEFB-3C8B-D31E-0F518F59DE77}"/>
                </a:ext>
              </a:extLst>
            </p:cNvPr>
            <p:cNvGrpSpPr/>
            <p:nvPr/>
          </p:nvGrpSpPr>
          <p:grpSpPr>
            <a:xfrm rot="12454887">
              <a:off x="3516505" y="3540635"/>
              <a:ext cx="3534813" cy="2649598"/>
              <a:chOff x="137558" y="139322"/>
              <a:chExt cx="862884" cy="646794"/>
            </a:xfrm>
            <a:solidFill>
              <a:schemeClr val="bg1">
                <a:lumMod val="95000"/>
                <a:alpha val="26000"/>
              </a:schemeClr>
            </a:solidFill>
          </p:grpSpPr>
          <p:sp>
            <p:nvSpPr>
              <p:cNvPr id="7" name="Google Shape;142;p18">
                <a:extLst>
                  <a:ext uri="{FF2B5EF4-FFF2-40B4-BE49-F238E27FC236}">
                    <a16:creationId xmlns:a16="http://schemas.microsoft.com/office/drawing/2014/main" id="{77452024-617C-945E-A4B1-30AFA539F438}"/>
                  </a:ext>
                </a:extLst>
              </p:cNvPr>
              <p:cNvSpPr/>
              <p:nvPr/>
            </p:nvSpPr>
            <p:spPr>
              <a:xfrm>
                <a:off x="137558" y="218154"/>
                <a:ext cx="569058" cy="567962"/>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 name="Google Shape;143;p18">
                <a:extLst>
                  <a:ext uri="{FF2B5EF4-FFF2-40B4-BE49-F238E27FC236}">
                    <a16:creationId xmlns:a16="http://schemas.microsoft.com/office/drawing/2014/main" id="{C4DA93E4-1437-AC1F-D1AF-186307B8EFF8}"/>
                  </a:ext>
                </a:extLst>
              </p:cNvPr>
              <p:cNvSpPr/>
              <p:nvPr/>
            </p:nvSpPr>
            <p:spPr>
              <a:xfrm>
                <a:off x="632228" y="139322"/>
                <a:ext cx="368214" cy="367505"/>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 name="Google Shape;144;p18">
                <a:extLst>
                  <a:ext uri="{FF2B5EF4-FFF2-40B4-BE49-F238E27FC236}">
                    <a16:creationId xmlns:a16="http://schemas.microsoft.com/office/drawing/2014/main" id="{443D86E5-B3CF-CC28-858B-3EC581AB1E04}"/>
                  </a:ext>
                </a:extLst>
              </p:cNvPr>
              <p:cNvSpPr/>
              <p:nvPr/>
            </p:nvSpPr>
            <p:spPr>
              <a:xfrm>
                <a:off x="692485" y="506825"/>
                <a:ext cx="247708" cy="247230"/>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276" name="Google Shape;276;p25"/>
          <p:cNvSpPr txBox="1"/>
          <p:nvPr/>
        </p:nvSpPr>
        <p:spPr>
          <a:xfrm>
            <a:off x="1969099" y="4099762"/>
            <a:ext cx="8279400" cy="769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dirty="0">
                <a:solidFill>
                  <a:schemeClr val="tx1"/>
                </a:solidFill>
              </a:rPr>
              <a:t>Scope and Approach</a:t>
            </a:r>
            <a:endParaRPr sz="4400" b="1" dirty="0">
              <a:solidFill>
                <a:schemeClr val="tx1"/>
              </a:solidFill>
              <a:latin typeface="Arial"/>
              <a:ea typeface="Arial"/>
              <a:cs typeface="Arial"/>
              <a:sym typeface="Arial"/>
            </a:endParaRPr>
          </a:p>
        </p:txBody>
      </p:sp>
      <p:sp>
        <p:nvSpPr>
          <p:cNvPr id="277" name="Google Shape;277;p25"/>
          <p:cNvSpPr txBox="1"/>
          <p:nvPr/>
        </p:nvSpPr>
        <p:spPr>
          <a:xfrm>
            <a:off x="1956327" y="4886641"/>
            <a:ext cx="8279400" cy="369300"/>
          </a:xfrm>
          <a:prstGeom prst="rect">
            <a:avLst/>
          </a:prstGeom>
          <a:noFill/>
          <a:ln>
            <a:noFill/>
          </a:ln>
        </p:spPr>
        <p:txBody>
          <a:bodyPr spcFirstLastPara="1" wrap="square" lIns="48000" tIns="0" rIns="24000" bIns="0" anchor="t" anchorCtr="0">
            <a:noAutofit/>
          </a:bodyPr>
          <a:lstStyle/>
          <a:p>
            <a:pPr marL="0" marR="0" lvl="0" indent="0" algn="ctr" rtl="0">
              <a:spcBef>
                <a:spcPts val="0"/>
              </a:spcBef>
              <a:spcAft>
                <a:spcPts val="0"/>
              </a:spcAft>
              <a:buNone/>
            </a:pPr>
            <a:r>
              <a:rPr lang="en-US" sz="2400" dirty="0">
                <a:solidFill>
                  <a:schemeClr val="tx1"/>
                </a:solidFill>
              </a:rPr>
              <a:t>Enterprise, Business Units, and Shared IT Responsibilities</a:t>
            </a:r>
            <a:endParaRPr sz="2400" dirty="0">
              <a:solidFill>
                <a:schemeClr val="tx1"/>
              </a:solidFill>
              <a:latin typeface="Arial"/>
              <a:ea typeface="Arial"/>
              <a:cs typeface="Arial"/>
              <a:sym typeface="Arial"/>
            </a:endParaRPr>
          </a:p>
        </p:txBody>
      </p:sp>
      <p:sp>
        <p:nvSpPr>
          <p:cNvPr id="278" name="Google Shape;278;p25"/>
          <p:cNvSpPr/>
          <p:nvPr/>
        </p:nvSpPr>
        <p:spPr>
          <a:xfrm>
            <a:off x="1543050" y="5476875"/>
            <a:ext cx="8782200" cy="456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ontents Slide Master">
  <a:themeElements>
    <a:clrScheme name="ALLPPT-COLOR-A38">
      <a:dk1>
        <a:srgbClr val="000000"/>
      </a:dk1>
      <a:lt1>
        <a:srgbClr val="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2537</Words>
  <Application>Microsoft Office PowerPoint</Application>
  <PresentationFormat>Widescreen</PresentationFormat>
  <Paragraphs>276</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Aharoni</vt:lpstr>
      <vt:lpstr>Arial</vt:lpstr>
      <vt:lpstr>Calibri</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A. Hulebak;Will Bobe;Edward Kim;Alivia Coon</dc:creator>
  <cp:lastModifiedBy>Charles Ajax Hulebak</cp:lastModifiedBy>
  <cp:revision>4</cp:revision>
  <dcterms:modified xsi:type="dcterms:W3CDTF">2022-10-09T00:46:25Z</dcterms:modified>
</cp:coreProperties>
</file>