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nva Sans Bold" charset="1" panose="020B0803030501040103"/>
      <p:regular r:id="rId14"/>
    </p:embeddedFon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32711" y="823869"/>
            <a:ext cx="826589" cy="807849"/>
            <a:chOff x="0" y="0"/>
            <a:chExt cx="1102119" cy="107713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628760" y="0"/>
              <a:ext cx="473359" cy="443013"/>
              <a:chOff x="0" y="0"/>
              <a:chExt cx="93503" cy="8750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93503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93503">
                    <a:moveTo>
                      <a:pt x="0" y="0"/>
                    </a:moveTo>
                    <a:lnTo>
                      <a:pt x="93503" y="0"/>
                    </a:lnTo>
                    <a:lnTo>
                      <a:pt x="93503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86ADB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93503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628760" cy="443013"/>
              <a:chOff x="0" y="0"/>
              <a:chExt cx="124200" cy="8750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4200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124200">
                    <a:moveTo>
                      <a:pt x="0" y="0"/>
                    </a:moveTo>
                    <a:lnTo>
                      <a:pt x="124200" y="0"/>
                    </a:lnTo>
                    <a:lnTo>
                      <a:pt x="124200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6F7F9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24200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5400000">
              <a:off x="568098" y="543110"/>
              <a:ext cx="634118" cy="433924"/>
              <a:chOff x="0" y="0"/>
              <a:chExt cx="125258" cy="8571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25258" cy="85713"/>
              </a:xfrm>
              <a:custGeom>
                <a:avLst/>
                <a:gdLst/>
                <a:ahLst/>
                <a:cxnLst/>
                <a:rect r="r" b="b" t="t" l="l"/>
                <a:pathLst>
                  <a:path h="85713" w="125258">
                    <a:moveTo>
                      <a:pt x="0" y="0"/>
                    </a:moveTo>
                    <a:lnTo>
                      <a:pt x="125258" y="0"/>
                    </a:lnTo>
                    <a:lnTo>
                      <a:pt x="125258" y="85713"/>
                    </a:lnTo>
                    <a:lnTo>
                      <a:pt x="0" y="85713"/>
                    </a:lnTo>
                    <a:close/>
                  </a:path>
                </a:pathLst>
              </a:custGeom>
              <a:solidFill>
                <a:srgbClr val="434D5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25258" cy="123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13528683" y="1631718"/>
            <a:ext cx="2904028" cy="2904028"/>
            <a:chOff x="0" y="0"/>
            <a:chExt cx="764847" cy="7648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64847" cy="764847"/>
            </a:xfrm>
            <a:custGeom>
              <a:avLst/>
              <a:gdLst/>
              <a:ahLst/>
              <a:cxnLst/>
              <a:rect r="r" b="b" t="t" l="l"/>
              <a:pathLst>
                <a:path h="764847" w="764847">
                  <a:moveTo>
                    <a:pt x="0" y="0"/>
                  </a:moveTo>
                  <a:lnTo>
                    <a:pt x="764847" y="0"/>
                  </a:lnTo>
                  <a:lnTo>
                    <a:pt x="764847" y="764847"/>
                  </a:lnTo>
                  <a:lnTo>
                    <a:pt x="0" y="764847"/>
                  </a:lnTo>
                  <a:close/>
                </a:path>
              </a:pathLst>
            </a:custGeom>
            <a:solidFill>
              <a:srgbClr val="434D5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64847" cy="802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798902" y="6724562"/>
            <a:ext cx="923994" cy="923994"/>
            <a:chOff x="0" y="0"/>
            <a:chExt cx="243357" cy="24335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3357" cy="243357"/>
            </a:xfrm>
            <a:custGeom>
              <a:avLst/>
              <a:gdLst/>
              <a:ahLst/>
              <a:cxnLst/>
              <a:rect r="r" b="b" t="t" l="l"/>
              <a:pathLst>
                <a:path h="243357" w="243357">
                  <a:moveTo>
                    <a:pt x="0" y="0"/>
                  </a:moveTo>
                  <a:lnTo>
                    <a:pt x="243357" y="0"/>
                  </a:lnTo>
                  <a:lnTo>
                    <a:pt x="243357" y="243357"/>
                  </a:lnTo>
                  <a:lnTo>
                    <a:pt x="0" y="243357"/>
                  </a:lnTo>
                  <a:close/>
                </a:path>
              </a:pathLst>
            </a:custGeom>
            <a:solidFill>
              <a:srgbClr val="6F7F9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43357" cy="281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198955" y="3416027"/>
            <a:ext cx="2904028" cy="2904028"/>
            <a:chOff x="0" y="0"/>
            <a:chExt cx="764847" cy="7648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64847" cy="764847"/>
            </a:xfrm>
            <a:custGeom>
              <a:avLst/>
              <a:gdLst/>
              <a:ahLst/>
              <a:cxnLst/>
              <a:rect r="r" b="b" t="t" l="l"/>
              <a:pathLst>
                <a:path h="764847" w="764847">
                  <a:moveTo>
                    <a:pt x="0" y="0"/>
                  </a:moveTo>
                  <a:lnTo>
                    <a:pt x="764847" y="0"/>
                  </a:lnTo>
                  <a:lnTo>
                    <a:pt x="764847" y="764847"/>
                  </a:lnTo>
                  <a:lnTo>
                    <a:pt x="0" y="764847"/>
                  </a:lnTo>
                  <a:close/>
                </a:path>
              </a:pathLst>
            </a:custGeom>
            <a:solidFill>
              <a:srgbClr val="C7D9D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64847" cy="802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102982" y="6724562"/>
            <a:ext cx="4156318" cy="3753479"/>
            <a:chOff x="0" y="0"/>
            <a:chExt cx="1094668" cy="9885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94668" cy="988570"/>
            </a:xfrm>
            <a:custGeom>
              <a:avLst/>
              <a:gdLst/>
              <a:ahLst/>
              <a:cxnLst/>
              <a:rect r="r" b="b" t="t" l="l"/>
              <a:pathLst>
                <a:path h="988570" w="1094668">
                  <a:moveTo>
                    <a:pt x="0" y="0"/>
                  </a:moveTo>
                  <a:lnTo>
                    <a:pt x="1094668" y="0"/>
                  </a:lnTo>
                  <a:lnTo>
                    <a:pt x="1094668" y="988570"/>
                  </a:lnTo>
                  <a:lnTo>
                    <a:pt x="0" y="988570"/>
                  </a:lnTo>
                  <a:close/>
                </a:path>
              </a:pathLst>
            </a:custGeom>
            <a:solidFill>
              <a:srgbClr val="86ADB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94668" cy="10266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28700" y="7034757"/>
            <a:ext cx="641526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434D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 Dust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55592" y="8835989"/>
            <a:ext cx="10247790" cy="422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2498">
                <a:solidFill>
                  <a:srgbClr val="6F7F96"/>
                </a:solidFill>
                <a:latin typeface="Canva Sans"/>
                <a:ea typeface="Canva Sans"/>
                <a:cs typeface="Canva Sans"/>
                <a:sym typeface="Canva Sans"/>
              </a:rPr>
              <a:t>Exploring the capabilities and uses of Smart Dust in Survelliance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97801" cy="1513456"/>
            <a:chOff x="0" y="0"/>
            <a:chExt cx="447157" cy="398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157" cy="398606"/>
            </a:xfrm>
            <a:custGeom>
              <a:avLst/>
              <a:gdLst/>
              <a:ahLst/>
              <a:cxnLst/>
              <a:rect r="r" b="b" t="t" l="l"/>
              <a:pathLst>
                <a:path h="398606" w="447157">
                  <a:moveTo>
                    <a:pt x="0" y="0"/>
                  </a:moveTo>
                  <a:lnTo>
                    <a:pt x="447157" y="0"/>
                  </a:lnTo>
                  <a:lnTo>
                    <a:pt x="447157" y="398606"/>
                  </a:lnTo>
                  <a:lnTo>
                    <a:pt x="0" y="398606"/>
                  </a:lnTo>
                  <a:close/>
                </a:path>
              </a:pathLst>
            </a:custGeom>
            <a:solidFill>
              <a:srgbClr val="86AD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7157" cy="42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9326" y="1269882"/>
            <a:ext cx="429990" cy="400537"/>
            <a:chOff x="0" y="0"/>
            <a:chExt cx="113249" cy="105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249" cy="105491"/>
            </a:xfrm>
            <a:custGeom>
              <a:avLst/>
              <a:gdLst/>
              <a:ahLst/>
              <a:cxnLst/>
              <a:rect r="r" b="b" t="t" l="l"/>
              <a:pathLst>
                <a:path h="105491" w="113249">
                  <a:moveTo>
                    <a:pt x="0" y="0"/>
                  </a:moveTo>
                  <a:lnTo>
                    <a:pt x="113249" y="0"/>
                  </a:lnTo>
                  <a:lnTo>
                    <a:pt x="113249" y="105491"/>
                  </a:lnTo>
                  <a:lnTo>
                    <a:pt x="0" y="105491"/>
                  </a:lnTo>
                  <a:close/>
                </a:path>
              </a:pathLst>
            </a:custGeom>
            <a:solidFill>
              <a:srgbClr val="6F7F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13249" cy="134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9184" y="1670419"/>
            <a:ext cx="748617" cy="650886"/>
            <a:chOff x="0" y="0"/>
            <a:chExt cx="197166" cy="171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167" cy="171427"/>
            </a:xfrm>
            <a:custGeom>
              <a:avLst/>
              <a:gdLst/>
              <a:ahLst/>
              <a:cxnLst/>
              <a:rect r="r" b="b" t="t" l="l"/>
              <a:pathLst>
                <a:path h="171427" w="197167">
                  <a:moveTo>
                    <a:pt x="0" y="0"/>
                  </a:moveTo>
                  <a:lnTo>
                    <a:pt x="197167" y="0"/>
                  </a:lnTo>
                  <a:lnTo>
                    <a:pt x="197167" y="171427"/>
                  </a:lnTo>
                  <a:lnTo>
                    <a:pt x="0" y="171427"/>
                  </a:lnTo>
                  <a:close/>
                </a:path>
              </a:pathLst>
            </a:custGeom>
            <a:solidFill>
              <a:srgbClr val="C7D9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7166" cy="200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32711" y="1028700"/>
            <a:ext cx="826589" cy="807849"/>
            <a:chOff x="0" y="0"/>
            <a:chExt cx="1102119" cy="107713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628760" y="0"/>
              <a:ext cx="473359" cy="443013"/>
              <a:chOff x="0" y="0"/>
              <a:chExt cx="93503" cy="8750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3503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93503">
                    <a:moveTo>
                      <a:pt x="0" y="0"/>
                    </a:moveTo>
                    <a:lnTo>
                      <a:pt x="93503" y="0"/>
                    </a:lnTo>
                    <a:lnTo>
                      <a:pt x="93503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86ADB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93503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628760" cy="443013"/>
              <a:chOff x="0" y="0"/>
              <a:chExt cx="124200" cy="8750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200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124200">
                    <a:moveTo>
                      <a:pt x="0" y="0"/>
                    </a:moveTo>
                    <a:lnTo>
                      <a:pt x="124200" y="0"/>
                    </a:lnTo>
                    <a:lnTo>
                      <a:pt x="124200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6F7F9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4200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568098" y="543110"/>
              <a:ext cx="634118" cy="433924"/>
              <a:chOff x="0" y="0"/>
              <a:chExt cx="125258" cy="8571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5258" cy="85713"/>
              </a:xfrm>
              <a:custGeom>
                <a:avLst/>
                <a:gdLst/>
                <a:ahLst/>
                <a:cxnLst/>
                <a:rect r="r" b="b" t="t" l="l"/>
                <a:pathLst>
                  <a:path h="85713" w="125258">
                    <a:moveTo>
                      <a:pt x="0" y="0"/>
                    </a:moveTo>
                    <a:lnTo>
                      <a:pt x="125258" y="0"/>
                    </a:lnTo>
                    <a:lnTo>
                      <a:pt x="125258" y="85713"/>
                    </a:lnTo>
                    <a:lnTo>
                      <a:pt x="0" y="85713"/>
                    </a:lnTo>
                    <a:close/>
                  </a:path>
                </a:pathLst>
              </a:custGeom>
              <a:solidFill>
                <a:srgbClr val="434D5C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25258" cy="123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1028700" y="1584694"/>
            <a:ext cx="16274524" cy="76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4478" b="true">
                <a:solidFill>
                  <a:srgbClr val="434D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Smart Dusts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0514" y="3483002"/>
            <a:ext cx="16432711" cy="7484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 Micro-electromechanical sensors (MEMS) are designed to be tiny (as small grains of dust) and capable of wirelessly collecting, processing, and transmitting data.</a:t>
            </a:r>
          </a:p>
          <a:p>
            <a:pPr algn="l">
              <a:lnSpc>
                <a:spcPts val="3360"/>
              </a:lnSpc>
            </a:pP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Smart Dust is measured at one cubic millimetre or less.</a:t>
            </a:r>
          </a:p>
          <a:p>
            <a:pPr algn="l">
              <a:lnSpc>
                <a:spcPts val="3360"/>
              </a:lnSpc>
            </a:pP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 These sensors measure temperature, light, sound, air pressure and humidity stimuli. They also detect movements and can be used for tracking purposes.</a:t>
            </a:r>
          </a:p>
          <a:p>
            <a:pPr algn="l">
              <a:lnSpc>
                <a:spcPts val="3360"/>
              </a:lnSpc>
            </a:pP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Initially conceptualized for environment monitoring, but sponsored by the US Military for battlefield surveillance. Market value estimated to be about 392 million dollars by 2032.</a:t>
            </a:r>
          </a:p>
          <a:p>
            <a:pPr algn="l">
              <a:lnSpc>
                <a:spcPts val="3360"/>
              </a:lnSpc>
            </a:pP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Proposed</a:t>
            </a: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 by Dr. Kris Pister at University of California, Berkeley.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97801" cy="1513456"/>
            <a:chOff x="0" y="0"/>
            <a:chExt cx="447157" cy="398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157" cy="398606"/>
            </a:xfrm>
            <a:custGeom>
              <a:avLst/>
              <a:gdLst/>
              <a:ahLst/>
              <a:cxnLst/>
              <a:rect r="r" b="b" t="t" l="l"/>
              <a:pathLst>
                <a:path h="398606" w="447157">
                  <a:moveTo>
                    <a:pt x="0" y="0"/>
                  </a:moveTo>
                  <a:lnTo>
                    <a:pt x="447157" y="0"/>
                  </a:lnTo>
                  <a:lnTo>
                    <a:pt x="447157" y="398606"/>
                  </a:lnTo>
                  <a:lnTo>
                    <a:pt x="0" y="398606"/>
                  </a:lnTo>
                  <a:close/>
                </a:path>
              </a:pathLst>
            </a:custGeom>
            <a:solidFill>
              <a:srgbClr val="86AD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7157" cy="42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9326" y="1269882"/>
            <a:ext cx="429990" cy="400537"/>
            <a:chOff x="0" y="0"/>
            <a:chExt cx="113249" cy="105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249" cy="105491"/>
            </a:xfrm>
            <a:custGeom>
              <a:avLst/>
              <a:gdLst/>
              <a:ahLst/>
              <a:cxnLst/>
              <a:rect r="r" b="b" t="t" l="l"/>
              <a:pathLst>
                <a:path h="105491" w="113249">
                  <a:moveTo>
                    <a:pt x="0" y="0"/>
                  </a:moveTo>
                  <a:lnTo>
                    <a:pt x="113249" y="0"/>
                  </a:lnTo>
                  <a:lnTo>
                    <a:pt x="113249" y="105491"/>
                  </a:lnTo>
                  <a:lnTo>
                    <a:pt x="0" y="105491"/>
                  </a:lnTo>
                  <a:close/>
                </a:path>
              </a:pathLst>
            </a:custGeom>
            <a:solidFill>
              <a:srgbClr val="6F7F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13249" cy="134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9184" y="1670419"/>
            <a:ext cx="748617" cy="650886"/>
            <a:chOff x="0" y="0"/>
            <a:chExt cx="197166" cy="171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167" cy="171427"/>
            </a:xfrm>
            <a:custGeom>
              <a:avLst/>
              <a:gdLst/>
              <a:ahLst/>
              <a:cxnLst/>
              <a:rect r="r" b="b" t="t" l="l"/>
              <a:pathLst>
                <a:path h="171427" w="197167">
                  <a:moveTo>
                    <a:pt x="0" y="0"/>
                  </a:moveTo>
                  <a:lnTo>
                    <a:pt x="197167" y="0"/>
                  </a:lnTo>
                  <a:lnTo>
                    <a:pt x="197167" y="171427"/>
                  </a:lnTo>
                  <a:lnTo>
                    <a:pt x="0" y="171427"/>
                  </a:lnTo>
                  <a:close/>
                </a:path>
              </a:pathLst>
            </a:custGeom>
            <a:solidFill>
              <a:srgbClr val="C7D9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7166" cy="200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32711" y="1028700"/>
            <a:ext cx="826589" cy="807849"/>
            <a:chOff x="0" y="0"/>
            <a:chExt cx="1102119" cy="107713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628760" y="0"/>
              <a:ext cx="473359" cy="443013"/>
              <a:chOff x="0" y="0"/>
              <a:chExt cx="93503" cy="8750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3503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93503">
                    <a:moveTo>
                      <a:pt x="0" y="0"/>
                    </a:moveTo>
                    <a:lnTo>
                      <a:pt x="93503" y="0"/>
                    </a:lnTo>
                    <a:lnTo>
                      <a:pt x="93503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86ADB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93503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628760" cy="443013"/>
              <a:chOff x="0" y="0"/>
              <a:chExt cx="124200" cy="8750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200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124200">
                    <a:moveTo>
                      <a:pt x="0" y="0"/>
                    </a:moveTo>
                    <a:lnTo>
                      <a:pt x="124200" y="0"/>
                    </a:lnTo>
                    <a:lnTo>
                      <a:pt x="124200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6F7F9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4200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568098" y="543110"/>
              <a:ext cx="634118" cy="433924"/>
              <a:chOff x="0" y="0"/>
              <a:chExt cx="125258" cy="8571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5258" cy="85713"/>
              </a:xfrm>
              <a:custGeom>
                <a:avLst/>
                <a:gdLst/>
                <a:ahLst/>
                <a:cxnLst/>
                <a:rect r="r" b="b" t="t" l="l"/>
                <a:pathLst>
                  <a:path h="85713" w="125258">
                    <a:moveTo>
                      <a:pt x="0" y="0"/>
                    </a:moveTo>
                    <a:lnTo>
                      <a:pt x="125258" y="0"/>
                    </a:lnTo>
                    <a:lnTo>
                      <a:pt x="125258" y="85713"/>
                    </a:lnTo>
                    <a:lnTo>
                      <a:pt x="0" y="85713"/>
                    </a:lnTo>
                    <a:close/>
                  </a:path>
                </a:pathLst>
              </a:custGeom>
              <a:solidFill>
                <a:srgbClr val="434D5C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25258" cy="123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6786055" y="6147257"/>
            <a:ext cx="10473245" cy="4123840"/>
          </a:xfrm>
          <a:custGeom>
            <a:avLst/>
            <a:gdLst/>
            <a:ahLst/>
            <a:cxnLst/>
            <a:rect r="r" b="b" t="t" l="l"/>
            <a:pathLst>
              <a:path h="4123840" w="10473245">
                <a:moveTo>
                  <a:pt x="0" y="0"/>
                </a:moveTo>
                <a:lnTo>
                  <a:pt x="10473245" y="0"/>
                </a:lnTo>
                <a:lnTo>
                  <a:pt x="10473245" y="4123840"/>
                </a:lnTo>
                <a:lnTo>
                  <a:pt x="0" y="412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889564" y="3473477"/>
            <a:ext cx="13113307" cy="529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4"/>
              </a:lnSpc>
            </a:pPr>
          </a:p>
          <a:p>
            <a:pPr algn="l" marL="437157" indent="-218578" lvl="1">
              <a:lnSpc>
                <a:spcPts val="2834"/>
              </a:lnSpc>
              <a:buFont typeface="Arial"/>
              <a:buChar char="•"/>
            </a:pPr>
            <a:r>
              <a:rPr lang="en-US" sz="202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Based on common IOT devices, extract key information and relay it to a central server for processing.</a:t>
            </a:r>
          </a:p>
          <a:p>
            <a:pPr algn="l">
              <a:lnSpc>
                <a:spcPts val="2834"/>
              </a:lnSpc>
            </a:pPr>
          </a:p>
          <a:p>
            <a:pPr algn="l">
              <a:lnSpc>
                <a:spcPts val="2834"/>
              </a:lnSpc>
            </a:pPr>
          </a:p>
          <a:p>
            <a:pPr algn="l" marL="437157" indent="-218578" lvl="1">
              <a:lnSpc>
                <a:spcPts val="2834"/>
              </a:lnSpc>
              <a:buFont typeface="Arial"/>
              <a:buChar char="•"/>
            </a:pPr>
            <a:r>
              <a:rPr lang="en-US" sz="202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Individual grain is called a “Mote.” Each mote can detect external stimuli in real-time.</a:t>
            </a:r>
          </a:p>
          <a:p>
            <a:pPr algn="l">
              <a:lnSpc>
                <a:spcPts val="2834"/>
              </a:lnSpc>
            </a:pPr>
          </a:p>
          <a:p>
            <a:pPr algn="l">
              <a:lnSpc>
                <a:spcPts val="2834"/>
              </a:lnSpc>
            </a:pPr>
          </a:p>
          <a:p>
            <a:pPr algn="l" marL="437157" indent="-218578" lvl="1">
              <a:lnSpc>
                <a:spcPts val="2834"/>
              </a:lnSpc>
              <a:buFont typeface="Arial"/>
              <a:buChar char="•"/>
            </a:pPr>
            <a:r>
              <a:rPr lang="en-US" sz="202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Each Mote is built with circuitry for sensing and computing capabilities.</a:t>
            </a:r>
          </a:p>
          <a:p>
            <a:pPr algn="l">
              <a:lnSpc>
                <a:spcPts val="2834"/>
              </a:lnSpc>
            </a:pPr>
          </a:p>
          <a:p>
            <a:pPr algn="l">
              <a:lnSpc>
                <a:spcPts val="2834"/>
              </a:lnSpc>
            </a:pPr>
          </a:p>
          <a:p>
            <a:pPr algn="l">
              <a:lnSpc>
                <a:spcPts val="2834"/>
              </a:lnSpc>
            </a:pPr>
          </a:p>
          <a:p>
            <a:pPr algn="l">
              <a:lnSpc>
                <a:spcPts val="2834"/>
              </a:lnSpc>
            </a:pPr>
          </a:p>
          <a:p>
            <a:pPr algn="l">
              <a:lnSpc>
                <a:spcPts val="2834"/>
              </a:lnSpc>
            </a:pPr>
          </a:p>
          <a:p>
            <a:pPr algn="l">
              <a:lnSpc>
                <a:spcPts val="2834"/>
              </a:lnSpc>
            </a:pPr>
          </a:p>
          <a:p>
            <a:pPr algn="l">
              <a:lnSpc>
                <a:spcPts val="2834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71481" y="1584694"/>
            <a:ext cx="16274524" cy="76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4478" b="true">
                <a:solidFill>
                  <a:srgbClr val="434D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Smart Dusts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97801" cy="1513456"/>
            <a:chOff x="0" y="0"/>
            <a:chExt cx="447157" cy="398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157" cy="398606"/>
            </a:xfrm>
            <a:custGeom>
              <a:avLst/>
              <a:gdLst/>
              <a:ahLst/>
              <a:cxnLst/>
              <a:rect r="r" b="b" t="t" l="l"/>
              <a:pathLst>
                <a:path h="398606" w="447157">
                  <a:moveTo>
                    <a:pt x="0" y="0"/>
                  </a:moveTo>
                  <a:lnTo>
                    <a:pt x="447157" y="0"/>
                  </a:lnTo>
                  <a:lnTo>
                    <a:pt x="447157" y="398606"/>
                  </a:lnTo>
                  <a:lnTo>
                    <a:pt x="0" y="398606"/>
                  </a:lnTo>
                  <a:close/>
                </a:path>
              </a:pathLst>
            </a:custGeom>
            <a:solidFill>
              <a:srgbClr val="86AD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7157" cy="42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9326" y="1269882"/>
            <a:ext cx="429990" cy="400537"/>
            <a:chOff x="0" y="0"/>
            <a:chExt cx="113249" cy="105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249" cy="105491"/>
            </a:xfrm>
            <a:custGeom>
              <a:avLst/>
              <a:gdLst/>
              <a:ahLst/>
              <a:cxnLst/>
              <a:rect r="r" b="b" t="t" l="l"/>
              <a:pathLst>
                <a:path h="105491" w="113249">
                  <a:moveTo>
                    <a:pt x="0" y="0"/>
                  </a:moveTo>
                  <a:lnTo>
                    <a:pt x="113249" y="0"/>
                  </a:lnTo>
                  <a:lnTo>
                    <a:pt x="113249" y="105491"/>
                  </a:lnTo>
                  <a:lnTo>
                    <a:pt x="0" y="105491"/>
                  </a:lnTo>
                  <a:close/>
                </a:path>
              </a:pathLst>
            </a:custGeom>
            <a:solidFill>
              <a:srgbClr val="6F7F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13249" cy="134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9184" y="1670419"/>
            <a:ext cx="748617" cy="650886"/>
            <a:chOff x="0" y="0"/>
            <a:chExt cx="197166" cy="171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167" cy="171427"/>
            </a:xfrm>
            <a:custGeom>
              <a:avLst/>
              <a:gdLst/>
              <a:ahLst/>
              <a:cxnLst/>
              <a:rect r="r" b="b" t="t" l="l"/>
              <a:pathLst>
                <a:path h="171427" w="197167">
                  <a:moveTo>
                    <a:pt x="0" y="0"/>
                  </a:moveTo>
                  <a:lnTo>
                    <a:pt x="197167" y="0"/>
                  </a:lnTo>
                  <a:lnTo>
                    <a:pt x="197167" y="171427"/>
                  </a:lnTo>
                  <a:lnTo>
                    <a:pt x="0" y="171427"/>
                  </a:lnTo>
                  <a:close/>
                </a:path>
              </a:pathLst>
            </a:custGeom>
            <a:solidFill>
              <a:srgbClr val="C7D9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7166" cy="200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32711" y="1028700"/>
            <a:ext cx="826589" cy="807849"/>
            <a:chOff x="0" y="0"/>
            <a:chExt cx="1102119" cy="107713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628760" y="0"/>
              <a:ext cx="473359" cy="443013"/>
              <a:chOff x="0" y="0"/>
              <a:chExt cx="93503" cy="8750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3503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93503">
                    <a:moveTo>
                      <a:pt x="0" y="0"/>
                    </a:moveTo>
                    <a:lnTo>
                      <a:pt x="93503" y="0"/>
                    </a:lnTo>
                    <a:lnTo>
                      <a:pt x="93503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86ADB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93503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628760" cy="443013"/>
              <a:chOff x="0" y="0"/>
              <a:chExt cx="124200" cy="8750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200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124200">
                    <a:moveTo>
                      <a:pt x="0" y="0"/>
                    </a:moveTo>
                    <a:lnTo>
                      <a:pt x="124200" y="0"/>
                    </a:lnTo>
                    <a:lnTo>
                      <a:pt x="124200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6F7F9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4200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568098" y="543110"/>
              <a:ext cx="634118" cy="433924"/>
              <a:chOff x="0" y="0"/>
              <a:chExt cx="125258" cy="8571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5258" cy="85713"/>
              </a:xfrm>
              <a:custGeom>
                <a:avLst/>
                <a:gdLst/>
                <a:ahLst/>
                <a:cxnLst/>
                <a:rect r="r" b="b" t="t" l="l"/>
                <a:pathLst>
                  <a:path h="85713" w="125258">
                    <a:moveTo>
                      <a:pt x="0" y="0"/>
                    </a:moveTo>
                    <a:lnTo>
                      <a:pt x="125258" y="0"/>
                    </a:lnTo>
                    <a:lnTo>
                      <a:pt x="125258" y="85713"/>
                    </a:lnTo>
                    <a:lnTo>
                      <a:pt x="0" y="85713"/>
                    </a:lnTo>
                    <a:close/>
                  </a:path>
                </a:pathLst>
              </a:custGeom>
              <a:solidFill>
                <a:srgbClr val="434D5C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25258" cy="123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571481" y="1584694"/>
            <a:ext cx="16274524" cy="76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4478" b="true">
                <a:solidFill>
                  <a:srgbClr val="434D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Smart Dusts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39375" y="3483002"/>
            <a:ext cx="16432711" cy="6645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Motes communicate with one another with radio frequency transceivers and independently transmit data to a central server wirelessly.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Motes rely on an in-built power supply. Some use energy harvesting technologies like photovoltaic solar cells, thermal capture or ambient vibrations. Each mote battery life could last up to 10 years.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They are encapsulated in protective ploymer-based materials to shield from harsh conditions. The constructed with silicon microfabrication tecniques and can reamin susoended in the air.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97801" cy="1513456"/>
            <a:chOff x="0" y="0"/>
            <a:chExt cx="447157" cy="398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157" cy="398606"/>
            </a:xfrm>
            <a:custGeom>
              <a:avLst/>
              <a:gdLst/>
              <a:ahLst/>
              <a:cxnLst/>
              <a:rect r="r" b="b" t="t" l="l"/>
              <a:pathLst>
                <a:path h="398606" w="447157">
                  <a:moveTo>
                    <a:pt x="0" y="0"/>
                  </a:moveTo>
                  <a:lnTo>
                    <a:pt x="447157" y="0"/>
                  </a:lnTo>
                  <a:lnTo>
                    <a:pt x="447157" y="398606"/>
                  </a:lnTo>
                  <a:lnTo>
                    <a:pt x="0" y="398606"/>
                  </a:lnTo>
                  <a:close/>
                </a:path>
              </a:pathLst>
            </a:custGeom>
            <a:solidFill>
              <a:srgbClr val="86AD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7157" cy="42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9326" y="1269882"/>
            <a:ext cx="429990" cy="400537"/>
            <a:chOff x="0" y="0"/>
            <a:chExt cx="113249" cy="105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249" cy="105491"/>
            </a:xfrm>
            <a:custGeom>
              <a:avLst/>
              <a:gdLst/>
              <a:ahLst/>
              <a:cxnLst/>
              <a:rect r="r" b="b" t="t" l="l"/>
              <a:pathLst>
                <a:path h="105491" w="113249">
                  <a:moveTo>
                    <a:pt x="0" y="0"/>
                  </a:moveTo>
                  <a:lnTo>
                    <a:pt x="113249" y="0"/>
                  </a:lnTo>
                  <a:lnTo>
                    <a:pt x="113249" y="105491"/>
                  </a:lnTo>
                  <a:lnTo>
                    <a:pt x="0" y="105491"/>
                  </a:lnTo>
                  <a:close/>
                </a:path>
              </a:pathLst>
            </a:custGeom>
            <a:solidFill>
              <a:srgbClr val="6F7F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13249" cy="134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9184" y="1670419"/>
            <a:ext cx="748617" cy="650886"/>
            <a:chOff x="0" y="0"/>
            <a:chExt cx="197166" cy="171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167" cy="171427"/>
            </a:xfrm>
            <a:custGeom>
              <a:avLst/>
              <a:gdLst/>
              <a:ahLst/>
              <a:cxnLst/>
              <a:rect r="r" b="b" t="t" l="l"/>
              <a:pathLst>
                <a:path h="171427" w="197167">
                  <a:moveTo>
                    <a:pt x="0" y="0"/>
                  </a:moveTo>
                  <a:lnTo>
                    <a:pt x="197167" y="0"/>
                  </a:lnTo>
                  <a:lnTo>
                    <a:pt x="197167" y="171427"/>
                  </a:lnTo>
                  <a:lnTo>
                    <a:pt x="0" y="171427"/>
                  </a:lnTo>
                  <a:close/>
                </a:path>
              </a:pathLst>
            </a:custGeom>
            <a:solidFill>
              <a:srgbClr val="C7D9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7166" cy="200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32711" y="1028700"/>
            <a:ext cx="826589" cy="807849"/>
            <a:chOff x="0" y="0"/>
            <a:chExt cx="1102119" cy="107713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628760" y="0"/>
              <a:ext cx="473359" cy="443013"/>
              <a:chOff x="0" y="0"/>
              <a:chExt cx="93503" cy="8750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3503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93503">
                    <a:moveTo>
                      <a:pt x="0" y="0"/>
                    </a:moveTo>
                    <a:lnTo>
                      <a:pt x="93503" y="0"/>
                    </a:lnTo>
                    <a:lnTo>
                      <a:pt x="93503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86ADB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93503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628760" cy="443013"/>
              <a:chOff x="0" y="0"/>
              <a:chExt cx="124200" cy="8750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200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124200">
                    <a:moveTo>
                      <a:pt x="0" y="0"/>
                    </a:moveTo>
                    <a:lnTo>
                      <a:pt x="124200" y="0"/>
                    </a:lnTo>
                    <a:lnTo>
                      <a:pt x="124200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6F7F9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4200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568098" y="543110"/>
              <a:ext cx="634118" cy="433924"/>
              <a:chOff x="0" y="0"/>
              <a:chExt cx="125258" cy="8571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5258" cy="85713"/>
              </a:xfrm>
              <a:custGeom>
                <a:avLst/>
                <a:gdLst/>
                <a:ahLst/>
                <a:cxnLst/>
                <a:rect r="r" b="b" t="t" l="l"/>
                <a:pathLst>
                  <a:path h="85713" w="125258">
                    <a:moveTo>
                      <a:pt x="0" y="0"/>
                    </a:moveTo>
                    <a:lnTo>
                      <a:pt x="125258" y="0"/>
                    </a:lnTo>
                    <a:lnTo>
                      <a:pt x="125258" y="85713"/>
                    </a:lnTo>
                    <a:lnTo>
                      <a:pt x="0" y="85713"/>
                    </a:lnTo>
                    <a:close/>
                  </a:path>
                </a:pathLst>
              </a:custGeom>
              <a:solidFill>
                <a:srgbClr val="434D5C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25258" cy="123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571481" y="1584694"/>
            <a:ext cx="16274524" cy="76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4478" b="true">
                <a:solidFill>
                  <a:srgbClr val="434D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How Smart Dust Operates in Surveillance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97801" y="3459480"/>
            <a:ext cx="15148205" cy="332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Dust motes are spread across target areas to start data collection on movement, temperature, and other parameters.</a:t>
            </a:r>
          </a:p>
          <a:p>
            <a:pPr algn="l">
              <a:lnSpc>
                <a:spcPts val="3360"/>
              </a:lnSpc>
            </a:pP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Motes automatically link with nearby motes, forming a resilient mesh network to relay data.</a:t>
            </a:r>
          </a:p>
          <a:p>
            <a:pPr algn="l">
              <a:lnSpc>
                <a:spcPts val="3360"/>
              </a:lnSpc>
            </a:pP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Each mote processes and compresses data before transmission, saving energy and reducing load.</a:t>
            </a:r>
          </a:p>
          <a:p>
            <a:pPr algn="l">
              <a:lnSpc>
                <a:spcPts val="3360"/>
              </a:lnSpc>
            </a:pP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Data is sent to a central hub for instant analysis, enabling rapid response.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97801" cy="1513456"/>
            <a:chOff x="0" y="0"/>
            <a:chExt cx="447157" cy="398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157" cy="398606"/>
            </a:xfrm>
            <a:custGeom>
              <a:avLst/>
              <a:gdLst/>
              <a:ahLst/>
              <a:cxnLst/>
              <a:rect r="r" b="b" t="t" l="l"/>
              <a:pathLst>
                <a:path h="398606" w="447157">
                  <a:moveTo>
                    <a:pt x="0" y="0"/>
                  </a:moveTo>
                  <a:lnTo>
                    <a:pt x="447157" y="0"/>
                  </a:lnTo>
                  <a:lnTo>
                    <a:pt x="447157" y="398606"/>
                  </a:lnTo>
                  <a:lnTo>
                    <a:pt x="0" y="398606"/>
                  </a:lnTo>
                  <a:close/>
                </a:path>
              </a:pathLst>
            </a:custGeom>
            <a:solidFill>
              <a:srgbClr val="86AD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7157" cy="42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9326" y="1269882"/>
            <a:ext cx="429990" cy="400537"/>
            <a:chOff x="0" y="0"/>
            <a:chExt cx="113249" cy="105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249" cy="105491"/>
            </a:xfrm>
            <a:custGeom>
              <a:avLst/>
              <a:gdLst/>
              <a:ahLst/>
              <a:cxnLst/>
              <a:rect r="r" b="b" t="t" l="l"/>
              <a:pathLst>
                <a:path h="105491" w="113249">
                  <a:moveTo>
                    <a:pt x="0" y="0"/>
                  </a:moveTo>
                  <a:lnTo>
                    <a:pt x="113249" y="0"/>
                  </a:lnTo>
                  <a:lnTo>
                    <a:pt x="113249" y="105491"/>
                  </a:lnTo>
                  <a:lnTo>
                    <a:pt x="0" y="105491"/>
                  </a:lnTo>
                  <a:close/>
                </a:path>
              </a:pathLst>
            </a:custGeom>
            <a:solidFill>
              <a:srgbClr val="6F7F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13249" cy="134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9184" y="1670419"/>
            <a:ext cx="748617" cy="650886"/>
            <a:chOff x="0" y="0"/>
            <a:chExt cx="197166" cy="171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167" cy="171427"/>
            </a:xfrm>
            <a:custGeom>
              <a:avLst/>
              <a:gdLst/>
              <a:ahLst/>
              <a:cxnLst/>
              <a:rect r="r" b="b" t="t" l="l"/>
              <a:pathLst>
                <a:path h="171427" w="197167">
                  <a:moveTo>
                    <a:pt x="0" y="0"/>
                  </a:moveTo>
                  <a:lnTo>
                    <a:pt x="197167" y="0"/>
                  </a:lnTo>
                  <a:lnTo>
                    <a:pt x="197167" y="171427"/>
                  </a:lnTo>
                  <a:lnTo>
                    <a:pt x="0" y="171427"/>
                  </a:lnTo>
                  <a:close/>
                </a:path>
              </a:pathLst>
            </a:custGeom>
            <a:solidFill>
              <a:srgbClr val="C7D9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7166" cy="200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32711" y="1028700"/>
            <a:ext cx="826589" cy="807849"/>
            <a:chOff x="0" y="0"/>
            <a:chExt cx="1102119" cy="107713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628760" y="0"/>
              <a:ext cx="473359" cy="443013"/>
              <a:chOff x="0" y="0"/>
              <a:chExt cx="93503" cy="8750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3503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93503">
                    <a:moveTo>
                      <a:pt x="0" y="0"/>
                    </a:moveTo>
                    <a:lnTo>
                      <a:pt x="93503" y="0"/>
                    </a:lnTo>
                    <a:lnTo>
                      <a:pt x="93503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86ADB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93503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628760" cy="443013"/>
              <a:chOff x="0" y="0"/>
              <a:chExt cx="124200" cy="8750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200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124200">
                    <a:moveTo>
                      <a:pt x="0" y="0"/>
                    </a:moveTo>
                    <a:lnTo>
                      <a:pt x="124200" y="0"/>
                    </a:lnTo>
                    <a:lnTo>
                      <a:pt x="124200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6F7F9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4200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568098" y="543110"/>
              <a:ext cx="634118" cy="433924"/>
              <a:chOff x="0" y="0"/>
              <a:chExt cx="125258" cy="8571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5258" cy="85713"/>
              </a:xfrm>
              <a:custGeom>
                <a:avLst/>
                <a:gdLst/>
                <a:ahLst/>
                <a:cxnLst/>
                <a:rect r="r" b="b" t="t" l="l"/>
                <a:pathLst>
                  <a:path h="85713" w="125258">
                    <a:moveTo>
                      <a:pt x="0" y="0"/>
                    </a:moveTo>
                    <a:lnTo>
                      <a:pt x="125258" y="0"/>
                    </a:lnTo>
                    <a:lnTo>
                      <a:pt x="125258" y="85713"/>
                    </a:lnTo>
                    <a:lnTo>
                      <a:pt x="0" y="85713"/>
                    </a:lnTo>
                    <a:close/>
                  </a:path>
                </a:pathLst>
              </a:custGeom>
              <a:solidFill>
                <a:srgbClr val="434D5C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25258" cy="123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571481" y="1584694"/>
            <a:ext cx="16274524" cy="76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4478" b="true">
                <a:solidFill>
                  <a:srgbClr val="434D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Applications in Survellience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97801" y="3210026"/>
            <a:ext cx="15147072" cy="3153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624" indent="-281812" lvl="1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Enables discreet monitoring of troop and enemy movements.</a:t>
            </a:r>
          </a:p>
          <a:p>
            <a:pPr algn="l">
              <a:lnSpc>
                <a:spcPts val="3654"/>
              </a:lnSpc>
            </a:pPr>
          </a:p>
          <a:p>
            <a:pPr algn="l">
              <a:lnSpc>
                <a:spcPts val="3359"/>
              </a:lnSpc>
            </a:pPr>
          </a:p>
          <a:p>
            <a:pPr algn="l" marL="563624" indent="-281812" lvl="1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Identifies toxic gases and hazardous materials for safety alerts for troops on the battlefield.</a:t>
            </a:r>
          </a:p>
          <a:p>
            <a:pPr algn="l">
              <a:lnSpc>
                <a:spcPts val="3654"/>
              </a:lnSpc>
            </a:pPr>
          </a:p>
          <a:p>
            <a:pPr algn="l">
              <a:lnSpc>
                <a:spcPts val="3654"/>
              </a:lnSpc>
            </a:pPr>
          </a:p>
          <a:p>
            <a:pPr algn="l" marL="563624" indent="-281812" lvl="1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Used for suvelliance in Smart Cities.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97801" cy="1513456"/>
            <a:chOff x="0" y="0"/>
            <a:chExt cx="447157" cy="398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157" cy="398606"/>
            </a:xfrm>
            <a:custGeom>
              <a:avLst/>
              <a:gdLst/>
              <a:ahLst/>
              <a:cxnLst/>
              <a:rect r="r" b="b" t="t" l="l"/>
              <a:pathLst>
                <a:path h="398606" w="447157">
                  <a:moveTo>
                    <a:pt x="0" y="0"/>
                  </a:moveTo>
                  <a:lnTo>
                    <a:pt x="447157" y="0"/>
                  </a:lnTo>
                  <a:lnTo>
                    <a:pt x="447157" y="398606"/>
                  </a:lnTo>
                  <a:lnTo>
                    <a:pt x="0" y="398606"/>
                  </a:lnTo>
                  <a:close/>
                </a:path>
              </a:pathLst>
            </a:custGeom>
            <a:solidFill>
              <a:srgbClr val="86AD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7157" cy="42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9326" y="1269882"/>
            <a:ext cx="429990" cy="400537"/>
            <a:chOff x="0" y="0"/>
            <a:chExt cx="113249" cy="105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249" cy="105491"/>
            </a:xfrm>
            <a:custGeom>
              <a:avLst/>
              <a:gdLst/>
              <a:ahLst/>
              <a:cxnLst/>
              <a:rect r="r" b="b" t="t" l="l"/>
              <a:pathLst>
                <a:path h="105491" w="113249">
                  <a:moveTo>
                    <a:pt x="0" y="0"/>
                  </a:moveTo>
                  <a:lnTo>
                    <a:pt x="113249" y="0"/>
                  </a:lnTo>
                  <a:lnTo>
                    <a:pt x="113249" y="105491"/>
                  </a:lnTo>
                  <a:lnTo>
                    <a:pt x="0" y="105491"/>
                  </a:lnTo>
                  <a:close/>
                </a:path>
              </a:pathLst>
            </a:custGeom>
            <a:solidFill>
              <a:srgbClr val="6F7F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13249" cy="134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9184" y="1670419"/>
            <a:ext cx="748617" cy="650886"/>
            <a:chOff x="0" y="0"/>
            <a:chExt cx="197166" cy="171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167" cy="171427"/>
            </a:xfrm>
            <a:custGeom>
              <a:avLst/>
              <a:gdLst/>
              <a:ahLst/>
              <a:cxnLst/>
              <a:rect r="r" b="b" t="t" l="l"/>
              <a:pathLst>
                <a:path h="171427" w="197167">
                  <a:moveTo>
                    <a:pt x="0" y="0"/>
                  </a:moveTo>
                  <a:lnTo>
                    <a:pt x="197167" y="0"/>
                  </a:lnTo>
                  <a:lnTo>
                    <a:pt x="197167" y="171427"/>
                  </a:lnTo>
                  <a:lnTo>
                    <a:pt x="0" y="171427"/>
                  </a:lnTo>
                  <a:close/>
                </a:path>
              </a:pathLst>
            </a:custGeom>
            <a:solidFill>
              <a:srgbClr val="C7D9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7166" cy="200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32711" y="1028700"/>
            <a:ext cx="826589" cy="807849"/>
            <a:chOff x="0" y="0"/>
            <a:chExt cx="1102119" cy="107713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628760" y="0"/>
              <a:ext cx="473359" cy="443013"/>
              <a:chOff x="0" y="0"/>
              <a:chExt cx="93503" cy="8750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3503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93503">
                    <a:moveTo>
                      <a:pt x="0" y="0"/>
                    </a:moveTo>
                    <a:lnTo>
                      <a:pt x="93503" y="0"/>
                    </a:lnTo>
                    <a:lnTo>
                      <a:pt x="93503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86ADB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93503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628760" cy="443013"/>
              <a:chOff x="0" y="0"/>
              <a:chExt cx="124200" cy="8750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200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124200">
                    <a:moveTo>
                      <a:pt x="0" y="0"/>
                    </a:moveTo>
                    <a:lnTo>
                      <a:pt x="124200" y="0"/>
                    </a:lnTo>
                    <a:lnTo>
                      <a:pt x="124200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6F7F9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4200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568098" y="543110"/>
              <a:ext cx="634118" cy="433924"/>
              <a:chOff x="0" y="0"/>
              <a:chExt cx="125258" cy="8571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5258" cy="85713"/>
              </a:xfrm>
              <a:custGeom>
                <a:avLst/>
                <a:gdLst/>
                <a:ahLst/>
                <a:cxnLst/>
                <a:rect r="r" b="b" t="t" l="l"/>
                <a:pathLst>
                  <a:path h="85713" w="125258">
                    <a:moveTo>
                      <a:pt x="0" y="0"/>
                    </a:moveTo>
                    <a:lnTo>
                      <a:pt x="125258" y="0"/>
                    </a:lnTo>
                    <a:lnTo>
                      <a:pt x="125258" y="85713"/>
                    </a:lnTo>
                    <a:lnTo>
                      <a:pt x="0" y="85713"/>
                    </a:lnTo>
                    <a:close/>
                  </a:path>
                </a:pathLst>
              </a:custGeom>
              <a:solidFill>
                <a:srgbClr val="434D5C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25258" cy="123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571481" y="1584694"/>
            <a:ext cx="16274524" cy="76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4478" b="true">
                <a:solidFill>
                  <a:srgbClr val="434D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97801" y="3283218"/>
            <a:ext cx="15561499" cy="3792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1652" indent="-235826" lvl="1">
              <a:lnSpc>
                <a:spcPts val="3058"/>
              </a:lnSpc>
              <a:buFont typeface="Arial"/>
              <a:buChar char="•"/>
            </a:pPr>
            <a:r>
              <a:rPr lang="en-US" b="true" sz="2184">
                <a:solidFill>
                  <a:srgbClr val="434D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Small but mighty: </a:t>
            </a:r>
            <a:r>
              <a:rPr lang="en-US" sz="218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MEMS sensors that collect and transmit data, despite being only millimeters in size.  </a:t>
            </a:r>
          </a:p>
          <a:p>
            <a:pPr algn="l">
              <a:lnSpc>
                <a:spcPts val="3058"/>
              </a:lnSpc>
            </a:pPr>
          </a:p>
          <a:p>
            <a:pPr algn="l">
              <a:lnSpc>
                <a:spcPts val="3058"/>
              </a:lnSpc>
            </a:pPr>
          </a:p>
          <a:p>
            <a:pPr algn="l" marL="471652" indent="-235826" lvl="1">
              <a:lnSpc>
                <a:spcPts val="3058"/>
              </a:lnSpc>
              <a:buFont typeface="Arial"/>
              <a:buChar char="•"/>
            </a:pPr>
            <a:r>
              <a:rPr lang="en-US" b="true" sz="2184">
                <a:solidFill>
                  <a:srgbClr val="434D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Self-Sustaining: </a:t>
            </a:r>
            <a:r>
              <a:rPr lang="en-US" sz="218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With self-organizing networks and energy-efficient power sources, smart dust can function autonomously in challenging environments.</a:t>
            </a:r>
          </a:p>
          <a:p>
            <a:pPr algn="l">
              <a:lnSpc>
                <a:spcPts val="3058"/>
              </a:lnSpc>
            </a:pPr>
          </a:p>
          <a:p>
            <a:pPr algn="l">
              <a:lnSpc>
                <a:spcPts val="3058"/>
              </a:lnSpc>
            </a:pPr>
          </a:p>
          <a:p>
            <a:pPr algn="l" marL="471652" indent="-235826" lvl="1">
              <a:lnSpc>
                <a:spcPts val="3058"/>
              </a:lnSpc>
              <a:buFont typeface="Arial"/>
              <a:buChar char="•"/>
            </a:pPr>
            <a:r>
              <a:rPr lang="en-US" b="true" sz="2184">
                <a:solidFill>
                  <a:srgbClr val="434D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Surveillance: </a:t>
            </a:r>
            <a:r>
              <a:rPr lang="en-US" sz="218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Its application in military and urban surveillance enables monitoring and rapid response to threats.</a:t>
            </a:r>
          </a:p>
          <a:p>
            <a:pPr algn="l">
              <a:lnSpc>
                <a:spcPts val="3058"/>
              </a:lnSpc>
            </a:pPr>
          </a:p>
          <a:p>
            <a:pPr algn="l">
              <a:lnSpc>
                <a:spcPts val="3058"/>
              </a:lnSpc>
            </a:pPr>
            <a:r>
              <a:rPr lang="en-US" sz="218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697801" cy="1513456"/>
            <a:chOff x="0" y="0"/>
            <a:chExt cx="447157" cy="398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157" cy="398606"/>
            </a:xfrm>
            <a:custGeom>
              <a:avLst/>
              <a:gdLst/>
              <a:ahLst/>
              <a:cxnLst/>
              <a:rect r="r" b="b" t="t" l="l"/>
              <a:pathLst>
                <a:path h="398606" w="447157">
                  <a:moveTo>
                    <a:pt x="0" y="0"/>
                  </a:moveTo>
                  <a:lnTo>
                    <a:pt x="447157" y="0"/>
                  </a:lnTo>
                  <a:lnTo>
                    <a:pt x="447157" y="398606"/>
                  </a:lnTo>
                  <a:lnTo>
                    <a:pt x="0" y="398606"/>
                  </a:lnTo>
                  <a:close/>
                </a:path>
              </a:pathLst>
            </a:custGeom>
            <a:solidFill>
              <a:srgbClr val="86AD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7157" cy="42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9326" y="1269882"/>
            <a:ext cx="429990" cy="400537"/>
            <a:chOff x="0" y="0"/>
            <a:chExt cx="113249" cy="105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249" cy="105491"/>
            </a:xfrm>
            <a:custGeom>
              <a:avLst/>
              <a:gdLst/>
              <a:ahLst/>
              <a:cxnLst/>
              <a:rect r="r" b="b" t="t" l="l"/>
              <a:pathLst>
                <a:path h="105491" w="113249">
                  <a:moveTo>
                    <a:pt x="0" y="0"/>
                  </a:moveTo>
                  <a:lnTo>
                    <a:pt x="113249" y="0"/>
                  </a:lnTo>
                  <a:lnTo>
                    <a:pt x="113249" y="105491"/>
                  </a:lnTo>
                  <a:lnTo>
                    <a:pt x="0" y="105491"/>
                  </a:lnTo>
                  <a:close/>
                </a:path>
              </a:pathLst>
            </a:custGeom>
            <a:solidFill>
              <a:srgbClr val="6F7F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13249" cy="134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9184" y="1670419"/>
            <a:ext cx="748617" cy="650886"/>
            <a:chOff x="0" y="0"/>
            <a:chExt cx="197166" cy="171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167" cy="171427"/>
            </a:xfrm>
            <a:custGeom>
              <a:avLst/>
              <a:gdLst/>
              <a:ahLst/>
              <a:cxnLst/>
              <a:rect r="r" b="b" t="t" l="l"/>
              <a:pathLst>
                <a:path h="171427" w="197167">
                  <a:moveTo>
                    <a:pt x="0" y="0"/>
                  </a:moveTo>
                  <a:lnTo>
                    <a:pt x="197167" y="0"/>
                  </a:lnTo>
                  <a:lnTo>
                    <a:pt x="197167" y="171427"/>
                  </a:lnTo>
                  <a:lnTo>
                    <a:pt x="0" y="171427"/>
                  </a:lnTo>
                  <a:close/>
                </a:path>
              </a:pathLst>
            </a:custGeom>
            <a:solidFill>
              <a:srgbClr val="C7D9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7166" cy="200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32711" y="1028700"/>
            <a:ext cx="826589" cy="807849"/>
            <a:chOff x="0" y="0"/>
            <a:chExt cx="1102119" cy="107713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628760" y="0"/>
              <a:ext cx="473359" cy="443013"/>
              <a:chOff x="0" y="0"/>
              <a:chExt cx="93503" cy="8750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3503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93503">
                    <a:moveTo>
                      <a:pt x="0" y="0"/>
                    </a:moveTo>
                    <a:lnTo>
                      <a:pt x="93503" y="0"/>
                    </a:lnTo>
                    <a:lnTo>
                      <a:pt x="93503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86ADB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93503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628760" cy="443013"/>
              <a:chOff x="0" y="0"/>
              <a:chExt cx="124200" cy="8750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200" cy="87509"/>
              </a:xfrm>
              <a:custGeom>
                <a:avLst/>
                <a:gdLst/>
                <a:ahLst/>
                <a:cxnLst/>
                <a:rect r="r" b="b" t="t" l="l"/>
                <a:pathLst>
                  <a:path h="87509" w="124200">
                    <a:moveTo>
                      <a:pt x="0" y="0"/>
                    </a:moveTo>
                    <a:lnTo>
                      <a:pt x="124200" y="0"/>
                    </a:lnTo>
                    <a:lnTo>
                      <a:pt x="124200" y="87509"/>
                    </a:lnTo>
                    <a:lnTo>
                      <a:pt x="0" y="87509"/>
                    </a:lnTo>
                    <a:close/>
                  </a:path>
                </a:pathLst>
              </a:custGeom>
              <a:solidFill>
                <a:srgbClr val="6F7F9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4200" cy="1256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568098" y="543110"/>
              <a:ext cx="634118" cy="433924"/>
              <a:chOff x="0" y="0"/>
              <a:chExt cx="125258" cy="8571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5258" cy="85713"/>
              </a:xfrm>
              <a:custGeom>
                <a:avLst/>
                <a:gdLst/>
                <a:ahLst/>
                <a:cxnLst/>
                <a:rect r="r" b="b" t="t" l="l"/>
                <a:pathLst>
                  <a:path h="85713" w="125258">
                    <a:moveTo>
                      <a:pt x="0" y="0"/>
                    </a:moveTo>
                    <a:lnTo>
                      <a:pt x="125258" y="0"/>
                    </a:lnTo>
                    <a:lnTo>
                      <a:pt x="125258" y="85713"/>
                    </a:lnTo>
                    <a:lnTo>
                      <a:pt x="0" y="85713"/>
                    </a:lnTo>
                    <a:close/>
                  </a:path>
                </a:pathLst>
              </a:custGeom>
              <a:solidFill>
                <a:srgbClr val="434D5C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25258" cy="123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571481" y="1584694"/>
            <a:ext cx="16274524" cy="76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4478" b="true">
                <a:solidFill>
                  <a:srgbClr val="434D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97801" y="3283218"/>
            <a:ext cx="15561499" cy="3792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1652" indent="-235826" lvl="1">
              <a:lnSpc>
                <a:spcPts val="3058"/>
              </a:lnSpc>
              <a:buFont typeface="Arial"/>
              <a:buChar char="•"/>
            </a:pPr>
            <a:r>
              <a:rPr lang="en-US" sz="218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https://builtin.com/articles/smart-dust</a:t>
            </a:r>
          </a:p>
          <a:p>
            <a:pPr algn="l">
              <a:lnSpc>
                <a:spcPts val="3058"/>
              </a:lnSpc>
            </a:pPr>
          </a:p>
          <a:p>
            <a:pPr algn="l" marL="471652" indent="-235826" lvl="1">
              <a:lnSpc>
                <a:spcPts val="3058"/>
              </a:lnSpc>
              <a:buFont typeface="Arial"/>
              <a:buChar char="•"/>
            </a:pPr>
            <a:r>
              <a:rPr lang="en-US" sz="218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https://people.eecs.berkeley.edu/~pister/SmartDust/SmartDustBAA97-43-Abstract.pdf </a:t>
            </a:r>
          </a:p>
          <a:p>
            <a:pPr algn="l">
              <a:lnSpc>
                <a:spcPts val="3058"/>
              </a:lnSpc>
            </a:pPr>
          </a:p>
          <a:p>
            <a:pPr algn="l" marL="471652" indent="-235826" lvl="1">
              <a:lnSpc>
                <a:spcPts val="3058"/>
              </a:lnSpc>
              <a:buFont typeface="Arial"/>
              <a:buChar char="•"/>
            </a:pPr>
            <a:r>
              <a:rPr lang="en-US" sz="218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https://www.nanowerk.com/smart/smart-cities-explained.php</a:t>
            </a:r>
          </a:p>
          <a:p>
            <a:pPr algn="l">
              <a:lnSpc>
                <a:spcPts val="3058"/>
              </a:lnSpc>
            </a:pPr>
          </a:p>
          <a:p>
            <a:pPr algn="l" marL="471652" indent="-235826" lvl="1">
              <a:lnSpc>
                <a:spcPts val="3058"/>
              </a:lnSpc>
              <a:buFont typeface="Arial"/>
              <a:buChar char="•"/>
            </a:pPr>
            <a:r>
              <a:rPr lang="en-US" sz="218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https://www.linkedin.com/pulse/we-all-breathing-smart-dust-institute-of-innovation-and-knowle/</a:t>
            </a:r>
          </a:p>
          <a:p>
            <a:pPr algn="l">
              <a:lnSpc>
                <a:spcPts val="3058"/>
              </a:lnSpc>
            </a:pPr>
          </a:p>
          <a:p>
            <a:pPr algn="l" marL="471652" indent="-235826" lvl="1">
              <a:lnSpc>
                <a:spcPts val="3058"/>
              </a:lnSpc>
              <a:buFont typeface="Arial"/>
              <a:buChar char="•"/>
            </a:pPr>
            <a:r>
              <a:rPr lang="en-US" sz="218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https://www.forbes.com/sites/bernardmarr/2018/09/16/smart-dust-is-coming-are-you-ready/</a:t>
            </a:r>
          </a:p>
          <a:p>
            <a:pPr algn="l">
              <a:lnSpc>
                <a:spcPts val="3058"/>
              </a:lnSpc>
            </a:pPr>
            <a:r>
              <a:rPr lang="en-US" sz="2184">
                <a:solidFill>
                  <a:srgbClr val="434D5C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DAGVHXGp8ec</dc:identifier>
  <dcterms:modified xsi:type="dcterms:W3CDTF">2011-08-01T06:04:30Z</dcterms:modified>
  <cp:revision>1</cp:revision>
  <dc:title>Smart Dust</dc:title>
</cp:coreProperties>
</file>