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TWHwdz539rWk3DvK/PgH0NbpZJ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rles Moertle" initials="" lastIdx="2" clrIdx="0"/>
  <p:cmAuthor id="1" name="Calab Reed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802" y="-2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018654" y="5845176"/>
            <a:ext cx="24367493" cy="33124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5350808" y="14177329"/>
            <a:ext cx="32546293" cy="82810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451292" y="6136324"/>
            <a:ext cx="32546293" cy="243630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880360" y="6285233"/>
            <a:ext cx="3264408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800600" y="20171413"/>
            <a:ext cx="288036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a:endParaRPr/>
          </a:p>
        </p:txBody>
      </p:sp>
      <p:sp>
        <p:nvSpPr>
          <p:cNvPr id="22" name="Google Shape;22;p4"/>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620330" y="9574541"/>
            <a:ext cx="3312414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620330" y="25701001"/>
            <a:ext cx="3312414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10080"/>
              <a:buNone/>
              <a:defRPr sz="10080">
                <a:solidFill>
                  <a:schemeClr val="dk1"/>
                </a:solidFill>
              </a:defRPr>
            </a:lvl1pPr>
            <a:lvl2pPr marL="914400" lvl="1" indent="-228600" algn="l">
              <a:lnSpc>
                <a:spcPct val="90000"/>
              </a:lnSpc>
              <a:spcBef>
                <a:spcPts val="2100"/>
              </a:spcBef>
              <a:spcAft>
                <a:spcPts val="0"/>
              </a:spcAft>
              <a:buClr>
                <a:srgbClr val="888888"/>
              </a:buClr>
              <a:buSzPts val="8400"/>
              <a:buNone/>
              <a:defRPr sz="8400">
                <a:solidFill>
                  <a:srgbClr val="888888"/>
                </a:solidFill>
              </a:defRPr>
            </a:lvl2pPr>
            <a:lvl3pPr marL="1371600" lvl="2" indent="-228600" algn="l">
              <a:lnSpc>
                <a:spcPct val="90000"/>
              </a:lnSpc>
              <a:spcBef>
                <a:spcPts val="2100"/>
              </a:spcBef>
              <a:spcAft>
                <a:spcPts val="0"/>
              </a:spcAft>
              <a:buClr>
                <a:srgbClr val="888888"/>
              </a:buClr>
              <a:buSzPts val="7560"/>
              <a:buNone/>
              <a:defRPr sz="7560">
                <a:solidFill>
                  <a:srgbClr val="888888"/>
                </a:solidFill>
              </a:defRPr>
            </a:lvl3pPr>
            <a:lvl4pPr marL="1828800" lvl="3" indent="-228600" algn="l">
              <a:lnSpc>
                <a:spcPct val="90000"/>
              </a:lnSpc>
              <a:spcBef>
                <a:spcPts val="2100"/>
              </a:spcBef>
              <a:spcAft>
                <a:spcPts val="0"/>
              </a:spcAft>
              <a:buClr>
                <a:srgbClr val="888888"/>
              </a:buClr>
              <a:buSzPts val="6720"/>
              <a:buNone/>
              <a:defRPr sz="6719">
                <a:solidFill>
                  <a:srgbClr val="888888"/>
                </a:solidFill>
              </a:defRPr>
            </a:lvl4pPr>
            <a:lvl5pPr marL="2286000" lvl="4" indent="-228600" algn="l">
              <a:lnSpc>
                <a:spcPct val="90000"/>
              </a:lnSpc>
              <a:spcBef>
                <a:spcPts val="2100"/>
              </a:spcBef>
              <a:spcAft>
                <a:spcPts val="0"/>
              </a:spcAft>
              <a:buClr>
                <a:srgbClr val="888888"/>
              </a:buClr>
              <a:buSzPts val="6720"/>
              <a:buNone/>
              <a:defRPr sz="6719">
                <a:solidFill>
                  <a:srgbClr val="888888"/>
                </a:solidFill>
              </a:defRPr>
            </a:lvl5pPr>
            <a:lvl6pPr marL="2743200" lvl="5" indent="-228600" algn="l">
              <a:lnSpc>
                <a:spcPct val="90000"/>
              </a:lnSpc>
              <a:spcBef>
                <a:spcPts val="2100"/>
              </a:spcBef>
              <a:spcAft>
                <a:spcPts val="0"/>
              </a:spcAft>
              <a:buClr>
                <a:srgbClr val="888888"/>
              </a:buClr>
              <a:buSzPts val="6720"/>
              <a:buNone/>
              <a:defRPr sz="6719">
                <a:solidFill>
                  <a:srgbClr val="888888"/>
                </a:solidFill>
              </a:defRPr>
            </a:lvl6pPr>
            <a:lvl7pPr marL="3200400" lvl="6" indent="-228600" algn="l">
              <a:lnSpc>
                <a:spcPct val="90000"/>
              </a:lnSpc>
              <a:spcBef>
                <a:spcPts val="2100"/>
              </a:spcBef>
              <a:spcAft>
                <a:spcPts val="0"/>
              </a:spcAft>
              <a:buClr>
                <a:srgbClr val="888888"/>
              </a:buClr>
              <a:buSzPts val="6720"/>
              <a:buNone/>
              <a:defRPr sz="6719">
                <a:solidFill>
                  <a:srgbClr val="888888"/>
                </a:solidFill>
              </a:defRPr>
            </a:lvl7pPr>
            <a:lvl8pPr marL="3657600" lvl="7" indent="-228600" algn="l">
              <a:lnSpc>
                <a:spcPct val="90000"/>
              </a:lnSpc>
              <a:spcBef>
                <a:spcPts val="2100"/>
              </a:spcBef>
              <a:spcAft>
                <a:spcPts val="0"/>
              </a:spcAft>
              <a:buClr>
                <a:srgbClr val="888888"/>
              </a:buClr>
              <a:buSzPts val="6720"/>
              <a:buNone/>
              <a:defRPr sz="6719">
                <a:solidFill>
                  <a:srgbClr val="888888"/>
                </a:solidFill>
              </a:defRPr>
            </a:lvl8pPr>
            <a:lvl9pPr marL="4114800" lvl="8" indent="-228600" algn="l">
              <a:lnSpc>
                <a:spcPct val="90000"/>
              </a:lnSpc>
              <a:spcBef>
                <a:spcPts val="2100"/>
              </a:spcBef>
              <a:spcAft>
                <a:spcPts val="0"/>
              </a:spcAft>
              <a:buClr>
                <a:srgbClr val="888888"/>
              </a:buClr>
              <a:buSzPts val="6720"/>
              <a:buNone/>
              <a:defRPr sz="6719">
                <a:solidFill>
                  <a:srgbClr val="888888"/>
                </a:solidFill>
              </a:defRPr>
            </a:lvl9pPr>
          </a:lstStyle>
          <a:p>
            <a:endParaRPr/>
          </a:p>
        </p:txBody>
      </p:sp>
      <p:sp>
        <p:nvSpPr>
          <p:cNvPr id="34" name="Google Shape;34;p6"/>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6403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194424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645332"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2645336" y="9414513"/>
            <a:ext cx="16247028"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7" name="Google Shape;47;p8"/>
          <p:cNvSpPr txBox="1">
            <a:spLocks noGrp="1"/>
          </p:cNvSpPr>
          <p:nvPr>
            <p:ph type="body" idx="2"/>
          </p:nvPr>
        </p:nvSpPr>
        <p:spPr>
          <a:xfrm>
            <a:off x="2645336" y="14028420"/>
            <a:ext cx="16247028"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19442432" y="9414513"/>
            <a:ext cx="1632704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9" name="Google Shape;49;p8"/>
          <p:cNvSpPr txBox="1">
            <a:spLocks noGrp="1"/>
          </p:cNvSpPr>
          <p:nvPr>
            <p:ph type="body" idx="4"/>
          </p:nvPr>
        </p:nvSpPr>
        <p:spPr>
          <a:xfrm>
            <a:off x="19442432" y="14028420"/>
            <a:ext cx="1632704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6327042" y="5529588"/>
            <a:ext cx="19442430" cy="27292300"/>
          </a:xfrm>
          <a:prstGeom prst="rect">
            <a:avLst/>
          </a:prstGeom>
          <a:noFill/>
          <a:ln>
            <a:noFill/>
          </a:ln>
        </p:spPr>
        <p:txBody>
          <a:bodyPr spcFirstLastPara="1" wrap="square" lIns="91425" tIns="45700" rIns="91425" bIns="45700" anchor="t" anchorCtr="0">
            <a:normAutofit/>
          </a:bodyPr>
          <a:lstStyle>
            <a:lvl1pPr marL="457200" lvl="0" indent="-1082040" algn="l">
              <a:lnSpc>
                <a:spcPct val="90000"/>
              </a:lnSpc>
              <a:spcBef>
                <a:spcPts val="4200"/>
              </a:spcBef>
              <a:spcAft>
                <a:spcPts val="0"/>
              </a:spcAft>
              <a:buClr>
                <a:schemeClr val="dk1"/>
              </a:buClr>
              <a:buSzPts val="13440"/>
              <a:buChar char="•"/>
              <a:defRPr sz="13439"/>
            </a:lvl1pPr>
            <a:lvl2pPr marL="914400" lvl="1" indent="-975360" algn="l">
              <a:lnSpc>
                <a:spcPct val="90000"/>
              </a:lnSpc>
              <a:spcBef>
                <a:spcPts val="2100"/>
              </a:spcBef>
              <a:spcAft>
                <a:spcPts val="0"/>
              </a:spcAft>
              <a:buClr>
                <a:schemeClr val="dk1"/>
              </a:buClr>
              <a:buSzPts val="11760"/>
              <a:buChar char="•"/>
              <a:defRPr sz="11760"/>
            </a:lvl2pPr>
            <a:lvl3pPr marL="1371600" lvl="2" indent="-868680" algn="l">
              <a:lnSpc>
                <a:spcPct val="90000"/>
              </a:lnSpc>
              <a:spcBef>
                <a:spcPts val="2100"/>
              </a:spcBef>
              <a:spcAft>
                <a:spcPts val="0"/>
              </a:spcAft>
              <a:buClr>
                <a:schemeClr val="dk1"/>
              </a:buClr>
              <a:buSzPts val="10080"/>
              <a:buChar char="•"/>
              <a:defRPr sz="10080"/>
            </a:lvl3pPr>
            <a:lvl4pPr marL="1828800" lvl="3" indent="-762000" algn="l">
              <a:lnSpc>
                <a:spcPct val="90000"/>
              </a:lnSpc>
              <a:spcBef>
                <a:spcPts val="2100"/>
              </a:spcBef>
              <a:spcAft>
                <a:spcPts val="0"/>
              </a:spcAft>
              <a:buClr>
                <a:schemeClr val="dk1"/>
              </a:buClr>
              <a:buSzPts val="8400"/>
              <a:buChar char="•"/>
              <a:defRPr sz="8400"/>
            </a:lvl4pPr>
            <a:lvl5pPr marL="2286000" lvl="4" indent="-762000" algn="l">
              <a:lnSpc>
                <a:spcPct val="90000"/>
              </a:lnSpc>
              <a:spcBef>
                <a:spcPts val="2100"/>
              </a:spcBef>
              <a:spcAft>
                <a:spcPts val="0"/>
              </a:spcAft>
              <a:buClr>
                <a:schemeClr val="dk1"/>
              </a:buClr>
              <a:buSzPts val="8400"/>
              <a:buChar char="•"/>
              <a:defRPr sz="8400"/>
            </a:lvl5pPr>
            <a:lvl6pPr marL="2743200" lvl="5" indent="-762000" algn="l">
              <a:lnSpc>
                <a:spcPct val="90000"/>
              </a:lnSpc>
              <a:spcBef>
                <a:spcPts val="2100"/>
              </a:spcBef>
              <a:spcAft>
                <a:spcPts val="0"/>
              </a:spcAft>
              <a:buClr>
                <a:schemeClr val="dk1"/>
              </a:buClr>
              <a:buSzPts val="8400"/>
              <a:buChar char="•"/>
              <a:defRPr sz="8400"/>
            </a:lvl6pPr>
            <a:lvl7pPr marL="3200400" lvl="6" indent="-762000" algn="l">
              <a:lnSpc>
                <a:spcPct val="90000"/>
              </a:lnSpc>
              <a:spcBef>
                <a:spcPts val="2100"/>
              </a:spcBef>
              <a:spcAft>
                <a:spcPts val="0"/>
              </a:spcAft>
              <a:buClr>
                <a:schemeClr val="dk1"/>
              </a:buClr>
              <a:buSzPts val="8400"/>
              <a:buChar char="•"/>
              <a:defRPr sz="8400"/>
            </a:lvl7pPr>
            <a:lvl8pPr marL="3657600" lvl="7" indent="-762000" algn="l">
              <a:lnSpc>
                <a:spcPct val="90000"/>
              </a:lnSpc>
              <a:spcBef>
                <a:spcPts val="2100"/>
              </a:spcBef>
              <a:spcAft>
                <a:spcPts val="0"/>
              </a:spcAft>
              <a:buClr>
                <a:schemeClr val="dk1"/>
              </a:buClr>
              <a:buSzPts val="8400"/>
              <a:buChar char="•"/>
              <a:defRPr sz="8400"/>
            </a:lvl8pPr>
            <a:lvl9pPr marL="4114800" lvl="8" indent="-762000" algn="l">
              <a:lnSpc>
                <a:spcPct val="90000"/>
              </a:lnSpc>
              <a:spcBef>
                <a:spcPts val="210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2" name="Google Shape;62;p10"/>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6327042" y="5529588"/>
            <a:ext cx="19442430" cy="27292300"/>
          </a:xfrm>
          <a:prstGeom prst="rect">
            <a:avLst/>
          </a:prstGeom>
          <a:noFill/>
          <a:ln>
            <a:noFill/>
          </a:ln>
        </p:spPr>
      </p:sp>
      <p:sp>
        <p:nvSpPr>
          <p:cNvPr id="68" name="Google Shape;68;p11"/>
          <p:cNvSpPr txBox="1">
            <a:spLocks noGrp="1"/>
          </p:cNvSpPr>
          <p:nvPr>
            <p:ph type="body" idx="1"/>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9" name="Google Shape;69;p11"/>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480"/>
              <a:buFont typeface="Calibri"/>
              <a:buNone/>
              <a:defRPr sz="184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marR="0" lvl="0" indent="-975360" algn="l" rtl="0">
              <a:lnSpc>
                <a:spcPct val="90000"/>
              </a:lnSpc>
              <a:spcBef>
                <a:spcPts val="4200"/>
              </a:spcBef>
              <a:spcAft>
                <a:spcPts val="0"/>
              </a:spcAft>
              <a:buClr>
                <a:schemeClr val="dk1"/>
              </a:buClr>
              <a:buSzPts val="11760"/>
              <a:buFont typeface="Arial"/>
              <a:buChar char="•"/>
              <a:defRPr sz="11760" b="0" i="0" u="none" strike="noStrike" cap="none">
                <a:solidFill>
                  <a:schemeClr val="dk1"/>
                </a:solidFill>
                <a:latin typeface="Calibri"/>
                <a:ea typeface="Calibri"/>
                <a:cs typeface="Calibri"/>
                <a:sym typeface="Calibri"/>
              </a:defRPr>
            </a:lvl1pPr>
            <a:lvl2pPr marL="914400" marR="0" lvl="1" indent="-868680" algn="l" rtl="0">
              <a:lnSpc>
                <a:spcPct val="90000"/>
              </a:lnSpc>
              <a:spcBef>
                <a:spcPts val="21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2pPr>
            <a:lvl3pPr marL="1371600" marR="0" lvl="2" indent="-762000" algn="l" rtl="0">
              <a:lnSpc>
                <a:spcPct val="90000"/>
              </a:lnSpc>
              <a:spcBef>
                <a:spcPts val="21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3pPr>
            <a:lvl4pPr marL="1828800" marR="0" lvl="3"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4pPr>
            <a:lvl5pPr marL="2286000" marR="0" lvl="4"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5pPr>
            <a:lvl6pPr marL="2743200" marR="0" lvl="5"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6pPr>
            <a:lvl7pPr marL="3200400" marR="0" lvl="6"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7pPr>
            <a:lvl8pPr marL="3657600" marR="0" lvl="7"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8pPr>
            <a:lvl9pPr marL="4114800" marR="0" lvl="8" indent="-708659"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836388" y="7072650"/>
            <a:ext cx="17335500" cy="55104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chemeClr val="dk1"/>
              </a:buClr>
              <a:buSzPts val="1100"/>
              <a:buFont typeface="Arial"/>
              <a:buNone/>
            </a:pPr>
            <a:r>
              <a:rPr lang="en-US" sz="3200" i="0" u="none" strike="noStrike" cap="none" dirty="0">
                <a:solidFill>
                  <a:schemeClr val="dk1"/>
                </a:solidFill>
              </a:rPr>
              <a:t>A common problem in robotics is locating objects and arranging them in some manner.</a:t>
            </a:r>
            <a:r>
              <a:rPr lang="en-US" sz="3200" dirty="0">
                <a:solidFill>
                  <a:schemeClr val="dk1"/>
                </a:solidFill>
              </a:rPr>
              <a:t> </a:t>
            </a:r>
            <a:r>
              <a:rPr lang="en-US" sz="3200" i="0" u="none" strike="noStrike" cap="none" dirty="0">
                <a:solidFill>
                  <a:schemeClr val="dk1"/>
                </a:solidFill>
              </a:rPr>
              <a:t>In most cases, this is accomplished using an overhead camera that provides a “God’s eye”</a:t>
            </a:r>
            <a:r>
              <a:rPr lang="en-US" sz="3200" dirty="0">
                <a:solidFill>
                  <a:schemeClr val="dk1"/>
                </a:solidFill>
              </a:rPr>
              <a:t> </a:t>
            </a:r>
            <a:r>
              <a:rPr lang="en-US" sz="3200" i="0" u="none" strike="noStrike" cap="none" dirty="0">
                <a:solidFill>
                  <a:schemeClr val="dk1"/>
                </a:solidFill>
              </a:rPr>
              <a:t>view, i.e., a view of an entire area. In this project, we are attempting a variation of</a:t>
            </a:r>
            <a:r>
              <a:rPr lang="en-US" sz="3200" dirty="0">
                <a:solidFill>
                  <a:schemeClr val="dk1"/>
                </a:solidFill>
              </a:rPr>
              <a:t> </a:t>
            </a:r>
            <a:r>
              <a:rPr lang="en-US" sz="3200" i="0" u="none" strike="noStrike" cap="none" dirty="0">
                <a:solidFill>
                  <a:schemeClr val="dk1"/>
                </a:solidFill>
              </a:rPr>
              <a:t>this problem by removing the overhead camera and relying solely on a camera attached to</a:t>
            </a:r>
            <a:r>
              <a:rPr lang="en-US" sz="3200" dirty="0">
                <a:solidFill>
                  <a:schemeClr val="dk1"/>
                </a:solidFill>
              </a:rPr>
              <a:t> </a:t>
            </a:r>
            <a:r>
              <a:rPr lang="en-US" sz="3200" i="0" u="none" strike="noStrike" cap="none" dirty="0">
                <a:solidFill>
                  <a:schemeClr val="dk1"/>
                </a:solidFill>
              </a:rPr>
              <a:t>the mobile robot that only provides a partial view of the area. In order to test our</a:t>
            </a:r>
            <a:r>
              <a:rPr lang="en-US" sz="3200" dirty="0">
                <a:solidFill>
                  <a:schemeClr val="dk1"/>
                </a:solidFill>
              </a:rPr>
              <a:t> </a:t>
            </a:r>
            <a:r>
              <a:rPr lang="en-US" sz="3200" i="0" u="none" strike="noStrike" cap="none" dirty="0">
                <a:solidFill>
                  <a:schemeClr val="dk1"/>
                </a:solidFill>
              </a:rPr>
              <a:t>approach, our team’s goal is to use a TurtleBot3 Burger robot to rearrange several</a:t>
            </a:r>
            <a:r>
              <a:rPr lang="en-US" sz="3200" dirty="0">
                <a:solidFill>
                  <a:schemeClr val="dk1"/>
                </a:solidFill>
              </a:rPr>
              <a:t> </a:t>
            </a:r>
            <a:r>
              <a:rPr lang="en-US" sz="3200" i="0" u="none" strike="noStrike" cap="none" dirty="0">
                <a:solidFill>
                  <a:schemeClr val="dk1"/>
                </a:solidFill>
              </a:rPr>
              <a:t>blocks into a specified order. To accomplish this task, we will assemble the mobile</a:t>
            </a:r>
            <a:r>
              <a:rPr lang="en-US" sz="3200" dirty="0">
                <a:solidFill>
                  <a:schemeClr val="dk1"/>
                </a:solidFill>
              </a:rPr>
              <a:t> </a:t>
            </a:r>
            <a:r>
              <a:rPr lang="en-US" sz="3200" i="0" u="none" strike="noStrike" cap="none" dirty="0">
                <a:solidFill>
                  <a:schemeClr val="dk1"/>
                </a:solidFill>
              </a:rPr>
              <a:t>robot and modify it to suit the problem. The overall approach has the robot searching</a:t>
            </a:r>
            <a:r>
              <a:rPr lang="en-US" sz="3200" dirty="0">
                <a:solidFill>
                  <a:schemeClr val="dk1"/>
                </a:solidFill>
              </a:rPr>
              <a:t> </a:t>
            </a:r>
            <a:r>
              <a:rPr lang="en-US" sz="3200" i="0" u="none" strike="noStrike" cap="none" dirty="0">
                <a:solidFill>
                  <a:schemeClr val="dk1"/>
                </a:solidFill>
              </a:rPr>
              <a:t>a designated area for blocks in a back-and-forth search pattern. As each block is found,</a:t>
            </a:r>
            <a:r>
              <a:rPr lang="en-US" sz="3200" dirty="0">
                <a:solidFill>
                  <a:schemeClr val="dk1"/>
                </a:solidFill>
              </a:rPr>
              <a:t> </a:t>
            </a:r>
            <a:r>
              <a:rPr lang="en-US" sz="3200" i="0" u="none" strike="noStrike" cap="none" dirty="0">
                <a:solidFill>
                  <a:schemeClr val="dk1"/>
                </a:solidFill>
              </a:rPr>
              <a:t>the block will be moved to a staging area for further processing. After scanning the </a:t>
            </a:r>
            <a:r>
              <a:rPr lang="en-US" sz="3200" dirty="0">
                <a:solidFill>
                  <a:schemeClr val="dk1"/>
                </a:solidFill>
              </a:rPr>
              <a:t>entirety</a:t>
            </a:r>
            <a:r>
              <a:rPr lang="en-US" sz="3200" i="0" u="none" strike="noStrike" cap="none" dirty="0">
                <a:solidFill>
                  <a:schemeClr val="dk1"/>
                </a:solidFill>
              </a:rPr>
              <a:t> of the area, the robot will identify each block in the staging area</a:t>
            </a:r>
            <a:r>
              <a:rPr lang="en-US" sz="3200" dirty="0">
                <a:solidFill>
                  <a:schemeClr val="dk1"/>
                </a:solidFill>
              </a:rPr>
              <a:t> </a:t>
            </a:r>
            <a:r>
              <a:rPr lang="en-US" sz="3200" i="0" u="none" strike="noStrike" cap="none" dirty="0">
                <a:solidFill>
                  <a:schemeClr val="dk1"/>
                </a:solidFill>
              </a:rPr>
              <a:t>then move the blocks</a:t>
            </a:r>
            <a:r>
              <a:rPr lang="en-US" sz="3200" dirty="0">
                <a:solidFill>
                  <a:schemeClr val="dk1"/>
                </a:solidFill>
              </a:rPr>
              <a:t> </a:t>
            </a:r>
            <a:r>
              <a:rPr lang="en-US" sz="3200" i="0" u="none" strike="noStrike" cap="none" dirty="0">
                <a:solidFill>
                  <a:schemeClr val="dk1"/>
                </a:solidFill>
              </a:rPr>
              <a:t>to the desired order.</a:t>
            </a:r>
            <a:endParaRPr sz="3200" i="0" u="none" strike="noStrike" cap="none" dirty="0">
              <a:solidFill>
                <a:schemeClr val="dk1"/>
              </a:solidFill>
            </a:endParaRPr>
          </a:p>
        </p:txBody>
      </p:sp>
      <p:sp>
        <p:nvSpPr>
          <p:cNvPr id="90" name="Google Shape;90;p1"/>
          <p:cNvSpPr txBox="1"/>
          <p:nvPr/>
        </p:nvSpPr>
        <p:spPr>
          <a:xfrm>
            <a:off x="836388" y="6158250"/>
            <a:ext cx="16976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Abstract</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7772400" y="914400"/>
            <a:ext cx="22860000" cy="144650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rgbClr val="BB1C3F"/>
                </a:solidFill>
                <a:latin typeface="Calibri"/>
                <a:ea typeface="Calibri"/>
                <a:cs typeface="Calibri"/>
                <a:sym typeface="Calibri"/>
              </a:rPr>
              <a:t>NibblesBot</a:t>
            </a:r>
            <a:endParaRPr sz="1400" b="0" i="0" u="none" strike="noStrike" cap="none">
              <a:solidFill>
                <a:srgbClr val="000000"/>
              </a:solidFill>
              <a:latin typeface="Arial"/>
              <a:ea typeface="Arial"/>
              <a:cs typeface="Arial"/>
              <a:sym typeface="Arial"/>
            </a:endParaRPr>
          </a:p>
        </p:txBody>
      </p:sp>
      <p:sp>
        <p:nvSpPr>
          <p:cNvPr id="92" name="Google Shape;92;p1"/>
          <p:cNvSpPr txBox="1"/>
          <p:nvPr/>
        </p:nvSpPr>
        <p:spPr>
          <a:xfrm>
            <a:off x="7772400" y="2543144"/>
            <a:ext cx="228600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Ethen Carrell, Charles Moertle, Calab Reeder</a:t>
            </a: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Dept. Of Computer Science and Information Technology</a:t>
            </a: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0" y="638"/>
            <a:ext cx="38404800" cy="5486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258"/>
              <a:buFont typeface="Arial"/>
              <a:buNone/>
            </a:pPr>
            <a:endParaRPr sz="7258" i="0" u="none" strike="noStrike" cap="none">
              <a:solidFill>
                <a:schemeClr val="lt1"/>
              </a:solidFill>
              <a:latin typeface="Calibri"/>
              <a:ea typeface="Calibri"/>
              <a:cs typeface="Calibri"/>
              <a:sym typeface="Calibri"/>
            </a:endParaRPr>
          </a:p>
        </p:txBody>
      </p:sp>
      <p:pic>
        <p:nvPicPr>
          <p:cNvPr id="95" name="Google Shape;95;p1" descr="Logo&#10;&#10;Description automatically generated"/>
          <p:cNvPicPr preferRelativeResize="0"/>
          <p:nvPr/>
        </p:nvPicPr>
        <p:blipFill rotWithShape="1">
          <a:blip r:embed="rId3">
            <a:alphaModFix/>
          </a:blip>
          <a:srcRect/>
          <a:stretch/>
        </p:blipFill>
        <p:spPr>
          <a:xfrm>
            <a:off x="1371600" y="914400"/>
            <a:ext cx="6126480" cy="3658870"/>
          </a:xfrm>
          <a:prstGeom prst="rect">
            <a:avLst/>
          </a:prstGeom>
          <a:noFill/>
          <a:ln>
            <a:noFill/>
          </a:ln>
        </p:spPr>
      </p:pic>
      <p:sp>
        <p:nvSpPr>
          <p:cNvPr id="96" name="Google Shape;96;p1"/>
          <p:cNvSpPr txBox="1"/>
          <p:nvPr/>
        </p:nvSpPr>
        <p:spPr>
          <a:xfrm>
            <a:off x="9733638" y="13580850"/>
            <a:ext cx="8438100" cy="128988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To facilitate the search and movement of the robot, we have enclosed the search area with a black line of tape that serves as the boundary. The area inside the boundary is made of white paper to increase the contrast of the colored blocks that the robot needs to find and retrieve. We have also drawn a circle around the starting position of the robot to serve as a staging area for further processing once the robot has retrieved all the blocks in the area. </a:t>
            </a:r>
            <a:endParaRPr sz="3200">
              <a:solidFill>
                <a:schemeClr val="dk1"/>
              </a:solidFill>
            </a:endParaRPr>
          </a:p>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The robot’s search pattern follows an out-and-back path. After reaching a wall, it executes a 90-degree turn, moves forward a brief distance, performs another 90-degree turn, and resumes the search.</a:t>
            </a:r>
            <a:endParaRPr sz="3200">
              <a:solidFill>
                <a:schemeClr val="dk1"/>
              </a:solidFill>
            </a:endParaRPr>
          </a:p>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rPr>
              <a:t>	The project relies on two main computer vision algorithms: Canny edge detection and ORB (Oriented FAST and Rotated BRIEF) feature detector. We use Canny edge detection to identify the blocks in front of the robot, which then allows for dynamic cropping of the blocks in real-time. These dynamic crops are then fed to the ORB algorithm, which is used to identify the letter on each block to sort them in a specified order.</a:t>
            </a:r>
            <a:endParaRPr sz="3200">
              <a:solidFill>
                <a:schemeClr val="dk1"/>
              </a:solidFill>
            </a:endParaRPr>
          </a:p>
        </p:txBody>
      </p:sp>
      <p:sp>
        <p:nvSpPr>
          <p:cNvPr id="97" name="Google Shape;97;p1"/>
          <p:cNvSpPr txBox="1"/>
          <p:nvPr/>
        </p:nvSpPr>
        <p:spPr>
          <a:xfrm>
            <a:off x="9733650" y="12666450"/>
            <a:ext cx="8438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Design</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28616488" y="15471415"/>
            <a:ext cx="8969487" cy="1197520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dirty="0">
                <a:solidFill>
                  <a:schemeClr val="dk1"/>
                </a:solidFill>
              </a:rPr>
              <a:t>Several challenges were encountered during the development of the project, such as obstacles, color detection issues, and difficulties in identifying similar letters. The problem of obstacle avoidance adds another layer of complexity, which necessitates further algorithmic design. While a 2D LiDAR system could be used to detect obstacles that are taller than the robot, smaller obstacles would require alternative methods. Integrating object avoidance capabilities would enable </a:t>
            </a:r>
            <a:r>
              <a:rPr lang="en-US" sz="3200" dirty="0" err="1">
                <a:solidFill>
                  <a:schemeClr val="dk1"/>
                </a:solidFill>
              </a:rPr>
              <a:t>NibblesBot</a:t>
            </a:r>
            <a:r>
              <a:rPr lang="en-US" sz="3200" dirty="0">
                <a:solidFill>
                  <a:schemeClr val="dk1"/>
                </a:solidFill>
              </a:rPr>
              <a:t> to navigate more realistic environments and locate blocks with greater accuracy. The color yellow posed a significant challenge in terms of detection due to variations in light levels. Therefore, future development efforts should consider methods for maintaining consistent color detection in response to changes in the environment. Additionally, identifying similar letters proved difficult due to their near-indistinguishable appearance when rotated. To overcome this issue, refining algorithms and expanding the dataset could be explored as potential solutions</a:t>
            </a:r>
            <a:endParaRPr sz="3200" b="1" i="0" u="none" strike="noStrike" cap="none" dirty="0">
              <a:solidFill>
                <a:schemeClr val="dk1"/>
              </a:solidFill>
            </a:endParaRPr>
          </a:p>
        </p:txBody>
      </p:sp>
      <p:sp>
        <p:nvSpPr>
          <p:cNvPr id="99" name="Google Shape;99;p1"/>
          <p:cNvSpPr txBox="1"/>
          <p:nvPr/>
        </p:nvSpPr>
        <p:spPr>
          <a:xfrm>
            <a:off x="28616463" y="14640440"/>
            <a:ext cx="8969487" cy="8352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Future Work</a:t>
            </a:r>
            <a:endParaRPr sz="1400" b="0" i="0" u="none" strike="noStrike" cap="none">
              <a:solidFill>
                <a:srgbClr val="000000"/>
              </a:solidFill>
              <a:latin typeface="Arial"/>
              <a:ea typeface="Arial"/>
              <a:cs typeface="Arial"/>
              <a:sym typeface="Arial"/>
            </a:endParaRPr>
          </a:p>
        </p:txBody>
      </p:sp>
      <p:sp>
        <p:nvSpPr>
          <p:cNvPr id="100" name="Google Shape;100;p1"/>
          <p:cNvSpPr txBox="1"/>
          <p:nvPr/>
        </p:nvSpPr>
        <p:spPr>
          <a:xfrm>
            <a:off x="16594438" y="37003275"/>
            <a:ext cx="11359800" cy="111090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5</a:t>
            </a:r>
            <a:r>
              <a:rPr lang="en-US" sz="3200" b="1" i="0" u="none" strike="noStrike" cap="none">
                <a:solidFill>
                  <a:srgbClr val="BB1C3F"/>
                </a:solidFill>
              </a:rPr>
              <a:t>:</a:t>
            </a:r>
            <a:r>
              <a:rPr lang="en-US" sz="3200" b="1">
                <a:solidFill>
                  <a:srgbClr val="BB1C3F"/>
                </a:solidFill>
              </a:rPr>
              <a:t> </a:t>
            </a:r>
            <a:r>
              <a:rPr lang="en-US" sz="3200">
                <a:solidFill>
                  <a:schemeClr val="dk1"/>
                </a:solidFill>
              </a:rPr>
              <a:t>Message diagram defining the data being passed between each component.</a:t>
            </a:r>
            <a:endParaRPr sz="1400" i="0" u="none" strike="noStrike" cap="none">
              <a:solidFill>
                <a:srgbClr val="000000"/>
              </a:solidFill>
            </a:endParaRPr>
          </a:p>
        </p:txBody>
      </p:sp>
      <p:sp>
        <p:nvSpPr>
          <p:cNvPr id="101" name="Google Shape;101;p1"/>
          <p:cNvSpPr txBox="1"/>
          <p:nvPr/>
        </p:nvSpPr>
        <p:spPr>
          <a:xfrm>
            <a:off x="18896775" y="13809925"/>
            <a:ext cx="9058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3</a:t>
            </a:r>
            <a:r>
              <a:rPr lang="en-US" sz="3200" b="1" i="0" u="none" strike="noStrike" cap="none">
                <a:solidFill>
                  <a:srgbClr val="BB1C3F"/>
                </a:solidFill>
              </a:rPr>
              <a:t>: </a:t>
            </a:r>
            <a:r>
              <a:rPr lang="en-US" sz="3200">
                <a:solidFill>
                  <a:schemeClr val="dk1"/>
                </a:solidFill>
              </a:rPr>
              <a:t>Live object detection using OpenCv and ORB (Orientated FAST, Rotated BRIEF).</a:t>
            </a:r>
            <a:endParaRPr sz="1400" i="0" u="none" strike="noStrike" cap="none">
              <a:solidFill>
                <a:srgbClr val="000000"/>
              </a:solidFill>
            </a:endParaRPr>
          </a:p>
        </p:txBody>
      </p:sp>
      <p:sp>
        <p:nvSpPr>
          <p:cNvPr id="102" name="Google Shape;102;p1"/>
          <p:cNvSpPr txBox="1"/>
          <p:nvPr/>
        </p:nvSpPr>
        <p:spPr>
          <a:xfrm>
            <a:off x="28616454" y="27467750"/>
            <a:ext cx="88713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References</a:t>
            </a:r>
            <a:endParaRPr sz="1400" b="0" i="0" u="none" strike="noStrike" cap="none">
              <a:solidFill>
                <a:srgbClr val="000000"/>
              </a:solidFill>
              <a:latin typeface="Arial"/>
              <a:ea typeface="Arial"/>
              <a:cs typeface="Arial"/>
              <a:sym typeface="Arial"/>
            </a:endParaRPr>
          </a:p>
        </p:txBody>
      </p:sp>
      <p:sp>
        <p:nvSpPr>
          <p:cNvPr id="103" name="Google Shape;103;p1"/>
          <p:cNvSpPr txBox="1"/>
          <p:nvPr/>
        </p:nvSpPr>
        <p:spPr>
          <a:xfrm>
            <a:off x="28616482" y="28341439"/>
            <a:ext cx="8871300" cy="5682900"/>
          </a:xfrm>
          <a:prstGeom prst="rect">
            <a:avLst/>
          </a:prstGeom>
          <a:solidFill>
            <a:schemeClr val="lt1"/>
          </a:solidFill>
          <a:ln w="12700" cap="flat" cmpd="sng">
            <a:solidFill>
              <a:schemeClr val="dk1"/>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91425" tIns="45700" rIns="91425" bIns="45700" anchor="t" anchorCtr="0">
            <a:spAutoFit/>
          </a:bodyPr>
          <a:lstStyle/>
          <a:p>
            <a:pPr marL="502919" marR="0" lvl="0" indent="-431800" algn="l" rtl="0">
              <a:lnSpc>
                <a:spcPct val="115000"/>
              </a:lnSpc>
              <a:spcBef>
                <a:spcPts val="1200"/>
              </a:spcBef>
              <a:spcAft>
                <a:spcPts val="0"/>
              </a:spcAft>
              <a:buClr>
                <a:schemeClr val="dk1"/>
              </a:buClr>
              <a:buSzPts val="3200"/>
              <a:buAutoNum type="arabicPeriod"/>
            </a:pPr>
            <a:r>
              <a:rPr lang="en-US" sz="3200">
                <a:solidFill>
                  <a:schemeClr val="dk1"/>
                </a:solidFill>
              </a:rPr>
              <a:t>ROBOTIS e-Manual, https://emanual.robotis.com/docs/en/platform/turtlebot3/overview/. </a:t>
            </a:r>
            <a:endParaRPr sz="3200" i="0" u="none" strike="noStrike" cap="none">
              <a:solidFill>
                <a:srgbClr val="000000"/>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ROS.org, http://wiki.ros.org/turtlebot3. </a:t>
            </a:r>
            <a:endParaRPr sz="3200">
              <a:solidFill>
                <a:schemeClr val="dk1"/>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Canny Documentation, https://docs.opencv.org/4.x/da/d22/tutorial_py_canny.html</a:t>
            </a:r>
            <a:endParaRPr sz="3200">
              <a:solidFill>
                <a:schemeClr val="dk1"/>
              </a:solidFill>
            </a:endParaRPr>
          </a:p>
          <a:p>
            <a:pPr marL="502919" lvl="0" indent="-431800" algn="l" rtl="0">
              <a:lnSpc>
                <a:spcPct val="115000"/>
              </a:lnSpc>
              <a:spcBef>
                <a:spcPts val="0"/>
              </a:spcBef>
              <a:spcAft>
                <a:spcPts val="0"/>
              </a:spcAft>
              <a:buClr>
                <a:schemeClr val="dk1"/>
              </a:buClr>
              <a:buSzPts val="3200"/>
              <a:buAutoNum type="arabicPeriod"/>
            </a:pPr>
            <a:r>
              <a:rPr lang="en-US" sz="3200">
                <a:solidFill>
                  <a:schemeClr val="dk1"/>
                </a:solidFill>
              </a:rPr>
              <a:t>ORB Documentation, https://docs.opencv.org/4.x/db/d95/classcv_1_1ORB.html</a:t>
            </a:r>
            <a:endParaRPr sz="3200">
              <a:solidFill>
                <a:schemeClr val="dk1"/>
              </a:solidFill>
            </a:endParaRPr>
          </a:p>
        </p:txBody>
      </p:sp>
      <p:sp>
        <p:nvSpPr>
          <p:cNvPr id="104" name="Google Shape;104;p1"/>
          <p:cNvSpPr txBox="1"/>
          <p:nvPr/>
        </p:nvSpPr>
        <p:spPr>
          <a:xfrm>
            <a:off x="28616438" y="34067036"/>
            <a:ext cx="88713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Acknowledgements</a:t>
            </a:r>
            <a:endParaRPr sz="1400" b="0" i="0" u="none" strike="noStrike" cap="none">
              <a:solidFill>
                <a:srgbClr val="000000"/>
              </a:solidFill>
              <a:latin typeface="Arial"/>
              <a:ea typeface="Arial"/>
              <a:cs typeface="Arial"/>
              <a:sym typeface="Arial"/>
            </a:endParaRPr>
          </a:p>
        </p:txBody>
      </p:sp>
      <p:sp>
        <p:nvSpPr>
          <p:cNvPr id="105" name="Google Shape;105;p1"/>
          <p:cNvSpPr txBox="1"/>
          <p:nvPr/>
        </p:nvSpPr>
        <p:spPr>
          <a:xfrm>
            <a:off x="28616482" y="34940775"/>
            <a:ext cx="8871300" cy="20625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i="0" u="none" strike="noStrike" cap="none">
                <a:solidFill>
                  <a:schemeClr val="dk1"/>
                </a:solidFill>
              </a:rPr>
              <a:t>We would like to thank Dr. </a:t>
            </a:r>
            <a:r>
              <a:rPr lang="en-US" sz="3200">
                <a:solidFill>
                  <a:schemeClr val="dk1"/>
                </a:solidFill>
              </a:rPr>
              <a:t>John Nicholson and Dr. Leong Lee</a:t>
            </a:r>
            <a:r>
              <a:rPr lang="en-US" sz="3200" i="0" u="none" strike="noStrike" cap="none">
                <a:solidFill>
                  <a:schemeClr val="dk1"/>
                </a:solidFill>
              </a:rPr>
              <a:t> for </a:t>
            </a:r>
            <a:r>
              <a:rPr lang="en-US" sz="3200">
                <a:solidFill>
                  <a:schemeClr val="dk1"/>
                </a:solidFill>
              </a:rPr>
              <a:t>their </a:t>
            </a:r>
            <a:r>
              <a:rPr lang="en-US" sz="3200" i="0" u="none" strike="noStrike" cap="none">
                <a:solidFill>
                  <a:schemeClr val="dk1"/>
                </a:solidFill>
              </a:rPr>
              <a:t>support of students in the Department of Computer Science and Information Technology.</a:t>
            </a:r>
            <a:endParaRPr sz="1400" i="0" u="none" strike="noStrike" cap="none">
              <a:solidFill>
                <a:srgbClr val="000000"/>
              </a:solidFill>
            </a:endParaRPr>
          </a:p>
        </p:txBody>
      </p:sp>
      <p:cxnSp>
        <p:nvCxnSpPr>
          <p:cNvPr id="106" name="Google Shape;106;p1"/>
          <p:cNvCxnSpPr/>
          <p:nvPr/>
        </p:nvCxnSpPr>
        <p:spPr>
          <a:xfrm>
            <a:off x="857250" y="5689600"/>
            <a:ext cx="36728700" cy="31800"/>
          </a:xfrm>
          <a:prstGeom prst="straightConnector1">
            <a:avLst/>
          </a:prstGeom>
          <a:noFill/>
          <a:ln w="63500" cap="flat" cmpd="sng">
            <a:solidFill>
              <a:schemeClr val="dk1"/>
            </a:solidFill>
            <a:prstDash val="solid"/>
            <a:miter lim="800000"/>
            <a:headEnd type="none" w="sm" len="sm"/>
            <a:tailEnd type="none" w="sm" len="sm"/>
          </a:ln>
        </p:spPr>
      </p:cxnSp>
      <p:sp>
        <p:nvSpPr>
          <p:cNvPr id="107" name="Google Shape;107;p1"/>
          <p:cNvSpPr txBox="1"/>
          <p:nvPr/>
        </p:nvSpPr>
        <p:spPr>
          <a:xfrm>
            <a:off x="18957391" y="24408448"/>
            <a:ext cx="88713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4</a:t>
            </a:r>
            <a:r>
              <a:rPr lang="en-US" sz="3200" b="1" i="0" u="none" strike="noStrike" cap="none" dirty="0">
                <a:solidFill>
                  <a:srgbClr val="BB1C3F"/>
                </a:solidFill>
              </a:rPr>
              <a:t>:</a:t>
            </a:r>
            <a:r>
              <a:rPr lang="en-US" sz="3200" b="1" dirty="0">
                <a:solidFill>
                  <a:srgbClr val="BB1C3F"/>
                </a:solidFill>
              </a:rPr>
              <a:t> </a:t>
            </a:r>
            <a:r>
              <a:rPr lang="en-US" sz="3200" dirty="0">
                <a:solidFill>
                  <a:schemeClr val="dk1"/>
                </a:solidFill>
              </a:rPr>
              <a:t>Block diagram outlining the hardware and software  components in the system.</a:t>
            </a:r>
            <a:endParaRPr sz="1400" i="0" u="none" strike="noStrike" cap="none" dirty="0">
              <a:solidFill>
                <a:srgbClr val="000000"/>
              </a:solidFill>
            </a:endParaRPr>
          </a:p>
        </p:txBody>
      </p:sp>
      <p:pic>
        <p:nvPicPr>
          <p:cNvPr id="108" name="Google Shape;108;p1"/>
          <p:cNvPicPr preferRelativeResize="0"/>
          <p:nvPr/>
        </p:nvPicPr>
        <p:blipFill>
          <a:blip r:embed="rId4">
            <a:alphaModFix/>
          </a:blip>
          <a:stretch>
            <a:fillRect/>
          </a:stretch>
        </p:blipFill>
        <p:spPr>
          <a:xfrm>
            <a:off x="942363" y="13580849"/>
            <a:ext cx="8000100" cy="10634030"/>
          </a:xfrm>
          <a:prstGeom prst="rect">
            <a:avLst/>
          </a:prstGeom>
          <a:noFill/>
          <a:ln w="19050" cap="flat" cmpd="sng">
            <a:solidFill>
              <a:schemeClr val="dk2"/>
            </a:solidFill>
            <a:prstDash val="solid"/>
            <a:round/>
            <a:headEnd type="none" w="sm" len="sm"/>
            <a:tailEnd type="none" w="sm" len="sm"/>
          </a:ln>
        </p:spPr>
      </p:pic>
      <p:sp>
        <p:nvSpPr>
          <p:cNvPr id="109" name="Google Shape;109;p1"/>
          <p:cNvSpPr txBox="1"/>
          <p:nvPr/>
        </p:nvSpPr>
        <p:spPr>
          <a:xfrm>
            <a:off x="942363" y="24214875"/>
            <a:ext cx="80001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1</a:t>
            </a:r>
            <a:r>
              <a:rPr lang="en-US" sz="3200" b="1" i="0" u="none" strike="noStrike" cap="none">
                <a:solidFill>
                  <a:srgbClr val="BB1C3F"/>
                </a:solidFill>
              </a:rPr>
              <a:t>:</a:t>
            </a:r>
            <a:r>
              <a:rPr lang="en-US" sz="3200">
                <a:solidFill>
                  <a:schemeClr val="dk1"/>
                </a:solidFill>
              </a:rPr>
              <a:t> NibblesBot built from the TurtleBot3 Burger base with an Argmao camera and 3d printed block catcher.</a:t>
            </a:r>
            <a:endParaRPr sz="1400" i="0" u="none" strike="noStrike" cap="none">
              <a:solidFill>
                <a:srgbClr val="000000"/>
              </a:solidFill>
            </a:endParaRPr>
          </a:p>
        </p:txBody>
      </p:sp>
      <p:sp>
        <p:nvSpPr>
          <p:cNvPr id="110" name="Google Shape;110;p1"/>
          <p:cNvSpPr txBox="1"/>
          <p:nvPr/>
        </p:nvSpPr>
        <p:spPr>
          <a:xfrm>
            <a:off x="857261" y="37031550"/>
            <a:ext cx="14371200" cy="5850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2</a:t>
            </a:r>
            <a:r>
              <a:rPr lang="en-US" sz="3200" b="1" i="0" u="none" strike="noStrike" cap="none">
                <a:solidFill>
                  <a:srgbClr val="BB1C3F"/>
                </a:solidFill>
              </a:rPr>
              <a:t>:</a:t>
            </a:r>
            <a:r>
              <a:rPr lang="en-US" sz="3200" b="1">
                <a:solidFill>
                  <a:srgbClr val="BB1C3F"/>
                </a:solidFill>
              </a:rPr>
              <a:t> </a:t>
            </a:r>
            <a:r>
              <a:rPr lang="en-US" sz="3200">
                <a:solidFill>
                  <a:schemeClr val="dk1"/>
                </a:solidFill>
              </a:rPr>
              <a:t>Schematics for the catcher attached to the front of the robot.</a:t>
            </a:r>
            <a:endParaRPr sz="1400" i="0" u="none" strike="noStrike" cap="none">
              <a:solidFill>
                <a:srgbClr val="000000"/>
              </a:solidFill>
            </a:endParaRPr>
          </a:p>
        </p:txBody>
      </p:sp>
      <p:pic>
        <p:nvPicPr>
          <p:cNvPr id="111" name="Google Shape;111;p1"/>
          <p:cNvPicPr preferRelativeResize="0"/>
          <p:nvPr/>
        </p:nvPicPr>
        <p:blipFill>
          <a:blip r:embed="rId5">
            <a:alphaModFix/>
          </a:blip>
          <a:stretch>
            <a:fillRect/>
          </a:stretch>
        </p:blipFill>
        <p:spPr>
          <a:xfrm>
            <a:off x="31676050" y="680750"/>
            <a:ext cx="4846485" cy="4571999"/>
          </a:xfrm>
          <a:prstGeom prst="rect">
            <a:avLst/>
          </a:prstGeom>
          <a:noFill/>
          <a:ln>
            <a:noFill/>
          </a:ln>
        </p:spPr>
      </p:pic>
      <p:sp>
        <p:nvSpPr>
          <p:cNvPr id="112" name="Google Shape;112;p1"/>
          <p:cNvSpPr txBox="1"/>
          <p:nvPr/>
        </p:nvSpPr>
        <p:spPr>
          <a:xfrm>
            <a:off x="28614313" y="13809925"/>
            <a:ext cx="8992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6</a:t>
            </a:r>
            <a:r>
              <a:rPr lang="en-US" sz="3200" b="1" i="0" u="none" strike="noStrike" cap="none">
                <a:solidFill>
                  <a:srgbClr val="BB1C3F"/>
                </a:solidFill>
              </a:rPr>
              <a:t>: </a:t>
            </a:r>
            <a:r>
              <a:rPr lang="en-US" sz="3200">
                <a:solidFill>
                  <a:schemeClr val="dk1"/>
                </a:solidFill>
              </a:rPr>
              <a:t>Live edge detection using OpenCV and Canny.</a:t>
            </a:r>
            <a:endParaRPr sz="1400" i="0" u="none" strike="noStrike" cap="none">
              <a:solidFill>
                <a:srgbClr val="000000"/>
              </a:solidFill>
            </a:endParaRPr>
          </a:p>
        </p:txBody>
      </p:sp>
      <p:pic>
        <p:nvPicPr>
          <p:cNvPr id="113" name="Google Shape;113;p1"/>
          <p:cNvPicPr preferRelativeResize="0"/>
          <p:nvPr/>
        </p:nvPicPr>
        <p:blipFill>
          <a:blip r:embed="rId6">
            <a:alphaModFix/>
          </a:blip>
          <a:stretch>
            <a:fillRect/>
          </a:stretch>
        </p:blipFill>
        <p:spPr>
          <a:xfrm>
            <a:off x="18896763" y="7089138"/>
            <a:ext cx="8992525" cy="6741037"/>
          </a:xfrm>
          <a:prstGeom prst="rect">
            <a:avLst/>
          </a:prstGeom>
          <a:noFill/>
          <a:ln w="19050" cap="flat" cmpd="sng">
            <a:solidFill>
              <a:schemeClr val="dk2"/>
            </a:solidFill>
            <a:prstDash val="solid"/>
            <a:round/>
            <a:headEnd type="none" w="sm" len="sm"/>
            <a:tailEnd type="none" w="sm" len="sm"/>
          </a:ln>
        </p:spPr>
      </p:pic>
      <p:pic>
        <p:nvPicPr>
          <p:cNvPr id="114" name="Google Shape;114;p1"/>
          <p:cNvPicPr preferRelativeResize="0"/>
          <p:nvPr/>
        </p:nvPicPr>
        <p:blipFill>
          <a:blip r:embed="rId7">
            <a:alphaModFix/>
          </a:blip>
          <a:stretch>
            <a:fillRect/>
          </a:stretch>
        </p:blipFill>
        <p:spPr>
          <a:xfrm>
            <a:off x="28614162" y="7089850"/>
            <a:ext cx="8992525" cy="6739594"/>
          </a:xfrm>
          <a:prstGeom prst="rect">
            <a:avLst/>
          </a:prstGeom>
          <a:noFill/>
          <a:ln w="19050" cap="flat" cmpd="sng">
            <a:solidFill>
              <a:schemeClr val="dk2"/>
            </a:solidFill>
            <a:prstDash val="solid"/>
            <a:round/>
            <a:headEnd type="none" w="sm" len="sm"/>
            <a:tailEnd type="none" w="sm" len="sm"/>
          </a:ln>
        </p:spPr>
      </p:pic>
      <p:pic>
        <p:nvPicPr>
          <p:cNvPr id="115" name="Google Shape;115;p1"/>
          <p:cNvPicPr preferRelativeResize="0"/>
          <p:nvPr/>
        </p:nvPicPr>
        <p:blipFill rotWithShape="1">
          <a:blip r:embed="rId8">
            <a:alphaModFix/>
          </a:blip>
          <a:srcRect l="4447" t="11730" r="4602" b="9541"/>
          <a:stretch/>
        </p:blipFill>
        <p:spPr>
          <a:xfrm>
            <a:off x="857250" y="26913957"/>
            <a:ext cx="15077100" cy="10089318"/>
          </a:xfrm>
          <a:prstGeom prst="rect">
            <a:avLst/>
          </a:prstGeom>
          <a:noFill/>
          <a:ln w="19050" cap="flat" cmpd="sng">
            <a:solidFill>
              <a:schemeClr val="dk2"/>
            </a:solidFill>
            <a:prstDash val="solid"/>
            <a:round/>
            <a:headEnd type="none" w="sm" len="sm"/>
            <a:tailEnd type="none" w="sm" len="sm"/>
          </a:ln>
        </p:spPr>
      </p:pic>
      <p:pic>
        <p:nvPicPr>
          <p:cNvPr id="116" name="Google Shape;116;p1"/>
          <p:cNvPicPr preferRelativeResize="0"/>
          <p:nvPr/>
        </p:nvPicPr>
        <p:blipFill rotWithShape="1">
          <a:blip r:embed="rId9">
            <a:alphaModFix/>
          </a:blip>
          <a:srcRect b="378"/>
          <a:stretch/>
        </p:blipFill>
        <p:spPr>
          <a:xfrm>
            <a:off x="16592309" y="26404752"/>
            <a:ext cx="11356826" cy="10598523"/>
          </a:xfrm>
          <a:prstGeom prst="rect">
            <a:avLst/>
          </a:prstGeom>
          <a:noFill/>
          <a:ln>
            <a:noFill/>
          </a:ln>
        </p:spPr>
      </p:pic>
      <p:pic>
        <p:nvPicPr>
          <p:cNvPr id="117" name="Google Shape;117;p1"/>
          <p:cNvPicPr preferRelativeResize="0"/>
          <p:nvPr/>
        </p:nvPicPr>
        <p:blipFill>
          <a:blip r:embed="rId10">
            <a:alphaModFix/>
          </a:blip>
          <a:stretch>
            <a:fillRect/>
          </a:stretch>
        </p:blipFill>
        <p:spPr>
          <a:xfrm>
            <a:off x="18836189" y="15554150"/>
            <a:ext cx="8992502" cy="86722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788</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Reeder, Calab R.</cp:lastModifiedBy>
  <cp:revision>2</cp:revision>
  <dcterms:created xsi:type="dcterms:W3CDTF">2016-06-13T20:02:52Z</dcterms:created>
  <dcterms:modified xsi:type="dcterms:W3CDTF">2023-04-12T21:21:50Z</dcterms:modified>
</cp:coreProperties>
</file>