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38404800" cx="38404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h/W6JnKJwj/qBXh6ZHmMX44Sv2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885950" y="1143000"/>
            <a:ext cx="3086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7018654" y="5845176"/>
            <a:ext cx="24367493" cy="33124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75" name="Google Shape;75;p1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5350808" y="14177329"/>
            <a:ext cx="32546293" cy="8281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451292" y="6136324"/>
            <a:ext cx="32546293" cy="2436304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81" name="Google Shape;81;p13"/>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2880360" y="6285233"/>
            <a:ext cx="32644080" cy="1337056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 type="subTitle"/>
          </p:nvPr>
        </p:nvSpPr>
        <p:spPr>
          <a:xfrm>
            <a:off x="4800600" y="20171413"/>
            <a:ext cx="28803600" cy="927226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200"/>
              </a:spcBef>
              <a:spcAft>
                <a:spcPts val="0"/>
              </a:spcAft>
              <a:buClr>
                <a:schemeClr val="dk1"/>
              </a:buClr>
              <a:buSzPts val="10080"/>
              <a:buNone/>
              <a:defRPr sz="10080"/>
            </a:lvl1pPr>
            <a:lvl2pPr lvl="1" algn="ctr">
              <a:lnSpc>
                <a:spcPct val="90000"/>
              </a:lnSpc>
              <a:spcBef>
                <a:spcPts val="2100"/>
              </a:spcBef>
              <a:spcAft>
                <a:spcPts val="0"/>
              </a:spcAft>
              <a:buClr>
                <a:schemeClr val="dk1"/>
              </a:buClr>
              <a:buSzPts val="8400"/>
              <a:buNone/>
              <a:defRPr sz="8400"/>
            </a:lvl2pPr>
            <a:lvl3pPr lvl="2" algn="ctr">
              <a:lnSpc>
                <a:spcPct val="90000"/>
              </a:lnSpc>
              <a:spcBef>
                <a:spcPts val="2100"/>
              </a:spcBef>
              <a:spcAft>
                <a:spcPts val="0"/>
              </a:spcAft>
              <a:buClr>
                <a:schemeClr val="dk1"/>
              </a:buClr>
              <a:buSzPts val="7560"/>
              <a:buNone/>
              <a:defRPr sz="7560"/>
            </a:lvl3pPr>
            <a:lvl4pPr lvl="3" algn="ctr">
              <a:lnSpc>
                <a:spcPct val="90000"/>
              </a:lnSpc>
              <a:spcBef>
                <a:spcPts val="2100"/>
              </a:spcBef>
              <a:spcAft>
                <a:spcPts val="0"/>
              </a:spcAft>
              <a:buClr>
                <a:schemeClr val="dk1"/>
              </a:buClr>
              <a:buSzPts val="6720"/>
              <a:buNone/>
              <a:defRPr sz="6719"/>
            </a:lvl4pPr>
            <a:lvl5pPr lvl="4" algn="ctr">
              <a:lnSpc>
                <a:spcPct val="90000"/>
              </a:lnSpc>
              <a:spcBef>
                <a:spcPts val="2100"/>
              </a:spcBef>
              <a:spcAft>
                <a:spcPts val="0"/>
              </a:spcAft>
              <a:buClr>
                <a:schemeClr val="dk1"/>
              </a:buClr>
              <a:buSzPts val="6720"/>
              <a:buNone/>
              <a:defRPr sz="6719"/>
            </a:lvl5pPr>
            <a:lvl6pPr lvl="5" algn="ctr">
              <a:lnSpc>
                <a:spcPct val="90000"/>
              </a:lnSpc>
              <a:spcBef>
                <a:spcPts val="2100"/>
              </a:spcBef>
              <a:spcAft>
                <a:spcPts val="0"/>
              </a:spcAft>
              <a:buClr>
                <a:schemeClr val="dk1"/>
              </a:buClr>
              <a:buSzPts val="6720"/>
              <a:buNone/>
              <a:defRPr sz="6719"/>
            </a:lvl6pPr>
            <a:lvl7pPr lvl="6" algn="ctr">
              <a:lnSpc>
                <a:spcPct val="90000"/>
              </a:lnSpc>
              <a:spcBef>
                <a:spcPts val="2100"/>
              </a:spcBef>
              <a:spcAft>
                <a:spcPts val="0"/>
              </a:spcAft>
              <a:buClr>
                <a:schemeClr val="dk1"/>
              </a:buClr>
              <a:buSzPts val="6720"/>
              <a:buNone/>
              <a:defRPr sz="6719"/>
            </a:lvl7pPr>
            <a:lvl8pPr lvl="7" algn="ctr">
              <a:lnSpc>
                <a:spcPct val="90000"/>
              </a:lnSpc>
              <a:spcBef>
                <a:spcPts val="2100"/>
              </a:spcBef>
              <a:spcAft>
                <a:spcPts val="0"/>
              </a:spcAft>
              <a:buClr>
                <a:schemeClr val="dk1"/>
              </a:buClr>
              <a:buSzPts val="6720"/>
              <a:buNone/>
              <a:defRPr sz="6719"/>
            </a:lvl8pPr>
            <a:lvl9pPr lvl="8" algn="ctr">
              <a:lnSpc>
                <a:spcPct val="90000"/>
              </a:lnSpc>
              <a:spcBef>
                <a:spcPts val="2100"/>
              </a:spcBef>
              <a:spcAft>
                <a:spcPts val="0"/>
              </a:spcAft>
              <a:buClr>
                <a:schemeClr val="dk1"/>
              </a:buClr>
              <a:buSzPts val="6720"/>
              <a:buNone/>
              <a:defRPr sz="6719"/>
            </a:lvl9pPr>
          </a:lstStyle>
          <a:p/>
        </p:txBody>
      </p:sp>
      <p:sp>
        <p:nvSpPr>
          <p:cNvPr id="22" name="Google Shape;22;p4"/>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28" name="Google Shape;28;p5"/>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620330" y="9574541"/>
            <a:ext cx="33124140" cy="159753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5200"/>
              <a:buFont typeface="Calibri"/>
              <a:buNone/>
              <a:defRPr sz="25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2620330" y="25701001"/>
            <a:ext cx="33124140" cy="84010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sz="10080">
                <a:solidFill>
                  <a:schemeClr val="dk1"/>
                </a:solidFill>
              </a:defRPr>
            </a:lvl1pPr>
            <a:lvl2pPr indent="-228600" lvl="1" marL="914400" algn="l">
              <a:lnSpc>
                <a:spcPct val="90000"/>
              </a:lnSpc>
              <a:spcBef>
                <a:spcPts val="2100"/>
              </a:spcBef>
              <a:spcAft>
                <a:spcPts val="0"/>
              </a:spcAft>
              <a:buClr>
                <a:srgbClr val="888888"/>
              </a:buClr>
              <a:buSzPts val="8400"/>
              <a:buNone/>
              <a:defRPr sz="8400">
                <a:solidFill>
                  <a:srgbClr val="888888"/>
                </a:solidFill>
              </a:defRPr>
            </a:lvl2pPr>
            <a:lvl3pPr indent="-228600" lvl="2" marL="1371600" algn="l">
              <a:lnSpc>
                <a:spcPct val="90000"/>
              </a:lnSpc>
              <a:spcBef>
                <a:spcPts val="2100"/>
              </a:spcBef>
              <a:spcAft>
                <a:spcPts val="0"/>
              </a:spcAft>
              <a:buClr>
                <a:srgbClr val="888888"/>
              </a:buClr>
              <a:buSzPts val="7560"/>
              <a:buNone/>
              <a:defRPr sz="7560">
                <a:solidFill>
                  <a:srgbClr val="888888"/>
                </a:solidFill>
              </a:defRPr>
            </a:lvl3pPr>
            <a:lvl4pPr indent="-228600" lvl="3" marL="1828800" algn="l">
              <a:lnSpc>
                <a:spcPct val="90000"/>
              </a:lnSpc>
              <a:spcBef>
                <a:spcPts val="2100"/>
              </a:spcBef>
              <a:spcAft>
                <a:spcPts val="0"/>
              </a:spcAft>
              <a:buClr>
                <a:srgbClr val="888888"/>
              </a:buClr>
              <a:buSzPts val="6720"/>
              <a:buNone/>
              <a:defRPr sz="6719">
                <a:solidFill>
                  <a:srgbClr val="888888"/>
                </a:solidFill>
              </a:defRPr>
            </a:lvl4pPr>
            <a:lvl5pPr indent="-228600" lvl="4" marL="2286000" algn="l">
              <a:lnSpc>
                <a:spcPct val="90000"/>
              </a:lnSpc>
              <a:spcBef>
                <a:spcPts val="2100"/>
              </a:spcBef>
              <a:spcAft>
                <a:spcPts val="0"/>
              </a:spcAft>
              <a:buClr>
                <a:srgbClr val="888888"/>
              </a:buClr>
              <a:buSzPts val="6720"/>
              <a:buNone/>
              <a:defRPr sz="6719">
                <a:solidFill>
                  <a:srgbClr val="888888"/>
                </a:solidFill>
              </a:defRPr>
            </a:lvl5pPr>
            <a:lvl6pPr indent="-228600" lvl="5" marL="2743200" algn="l">
              <a:lnSpc>
                <a:spcPct val="90000"/>
              </a:lnSpc>
              <a:spcBef>
                <a:spcPts val="2100"/>
              </a:spcBef>
              <a:spcAft>
                <a:spcPts val="0"/>
              </a:spcAft>
              <a:buClr>
                <a:srgbClr val="888888"/>
              </a:buClr>
              <a:buSzPts val="6720"/>
              <a:buNone/>
              <a:defRPr sz="6719">
                <a:solidFill>
                  <a:srgbClr val="888888"/>
                </a:solidFill>
              </a:defRPr>
            </a:lvl6pPr>
            <a:lvl7pPr indent="-228600" lvl="6" marL="3200400" algn="l">
              <a:lnSpc>
                <a:spcPct val="90000"/>
              </a:lnSpc>
              <a:spcBef>
                <a:spcPts val="2100"/>
              </a:spcBef>
              <a:spcAft>
                <a:spcPts val="0"/>
              </a:spcAft>
              <a:buClr>
                <a:srgbClr val="888888"/>
              </a:buClr>
              <a:buSzPts val="6720"/>
              <a:buNone/>
              <a:defRPr sz="6719">
                <a:solidFill>
                  <a:srgbClr val="888888"/>
                </a:solidFill>
              </a:defRPr>
            </a:lvl7pPr>
            <a:lvl8pPr indent="-228600" lvl="7" marL="3657600" algn="l">
              <a:lnSpc>
                <a:spcPct val="90000"/>
              </a:lnSpc>
              <a:spcBef>
                <a:spcPts val="2100"/>
              </a:spcBef>
              <a:spcAft>
                <a:spcPts val="0"/>
              </a:spcAft>
              <a:buClr>
                <a:srgbClr val="888888"/>
              </a:buClr>
              <a:buSzPts val="6720"/>
              <a:buNone/>
              <a:defRPr sz="6719">
                <a:solidFill>
                  <a:srgbClr val="888888"/>
                </a:solidFill>
              </a:defRPr>
            </a:lvl8pPr>
            <a:lvl9pPr indent="-228600" lvl="8" marL="4114800" algn="l">
              <a:lnSpc>
                <a:spcPct val="90000"/>
              </a:lnSpc>
              <a:spcBef>
                <a:spcPts val="2100"/>
              </a:spcBef>
              <a:spcAft>
                <a:spcPts val="0"/>
              </a:spcAft>
              <a:buClr>
                <a:srgbClr val="888888"/>
              </a:buClr>
              <a:buSzPts val="6720"/>
              <a:buNone/>
              <a:defRPr sz="6719">
                <a:solidFill>
                  <a:srgbClr val="888888"/>
                </a:solidFill>
              </a:defRPr>
            </a:lvl9pPr>
          </a:lstStyle>
          <a:p/>
        </p:txBody>
      </p:sp>
      <p:sp>
        <p:nvSpPr>
          <p:cNvPr id="34" name="Google Shape;34;p6"/>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26403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0" name="Google Shape;40;p7"/>
          <p:cNvSpPr txBox="1"/>
          <p:nvPr>
            <p:ph idx="2" type="body"/>
          </p:nvPr>
        </p:nvSpPr>
        <p:spPr>
          <a:xfrm>
            <a:off x="19442430" y="10223500"/>
            <a:ext cx="16322040" cy="243674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1" name="Google Shape;41;p7"/>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645332"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 type="body"/>
          </p:nvPr>
        </p:nvSpPr>
        <p:spPr>
          <a:xfrm>
            <a:off x="2645336" y="9414513"/>
            <a:ext cx="16247028"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7" name="Google Shape;47;p8"/>
          <p:cNvSpPr txBox="1"/>
          <p:nvPr>
            <p:ph idx="2" type="body"/>
          </p:nvPr>
        </p:nvSpPr>
        <p:spPr>
          <a:xfrm>
            <a:off x="2645336" y="14028420"/>
            <a:ext cx="16247028"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48" name="Google Shape;48;p8"/>
          <p:cNvSpPr txBox="1"/>
          <p:nvPr>
            <p:ph idx="3" type="body"/>
          </p:nvPr>
        </p:nvSpPr>
        <p:spPr>
          <a:xfrm>
            <a:off x="19442432" y="9414513"/>
            <a:ext cx="16327042" cy="461390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10080"/>
              <a:buNone/>
              <a:defRPr b="1" sz="10080"/>
            </a:lvl1pPr>
            <a:lvl2pPr indent="-228600" lvl="1" marL="914400" algn="l">
              <a:lnSpc>
                <a:spcPct val="90000"/>
              </a:lnSpc>
              <a:spcBef>
                <a:spcPts val="2100"/>
              </a:spcBef>
              <a:spcAft>
                <a:spcPts val="0"/>
              </a:spcAft>
              <a:buClr>
                <a:schemeClr val="dk1"/>
              </a:buClr>
              <a:buSzPts val="8400"/>
              <a:buNone/>
              <a:defRPr b="1" sz="8400"/>
            </a:lvl2pPr>
            <a:lvl3pPr indent="-228600" lvl="2" marL="1371600" algn="l">
              <a:lnSpc>
                <a:spcPct val="90000"/>
              </a:lnSpc>
              <a:spcBef>
                <a:spcPts val="2100"/>
              </a:spcBef>
              <a:spcAft>
                <a:spcPts val="0"/>
              </a:spcAft>
              <a:buClr>
                <a:schemeClr val="dk1"/>
              </a:buClr>
              <a:buSzPts val="7560"/>
              <a:buNone/>
              <a:defRPr b="1" sz="7560"/>
            </a:lvl3pPr>
            <a:lvl4pPr indent="-228600" lvl="3" marL="1828800" algn="l">
              <a:lnSpc>
                <a:spcPct val="90000"/>
              </a:lnSpc>
              <a:spcBef>
                <a:spcPts val="2100"/>
              </a:spcBef>
              <a:spcAft>
                <a:spcPts val="0"/>
              </a:spcAft>
              <a:buClr>
                <a:schemeClr val="dk1"/>
              </a:buClr>
              <a:buSzPts val="6720"/>
              <a:buNone/>
              <a:defRPr b="1" sz="6719"/>
            </a:lvl4pPr>
            <a:lvl5pPr indent="-228600" lvl="4" marL="2286000" algn="l">
              <a:lnSpc>
                <a:spcPct val="90000"/>
              </a:lnSpc>
              <a:spcBef>
                <a:spcPts val="2100"/>
              </a:spcBef>
              <a:spcAft>
                <a:spcPts val="0"/>
              </a:spcAft>
              <a:buClr>
                <a:schemeClr val="dk1"/>
              </a:buClr>
              <a:buSzPts val="6720"/>
              <a:buNone/>
              <a:defRPr b="1" sz="6719"/>
            </a:lvl5pPr>
            <a:lvl6pPr indent="-228600" lvl="5" marL="2743200" algn="l">
              <a:lnSpc>
                <a:spcPct val="90000"/>
              </a:lnSpc>
              <a:spcBef>
                <a:spcPts val="2100"/>
              </a:spcBef>
              <a:spcAft>
                <a:spcPts val="0"/>
              </a:spcAft>
              <a:buClr>
                <a:schemeClr val="dk1"/>
              </a:buClr>
              <a:buSzPts val="6720"/>
              <a:buNone/>
              <a:defRPr b="1" sz="6719"/>
            </a:lvl6pPr>
            <a:lvl7pPr indent="-228600" lvl="6" marL="3200400" algn="l">
              <a:lnSpc>
                <a:spcPct val="90000"/>
              </a:lnSpc>
              <a:spcBef>
                <a:spcPts val="2100"/>
              </a:spcBef>
              <a:spcAft>
                <a:spcPts val="0"/>
              </a:spcAft>
              <a:buClr>
                <a:schemeClr val="dk1"/>
              </a:buClr>
              <a:buSzPts val="6720"/>
              <a:buNone/>
              <a:defRPr b="1" sz="6719"/>
            </a:lvl7pPr>
            <a:lvl8pPr indent="-228600" lvl="7" marL="3657600" algn="l">
              <a:lnSpc>
                <a:spcPct val="90000"/>
              </a:lnSpc>
              <a:spcBef>
                <a:spcPts val="2100"/>
              </a:spcBef>
              <a:spcAft>
                <a:spcPts val="0"/>
              </a:spcAft>
              <a:buClr>
                <a:schemeClr val="dk1"/>
              </a:buClr>
              <a:buSzPts val="6720"/>
              <a:buNone/>
              <a:defRPr b="1" sz="6719"/>
            </a:lvl8pPr>
            <a:lvl9pPr indent="-228600" lvl="8" marL="4114800" algn="l">
              <a:lnSpc>
                <a:spcPct val="90000"/>
              </a:lnSpc>
              <a:spcBef>
                <a:spcPts val="2100"/>
              </a:spcBef>
              <a:spcAft>
                <a:spcPts val="0"/>
              </a:spcAft>
              <a:buClr>
                <a:schemeClr val="dk1"/>
              </a:buClr>
              <a:buSzPts val="6720"/>
              <a:buNone/>
              <a:defRPr b="1" sz="6719"/>
            </a:lvl9pPr>
          </a:lstStyle>
          <a:p/>
        </p:txBody>
      </p:sp>
      <p:sp>
        <p:nvSpPr>
          <p:cNvPr id="49" name="Google Shape;49;p8"/>
          <p:cNvSpPr txBox="1"/>
          <p:nvPr>
            <p:ph idx="4" type="body"/>
          </p:nvPr>
        </p:nvSpPr>
        <p:spPr>
          <a:xfrm>
            <a:off x="19442432" y="14028420"/>
            <a:ext cx="16327042" cy="206336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200"/>
              </a:spcBef>
              <a:spcAft>
                <a:spcPts val="0"/>
              </a:spcAft>
              <a:buClr>
                <a:schemeClr val="dk1"/>
              </a:buClr>
              <a:buSzPts val="1800"/>
              <a:buChar char="•"/>
              <a:defRPr/>
            </a:lvl1pPr>
            <a:lvl2pPr indent="-342900" lvl="1" marL="914400" algn="l">
              <a:lnSpc>
                <a:spcPct val="90000"/>
              </a:lnSpc>
              <a:spcBef>
                <a:spcPts val="2100"/>
              </a:spcBef>
              <a:spcAft>
                <a:spcPts val="0"/>
              </a:spcAft>
              <a:buClr>
                <a:schemeClr val="dk1"/>
              </a:buClr>
              <a:buSzPts val="1800"/>
              <a:buChar char="•"/>
              <a:defRPr/>
            </a:lvl2pPr>
            <a:lvl3pPr indent="-342900" lvl="2" marL="1371600" algn="l">
              <a:lnSpc>
                <a:spcPct val="90000"/>
              </a:lnSpc>
              <a:spcBef>
                <a:spcPts val="2100"/>
              </a:spcBef>
              <a:spcAft>
                <a:spcPts val="0"/>
              </a:spcAft>
              <a:buClr>
                <a:schemeClr val="dk1"/>
              </a:buClr>
              <a:buSzPts val="1800"/>
              <a:buChar char="•"/>
              <a:defRPr/>
            </a:lvl3pPr>
            <a:lvl4pPr indent="-342900" lvl="3" marL="1828800" algn="l">
              <a:lnSpc>
                <a:spcPct val="90000"/>
              </a:lnSpc>
              <a:spcBef>
                <a:spcPts val="2100"/>
              </a:spcBef>
              <a:spcAft>
                <a:spcPts val="0"/>
              </a:spcAft>
              <a:buClr>
                <a:schemeClr val="dk1"/>
              </a:buClr>
              <a:buSzPts val="1800"/>
              <a:buChar char="•"/>
              <a:defRPr/>
            </a:lvl4pPr>
            <a:lvl5pPr indent="-342900" lvl="4" marL="2286000" algn="l">
              <a:lnSpc>
                <a:spcPct val="90000"/>
              </a:lnSpc>
              <a:spcBef>
                <a:spcPts val="2100"/>
              </a:spcBef>
              <a:spcAft>
                <a:spcPts val="0"/>
              </a:spcAft>
              <a:buClr>
                <a:schemeClr val="dk1"/>
              </a:buClr>
              <a:buSzPts val="1800"/>
              <a:buChar char="•"/>
              <a:defRPr/>
            </a:lvl5pPr>
            <a:lvl6pPr indent="-342900" lvl="5" marL="2743200" algn="l">
              <a:lnSpc>
                <a:spcPct val="90000"/>
              </a:lnSpc>
              <a:spcBef>
                <a:spcPts val="2100"/>
              </a:spcBef>
              <a:spcAft>
                <a:spcPts val="0"/>
              </a:spcAft>
              <a:buClr>
                <a:schemeClr val="dk1"/>
              </a:buClr>
              <a:buSzPts val="1800"/>
              <a:buChar char="•"/>
              <a:defRPr/>
            </a:lvl6pPr>
            <a:lvl7pPr indent="-342900" lvl="6" marL="3200400" algn="l">
              <a:lnSpc>
                <a:spcPct val="90000"/>
              </a:lnSpc>
              <a:spcBef>
                <a:spcPts val="2100"/>
              </a:spcBef>
              <a:spcAft>
                <a:spcPts val="0"/>
              </a:spcAft>
              <a:buClr>
                <a:schemeClr val="dk1"/>
              </a:buClr>
              <a:buSzPts val="1800"/>
              <a:buChar char="•"/>
              <a:defRPr/>
            </a:lvl7pPr>
            <a:lvl8pPr indent="-342900" lvl="7" marL="3657600" algn="l">
              <a:lnSpc>
                <a:spcPct val="90000"/>
              </a:lnSpc>
              <a:spcBef>
                <a:spcPts val="2100"/>
              </a:spcBef>
              <a:spcAft>
                <a:spcPts val="0"/>
              </a:spcAft>
              <a:buClr>
                <a:schemeClr val="dk1"/>
              </a:buClr>
              <a:buSzPts val="1800"/>
              <a:buChar char="•"/>
              <a:defRPr/>
            </a:lvl8pPr>
            <a:lvl9pPr indent="-342900" lvl="8" marL="4114800" algn="l">
              <a:lnSpc>
                <a:spcPct val="90000"/>
              </a:lnSpc>
              <a:spcBef>
                <a:spcPts val="2100"/>
              </a:spcBef>
              <a:spcAft>
                <a:spcPts val="0"/>
              </a:spcAft>
              <a:buClr>
                <a:schemeClr val="dk1"/>
              </a:buClr>
              <a:buSzPts val="1800"/>
              <a:buChar char="•"/>
              <a:defRPr/>
            </a:lvl9pPr>
          </a:lstStyle>
          <a:p/>
        </p:txBody>
      </p:sp>
      <p:sp>
        <p:nvSpPr>
          <p:cNvPr id="50" name="Google Shape;50;p8"/>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6327042" y="5529588"/>
            <a:ext cx="19442430" cy="27292300"/>
          </a:xfrm>
          <a:prstGeom prst="rect">
            <a:avLst/>
          </a:prstGeom>
          <a:noFill/>
          <a:ln>
            <a:noFill/>
          </a:ln>
        </p:spPr>
        <p:txBody>
          <a:bodyPr anchorCtr="0" anchor="t" bIns="45700" lIns="91425" spcFirstLastPara="1" rIns="91425" wrap="square" tIns="45700">
            <a:normAutofit/>
          </a:bodyPr>
          <a:lstStyle>
            <a:lvl1pPr indent="-1082040" lvl="0" marL="457200" algn="l">
              <a:lnSpc>
                <a:spcPct val="90000"/>
              </a:lnSpc>
              <a:spcBef>
                <a:spcPts val="4200"/>
              </a:spcBef>
              <a:spcAft>
                <a:spcPts val="0"/>
              </a:spcAft>
              <a:buClr>
                <a:schemeClr val="dk1"/>
              </a:buClr>
              <a:buSzPts val="13440"/>
              <a:buChar char="•"/>
              <a:defRPr sz="13439"/>
            </a:lvl1pPr>
            <a:lvl2pPr indent="-975360" lvl="1" marL="914400" algn="l">
              <a:lnSpc>
                <a:spcPct val="90000"/>
              </a:lnSpc>
              <a:spcBef>
                <a:spcPts val="2100"/>
              </a:spcBef>
              <a:spcAft>
                <a:spcPts val="0"/>
              </a:spcAft>
              <a:buClr>
                <a:schemeClr val="dk1"/>
              </a:buClr>
              <a:buSzPts val="11760"/>
              <a:buChar char="•"/>
              <a:defRPr sz="11760"/>
            </a:lvl2pPr>
            <a:lvl3pPr indent="-868680" lvl="2" marL="1371600" algn="l">
              <a:lnSpc>
                <a:spcPct val="90000"/>
              </a:lnSpc>
              <a:spcBef>
                <a:spcPts val="2100"/>
              </a:spcBef>
              <a:spcAft>
                <a:spcPts val="0"/>
              </a:spcAft>
              <a:buClr>
                <a:schemeClr val="dk1"/>
              </a:buClr>
              <a:buSzPts val="10080"/>
              <a:buChar char="•"/>
              <a:defRPr sz="10080"/>
            </a:lvl3pPr>
            <a:lvl4pPr indent="-762000" lvl="3" marL="1828800" algn="l">
              <a:lnSpc>
                <a:spcPct val="90000"/>
              </a:lnSpc>
              <a:spcBef>
                <a:spcPts val="2100"/>
              </a:spcBef>
              <a:spcAft>
                <a:spcPts val="0"/>
              </a:spcAft>
              <a:buClr>
                <a:schemeClr val="dk1"/>
              </a:buClr>
              <a:buSzPts val="8400"/>
              <a:buChar char="•"/>
              <a:defRPr sz="8400"/>
            </a:lvl4pPr>
            <a:lvl5pPr indent="-762000" lvl="4" marL="2286000" algn="l">
              <a:lnSpc>
                <a:spcPct val="90000"/>
              </a:lnSpc>
              <a:spcBef>
                <a:spcPts val="2100"/>
              </a:spcBef>
              <a:spcAft>
                <a:spcPts val="0"/>
              </a:spcAft>
              <a:buClr>
                <a:schemeClr val="dk1"/>
              </a:buClr>
              <a:buSzPts val="8400"/>
              <a:buChar char="•"/>
              <a:defRPr sz="8400"/>
            </a:lvl5pPr>
            <a:lvl6pPr indent="-762000" lvl="5" marL="2743200" algn="l">
              <a:lnSpc>
                <a:spcPct val="90000"/>
              </a:lnSpc>
              <a:spcBef>
                <a:spcPts val="2100"/>
              </a:spcBef>
              <a:spcAft>
                <a:spcPts val="0"/>
              </a:spcAft>
              <a:buClr>
                <a:schemeClr val="dk1"/>
              </a:buClr>
              <a:buSzPts val="8400"/>
              <a:buChar char="•"/>
              <a:defRPr sz="8400"/>
            </a:lvl6pPr>
            <a:lvl7pPr indent="-762000" lvl="6" marL="3200400" algn="l">
              <a:lnSpc>
                <a:spcPct val="90000"/>
              </a:lnSpc>
              <a:spcBef>
                <a:spcPts val="2100"/>
              </a:spcBef>
              <a:spcAft>
                <a:spcPts val="0"/>
              </a:spcAft>
              <a:buClr>
                <a:schemeClr val="dk1"/>
              </a:buClr>
              <a:buSzPts val="8400"/>
              <a:buChar char="•"/>
              <a:defRPr sz="8400"/>
            </a:lvl7pPr>
            <a:lvl8pPr indent="-762000" lvl="7" marL="3657600" algn="l">
              <a:lnSpc>
                <a:spcPct val="90000"/>
              </a:lnSpc>
              <a:spcBef>
                <a:spcPts val="2100"/>
              </a:spcBef>
              <a:spcAft>
                <a:spcPts val="0"/>
              </a:spcAft>
              <a:buClr>
                <a:schemeClr val="dk1"/>
              </a:buClr>
              <a:buSzPts val="8400"/>
              <a:buChar char="•"/>
              <a:defRPr sz="8400"/>
            </a:lvl8pPr>
            <a:lvl9pPr indent="-762000" lvl="8" marL="4114800" algn="l">
              <a:lnSpc>
                <a:spcPct val="90000"/>
              </a:lnSpc>
              <a:spcBef>
                <a:spcPts val="2100"/>
              </a:spcBef>
              <a:spcAft>
                <a:spcPts val="0"/>
              </a:spcAft>
              <a:buClr>
                <a:schemeClr val="dk1"/>
              </a:buClr>
              <a:buSzPts val="8400"/>
              <a:buChar char="•"/>
              <a:defRPr sz="8400"/>
            </a:lvl9pPr>
          </a:lstStyle>
          <a:p/>
        </p:txBody>
      </p:sp>
      <p:sp>
        <p:nvSpPr>
          <p:cNvPr id="61" name="Google Shape;61;p10"/>
          <p:cNvSpPr txBox="1"/>
          <p:nvPr>
            <p:ph idx="2"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2" name="Google Shape;62;p10"/>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645332" y="2560320"/>
            <a:ext cx="12386548" cy="89611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3440"/>
              <a:buFont typeface="Calibri"/>
              <a:buNone/>
              <a:defRPr sz="1343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16327042" y="5529588"/>
            <a:ext cx="19442430" cy="27292300"/>
          </a:xfrm>
          <a:prstGeom prst="rect">
            <a:avLst/>
          </a:prstGeom>
          <a:noFill/>
          <a:ln>
            <a:noFill/>
          </a:ln>
        </p:spPr>
      </p:sp>
      <p:sp>
        <p:nvSpPr>
          <p:cNvPr id="68" name="Google Shape;68;p11"/>
          <p:cNvSpPr txBox="1"/>
          <p:nvPr>
            <p:ph idx="1" type="body"/>
          </p:nvPr>
        </p:nvSpPr>
        <p:spPr>
          <a:xfrm>
            <a:off x="2645332" y="11521440"/>
            <a:ext cx="12386548" cy="2134489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200"/>
              </a:spcBef>
              <a:spcAft>
                <a:spcPts val="0"/>
              </a:spcAft>
              <a:buClr>
                <a:schemeClr val="dk1"/>
              </a:buClr>
              <a:buSzPts val="6720"/>
              <a:buNone/>
              <a:defRPr sz="6719"/>
            </a:lvl1pPr>
            <a:lvl2pPr indent="-228600" lvl="1" marL="914400" algn="l">
              <a:lnSpc>
                <a:spcPct val="90000"/>
              </a:lnSpc>
              <a:spcBef>
                <a:spcPts val="2100"/>
              </a:spcBef>
              <a:spcAft>
                <a:spcPts val="0"/>
              </a:spcAft>
              <a:buClr>
                <a:schemeClr val="dk1"/>
              </a:buClr>
              <a:buSzPts val="5880"/>
              <a:buNone/>
              <a:defRPr sz="5880"/>
            </a:lvl2pPr>
            <a:lvl3pPr indent="-228600" lvl="2" marL="1371600" algn="l">
              <a:lnSpc>
                <a:spcPct val="90000"/>
              </a:lnSpc>
              <a:spcBef>
                <a:spcPts val="2100"/>
              </a:spcBef>
              <a:spcAft>
                <a:spcPts val="0"/>
              </a:spcAft>
              <a:buClr>
                <a:schemeClr val="dk1"/>
              </a:buClr>
              <a:buSzPts val="5040"/>
              <a:buNone/>
              <a:defRPr sz="5040"/>
            </a:lvl3pPr>
            <a:lvl4pPr indent="-228600" lvl="3" marL="1828800" algn="l">
              <a:lnSpc>
                <a:spcPct val="90000"/>
              </a:lnSpc>
              <a:spcBef>
                <a:spcPts val="2100"/>
              </a:spcBef>
              <a:spcAft>
                <a:spcPts val="0"/>
              </a:spcAft>
              <a:buClr>
                <a:schemeClr val="dk1"/>
              </a:buClr>
              <a:buSzPts val="4200"/>
              <a:buNone/>
              <a:defRPr sz="4200"/>
            </a:lvl4pPr>
            <a:lvl5pPr indent="-228600" lvl="4" marL="2286000" algn="l">
              <a:lnSpc>
                <a:spcPct val="90000"/>
              </a:lnSpc>
              <a:spcBef>
                <a:spcPts val="2100"/>
              </a:spcBef>
              <a:spcAft>
                <a:spcPts val="0"/>
              </a:spcAft>
              <a:buClr>
                <a:schemeClr val="dk1"/>
              </a:buClr>
              <a:buSzPts val="4200"/>
              <a:buNone/>
              <a:defRPr sz="4200"/>
            </a:lvl5pPr>
            <a:lvl6pPr indent="-228600" lvl="5" marL="2743200" algn="l">
              <a:lnSpc>
                <a:spcPct val="90000"/>
              </a:lnSpc>
              <a:spcBef>
                <a:spcPts val="2100"/>
              </a:spcBef>
              <a:spcAft>
                <a:spcPts val="0"/>
              </a:spcAft>
              <a:buClr>
                <a:schemeClr val="dk1"/>
              </a:buClr>
              <a:buSzPts val="4200"/>
              <a:buNone/>
              <a:defRPr sz="4200"/>
            </a:lvl6pPr>
            <a:lvl7pPr indent="-228600" lvl="6" marL="3200400" algn="l">
              <a:lnSpc>
                <a:spcPct val="90000"/>
              </a:lnSpc>
              <a:spcBef>
                <a:spcPts val="2100"/>
              </a:spcBef>
              <a:spcAft>
                <a:spcPts val="0"/>
              </a:spcAft>
              <a:buClr>
                <a:schemeClr val="dk1"/>
              </a:buClr>
              <a:buSzPts val="4200"/>
              <a:buNone/>
              <a:defRPr sz="4200"/>
            </a:lvl7pPr>
            <a:lvl8pPr indent="-228600" lvl="7" marL="3657600" algn="l">
              <a:lnSpc>
                <a:spcPct val="90000"/>
              </a:lnSpc>
              <a:spcBef>
                <a:spcPts val="2100"/>
              </a:spcBef>
              <a:spcAft>
                <a:spcPts val="0"/>
              </a:spcAft>
              <a:buClr>
                <a:schemeClr val="dk1"/>
              </a:buClr>
              <a:buSzPts val="4200"/>
              <a:buNone/>
              <a:defRPr sz="4200"/>
            </a:lvl8pPr>
            <a:lvl9pPr indent="-228600" lvl="8" marL="4114800" algn="l">
              <a:lnSpc>
                <a:spcPct val="90000"/>
              </a:lnSpc>
              <a:spcBef>
                <a:spcPts val="2100"/>
              </a:spcBef>
              <a:spcAft>
                <a:spcPts val="0"/>
              </a:spcAft>
              <a:buClr>
                <a:schemeClr val="dk1"/>
              </a:buClr>
              <a:buSzPts val="4200"/>
              <a:buNone/>
              <a:defRPr sz="4200"/>
            </a:lvl9pPr>
          </a:lstStyle>
          <a:p/>
        </p:txBody>
      </p:sp>
      <p:sp>
        <p:nvSpPr>
          <p:cNvPr id="69" name="Google Shape;69;p11"/>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640330" y="2044708"/>
            <a:ext cx="33124140" cy="742315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480"/>
              <a:buFont typeface="Calibri"/>
              <a:buNone/>
              <a:defRPr b="0" i="0" sz="184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2640330" y="10223500"/>
            <a:ext cx="33124140" cy="24367493"/>
          </a:xfrm>
          <a:prstGeom prst="rect">
            <a:avLst/>
          </a:prstGeom>
          <a:noFill/>
          <a:ln>
            <a:noFill/>
          </a:ln>
        </p:spPr>
        <p:txBody>
          <a:bodyPr anchorCtr="0" anchor="t" bIns="45700" lIns="91425" spcFirstLastPara="1" rIns="91425" wrap="square" tIns="45700">
            <a:normAutofit/>
          </a:bodyPr>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640330" y="35595568"/>
            <a:ext cx="8641080" cy="20447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0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2721590" y="35595568"/>
            <a:ext cx="12961620" cy="20447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0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258"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7123390" y="35595568"/>
            <a:ext cx="8641080" cy="20447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040"/>
              <a:buFont typeface="Arial"/>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9" Type="http://schemas.openxmlformats.org/officeDocument/2006/relationships/image" Target="../media/image5.png"/><Relationship Id="rId5" Type="http://schemas.openxmlformats.org/officeDocument/2006/relationships/image" Target="../media/image7.jp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371600" y="7315200"/>
            <a:ext cx="16976100" cy="5017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100"/>
              <a:buFont typeface="Arial"/>
              <a:buNone/>
            </a:pPr>
            <a:r>
              <a:rPr b="0" i="0" lang="en-US" sz="3200" u="none" cap="none" strike="noStrike">
                <a:solidFill>
                  <a:schemeClr val="dk1"/>
                </a:solidFill>
                <a:latin typeface="Calibri"/>
                <a:ea typeface="Calibri"/>
                <a:cs typeface="Calibri"/>
                <a:sym typeface="Calibri"/>
              </a:rPr>
              <a:t>A common problem in robotics is locating objects and arranging them in some manner.</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In most cases, this is accomplished using an overhead camera that provides a “God’s eye”</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view, i.e., a view of an entire area. In this project, we are attempting a variation of</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this problem by removing the overhead camera and relying solely on a camera attached to</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the mobile robot that only provides a partial view of the area. In order to test our</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approach, our team’s goal is to use a TurtleBot3 Burger robot to rearrange several</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blocks into a specified order. To accomplish this task, we will assemble the mobile</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robot and modify it to suit the problem. The overall approach has the robot searching</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a designated area for blocks in a back and forth search pattern. As each block is found,</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the block will be moved to a staging area for further processing. After scanning the </a:t>
            </a:r>
            <a:r>
              <a:rPr lang="en-US" sz="3200">
                <a:solidFill>
                  <a:schemeClr val="dk1"/>
                </a:solidFill>
                <a:latin typeface="Calibri"/>
                <a:ea typeface="Calibri"/>
                <a:cs typeface="Calibri"/>
                <a:sym typeface="Calibri"/>
              </a:rPr>
              <a:t>entirety</a:t>
            </a:r>
            <a:r>
              <a:rPr b="0" i="0" lang="en-US" sz="3200" u="none" cap="none" strike="noStrike">
                <a:solidFill>
                  <a:schemeClr val="dk1"/>
                </a:solidFill>
                <a:latin typeface="Calibri"/>
                <a:ea typeface="Calibri"/>
                <a:cs typeface="Calibri"/>
                <a:sym typeface="Calibri"/>
              </a:rPr>
              <a:t> of the area, the robot will identify each block in the staging area, then move the blocks</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to the desired order.</a:t>
            </a:r>
            <a:endParaRPr b="0" i="0" sz="3200" u="none" cap="none" strike="noStrike">
              <a:solidFill>
                <a:schemeClr val="dk1"/>
              </a:solidFill>
              <a:latin typeface="Calibri"/>
              <a:ea typeface="Calibri"/>
              <a:cs typeface="Calibri"/>
              <a:sym typeface="Calibri"/>
            </a:endParaRPr>
          </a:p>
        </p:txBody>
      </p:sp>
      <p:sp>
        <p:nvSpPr>
          <p:cNvPr id="90" name="Google Shape;90;p1"/>
          <p:cNvSpPr txBox="1"/>
          <p:nvPr/>
        </p:nvSpPr>
        <p:spPr>
          <a:xfrm>
            <a:off x="1371600" y="6400800"/>
            <a:ext cx="169761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Abstract</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7772400" y="914400"/>
            <a:ext cx="22860000" cy="144650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800"/>
              <a:buFont typeface="Arial"/>
              <a:buNone/>
            </a:pPr>
            <a:r>
              <a:rPr b="1" i="0" lang="en-US" sz="8800" u="none" cap="none" strike="noStrike">
                <a:solidFill>
                  <a:srgbClr val="BB1C3F"/>
                </a:solidFill>
                <a:latin typeface="Calibri"/>
                <a:ea typeface="Calibri"/>
                <a:cs typeface="Calibri"/>
                <a:sym typeface="Calibri"/>
              </a:rPr>
              <a:t>NibblesBot</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7772400" y="2543144"/>
            <a:ext cx="22860000" cy="92328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Ethen Carrell, Charles Moertle, Calab Reeder</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7772400" y="3730135"/>
            <a:ext cx="2286000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Dept. Of Computer Science and Information Technology</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0" y="638"/>
            <a:ext cx="38404800" cy="548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7258"/>
              <a:buFont typeface="Arial"/>
              <a:buNone/>
            </a:pPr>
            <a:r>
              <a:t/>
            </a:r>
            <a:endParaRPr b="0" i="0" sz="7258" u="none" cap="none" strike="noStrike">
              <a:solidFill>
                <a:schemeClr val="lt1"/>
              </a:solidFill>
              <a:latin typeface="Calibri"/>
              <a:ea typeface="Calibri"/>
              <a:cs typeface="Calibri"/>
              <a:sym typeface="Calibri"/>
            </a:endParaRPr>
          </a:p>
        </p:txBody>
      </p:sp>
      <p:pic>
        <p:nvPicPr>
          <p:cNvPr descr="Logo&#10;&#10;Description automatically generated" id="95" name="Google Shape;95;p1"/>
          <p:cNvPicPr preferRelativeResize="0"/>
          <p:nvPr/>
        </p:nvPicPr>
        <p:blipFill rotWithShape="1">
          <a:blip r:embed="rId3">
            <a:alphaModFix/>
          </a:blip>
          <a:srcRect b="0" l="0" r="0" t="0"/>
          <a:stretch/>
        </p:blipFill>
        <p:spPr>
          <a:xfrm>
            <a:off x="1371600" y="914400"/>
            <a:ext cx="6126480" cy="3658870"/>
          </a:xfrm>
          <a:prstGeom prst="rect">
            <a:avLst/>
          </a:prstGeom>
          <a:noFill/>
          <a:ln>
            <a:noFill/>
          </a:ln>
        </p:spPr>
      </p:pic>
      <p:sp>
        <p:nvSpPr>
          <p:cNvPr id="96" name="Google Shape;96;p1"/>
          <p:cNvSpPr txBox="1"/>
          <p:nvPr/>
        </p:nvSpPr>
        <p:spPr>
          <a:xfrm>
            <a:off x="1235825" y="26510650"/>
            <a:ext cx="17112000" cy="3047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	The project employs a range of technologies, including TheConstruct Gazebo, TheConstruct ROSject, TurtleBot3 Burger, and an Argmao 1080p camera. TheConstruct Gazebo is a simulation service that enables code testing without using the actual robot. TheConstruct ROSject served as the integrated development environment (IDE), allowing the execution of </a:t>
            </a:r>
            <a:r>
              <a:rPr lang="en-US" sz="3200">
                <a:solidFill>
                  <a:schemeClr val="dk1"/>
                </a:solidFill>
                <a:latin typeface="Calibri"/>
                <a:ea typeface="Calibri"/>
                <a:cs typeface="Calibri"/>
                <a:sym typeface="Calibri"/>
              </a:rPr>
              <a:t>remote</a:t>
            </a:r>
            <a:r>
              <a:rPr lang="en-US" sz="3200">
                <a:solidFill>
                  <a:schemeClr val="dk1"/>
                </a:solidFill>
                <a:latin typeface="Calibri"/>
                <a:ea typeface="Calibri"/>
                <a:cs typeface="Calibri"/>
                <a:sym typeface="Calibri"/>
              </a:rPr>
              <a:t> commands on the robot. The TurtleBot3 Burger is the physical robot used in the project, and it was </a:t>
            </a:r>
            <a:r>
              <a:rPr lang="en-US" sz="3200">
                <a:solidFill>
                  <a:schemeClr val="dk1"/>
                </a:solidFill>
                <a:latin typeface="Calibri"/>
                <a:ea typeface="Calibri"/>
                <a:cs typeface="Calibri"/>
                <a:sym typeface="Calibri"/>
              </a:rPr>
              <a:t>equipped</a:t>
            </a:r>
            <a:r>
              <a:rPr lang="en-US" sz="3200">
                <a:solidFill>
                  <a:schemeClr val="dk1"/>
                </a:solidFill>
                <a:latin typeface="Calibri"/>
                <a:ea typeface="Calibri"/>
                <a:cs typeface="Calibri"/>
                <a:sym typeface="Calibri"/>
              </a:rPr>
              <a:t> with an Argmao camera on top to facilitate the use of computer vision algorithms.</a:t>
            </a:r>
            <a:endParaRPr i="0" sz="1400" u="none" cap="none" strike="noStrike">
              <a:solidFill>
                <a:srgbClr val="000000"/>
              </a:solidFill>
              <a:latin typeface="Calibri"/>
              <a:ea typeface="Calibri"/>
              <a:cs typeface="Calibri"/>
              <a:sym typeface="Calibri"/>
            </a:endParaRPr>
          </a:p>
        </p:txBody>
      </p:sp>
      <p:sp>
        <p:nvSpPr>
          <p:cNvPr id="97" name="Google Shape;97;p1"/>
          <p:cNvSpPr txBox="1"/>
          <p:nvPr/>
        </p:nvSpPr>
        <p:spPr>
          <a:xfrm>
            <a:off x="1235825" y="25596250"/>
            <a:ext cx="171120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Technology</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20010825" y="15250575"/>
            <a:ext cx="7543800" cy="16346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The NibblesBot is a small mobile robot built on the open source TurtleBot3 Burger platform by ROBOTIS. The robot is equipped with a Raspberry Pi 4B, an OpenCR board, two PID drive motors, and an 11.1V Li-Po battery giving an estimated 2 hours of operating time. In addition to the </a:t>
            </a:r>
            <a:r>
              <a:rPr lang="en-US" sz="3200">
                <a:solidFill>
                  <a:schemeClr val="dk1"/>
                </a:solidFill>
                <a:latin typeface="Calibri"/>
                <a:ea typeface="Calibri"/>
                <a:cs typeface="Calibri"/>
                <a:sym typeface="Calibri"/>
              </a:rPr>
              <a:t>provided equipment, we also attached a usb camera to the top of the robot for video recognition and a 3D printed catcher to the front of the robot to make it easier to maneuver the blocks. </a:t>
            </a:r>
            <a:endParaRPr sz="3200">
              <a:solidFill>
                <a:schemeClr val="dk1"/>
              </a:solidFill>
              <a:latin typeface="Calibri"/>
              <a:ea typeface="Calibri"/>
              <a:cs typeface="Calibri"/>
              <a:sym typeface="Calibri"/>
            </a:endParaRPr>
          </a:p>
          <a:p>
            <a:pPr indent="45720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To facilitate the search and movement of the robot, we have enclosed the search area with a black line of tape that serves as the boundary. The area inside the boundary is made of white paper to increase the contrast of the colored blocks that the robot needs to find and retrieve. We have also drawn a circle around the starting position of the robot to serve as a staging area for further processing once the robot has retrieved all the blocks in the area.</a:t>
            </a:r>
            <a:endParaRPr sz="3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	The project relies on two main computer vision algorithms: Canny edge detection and ORB (Oriented FAST and Rotated BRIEF) feature detector. We use Canny edge detection to identify the blocks in front of the robot, which then allows for dynamic cropping of the blocks in real-time. These dynamic crops are then fed to the ORB algorithm, which is used to identify the letter on each block.</a:t>
            </a:r>
            <a:endParaRPr sz="3200">
              <a:solidFill>
                <a:schemeClr val="dk1"/>
              </a:solidFill>
              <a:latin typeface="Calibri"/>
              <a:ea typeface="Calibri"/>
              <a:cs typeface="Calibri"/>
              <a:sym typeface="Calibri"/>
            </a:endParaRPr>
          </a:p>
        </p:txBody>
      </p:sp>
      <p:sp>
        <p:nvSpPr>
          <p:cNvPr id="99" name="Google Shape;99;p1"/>
          <p:cNvSpPr txBox="1"/>
          <p:nvPr/>
        </p:nvSpPr>
        <p:spPr>
          <a:xfrm>
            <a:off x="20010825" y="14336174"/>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Design</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29489400" y="7278624"/>
            <a:ext cx="7543800" cy="9943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	NibblesBot’s goal was to create a robot able to identify and </a:t>
            </a:r>
            <a:r>
              <a:rPr lang="en-US" sz="3200">
                <a:solidFill>
                  <a:schemeClr val="dk1"/>
                </a:solidFill>
                <a:latin typeface="Calibri"/>
                <a:ea typeface="Calibri"/>
                <a:cs typeface="Calibri"/>
                <a:sym typeface="Calibri"/>
              </a:rPr>
              <a:t>arrange blocks in a specified order. Some hindrances to the project were obstacles and the color of some of the blocks. Obstacles avoidance adds an additional layer of complexity to the problem that will need further algorithmic design. A LiDAR can be used for obstacles with a height that reaches the top of NibblesBot but smaller obstacles will require other methods. The goal of adding object avoidance will be to allow NibblesBot to find blocks in an environment that is more similar to a real world environment. The color yellow was a large issue when it came to color detection for our design due to light level issues. Further development should consider methods of maintaining a constant color detection in response to light level changes in NibbleBot’s environment.</a:t>
            </a:r>
            <a:endParaRPr b="1" i="0" sz="3200" u="none" cap="none" strike="noStrike">
              <a:solidFill>
                <a:schemeClr val="dk1"/>
              </a:solidFill>
              <a:latin typeface="Calibri"/>
              <a:ea typeface="Calibri"/>
              <a:cs typeface="Calibri"/>
              <a:sym typeface="Calibri"/>
            </a:endParaRPr>
          </a:p>
        </p:txBody>
      </p:sp>
      <p:sp>
        <p:nvSpPr>
          <p:cNvPr id="101" name="Google Shape;101;p1"/>
          <p:cNvSpPr txBox="1"/>
          <p:nvPr/>
        </p:nvSpPr>
        <p:spPr>
          <a:xfrm>
            <a:off x="29489400" y="6364223"/>
            <a:ext cx="7543800" cy="914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Future Work</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10744200" y="12832274"/>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lang="en-US" sz="4800">
                <a:solidFill>
                  <a:srgbClr val="BB1C3F"/>
                </a:solidFill>
                <a:latin typeface="Calibri"/>
                <a:ea typeface="Calibri"/>
                <a:cs typeface="Calibri"/>
                <a:sym typeface="Calibri"/>
              </a:rPr>
              <a:t>Limitations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0744200" y="13746675"/>
            <a:ext cx="7543800" cy="114210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0" marR="0" rtl="0" algn="just">
              <a:lnSpc>
                <a:spcPct val="100000"/>
              </a:lnSpc>
              <a:spcBef>
                <a:spcPts val="0"/>
              </a:spcBef>
              <a:spcAft>
                <a:spcPts val="0"/>
              </a:spcAft>
              <a:buClr>
                <a:srgbClr val="000000"/>
              </a:buClr>
              <a:buSzPts val="3200"/>
              <a:buFont typeface="Arial"/>
              <a:buNone/>
            </a:pPr>
            <a:r>
              <a:rPr lang="en-US" sz="3200">
                <a:solidFill>
                  <a:schemeClr val="dk1"/>
                </a:solidFill>
                <a:latin typeface="Calibri"/>
                <a:ea typeface="Calibri"/>
                <a:cs typeface="Calibri"/>
                <a:sym typeface="Calibri"/>
              </a:rPr>
              <a:t>The objective of the NibblesBot experiment is to arrange blocks in a specified order without relying on an overhead camera. To accomplish this task, we established several limitations, namely: exclusion of yellow-colored blocks, avoiding the use of similar letters, and not allowing obstacles in the area. We chose to exclude yellow blocks due to computer vision’s tendency to have difficulty when detecting reflective surfaces, which often appear as white or yellow. Therefore, we avoided using yellow blocks to prevent confusion in our algorithms. Additionally, we implemented the second limitation to avoid confusion among similar letters. Our current identification algorithm struggles to differentiate between letters like W and M, which have rotational similarities. Finally, we imposed the last limitation of having no obstacles to keep the project simple and to </a:t>
            </a:r>
            <a:r>
              <a:rPr lang="en-US" sz="3200">
                <a:solidFill>
                  <a:schemeClr val="dk1"/>
                </a:solidFill>
                <a:latin typeface="Calibri"/>
                <a:ea typeface="Calibri"/>
                <a:cs typeface="Calibri"/>
                <a:sym typeface="Calibri"/>
              </a:rPr>
              <a:t>solely focus on detecting and organizing the blocks.</a:t>
            </a:r>
            <a:endParaRPr sz="3200">
              <a:solidFill>
                <a:schemeClr val="dk1"/>
              </a:solidFill>
              <a:latin typeface="Calibri"/>
              <a:ea typeface="Calibri"/>
              <a:cs typeface="Calibri"/>
              <a:sym typeface="Calibri"/>
            </a:endParaRPr>
          </a:p>
        </p:txBody>
      </p:sp>
      <p:sp>
        <p:nvSpPr>
          <p:cNvPr id="104" name="Google Shape;104;p1"/>
          <p:cNvSpPr txBox="1"/>
          <p:nvPr/>
        </p:nvSpPr>
        <p:spPr>
          <a:xfrm>
            <a:off x="9994138" y="36833525"/>
            <a:ext cx="83916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3</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Message diagram defining the data being passed between each component.</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19972725" y="13097675"/>
            <a:ext cx="76200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4</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Live object detection using OpenCv and ORB (Orientated FAST, Rotated BRIEF).</a:t>
            </a:r>
            <a:endParaRPr b="0" i="0" sz="1400" u="none" cap="none" strike="noStrike">
              <a:solidFill>
                <a:srgbClr val="000000"/>
              </a:solidFill>
              <a:latin typeface="Arial"/>
              <a:ea typeface="Arial"/>
              <a:cs typeface="Arial"/>
              <a:sym typeface="Arial"/>
            </a:endParaRPr>
          </a:p>
        </p:txBody>
      </p:sp>
      <p:sp>
        <p:nvSpPr>
          <p:cNvPr id="106" name="Google Shape;106;p1"/>
          <p:cNvSpPr txBox="1"/>
          <p:nvPr/>
        </p:nvSpPr>
        <p:spPr>
          <a:xfrm>
            <a:off x="29489400" y="31221679"/>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p:txBody>
      </p:sp>
      <p:sp>
        <p:nvSpPr>
          <p:cNvPr id="107" name="Google Shape;107;p1"/>
          <p:cNvSpPr txBox="1"/>
          <p:nvPr/>
        </p:nvSpPr>
        <p:spPr>
          <a:xfrm>
            <a:off x="29489400" y="32133032"/>
            <a:ext cx="7543800" cy="5682900"/>
          </a:xfrm>
          <a:prstGeom prst="rect">
            <a:avLst/>
          </a:prstGeom>
          <a:solidFill>
            <a:schemeClr val="lt1"/>
          </a:solidFill>
          <a:ln cap="flat" cmpd="sng" w="12700">
            <a:solidFill>
              <a:schemeClr val="dk1"/>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p>
            <a:pPr indent="-431800" lvl="0" marL="502919" marR="0" rtl="0" algn="l">
              <a:lnSpc>
                <a:spcPct val="115000"/>
              </a:lnSpc>
              <a:spcBef>
                <a:spcPts val="120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ROBOTIS e-Manual, https://emanual.robotis.com/docs/en/platform/turtlebot3/overview/. </a:t>
            </a:r>
            <a:endParaRPr i="0" sz="3200" u="none" cap="none" strike="noStrike">
              <a:solidFill>
                <a:srgbClr val="000000"/>
              </a:solidFill>
              <a:latin typeface="Calibri"/>
              <a:ea typeface="Calibri"/>
              <a:cs typeface="Calibri"/>
              <a:sym typeface="Calibri"/>
            </a:endParaRPr>
          </a:p>
          <a:p>
            <a:pPr indent="-431800" lvl="0" marL="502919" rtl="0" algn="l">
              <a:lnSpc>
                <a:spcPct val="115000"/>
              </a:lnSpc>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ROS.org, http://wiki.ros.org/turtlebot3. </a:t>
            </a:r>
            <a:endParaRPr sz="3200">
              <a:solidFill>
                <a:schemeClr val="dk1"/>
              </a:solidFill>
              <a:latin typeface="Calibri"/>
              <a:ea typeface="Calibri"/>
              <a:cs typeface="Calibri"/>
              <a:sym typeface="Calibri"/>
            </a:endParaRPr>
          </a:p>
          <a:p>
            <a:pPr indent="-431800" lvl="0" marL="502919" rtl="0" algn="l">
              <a:lnSpc>
                <a:spcPct val="115000"/>
              </a:lnSpc>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Canny Documentation, https://docs.opencv.org/4.x/da/d22/tutorial_py_canny.html</a:t>
            </a:r>
            <a:endParaRPr sz="3200">
              <a:solidFill>
                <a:schemeClr val="dk1"/>
              </a:solidFill>
              <a:latin typeface="Calibri"/>
              <a:ea typeface="Calibri"/>
              <a:cs typeface="Calibri"/>
              <a:sym typeface="Calibri"/>
            </a:endParaRPr>
          </a:p>
          <a:p>
            <a:pPr indent="-431800" lvl="0" marL="502919" rtl="0" algn="l">
              <a:lnSpc>
                <a:spcPct val="115000"/>
              </a:lnSpc>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ORB Documentation, https://docs.opencv.org/4.x/db/d95/classcv_1_1ORB.html</a:t>
            </a:r>
            <a:endParaRPr sz="3200">
              <a:solidFill>
                <a:schemeClr val="dk1"/>
              </a:solidFill>
              <a:latin typeface="Calibri"/>
              <a:ea typeface="Calibri"/>
              <a:cs typeface="Calibri"/>
              <a:sym typeface="Calibri"/>
            </a:endParaRPr>
          </a:p>
        </p:txBody>
      </p:sp>
      <p:sp>
        <p:nvSpPr>
          <p:cNvPr id="108" name="Google Shape;108;p1"/>
          <p:cNvSpPr txBox="1"/>
          <p:nvPr/>
        </p:nvSpPr>
        <p:spPr>
          <a:xfrm>
            <a:off x="20203750" y="33214313"/>
            <a:ext cx="7543800" cy="83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BB1C3F"/>
                </a:solidFill>
                <a:latin typeface="Calibri"/>
                <a:ea typeface="Calibri"/>
                <a:cs typeface="Calibri"/>
                <a:sym typeface="Calibri"/>
              </a:rPr>
              <a:t>Acknowledgements</a:t>
            </a:r>
            <a:endParaRPr b="0" i="0" sz="1400" u="none" cap="none" strike="noStrike">
              <a:solidFill>
                <a:srgbClr val="000000"/>
              </a:solidFill>
              <a:latin typeface="Arial"/>
              <a:ea typeface="Arial"/>
              <a:cs typeface="Arial"/>
              <a:sym typeface="Arial"/>
            </a:endParaRPr>
          </a:p>
        </p:txBody>
      </p:sp>
      <p:sp>
        <p:nvSpPr>
          <p:cNvPr id="109" name="Google Shape;109;p1"/>
          <p:cNvSpPr txBox="1"/>
          <p:nvPr/>
        </p:nvSpPr>
        <p:spPr>
          <a:xfrm>
            <a:off x="20127550" y="34088328"/>
            <a:ext cx="7543800" cy="2062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We would like to thank Dr. </a:t>
            </a:r>
            <a:r>
              <a:rPr lang="en-US" sz="3200">
                <a:solidFill>
                  <a:schemeClr val="dk1"/>
                </a:solidFill>
                <a:latin typeface="Calibri"/>
                <a:ea typeface="Calibri"/>
                <a:cs typeface="Calibri"/>
                <a:sym typeface="Calibri"/>
              </a:rPr>
              <a:t>John Nicholson </a:t>
            </a:r>
            <a:r>
              <a:rPr lang="en-US" sz="3200">
                <a:solidFill>
                  <a:schemeClr val="dk1"/>
                </a:solidFill>
                <a:latin typeface="Calibri"/>
                <a:ea typeface="Calibri"/>
                <a:cs typeface="Calibri"/>
                <a:sym typeface="Calibri"/>
              </a:rPr>
              <a:t>and Dr. Leong Lee</a:t>
            </a:r>
            <a:r>
              <a:rPr b="0" i="0" lang="en-US" sz="3200" u="none" cap="none" strike="noStrike">
                <a:solidFill>
                  <a:schemeClr val="dk1"/>
                </a:solidFill>
                <a:latin typeface="Calibri"/>
                <a:ea typeface="Calibri"/>
                <a:cs typeface="Calibri"/>
                <a:sym typeface="Calibri"/>
              </a:rPr>
              <a:t> for </a:t>
            </a:r>
            <a:r>
              <a:rPr lang="en-US" sz="3200">
                <a:solidFill>
                  <a:schemeClr val="dk1"/>
                </a:solidFill>
                <a:latin typeface="Calibri"/>
                <a:ea typeface="Calibri"/>
                <a:cs typeface="Calibri"/>
                <a:sym typeface="Calibri"/>
              </a:rPr>
              <a:t>their </a:t>
            </a:r>
            <a:r>
              <a:rPr b="0" i="0" lang="en-US" sz="3200" u="none" cap="none" strike="noStrike">
                <a:solidFill>
                  <a:schemeClr val="dk1"/>
                </a:solidFill>
                <a:latin typeface="Calibri"/>
                <a:ea typeface="Calibri"/>
                <a:cs typeface="Calibri"/>
                <a:sym typeface="Calibri"/>
              </a:rPr>
              <a:t>support of students in the Department of Computer Science and Information Technology.</a:t>
            </a:r>
            <a:endParaRPr b="0" i="0" sz="1400" u="none" cap="none" strike="noStrike">
              <a:solidFill>
                <a:srgbClr val="000000"/>
              </a:solidFill>
              <a:latin typeface="Arial"/>
              <a:ea typeface="Arial"/>
              <a:cs typeface="Arial"/>
              <a:sym typeface="Arial"/>
            </a:endParaRPr>
          </a:p>
        </p:txBody>
      </p:sp>
      <p:cxnSp>
        <p:nvCxnSpPr>
          <p:cNvPr id="110" name="Google Shape;110;p1"/>
          <p:cNvCxnSpPr/>
          <p:nvPr/>
        </p:nvCxnSpPr>
        <p:spPr>
          <a:xfrm>
            <a:off x="1371600" y="5715000"/>
            <a:ext cx="35661600" cy="0"/>
          </a:xfrm>
          <a:prstGeom prst="straightConnector1">
            <a:avLst/>
          </a:prstGeom>
          <a:noFill/>
          <a:ln cap="flat" cmpd="sng" w="63500">
            <a:solidFill>
              <a:schemeClr val="dk1"/>
            </a:solidFill>
            <a:prstDash val="solid"/>
            <a:miter lim="800000"/>
            <a:headEnd len="sm" w="sm" type="none"/>
            <a:tailEnd len="sm" w="sm" type="none"/>
          </a:ln>
        </p:spPr>
      </p:cxnSp>
      <p:pic>
        <p:nvPicPr>
          <p:cNvPr id="111" name="Google Shape;111;p1"/>
          <p:cNvPicPr preferRelativeResize="0"/>
          <p:nvPr/>
        </p:nvPicPr>
        <p:blipFill>
          <a:blip r:embed="rId4">
            <a:alphaModFix/>
          </a:blip>
          <a:stretch>
            <a:fillRect/>
          </a:stretch>
        </p:blipFill>
        <p:spPr>
          <a:xfrm>
            <a:off x="20010828" y="7278613"/>
            <a:ext cx="7543800" cy="5657850"/>
          </a:xfrm>
          <a:prstGeom prst="rect">
            <a:avLst/>
          </a:prstGeom>
          <a:noFill/>
          <a:ln cap="flat" cmpd="sng" w="19050">
            <a:solidFill>
              <a:schemeClr val="dk1"/>
            </a:solidFill>
            <a:prstDash val="solid"/>
            <a:round/>
            <a:headEnd len="sm" w="sm" type="none"/>
            <a:tailEnd len="sm" w="sm" type="none"/>
          </a:ln>
        </p:spPr>
      </p:pic>
      <p:sp>
        <p:nvSpPr>
          <p:cNvPr id="112" name="Google Shape;112;p1"/>
          <p:cNvSpPr txBox="1"/>
          <p:nvPr/>
        </p:nvSpPr>
        <p:spPr>
          <a:xfrm>
            <a:off x="29480238" y="27707025"/>
            <a:ext cx="7580400" cy="15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5</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Block diagram outlining the hardware and software  components in the system.</a:t>
            </a:r>
            <a:endParaRPr b="0" i="0" sz="1400" u="none" cap="none" strike="noStrike">
              <a:solidFill>
                <a:srgbClr val="000000"/>
              </a:solidFill>
              <a:latin typeface="Arial"/>
              <a:ea typeface="Arial"/>
              <a:cs typeface="Arial"/>
              <a:sym typeface="Arial"/>
            </a:endParaRPr>
          </a:p>
        </p:txBody>
      </p:sp>
      <p:pic>
        <p:nvPicPr>
          <p:cNvPr id="113" name="Google Shape;113;p1"/>
          <p:cNvPicPr preferRelativeResize="0"/>
          <p:nvPr/>
        </p:nvPicPr>
        <p:blipFill>
          <a:blip r:embed="rId5">
            <a:alphaModFix/>
          </a:blip>
          <a:stretch>
            <a:fillRect/>
          </a:stretch>
        </p:blipFill>
        <p:spPr>
          <a:xfrm>
            <a:off x="1477575" y="13746712"/>
            <a:ext cx="7543799" cy="10027489"/>
          </a:xfrm>
          <a:prstGeom prst="rect">
            <a:avLst/>
          </a:prstGeom>
          <a:noFill/>
          <a:ln cap="flat" cmpd="sng" w="19050">
            <a:solidFill>
              <a:schemeClr val="dk2"/>
            </a:solidFill>
            <a:prstDash val="solid"/>
            <a:round/>
            <a:headEnd len="sm" w="sm" type="none"/>
            <a:tailEnd len="sm" w="sm" type="none"/>
          </a:ln>
        </p:spPr>
      </p:pic>
      <p:sp>
        <p:nvSpPr>
          <p:cNvPr id="114" name="Google Shape;114;p1"/>
          <p:cNvSpPr txBox="1"/>
          <p:nvPr/>
        </p:nvSpPr>
        <p:spPr>
          <a:xfrm>
            <a:off x="1477575" y="24113938"/>
            <a:ext cx="7164600" cy="585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1</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Final design of NibblesBot.</a:t>
            </a:r>
            <a:endParaRPr b="0" i="0" sz="1400" u="none" cap="none" strike="noStrike">
              <a:solidFill>
                <a:srgbClr val="000000"/>
              </a:solidFill>
              <a:latin typeface="Arial"/>
              <a:ea typeface="Arial"/>
              <a:cs typeface="Arial"/>
              <a:sym typeface="Arial"/>
            </a:endParaRPr>
          </a:p>
        </p:txBody>
      </p:sp>
      <p:pic>
        <p:nvPicPr>
          <p:cNvPr id="115" name="Google Shape;115;p1"/>
          <p:cNvPicPr preferRelativeResize="0"/>
          <p:nvPr/>
        </p:nvPicPr>
        <p:blipFill>
          <a:blip r:embed="rId6">
            <a:alphaModFix/>
          </a:blip>
          <a:stretch>
            <a:fillRect/>
          </a:stretch>
        </p:blipFill>
        <p:spPr>
          <a:xfrm>
            <a:off x="1333525" y="30610224"/>
            <a:ext cx="8391526" cy="5855220"/>
          </a:xfrm>
          <a:prstGeom prst="rect">
            <a:avLst/>
          </a:prstGeom>
          <a:noFill/>
          <a:ln cap="flat" cmpd="sng" w="19050">
            <a:solidFill>
              <a:schemeClr val="dk1"/>
            </a:solidFill>
            <a:prstDash val="solid"/>
            <a:round/>
            <a:headEnd len="sm" w="sm" type="none"/>
            <a:tailEnd len="sm" w="sm" type="none"/>
          </a:ln>
        </p:spPr>
      </p:pic>
      <p:sp>
        <p:nvSpPr>
          <p:cNvPr id="116" name="Google Shape;116;p1"/>
          <p:cNvSpPr txBox="1"/>
          <p:nvPr/>
        </p:nvSpPr>
        <p:spPr>
          <a:xfrm>
            <a:off x="1333525" y="36833525"/>
            <a:ext cx="8391600" cy="1077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n-US" sz="3200" u="none" cap="none" strike="noStrike">
                <a:solidFill>
                  <a:srgbClr val="BB1C3F"/>
                </a:solidFill>
                <a:latin typeface="Calibri"/>
                <a:ea typeface="Calibri"/>
                <a:cs typeface="Calibri"/>
                <a:sym typeface="Calibri"/>
              </a:rPr>
              <a:t>Figure </a:t>
            </a:r>
            <a:r>
              <a:rPr b="1" lang="en-US" sz="3200">
                <a:solidFill>
                  <a:srgbClr val="BB1C3F"/>
                </a:solidFill>
                <a:latin typeface="Calibri"/>
                <a:ea typeface="Calibri"/>
                <a:cs typeface="Calibri"/>
                <a:sym typeface="Calibri"/>
              </a:rPr>
              <a:t>2</a:t>
            </a:r>
            <a:r>
              <a:rPr b="1" i="0" lang="en-US" sz="3200" u="none" cap="none" strike="noStrike">
                <a:solidFill>
                  <a:srgbClr val="BB1C3F"/>
                </a:solidFill>
                <a:latin typeface="Calibri"/>
                <a:ea typeface="Calibri"/>
                <a:cs typeface="Calibri"/>
                <a:sym typeface="Calibri"/>
              </a:rPr>
              <a:t>: </a:t>
            </a:r>
            <a:r>
              <a:rPr lang="en-US" sz="3200">
                <a:solidFill>
                  <a:schemeClr val="dk1"/>
                </a:solidFill>
                <a:latin typeface="Calibri"/>
                <a:ea typeface="Calibri"/>
                <a:cs typeface="Calibri"/>
                <a:sym typeface="Calibri"/>
              </a:rPr>
              <a:t>Schematics for the catcher attached to the front of the robot</a:t>
            </a:r>
            <a:r>
              <a:rPr lang="en-US" sz="3200">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117" name="Google Shape;117;p1"/>
          <p:cNvPicPr preferRelativeResize="0"/>
          <p:nvPr/>
        </p:nvPicPr>
        <p:blipFill>
          <a:blip r:embed="rId7">
            <a:alphaModFix/>
          </a:blip>
          <a:stretch>
            <a:fillRect/>
          </a:stretch>
        </p:blipFill>
        <p:spPr>
          <a:xfrm>
            <a:off x="31676050" y="680750"/>
            <a:ext cx="4846485" cy="4571999"/>
          </a:xfrm>
          <a:prstGeom prst="rect">
            <a:avLst/>
          </a:prstGeom>
          <a:noFill/>
          <a:ln>
            <a:noFill/>
          </a:ln>
        </p:spPr>
      </p:pic>
      <p:pic>
        <p:nvPicPr>
          <p:cNvPr id="118" name="Google Shape;118;p1"/>
          <p:cNvPicPr preferRelativeResize="0"/>
          <p:nvPr/>
        </p:nvPicPr>
        <p:blipFill>
          <a:blip r:embed="rId8">
            <a:alphaModFix/>
          </a:blip>
          <a:stretch>
            <a:fillRect/>
          </a:stretch>
        </p:blipFill>
        <p:spPr>
          <a:xfrm>
            <a:off x="9994163" y="30610225"/>
            <a:ext cx="8391525" cy="5852159"/>
          </a:xfrm>
          <a:prstGeom prst="rect">
            <a:avLst/>
          </a:prstGeom>
          <a:noFill/>
          <a:ln>
            <a:noFill/>
          </a:ln>
        </p:spPr>
      </p:pic>
      <p:pic>
        <p:nvPicPr>
          <p:cNvPr id="119" name="Google Shape;119;p1"/>
          <p:cNvPicPr preferRelativeResize="0"/>
          <p:nvPr/>
        </p:nvPicPr>
        <p:blipFill>
          <a:blip r:embed="rId9">
            <a:alphaModFix/>
          </a:blip>
          <a:stretch>
            <a:fillRect/>
          </a:stretch>
        </p:blipFill>
        <p:spPr>
          <a:xfrm>
            <a:off x="29461950" y="20078213"/>
            <a:ext cx="7580376" cy="72511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2016-06-13T20:02:52Z</dcterms:created>
  <dc:creator>Cruz, Diana</dc:creator>
</cp:coreProperties>
</file>