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2D20C-F2B1-633C-93E9-E5C0510AC1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D5AAB8-C8C1-7B5D-2438-22D1E2E333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5B72D4-E348-A437-A227-AD74EE68D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01A1F-9C3C-4579-BD23-9737D58CC7A7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AEE4D-7765-6E85-27EF-2FDA50448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F464A5-EC4F-9F31-51AC-C3B83B39D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5D4E9-6A70-40AF-B8F0-7F5401D1D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411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1F4C7-4D9A-BDA1-93FC-AAF56CACD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68C7FF-4D7D-1F0D-F5CE-EB17503CCB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296DAD-7E8A-8B83-2209-A385DB886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01A1F-9C3C-4579-BD23-9737D58CC7A7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1429AF-DDD8-A029-3818-1E21C38DA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972016-F5D9-9C2C-FAE3-BD9170FB4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5D4E9-6A70-40AF-B8F0-7F5401D1D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75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FC7E9F-0590-19DE-B7A9-A762C9F60F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824366-DAD9-57F0-637D-D7408C8B25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683017-C7F1-29FD-74D8-D24F05EFA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01A1F-9C3C-4579-BD23-9737D58CC7A7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94C612-4A7B-917E-31A1-47EBBA77B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1BA18C-C4C9-E4D6-3D08-1E174EB78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5D4E9-6A70-40AF-B8F0-7F5401D1D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386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BAE98-019F-22ED-7990-1F53AD8B0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89F5F-FC8F-D0D9-FCB2-6611FFA9FD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A0601C-29AB-7BE8-A753-2518B5F7F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01A1F-9C3C-4579-BD23-9737D58CC7A7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FF1D08-6CF5-5A66-8412-921A0E79C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506751-2DE8-2A29-7A10-28AA17406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5D4E9-6A70-40AF-B8F0-7F5401D1D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232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6D53E-61D8-4337-BC1C-48EC29D3C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4C3C55-1DDD-294A-B221-60246DF6D3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2EE79-07B1-B50C-68E4-8A0ACC11F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01A1F-9C3C-4579-BD23-9737D58CC7A7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A55C4A-40AC-1934-3C28-99C032EF4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19722D-9DDE-BC88-EEEE-FD7378034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5D4E9-6A70-40AF-B8F0-7F5401D1D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150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ADB0A-185D-C682-766A-FCBE17C64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7E5F31-8547-A832-73D4-798FC00629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9B7113-0807-A786-C9D7-2229F4E720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B06E36-65FF-E812-7BA0-C895B8A9A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01A1F-9C3C-4579-BD23-9737D58CC7A7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223CE8-AD06-4CAC-CE58-E46381D4A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C1AB6A-E8F5-1864-7B4F-6A70127A8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5D4E9-6A70-40AF-B8F0-7F5401D1D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721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6C912-2932-77C7-3714-4303A013B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A3AD1E-83DE-6AB0-F856-2F91FBE57F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511862-9613-A52E-DFC3-076F560066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8FDD22-85E9-D70D-CB44-F8DCB8C3EF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E7A9C5-46D8-8835-D3CC-FD829EE7F8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C445AE-E1FC-B9F0-449A-30CA7F96A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01A1F-9C3C-4579-BD23-9737D58CC7A7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765F32-A104-4544-55A6-38C79CD76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96DF35-D485-3D30-7412-EEF491596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5D4E9-6A70-40AF-B8F0-7F5401D1D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846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648AD-1DA9-705D-1A93-459335A27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3860A8-EF92-011E-6FEF-CDFDDC68C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01A1F-9C3C-4579-BD23-9737D58CC7A7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82C494-EAA5-7F02-C6AE-3B2B94187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0D47CB-5BB9-69CF-7EEE-1664E94FD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5D4E9-6A70-40AF-B8F0-7F5401D1D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050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1F17D7-F67A-867C-6D4B-E258B2824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01A1F-9C3C-4579-BD23-9737D58CC7A7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82BB2D-610C-D43B-E52E-AA5E7B5D7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F1CDA8-6781-1A2F-B226-BD251C9BD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5D4E9-6A70-40AF-B8F0-7F5401D1D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297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08F95-7589-6017-F36B-D4A862FF8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405AF-0FC5-6423-5C74-EC0F8C9E78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550F72-6E68-071C-E3D9-885E3EF2F5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9AC10B-EEA0-AE52-A702-A20145C67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01A1F-9C3C-4579-BD23-9737D58CC7A7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6C91DF-CB12-EA90-57CC-F62F18080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DD7A57-EEBC-17E3-0686-0C797E093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5D4E9-6A70-40AF-B8F0-7F5401D1D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3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00C93-68FF-51D4-C60D-AA5E8F64B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117C92-698C-3899-9BDA-4A7432A6DA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51C658-9568-8925-987F-26C7BB4C6E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D9DD6F-514F-4CC3-52E4-DF51C8B1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01A1F-9C3C-4579-BD23-9737D58CC7A7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C97085-949D-74CA-A6BA-B323D2930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6FF908-ED27-9FD8-AA46-5D5DF8B00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5D4E9-6A70-40AF-B8F0-7F5401D1D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168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D92E89-3B00-83C9-782A-3B7E96C54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333937-EF0A-96B1-890B-EECB79E6E0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1EFCD9-95E0-0E5E-48A8-10371B0950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7001A1F-9C3C-4579-BD23-9737D58CC7A7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360A3-CDE9-263F-414D-0A284FEC24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4126DF-6EAB-F1A0-8A37-B9EB8703B3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345D4E9-6A70-40AF-B8F0-7F5401D1D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743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61328-227B-83E6-7875-BB590CD4BE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6A91A1-73C1-D4E9-0774-0378FB585F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77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A868B-13F3-0BAE-3010-087C24430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Compiling</a:t>
            </a:r>
          </a:p>
        </p:txBody>
      </p:sp>
      <p:pic>
        <p:nvPicPr>
          <p:cNvPr id="3076" name="Picture 4" descr="Compiling a C Program: Behind the Scenes - GeeksforGeeks">
            <a:extLst>
              <a:ext uri="{FF2B5EF4-FFF2-40B4-BE49-F238E27FC236}">
                <a16:creationId xmlns:a16="http://schemas.microsoft.com/office/drawing/2014/main" id="{0C9CD495-25D9-F25E-B20D-6910C3F569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3312" y="1447800"/>
            <a:ext cx="4676775" cy="447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0567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BD17E-B7CD-6B12-DEC0-A92B1C5BF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BAE2887-E262-C461-496B-BCE8023AE4BE}"/>
              </a:ext>
            </a:extLst>
          </p:cNvPr>
          <p:cNvSpPr txBox="1"/>
          <p:nvPr/>
        </p:nvSpPr>
        <p:spPr>
          <a:xfrm>
            <a:off x="4758612" y="1942614"/>
            <a:ext cx="6595188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>
                <a:cs typeface="Calibri Light" panose="020F0302020204030204" pitchFamily="34" charset="0"/>
              </a:rPr>
              <a:t>Program</a:t>
            </a:r>
            <a:r>
              <a:rPr lang="en-US" sz="1600" dirty="0">
                <a:cs typeface="Calibri Light" panose="020F0302020204030204" pitchFamily="34" charset="0"/>
              </a:rPr>
              <a:t>: set of instructions in a programming language for a computer to execute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>
                <a:cs typeface="Calibri Light" panose="020F0302020204030204" pitchFamily="34" charset="0"/>
              </a:rPr>
              <a:t>programs will typically be compiled or interpreted depending on the language used to build them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>
                <a:cs typeface="Calibri Light" panose="020F0302020204030204" pitchFamily="34" charset="0"/>
              </a:rPr>
              <a:t>end result is typically a binary file (machine readable instructions)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>
                <a:cs typeface="Calibri Light" panose="020F0302020204030204" pitchFamily="34" charset="0"/>
              </a:rPr>
              <a:t>programs live in non-volatile memory (ROM) until deleted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sz="1600" dirty="0">
              <a:cs typeface="Calibri Light" panose="020F0302020204030204" pitchFamily="34" charset="0"/>
            </a:endParaRPr>
          </a:p>
          <a:p>
            <a:r>
              <a:rPr lang="en-US" sz="1600" u="sng" dirty="0">
                <a:cs typeface="Calibri Light" panose="020F0302020204030204" pitchFamily="34" charset="0"/>
              </a:rPr>
              <a:t>Application</a:t>
            </a:r>
            <a:r>
              <a:rPr lang="en-US" sz="1600" dirty="0">
                <a:cs typeface="Calibri Light" panose="020F0302020204030204" pitchFamily="34" charset="0"/>
              </a:rPr>
              <a:t>: program designed to execute a specific task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>
                <a:cs typeface="Calibri Light" panose="020F0302020204030204" pitchFamily="34" charset="0"/>
              </a:rPr>
              <a:t>often used interchangeably with program</a:t>
            </a:r>
          </a:p>
          <a:p>
            <a:pPr lvl="2"/>
            <a:r>
              <a:rPr lang="en-US" sz="1600" dirty="0">
                <a:cs typeface="Calibri Light" panose="020F0302020204030204" pitchFamily="34" charset="0"/>
              </a:rPr>
              <a:t>	</a:t>
            </a:r>
          </a:p>
          <a:p>
            <a:r>
              <a:rPr lang="en-US" sz="1600" u="sng" dirty="0">
                <a:cs typeface="Calibri Light" panose="020F0302020204030204" pitchFamily="34" charset="0"/>
              </a:rPr>
              <a:t>Process</a:t>
            </a:r>
            <a:r>
              <a:rPr lang="en-US" sz="1600" dirty="0">
                <a:cs typeface="Calibri Light" panose="020F0302020204030204" pitchFamily="34" charset="0"/>
              </a:rPr>
              <a:t>: an instance of a program being executed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>
                <a:cs typeface="Calibri Light" panose="020F0302020204030204" pitchFamily="34" charset="0"/>
              </a:rPr>
              <a:t>executed within RAM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>
                <a:cs typeface="Calibri Light" panose="020F0302020204030204" pitchFamily="34" charset="0"/>
              </a:rPr>
              <a:t>each process contains its own memory address space</a:t>
            </a:r>
            <a:endParaRPr lang="en-US" sz="1600" dirty="0">
              <a:cs typeface="Calibri Light" panose="020F0302020204030204" pitchFamily="34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sz="1600" dirty="0">
              <a:cs typeface="Calibri Light" panose="020F0302020204030204" pitchFamily="34" charset="0"/>
            </a:endParaRPr>
          </a:p>
          <a:p>
            <a:r>
              <a:rPr lang="en-US" sz="1600" u="sng" dirty="0">
                <a:cs typeface="Calibri Light" panose="020F0302020204030204" pitchFamily="34" charset="0"/>
              </a:rPr>
              <a:t>Thread</a:t>
            </a:r>
            <a:r>
              <a:rPr lang="en-US" sz="1600" dirty="0">
                <a:cs typeface="Calibri Light" panose="020F0302020204030204" pitchFamily="34" charset="0"/>
              </a:rPr>
              <a:t>: unit of execution (sub-routine) within a process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>
                <a:cs typeface="Calibri Light" panose="020F0302020204030204" pitchFamily="34" charset="0"/>
              </a:rPr>
              <a:t>each thread within a process shares the process memory/resources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>
                <a:cs typeface="Calibri Light" panose="020F0302020204030204" pitchFamily="34" charset="0"/>
              </a:rPr>
              <a:t>each thread will contain its own stack, but share the heap</a:t>
            </a:r>
          </a:p>
        </p:txBody>
      </p:sp>
      <p:pic>
        <p:nvPicPr>
          <p:cNvPr id="1026" name="Picture 2" descr="undefined">
            <a:extLst>
              <a:ext uri="{FF2B5EF4-FFF2-40B4-BE49-F238E27FC236}">
                <a16:creationId xmlns:a16="http://schemas.microsoft.com/office/drawing/2014/main" id="{93E0DF8A-3D55-F3ED-1ED6-57EAA0E144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139" y="1942614"/>
            <a:ext cx="4133788" cy="2386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3465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7EC12-803D-7FE6-9D6F-262BC2BEF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Allocation*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B2F532-9FE1-6496-BA0E-2476E91B8D54}"/>
              </a:ext>
            </a:extLst>
          </p:cNvPr>
          <p:cNvSpPr txBox="1"/>
          <p:nvPr/>
        </p:nvSpPr>
        <p:spPr>
          <a:xfrm>
            <a:off x="782793" y="3082694"/>
            <a:ext cx="1410780" cy="408623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Process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17664BB-C3DA-B0EE-82FD-DB2DCC2B12B0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2193573" y="3287006"/>
            <a:ext cx="1240962" cy="42620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6FBE430-3F8A-348F-1BD7-8F7CC5CE7910}"/>
              </a:ext>
            </a:extLst>
          </p:cNvPr>
          <p:cNvSpPr txBox="1"/>
          <p:nvPr/>
        </p:nvSpPr>
        <p:spPr>
          <a:xfrm>
            <a:off x="3434537" y="3528697"/>
            <a:ext cx="2047362" cy="715089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Memory Management Unit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9FA8A1-4A91-D6E2-4ABF-0D4F85F82A43}"/>
              </a:ext>
            </a:extLst>
          </p:cNvPr>
          <p:cNvSpPr txBox="1"/>
          <p:nvPr/>
        </p:nvSpPr>
        <p:spPr>
          <a:xfrm>
            <a:off x="8007302" y="2370943"/>
            <a:ext cx="1292379" cy="715089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Virtual Memory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381F87D-300D-B8B3-251E-E92EF093E3AE}"/>
              </a:ext>
            </a:extLst>
          </p:cNvPr>
          <p:cNvCxnSpPr>
            <a:cxnSpLocks/>
            <a:stCxn id="34" idx="3"/>
          </p:cNvCxnSpPr>
          <p:nvPr/>
        </p:nvCxnSpPr>
        <p:spPr>
          <a:xfrm flipV="1">
            <a:off x="2200649" y="4093478"/>
            <a:ext cx="1233886" cy="3750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C81FF3F-9337-A5C4-0D32-6C9E1B5C531A}"/>
              </a:ext>
            </a:extLst>
          </p:cNvPr>
          <p:cNvCxnSpPr>
            <a:cxnSpLocks/>
          </p:cNvCxnSpPr>
          <p:nvPr/>
        </p:nvCxnSpPr>
        <p:spPr>
          <a:xfrm>
            <a:off x="10166632" y="1942428"/>
            <a:ext cx="22777" cy="164357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4E8A6BF-3E56-95DB-77A5-DFA875C01DB8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9299681" y="2728488"/>
            <a:ext cx="87216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13A54FC-511E-9963-7406-6594246ED290}"/>
              </a:ext>
            </a:extLst>
          </p:cNvPr>
          <p:cNvCxnSpPr>
            <a:cxnSpLocks/>
          </p:cNvCxnSpPr>
          <p:nvPr/>
        </p:nvCxnSpPr>
        <p:spPr>
          <a:xfrm>
            <a:off x="10161416" y="1933097"/>
            <a:ext cx="42613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309163A-86C5-FF50-2A46-C2D71B3D37C7}"/>
              </a:ext>
            </a:extLst>
          </p:cNvPr>
          <p:cNvCxnSpPr>
            <a:cxnSpLocks/>
          </p:cNvCxnSpPr>
          <p:nvPr/>
        </p:nvCxnSpPr>
        <p:spPr>
          <a:xfrm>
            <a:off x="10175963" y="3586007"/>
            <a:ext cx="47051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D5574C1-17B9-97D1-4F1A-34446C5486A7}"/>
              </a:ext>
            </a:extLst>
          </p:cNvPr>
          <p:cNvSpPr txBox="1"/>
          <p:nvPr/>
        </p:nvSpPr>
        <p:spPr>
          <a:xfrm>
            <a:off x="6210407" y="3682194"/>
            <a:ext cx="702968" cy="408623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CPU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AD2BE16-BE40-AD27-46FA-6403D36CDD00}"/>
              </a:ext>
            </a:extLst>
          </p:cNvPr>
          <p:cNvSpPr txBox="1"/>
          <p:nvPr/>
        </p:nvSpPr>
        <p:spPr>
          <a:xfrm>
            <a:off x="789869" y="4264246"/>
            <a:ext cx="1410780" cy="408623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Process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1B6CE63-2EA4-5CE4-84D6-8240BFED67B5}"/>
              </a:ext>
            </a:extLst>
          </p:cNvPr>
          <p:cNvCxnSpPr>
            <a:cxnSpLocks/>
            <a:stCxn id="6" idx="3"/>
            <a:endCxn id="13" idx="1"/>
          </p:cNvCxnSpPr>
          <p:nvPr/>
        </p:nvCxnSpPr>
        <p:spPr>
          <a:xfrm>
            <a:off x="5481899" y="3886242"/>
            <a:ext cx="728508" cy="2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AD77644C-7A07-E5D8-711C-B318ED76F7A4}"/>
              </a:ext>
            </a:extLst>
          </p:cNvPr>
          <p:cNvCxnSpPr>
            <a:cxnSpLocks/>
            <a:stCxn id="13" idx="3"/>
            <a:endCxn id="7" idx="1"/>
          </p:cNvCxnSpPr>
          <p:nvPr/>
        </p:nvCxnSpPr>
        <p:spPr>
          <a:xfrm flipV="1">
            <a:off x="6913375" y="2728488"/>
            <a:ext cx="1093927" cy="11580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2B8F214F-ED11-7991-52B6-6119E1B0B395}"/>
              </a:ext>
            </a:extLst>
          </p:cNvPr>
          <p:cNvSpPr txBox="1"/>
          <p:nvPr/>
        </p:nvSpPr>
        <p:spPr>
          <a:xfrm>
            <a:off x="10293370" y="6519446"/>
            <a:ext cx="19028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* OVER-SIMPLIFIED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BCB9591-157F-3B71-DEBC-84628850B492}"/>
              </a:ext>
            </a:extLst>
          </p:cNvPr>
          <p:cNvSpPr txBox="1"/>
          <p:nvPr/>
        </p:nvSpPr>
        <p:spPr>
          <a:xfrm>
            <a:off x="8007302" y="4672869"/>
            <a:ext cx="1292379" cy="715089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Virtual Memory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DB845871-3143-CFAB-DFDC-87875EC94E28}"/>
              </a:ext>
            </a:extLst>
          </p:cNvPr>
          <p:cNvCxnSpPr>
            <a:cxnSpLocks/>
            <a:stCxn id="13" idx="3"/>
            <a:endCxn id="75" idx="1"/>
          </p:cNvCxnSpPr>
          <p:nvPr/>
        </p:nvCxnSpPr>
        <p:spPr>
          <a:xfrm>
            <a:off x="6913375" y="3886506"/>
            <a:ext cx="1093927" cy="11439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B58A1A27-4D63-ADBA-534D-1DD66C91F4C8}"/>
              </a:ext>
            </a:extLst>
          </p:cNvPr>
          <p:cNvSpPr txBox="1"/>
          <p:nvPr/>
        </p:nvSpPr>
        <p:spPr>
          <a:xfrm>
            <a:off x="10263686" y="3223554"/>
            <a:ext cx="600098" cy="30646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Text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BA365A85-CF4C-B1B0-97E0-2F4E77BBC69D}"/>
              </a:ext>
            </a:extLst>
          </p:cNvPr>
          <p:cNvSpPr txBox="1"/>
          <p:nvPr/>
        </p:nvSpPr>
        <p:spPr>
          <a:xfrm>
            <a:off x="10263686" y="2921166"/>
            <a:ext cx="600098" cy="30646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Data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3BE836E-9098-BA85-F5D0-8A7E22A4B1C5}"/>
              </a:ext>
            </a:extLst>
          </p:cNvPr>
          <p:cNvSpPr txBox="1"/>
          <p:nvPr/>
        </p:nvSpPr>
        <p:spPr>
          <a:xfrm>
            <a:off x="10263686" y="2614699"/>
            <a:ext cx="600098" cy="30646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BSS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1650180-5D5C-8EFA-F96A-8CD87FFED65B}"/>
              </a:ext>
            </a:extLst>
          </p:cNvPr>
          <p:cNvSpPr txBox="1"/>
          <p:nvPr/>
        </p:nvSpPr>
        <p:spPr>
          <a:xfrm>
            <a:off x="10263686" y="2311701"/>
            <a:ext cx="600098" cy="30646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Heap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D3AF2530-9561-6CE5-0E6E-64D559C5D29B}"/>
              </a:ext>
            </a:extLst>
          </p:cNvPr>
          <p:cNvSpPr txBox="1"/>
          <p:nvPr/>
        </p:nvSpPr>
        <p:spPr>
          <a:xfrm>
            <a:off x="10263686" y="2002162"/>
            <a:ext cx="600098" cy="30646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Stack</a:t>
            </a:r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88FFFADC-E10E-A32E-52F0-EA17F50D77A8}"/>
              </a:ext>
            </a:extLst>
          </p:cNvPr>
          <p:cNvCxnSpPr>
            <a:cxnSpLocks/>
          </p:cNvCxnSpPr>
          <p:nvPr/>
        </p:nvCxnSpPr>
        <p:spPr>
          <a:xfrm>
            <a:off x="10171848" y="4141639"/>
            <a:ext cx="22777" cy="164357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5375942D-4B04-7728-F668-22E1D67EBB69}"/>
              </a:ext>
            </a:extLst>
          </p:cNvPr>
          <p:cNvCxnSpPr>
            <a:cxnSpLocks/>
          </p:cNvCxnSpPr>
          <p:nvPr/>
        </p:nvCxnSpPr>
        <p:spPr>
          <a:xfrm>
            <a:off x="10166632" y="4132308"/>
            <a:ext cx="42613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1DAF8ABD-EF29-5B67-BCFC-143D1E1C23BE}"/>
              </a:ext>
            </a:extLst>
          </p:cNvPr>
          <p:cNvCxnSpPr>
            <a:cxnSpLocks/>
          </p:cNvCxnSpPr>
          <p:nvPr/>
        </p:nvCxnSpPr>
        <p:spPr>
          <a:xfrm>
            <a:off x="10181179" y="5785218"/>
            <a:ext cx="47051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CD823064-5DDF-3223-76B1-D2F7BF27F661}"/>
              </a:ext>
            </a:extLst>
          </p:cNvPr>
          <p:cNvSpPr txBox="1"/>
          <p:nvPr/>
        </p:nvSpPr>
        <p:spPr>
          <a:xfrm>
            <a:off x="10268902" y="5422765"/>
            <a:ext cx="600098" cy="30646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Text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5FB3C14-5AA0-66B7-FA46-83832596214D}"/>
              </a:ext>
            </a:extLst>
          </p:cNvPr>
          <p:cNvSpPr txBox="1"/>
          <p:nvPr/>
        </p:nvSpPr>
        <p:spPr>
          <a:xfrm>
            <a:off x="10268902" y="5120377"/>
            <a:ext cx="600098" cy="30646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Data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DA292E89-0B53-3A88-7866-FC01ECFD7CFA}"/>
              </a:ext>
            </a:extLst>
          </p:cNvPr>
          <p:cNvSpPr txBox="1"/>
          <p:nvPr/>
        </p:nvSpPr>
        <p:spPr>
          <a:xfrm>
            <a:off x="10268902" y="4813910"/>
            <a:ext cx="600098" cy="30646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BSS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57B6A14B-2B96-6150-8DD2-8EBA784634AE}"/>
              </a:ext>
            </a:extLst>
          </p:cNvPr>
          <p:cNvSpPr txBox="1"/>
          <p:nvPr/>
        </p:nvSpPr>
        <p:spPr>
          <a:xfrm>
            <a:off x="10268902" y="4510912"/>
            <a:ext cx="600098" cy="30646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Heap</a:t>
            </a:r>
          </a:p>
        </p:txBody>
      </p:sp>
      <p:sp>
        <p:nvSpPr>
          <p:cNvPr id="2048" name="TextBox 2047">
            <a:extLst>
              <a:ext uri="{FF2B5EF4-FFF2-40B4-BE49-F238E27FC236}">
                <a16:creationId xmlns:a16="http://schemas.microsoft.com/office/drawing/2014/main" id="{9604059A-A226-473F-B539-9F98722CCB4E}"/>
              </a:ext>
            </a:extLst>
          </p:cNvPr>
          <p:cNvSpPr txBox="1"/>
          <p:nvPr/>
        </p:nvSpPr>
        <p:spPr>
          <a:xfrm>
            <a:off x="10268902" y="4201373"/>
            <a:ext cx="600098" cy="306467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Stack</a:t>
            </a:r>
          </a:p>
        </p:txBody>
      </p:sp>
      <p:cxnSp>
        <p:nvCxnSpPr>
          <p:cNvPr id="2075" name="Straight Connector 2074">
            <a:extLst>
              <a:ext uri="{FF2B5EF4-FFF2-40B4-BE49-F238E27FC236}">
                <a16:creationId xmlns:a16="http://schemas.microsoft.com/office/drawing/2014/main" id="{F918F7F7-86A9-2107-6A00-4B8C707661E6}"/>
              </a:ext>
            </a:extLst>
          </p:cNvPr>
          <p:cNvCxnSpPr>
            <a:cxnSpLocks/>
            <a:stCxn id="75" idx="3"/>
          </p:cNvCxnSpPr>
          <p:nvPr/>
        </p:nvCxnSpPr>
        <p:spPr>
          <a:xfrm>
            <a:off x="9299681" y="5030414"/>
            <a:ext cx="88972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78" name="Straight Connector 2077">
            <a:extLst>
              <a:ext uri="{FF2B5EF4-FFF2-40B4-BE49-F238E27FC236}">
                <a16:creationId xmlns:a16="http://schemas.microsoft.com/office/drawing/2014/main" id="{3F8546B8-9DC7-8491-4331-AD964259E554}"/>
              </a:ext>
            </a:extLst>
          </p:cNvPr>
          <p:cNvCxnSpPr>
            <a:cxnSpLocks/>
          </p:cNvCxnSpPr>
          <p:nvPr/>
        </p:nvCxnSpPr>
        <p:spPr>
          <a:xfrm flipV="1">
            <a:off x="10881585" y="4198837"/>
            <a:ext cx="381021" cy="15187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80" name="Straight Connector 2079">
            <a:extLst>
              <a:ext uri="{FF2B5EF4-FFF2-40B4-BE49-F238E27FC236}">
                <a16:creationId xmlns:a16="http://schemas.microsoft.com/office/drawing/2014/main" id="{DA1A469F-9139-BA25-8064-1B6A4F677FB4}"/>
              </a:ext>
            </a:extLst>
          </p:cNvPr>
          <p:cNvCxnSpPr>
            <a:cxnSpLocks/>
          </p:cNvCxnSpPr>
          <p:nvPr/>
        </p:nvCxnSpPr>
        <p:spPr>
          <a:xfrm>
            <a:off x="10881585" y="4353393"/>
            <a:ext cx="381021" cy="13600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84" name="TextBox 2083">
            <a:extLst>
              <a:ext uri="{FF2B5EF4-FFF2-40B4-BE49-F238E27FC236}">
                <a16:creationId xmlns:a16="http://schemas.microsoft.com/office/drawing/2014/main" id="{C8C619AB-B883-0044-F5D8-8B973EA9C9F5}"/>
              </a:ext>
            </a:extLst>
          </p:cNvPr>
          <p:cNvSpPr txBox="1"/>
          <p:nvPr/>
        </p:nvSpPr>
        <p:spPr>
          <a:xfrm>
            <a:off x="11315125" y="4062629"/>
            <a:ext cx="560164" cy="27241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Stack</a:t>
            </a:r>
          </a:p>
        </p:txBody>
      </p:sp>
      <p:sp>
        <p:nvSpPr>
          <p:cNvPr id="2085" name="TextBox 2084">
            <a:extLst>
              <a:ext uri="{FF2B5EF4-FFF2-40B4-BE49-F238E27FC236}">
                <a16:creationId xmlns:a16="http://schemas.microsoft.com/office/drawing/2014/main" id="{E9D328AD-9488-C030-CC9A-63F2D11AD8CF}"/>
              </a:ext>
            </a:extLst>
          </p:cNvPr>
          <p:cNvSpPr txBox="1"/>
          <p:nvPr/>
        </p:nvSpPr>
        <p:spPr>
          <a:xfrm>
            <a:off x="11321485" y="4392266"/>
            <a:ext cx="536003" cy="27241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Stack</a:t>
            </a:r>
          </a:p>
        </p:txBody>
      </p:sp>
      <p:cxnSp>
        <p:nvCxnSpPr>
          <p:cNvPr id="2086" name="Straight Connector 2085">
            <a:extLst>
              <a:ext uri="{FF2B5EF4-FFF2-40B4-BE49-F238E27FC236}">
                <a16:creationId xmlns:a16="http://schemas.microsoft.com/office/drawing/2014/main" id="{64F1738E-FBA1-5203-50C2-2BE7A903D35B}"/>
              </a:ext>
            </a:extLst>
          </p:cNvPr>
          <p:cNvCxnSpPr>
            <a:cxnSpLocks/>
          </p:cNvCxnSpPr>
          <p:nvPr/>
        </p:nvCxnSpPr>
        <p:spPr>
          <a:xfrm flipV="1">
            <a:off x="10863784" y="1999259"/>
            <a:ext cx="381021" cy="15187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87" name="Straight Connector 2086">
            <a:extLst>
              <a:ext uri="{FF2B5EF4-FFF2-40B4-BE49-F238E27FC236}">
                <a16:creationId xmlns:a16="http://schemas.microsoft.com/office/drawing/2014/main" id="{6E457510-9D7D-D588-99F4-3F1308FE9B35}"/>
              </a:ext>
            </a:extLst>
          </p:cNvPr>
          <p:cNvCxnSpPr>
            <a:cxnSpLocks/>
          </p:cNvCxnSpPr>
          <p:nvPr/>
        </p:nvCxnSpPr>
        <p:spPr>
          <a:xfrm>
            <a:off x="10863784" y="2153815"/>
            <a:ext cx="381021" cy="13600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88" name="TextBox 2087">
            <a:extLst>
              <a:ext uri="{FF2B5EF4-FFF2-40B4-BE49-F238E27FC236}">
                <a16:creationId xmlns:a16="http://schemas.microsoft.com/office/drawing/2014/main" id="{A3D1D73C-C217-CED1-8F0E-FFD960BC7104}"/>
              </a:ext>
            </a:extLst>
          </p:cNvPr>
          <p:cNvSpPr txBox="1"/>
          <p:nvPr/>
        </p:nvSpPr>
        <p:spPr>
          <a:xfrm>
            <a:off x="11297324" y="1863051"/>
            <a:ext cx="560164" cy="27241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Stack</a:t>
            </a:r>
          </a:p>
        </p:txBody>
      </p:sp>
      <p:sp>
        <p:nvSpPr>
          <p:cNvPr id="2089" name="TextBox 2088">
            <a:extLst>
              <a:ext uri="{FF2B5EF4-FFF2-40B4-BE49-F238E27FC236}">
                <a16:creationId xmlns:a16="http://schemas.microsoft.com/office/drawing/2014/main" id="{EEF58950-A326-50BE-0D93-304F04D871B8}"/>
              </a:ext>
            </a:extLst>
          </p:cNvPr>
          <p:cNvSpPr txBox="1"/>
          <p:nvPr/>
        </p:nvSpPr>
        <p:spPr>
          <a:xfrm>
            <a:off x="11303684" y="2192688"/>
            <a:ext cx="536003" cy="27241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Stack</a:t>
            </a:r>
          </a:p>
        </p:txBody>
      </p:sp>
    </p:spTree>
    <p:extLst>
      <p:ext uri="{BB962C8B-B14F-4D97-AF65-F5344CB8AC3E}">
        <p14:creationId xmlns:p14="http://schemas.microsoft.com/office/powerpoint/2010/main" val="945976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AE270-0EE9-B392-6130-0256C4B57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6BCB83-A79B-967B-4C88-0C00C8FDD61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1800" dirty="0"/>
                  <a:t>64bit</a:t>
                </a:r>
              </a:p>
              <a:p>
                <a:pPr lvl="1"/>
                <a:r>
                  <a:rPr lang="en-US" sz="1600" dirty="0"/>
                  <a:t>can process 8 bytes in one instruction cycle</a:t>
                </a:r>
              </a:p>
              <a:p>
                <a:pPr lvl="1"/>
                <a:r>
                  <a:rPr lang="en-US" sz="1600" dirty="0"/>
                  <a:t>can address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64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≈16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𝑒𝑥𝑎𝑏𝑦𝑡𝑒𝑠</m:t>
                    </m:r>
                  </m:oMath>
                </a14:m>
                <a:r>
                  <a:rPr lang="en-US" sz="1600" dirty="0"/>
                  <a:t> of memory (limited by RAM)</a:t>
                </a:r>
              </a:p>
              <a:p>
                <a:pPr lvl="1"/>
                <a:r>
                  <a:rPr lang="en-US" sz="1600" dirty="0"/>
                  <a:t>can run 32bit or 64bit OS</a:t>
                </a:r>
              </a:p>
              <a:p>
                <a:pPr lvl="1"/>
                <a:endParaRPr lang="en-US" sz="1600" dirty="0"/>
              </a:p>
              <a:p>
                <a:r>
                  <a:rPr lang="en-US" sz="1800" dirty="0"/>
                  <a:t>32bit</a:t>
                </a:r>
              </a:p>
              <a:p>
                <a:pPr lvl="1"/>
                <a:r>
                  <a:rPr lang="en-US" sz="1600" dirty="0"/>
                  <a:t>can process 4 bytes in one instruction cycle</a:t>
                </a:r>
              </a:p>
              <a:p>
                <a:pPr lvl="1"/>
                <a:r>
                  <a:rPr lang="en-US" sz="1600" dirty="0"/>
                  <a:t>can address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32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≈4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𝐺𝐵</m:t>
                    </m:r>
                  </m:oMath>
                </a14:m>
                <a:r>
                  <a:rPr lang="en-US" sz="1600" dirty="0"/>
                  <a:t> of memory (limited by CPU)</a:t>
                </a:r>
              </a:p>
              <a:p>
                <a:pPr lvl="1"/>
                <a:r>
                  <a:rPr lang="en-US" sz="1600" dirty="0"/>
                  <a:t>can only run 32bit OS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6BCB83-A79B-967B-4C88-0C00C8FDD6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06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6916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8A21926-38D8-E25A-9646-1A0002D95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CBCF35-24C7-03EC-47DD-6C00C7A88B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063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4E392-116E-CFF4-98B4-2476F2D85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966622-7313-8DEF-7E5E-7D0E9E10AF76}"/>
              </a:ext>
            </a:extLst>
          </p:cNvPr>
          <p:cNvSpPr txBox="1"/>
          <p:nvPr/>
        </p:nvSpPr>
        <p:spPr>
          <a:xfrm>
            <a:off x="1623393" y="2232581"/>
            <a:ext cx="1037209" cy="408623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Process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6BF68-CCEF-9E01-531E-A5303B353E36}"/>
              </a:ext>
            </a:extLst>
          </p:cNvPr>
          <p:cNvSpPr txBox="1"/>
          <p:nvPr/>
        </p:nvSpPr>
        <p:spPr>
          <a:xfrm>
            <a:off x="2141997" y="2764156"/>
            <a:ext cx="1037209" cy="408623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Thread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A1D90C4-31CE-0C91-2FD9-C1BA4ADB0259}"/>
              </a:ext>
            </a:extLst>
          </p:cNvPr>
          <p:cNvCxnSpPr>
            <a:cxnSpLocks/>
          </p:cNvCxnSpPr>
          <p:nvPr/>
        </p:nvCxnSpPr>
        <p:spPr>
          <a:xfrm>
            <a:off x="1416248" y="2968467"/>
            <a:ext cx="72574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9064978-98A6-60D8-D946-067FEB60488D}"/>
              </a:ext>
            </a:extLst>
          </p:cNvPr>
          <p:cNvSpPr txBox="1"/>
          <p:nvPr/>
        </p:nvSpPr>
        <p:spPr>
          <a:xfrm>
            <a:off x="2141997" y="3295731"/>
            <a:ext cx="1037209" cy="408623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Thread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E1D132C-81C7-55FB-6559-E4187C9DF499}"/>
              </a:ext>
            </a:extLst>
          </p:cNvPr>
          <p:cNvCxnSpPr>
            <a:cxnSpLocks/>
          </p:cNvCxnSpPr>
          <p:nvPr/>
        </p:nvCxnSpPr>
        <p:spPr>
          <a:xfrm>
            <a:off x="1416248" y="3500042"/>
            <a:ext cx="72574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6BCDDB4-1566-8A6F-731B-C5449CF87167}"/>
              </a:ext>
            </a:extLst>
          </p:cNvPr>
          <p:cNvCxnSpPr>
            <a:cxnSpLocks/>
          </p:cNvCxnSpPr>
          <p:nvPr/>
        </p:nvCxnSpPr>
        <p:spPr>
          <a:xfrm>
            <a:off x="1426606" y="2445770"/>
            <a:ext cx="0" cy="106315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E1990DD-BB56-1E8E-7AC7-3691398F5153}"/>
              </a:ext>
            </a:extLst>
          </p:cNvPr>
          <p:cNvCxnSpPr>
            <a:cxnSpLocks/>
          </p:cNvCxnSpPr>
          <p:nvPr/>
        </p:nvCxnSpPr>
        <p:spPr>
          <a:xfrm flipH="1">
            <a:off x="1433348" y="2445770"/>
            <a:ext cx="199376" cy="0"/>
          </a:xfrm>
          <a:prstGeom prst="line">
            <a:avLst/>
          </a:prstGeom>
          <a:ln>
            <a:solidFill>
              <a:srgbClr val="FF0000"/>
            </a:solidFill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6068CD6-0D36-AF6A-D477-11B0B899F368}"/>
              </a:ext>
            </a:extLst>
          </p:cNvPr>
          <p:cNvSpPr txBox="1"/>
          <p:nvPr/>
        </p:nvSpPr>
        <p:spPr>
          <a:xfrm>
            <a:off x="112710" y="1690688"/>
            <a:ext cx="1153355" cy="408623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Program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324030-159B-F001-E313-3A4E97A6E229}"/>
              </a:ext>
            </a:extLst>
          </p:cNvPr>
          <p:cNvSpPr txBox="1"/>
          <p:nvPr/>
        </p:nvSpPr>
        <p:spPr>
          <a:xfrm>
            <a:off x="1623393" y="4235928"/>
            <a:ext cx="1037209" cy="408623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Process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51B845-F491-BC04-8DF6-1E638D23C42E}"/>
              </a:ext>
            </a:extLst>
          </p:cNvPr>
          <p:cNvSpPr txBox="1"/>
          <p:nvPr/>
        </p:nvSpPr>
        <p:spPr>
          <a:xfrm>
            <a:off x="2141997" y="4767503"/>
            <a:ext cx="1037209" cy="408623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Thread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B56CE9E-5C2E-692F-C792-E2D9C76ECFAD}"/>
              </a:ext>
            </a:extLst>
          </p:cNvPr>
          <p:cNvCxnSpPr>
            <a:cxnSpLocks/>
          </p:cNvCxnSpPr>
          <p:nvPr/>
        </p:nvCxnSpPr>
        <p:spPr>
          <a:xfrm>
            <a:off x="1416248" y="4971814"/>
            <a:ext cx="72574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FC7E095-02E8-761C-CFD4-6E9C01212661}"/>
              </a:ext>
            </a:extLst>
          </p:cNvPr>
          <p:cNvSpPr txBox="1"/>
          <p:nvPr/>
        </p:nvSpPr>
        <p:spPr>
          <a:xfrm>
            <a:off x="2141997" y="5299078"/>
            <a:ext cx="1037209" cy="408623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Thread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ADA4F1E-4EB7-4E1C-E063-EF65694C818B}"/>
              </a:ext>
            </a:extLst>
          </p:cNvPr>
          <p:cNvCxnSpPr>
            <a:cxnSpLocks/>
          </p:cNvCxnSpPr>
          <p:nvPr/>
        </p:nvCxnSpPr>
        <p:spPr>
          <a:xfrm>
            <a:off x="1416248" y="5503389"/>
            <a:ext cx="72574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605AE4C-E559-AF3D-51AB-1C227EAEA849}"/>
              </a:ext>
            </a:extLst>
          </p:cNvPr>
          <p:cNvCxnSpPr>
            <a:cxnSpLocks/>
          </p:cNvCxnSpPr>
          <p:nvPr/>
        </p:nvCxnSpPr>
        <p:spPr>
          <a:xfrm>
            <a:off x="1426606" y="4449117"/>
            <a:ext cx="0" cy="106315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0222BD2-CA29-AE82-9923-9D3E865A8231}"/>
              </a:ext>
            </a:extLst>
          </p:cNvPr>
          <p:cNvCxnSpPr>
            <a:cxnSpLocks/>
          </p:cNvCxnSpPr>
          <p:nvPr/>
        </p:nvCxnSpPr>
        <p:spPr>
          <a:xfrm flipH="1">
            <a:off x="691977" y="2445770"/>
            <a:ext cx="734629" cy="0"/>
          </a:xfrm>
          <a:prstGeom prst="line">
            <a:avLst/>
          </a:prstGeom>
          <a:ln>
            <a:solidFill>
              <a:srgbClr val="FF0000"/>
            </a:solidFill>
            <a:headEnd type="none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4F92B9B-45BA-B7B9-186F-AAC7FF18AEE8}"/>
              </a:ext>
            </a:extLst>
          </p:cNvPr>
          <p:cNvCxnSpPr>
            <a:cxnSpLocks/>
          </p:cNvCxnSpPr>
          <p:nvPr/>
        </p:nvCxnSpPr>
        <p:spPr>
          <a:xfrm>
            <a:off x="689387" y="2099311"/>
            <a:ext cx="0" cy="34645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4601704-5E81-008B-666E-6923A968E4A9}"/>
              </a:ext>
            </a:extLst>
          </p:cNvPr>
          <p:cNvCxnSpPr>
            <a:cxnSpLocks/>
          </p:cNvCxnSpPr>
          <p:nvPr/>
        </p:nvCxnSpPr>
        <p:spPr>
          <a:xfrm>
            <a:off x="689387" y="2417697"/>
            <a:ext cx="0" cy="20314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A91350B-7688-19B4-BCB0-13E9AD2D346C}"/>
              </a:ext>
            </a:extLst>
          </p:cNvPr>
          <p:cNvCxnSpPr>
            <a:cxnSpLocks/>
          </p:cNvCxnSpPr>
          <p:nvPr/>
        </p:nvCxnSpPr>
        <p:spPr>
          <a:xfrm flipH="1">
            <a:off x="681619" y="4449117"/>
            <a:ext cx="73462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02FB41D-C911-A872-21F7-1810CF0EB697}"/>
              </a:ext>
            </a:extLst>
          </p:cNvPr>
          <p:cNvCxnSpPr>
            <a:cxnSpLocks/>
          </p:cNvCxnSpPr>
          <p:nvPr/>
        </p:nvCxnSpPr>
        <p:spPr>
          <a:xfrm flipH="1">
            <a:off x="1433348" y="4453377"/>
            <a:ext cx="199376" cy="0"/>
          </a:xfrm>
          <a:prstGeom prst="line">
            <a:avLst/>
          </a:prstGeom>
          <a:ln>
            <a:solidFill>
              <a:srgbClr val="FF0000"/>
            </a:solidFill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AF91627-0CAF-A0FE-EF43-362AD5686C10}"/>
              </a:ext>
            </a:extLst>
          </p:cNvPr>
          <p:cNvSpPr txBox="1"/>
          <p:nvPr/>
        </p:nvSpPr>
        <p:spPr>
          <a:xfrm>
            <a:off x="2503865" y="3608707"/>
            <a:ext cx="1459546" cy="715089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Source Code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52F738C-8C14-7F7B-1D31-8BD9B54DD9EF}"/>
              </a:ext>
            </a:extLst>
          </p:cNvPr>
          <p:cNvCxnSpPr>
            <a:cxnSpLocks/>
          </p:cNvCxnSpPr>
          <p:nvPr/>
        </p:nvCxnSpPr>
        <p:spPr>
          <a:xfrm>
            <a:off x="4172866" y="3966251"/>
            <a:ext cx="77235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202753C-2553-C194-78D7-B69DEA51753B}"/>
              </a:ext>
            </a:extLst>
          </p:cNvPr>
          <p:cNvSpPr txBox="1"/>
          <p:nvPr/>
        </p:nvSpPr>
        <p:spPr>
          <a:xfrm>
            <a:off x="5230789" y="3608707"/>
            <a:ext cx="1459546" cy="715089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Translation Units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56DE65F-A847-87A5-73D0-BA04DC50849C}"/>
              </a:ext>
            </a:extLst>
          </p:cNvPr>
          <p:cNvSpPr txBox="1"/>
          <p:nvPr/>
        </p:nvSpPr>
        <p:spPr>
          <a:xfrm>
            <a:off x="7942917" y="3608707"/>
            <a:ext cx="1459546" cy="715089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Objects Files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961C912-656A-8B89-9F53-2E72FB858FF3}"/>
              </a:ext>
            </a:extLst>
          </p:cNvPr>
          <p:cNvCxnSpPr>
            <a:cxnSpLocks/>
          </p:cNvCxnSpPr>
          <p:nvPr/>
        </p:nvCxnSpPr>
        <p:spPr>
          <a:xfrm>
            <a:off x="6944178" y="3947629"/>
            <a:ext cx="77235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5C25551-B023-E70B-2FD6-92FDE0981F32}"/>
              </a:ext>
            </a:extLst>
          </p:cNvPr>
          <p:cNvSpPr txBox="1"/>
          <p:nvPr/>
        </p:nvSpPr>
        <p:spPr>
          <a:xfrm>
            <a:off x="10655045" y="3608707"/>
            <a:ext cx="1459546" cy="715089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Bin/Hex </a:t>
            </a:r>
          </a:p>
          <a:p>
            <a:pPr algn="ctr"/>
            <a:r>
              <a:rPr lang="en-US" dirty="0"/>
              <a:t>File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7D1F39C-B832-AF04-2EC0-7E41330B1DEB}"/>
              </a:ext>
            </a:extLst>
          </p:cNvPr>
          <p:cNvCxnSpPr>
            <a:cxnSpLocks/>
          </p:cNvCxnSpPr>
          <p:nvPr/>
        </p:nvCxnSpPr>
        <p:spPr>
          <a:xfrm>
            <a:off x="9635592" y="3966251"/>
            <a:ext cx="77235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E18653ED-9F73-665E-9676-15ECDBDEDB89}"/>
              </a:ext>
            </a:extLst>
          </p:cNvPr>
          <p:cNvSpPr txBox="1"/>
          <p:nvPr/>
        </p:nvSpPr>
        <p:spPr>
          <a:xfrm>
            <a:off x="3771243" y="4323796"/>
            <a:ext cx="1722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Pre-processing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0F0FA05-781C-169F-247E-D7BBE95C7C06}"/>
              </a:ext>
            </a:extLst>
          </p:cNvPr>
          <p:cNvSpPr txBox="1"/>
          <p:nvPr/>
        </p:nvSpPr>
        <p:spPr>
          <a:xfrm>
            <a:off x="6604153" y="4323796"/>
            <a:ext cx="1459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Compilation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5BF44CC-E0C4-6622-F17C-F1EB362C6F68}"/>
              </a:ext>
            </a:extLst>
          </p:cNvPr>
          <p:cNvSpPr txBox="1"/>
          <p:nvPr/>
        </p:nvSpPr>
        <p:spPr>
          <a:xfrm>
            <a:off x="9628844" y="4323796"/>
            <a:ext cx="1005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Linking</a:t>
            </a:r>
          </a:p>
        </p:txBody>
      </p:sp>
    </p:spTree>
    <p:extLst>
      <p:ext uri="{BB962C8B-B14F-4D97-AF65-F5344CB8AC3E}">
        <p14:creationId xmlns:p14="http://schemas.microsoft.com/office/powerpoint/2010/main" val="1240158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32108</TotalTime>
  <Words>228</Words>
  <Application>Microsoft Office PowerPoint</Application>
  <PresentationFormat>Widescreen</PresentationFormat>
  <Paragraphs>65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Aptos</vt:lpstr>
      <vt:lpstr>Aptos Display</vt:lpstr>
      <vt:lpstr>Arial</vt:lpstr>
      <vt:lpstr>Calibri Light</vt:lpstr>
      <vt:lpstr>Cambria Math</vt:lpstr>
      <vt:lpstr>Office Theme</vt:lpstr>
      <vt:lpstr>PowerPoint Presentation</vt:lpstr>
      <vt:lpstr>Compiling</vt:lpstr>
      <vt:lpstr>Programs</vt:lpstr>
      <vt:lpstr>Memory Allocation*</vt:lpstr>
      <vt:lpstr>Architecture</vt:lpstr>
      <vt:lpstr>Appendix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Charles W Roman</dc:creator>
  <cp:lastModifiedBy>Charles W Roman</cp:lastModifiedBy>
  <cp:revision>2</cp:revision>
  <dcterms:created xsi:type="dcterms:W3CDTF">2024-05-19T02:29:17Z</dcterms:created>
  <dcterms:modified xsi:type="dcterms:W3CDTF">2024-06-12T04:54:40Z</dcterms:modified>
</cp:coreProperties>
</file>