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317" r:id="rId2"/>
    <p:sldId id="314" r:id="rId3"/>
    <p:sldId id="316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8CA"/>
    <a:srgbClr val="F0F2F6"/>
    <a:srgbClr val="919191"/>
    <a:srgbClr val="17C1FF"/>
    <a:srgbClr val="A3A3A3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/>
    <p:restoredTop sz="94661"/>
  </p:normalViewPr>
  <p:slideViewPr>
    <p:cSldViewPr snapToGrid="0">
      <p:cViewPr varScale="1">
        <p:scale>
          <a:sx n="146" d="100"/>
          <a:sy n="146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5331A8E-8078-F583-15C9-4AF5940E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7941f07d_0_947:notes">
            <a:extLst>
              <a:ext uri="{FF2B5EF4-FFF2-40B4-BE49-F238E27FC236}">
                <a16:creationId xmlns:a16="http://schemas.microsoft.com/office/drawing/2014/main" id="{8E946A3D-E508-7F33-79EB-6B63BCD4A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2b47941f07d_0_947:notes">
            <a:extLst>
              <a:ext uri="{FF2B5EF4-FFF2-40B4-BE49-F238E27FC236}">
                <a16:creationId xmlns:a16="http://schemas.microsoft.com/office/drawing/2014/main" id="{8ED8B783-A3A1-6C51-36D8-F9E840856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b47941f07d_0_947:notes">
            <a:extLst>
              <a:ext uri="{FF2B5EF4-FFF2-40B4-BE49-F238E27FC236}">
                <a16:creationId xmlns:a16="http://schemas.microsoft.com/office/drawing/2014/main" id="{1303090A-B1B1-2D4A-B76F-D1ED4ED2D1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88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001F7DFB-13BA-EF32-77F8-C28ADFEA0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7941f07d_0_947:notes">
            <a:extLst>
              <a:ext uri="{FF2B5EF4-FFF2-40B4-BE49-F238E27FC236}">
                <a16:creationId xmlns:a16="http://schemas.microsoft.com/office/drawing/2014/main" id="{92AAA576-EE04-F411-901C-916AB0753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2b47941f07d_0_947:notes">
            <a:extLst>
              <a:ext uri="{FF2B5EF4-FFF2-40B4-BE49-F238E27FC236}">
                <a16:creationId xmlns:a16="http://schemas.microsoft.com/office/drawing/2014/main" id="{0B1BFA41-1C8F-EA66-59B9-653A4D255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b47941f07d_0_947:notes">
            <a:extLst>
              <a:ext uri="{FF2B5EF4-FFF2-40B4-BE49-F238E27FC236}">
                <a16:creationId xmlns:a16="http://schemas.microsoft.com/office/drawing/2014/main" id="{285B2A69-FEC6-97E5-C4ED-7252F5F607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01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1FB94C46-5A27-B525-88C7-BF4B7286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47941f07d_0_953:notes">
            <a:extLst>
              <a:ext uri="{FF2B5EF4-FFF2-40B4-BE49-F238E27FC236}">
                <a16:creationId xmlns:a16="http://schemas.microsoft.com/office/drawing/2014/main" id="{A318C6A4-3DDD-7AF4-3F72-66064DA64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b47941f07d_0_953:notes">
            <a:extLst>
              <a:ext uri="{FF2B5EF4-FFF2-40B4-BE49-F238E27FC236}">
                <a16:creationId xmlns:a16="http://schemas.microsoft.com/office/drawing/2014/main" id="{25C02725-F50A-72FA-68CD-8AD63A3B9E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b47941f07d_0_953:notes">
            <a:extLst>
              <a:ext uri="{FF2B5EF4-FFF2-40B4-BE49-F238E27FC236}">
                <a16:creationId xmlns:a16="http://schemas.microsoft.com/office/drawing/2014/main" id="{6076DFF7-0A2D-369C-F1B4-2DF1AF9054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2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>
          <a:extLst>
            <a:ext uri="{FF2B5EF4-FFF2-40B4-BE49-F238E27FC236}">
              <a16:creationId xmlns:a16="http://schemas.microsoft.com/office/drawing/2014/main" id="{B53CD3AF-F2BD-F46F-D3F6-03F1A29C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2D2A5BEE-D34C-0A73-B90E-C95808EF32C8}"/>
              </a:ext>
            </a:extLst>
          </p:cNvPr>
          <p:cNvSpPr txBox="1"/>
          <p:nvPr/>
        </p:nvSpPr>
        <p:spPr>
          <a:xfrm>
            <a:off x="65314" y="54079"/>
            <a:ext cx="91440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fMRI measures: GBC</a:t>
            </a:r>
            <a:endParaRPr sz="2200" b="1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1">
            <a:extLst>
              <a:ext uri="{FF2B5EF4-FFF2-40B4-BE49-F238E27FC236}">
                <a16:creationId xmlns:a16="http://schemas.microsoft.com/office/drawing/2014/main" id="{AFAB01BB-FCF8-7F6C-AD43-5F56DCA99E11}"/>
              </a:ext>
            </a:extLst>
          </p:cNvPr>
          <p:cNvCxnSpPr/>
          <p:nvPr/>
        </p:nvCxnSpPr>
        <p:spPr>
          <a:xfrm>
            <a:off x="120235" y="451095"/>
            <a:ext cx="5345700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531742B-7E82-174B-7EB7-47D8BAF4D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11126" r="53733" b="62984"/>
          <a:stretch/>
        </p:blipFill>
        <p:spPr bwMode="auto">
          <a:xfrm>
            <a:off x="120235" y="1676892"/>
            <a:ext cx="3151864" cy="2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4EFC7-ACED-8724-2DC5-0914C4C84BCC}"/>
              </a:ext>
            </a:extLst>
          </p:cNvPr>
          <p:cNvSpPr txBox="1"/>
          <p:nvPr/>
        </p:nvSpPr>
        <p:spPr>
          <a:xfrm>
            <a:off x="720969" y="936560"/>
            <a:ext cx="20751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 cortical regions</a:t>
            </a:r>
            <a:b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919191"/>
                </a:solidFill>
              </a:rPr>
              <a:t>(Glasser et al. 2016)</a:t>
            </a:r>
            <a:br>
              <a:rPr lang="en-US" sz="1600" dirty="0">
                <a:solidFill>
                  <a:srgbClr val="919191"/>
                </a:solidFill>
              </a:rPr>
            </a:br>
            <a:endParaRPr lang="en-US" sz="1600" dirty="0">
              <a:solidFill>
                <a:srgbClr val="919191"/>
              </a:solidFill>
            </a:endParaRPr>
          </a:p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54A38-21FD-2957-3302-560661255F16}"/>
              </a:ext>
            </a:extLst>
          </p:cNvPr>
          <p:cNvSpPr txBox="1"/>
          <p:nvPr/>
        </p:nvSpPr>
        <p:spPr>
          <a:xfrm>
            <a:off x="3491290" y="699914"/>
            <a:ext cx="2259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connectivity between each pair of regions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2F1A7-EFA3-8B7E-4A9D-B0C5E10ED692}"/>
              </a:ext>
            </a:extLst>
          </p:cNvPr>
          <p:cNvSpPr txBox="1"/>
          <p:nvPr/>
        </p:nvSpPr>
        <p:spPr>
          <a:xfrm>
            <a:off x="6317617" y="696627"/>
            <a:ext cx="2785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row averages for full FC matrix, giving one GBC value per region 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0D1937-8F13-9DAA-815B-720232037A56}"/>
              </a:ext>
            </a:extLst>
          </p:cNvPr>
          <p:cNvCxnSpPr/>
          <p:nvPr/>
        </p:nvCxnSpPr>
        <p:spPr>
          <a:xfrm>
            <a:off x="2644959" y="1103326"/>
            <a:ext cx="71030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2BAC13-4A71-4F80-C0F2-B02342D1B924}"/>
              </a:ext>
            </a:extLst>
          </p:cNvPr>
          <p:cNvCxnSpPr/>
          <p:nvPr/>
        </p:nvCxnSpPr>
        <p:spPr>
          <a:xfrm>
            <a:off x="5554413" y="1097029"/>
            <a:ext cx="71030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C7EE43-CF83-727A-186D-A5518E515FDA}"/>
              </a:ext>
            </a:extLst>
          </p:cNvPr>
          <p:cNvSpPr txBox="1"/>
          <p:nvPr/>
        </p:nvSpPr>
        <p:spPr>
          <a:xfrm>
            <a:off x="6257675" y="2121314"/>
            <a:ext cx="2989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</a:pPr>
            <a:r>
              <a:rPr lang="en-US" sz="1600" dirty="0">
                <a:solidFill>
                  <a:srgbClr val="002060"/>
                </a:solidFill>
              </a:rPr>
              <a:t>High GBC = more similar</a:t>
            </a:r>
          </a:p>
          <a:p>
            <a:pPr marL="44450" marR="0" lvl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</a:pPr>
            <a:r>
              <a:rPr lang="en-US" sz="1600" dirty="0">
                <a:solidFill>
                  <a:srgbClr val="002060"/>
                </a:solidFill>
              </a:rPr>
              <a:t>Low GBC = less similar</a:t>
            </a:r>
            <a:endParaRPr lang="en-US" sz="1600" dirty="0">
              <a:solidFill>
                <a:srgbClr val="ACB8CA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E658E-9BE5-26DE-DD45-5C25E17B40CA}"/>
              </a:ext>
            </a:extLst>
          </p:cNvPr>
          <p:cNvCxnSpPr>
            <a:cxnSpLocks/>
          </p:cNvCxnSpPr>
          <p:nvPr/>
        </p:nvCxnSpPr>
        <p:spPr>
          <a:xfrm>
            <a:off x="7278674" y="1536596"/>
            <a:ext cx="0" cy="48862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49309-BCAB-FA23-DE61-417FD38A3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7" r="43109"/>
          <a:stretch/>
        </p:blipFill>
        <p:spPr bwMode="auto">
          <a:xfrm>
            <a:off x="3272099" y="1682261"/>
            <a:ext cx="2546765" cy="23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86F2F7-BD94-6BA3-9B4B-99C752704B27}"/>
              </a:ext>
            </a:extLst>
          </p:cNvPr>
          <p:cNvSpPr/>
          <p:nvPr/>
        </p:nvSpPr>
        <p:spPr>
          <a:xfrm>
            <a:off x="3315401" y="1676892"/>
            <a:ext cx="175889" cy="163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4340FF-0D6C-B308-2D24-CD7F05231A61}"/>
              </a:ext>
            </a:extLst>
          </p:cNvPr>
          <p:cNvCxnSpPr>
            <a:cxnSpLocks/>
          </p:cNvCxnSpPr>
          <p:nvPr/>
        </p:nvCxnSpPr>
        <p:spPr>
          <a:xfrm flipH="1">
            <a:off x="3557247" y="2121314"/>
            <a:ext cx="2072276" cy="0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>
          <a:extLst>
            <a:ext uri="{FF2B5EF4-FFF2-40B4-BE49-F238E27FC236}">
              <a16:creationId xmlns:a16="http://schemas.microsoft.com/office/drawing/2014/main" id="{E8DF4EE8-325C-78F1-9BE9-91DB126BA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>
            <a:extLst>
              <a:ext uri="{FF2B5EF4-FFF2-40B4-BE49-F238E27FC236}">
                <a16:creationId xmlns:a16="http://schemas.microsoft.com/office/drawing/2014/main" id="{0BD6F239-1C31-0ADD-F516-657240D87CC8}"/>
              </a:ext>
            </a:extLst>
          </p:cNvPr>
          <p:cNvSpPr txBox="1"/>
          <p:nvPr/>
        </p:nvSpPr>
        <p:spPr>
          <a:xfrm>
            <a:off x="65314" y="54079"/>
            <a:ext cx="91440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2060"/>
                </a:solidFill>
              </a:rPr>
              <a:t>fMRI measures: LC</a:t>
            </a:r>
            <a:endParaRPr sz="2200" b="1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1">
            <a:extLst>
              <a:ext uri="{FF2B5EF4-FFF2-40B4-BE49-F238E27FC236}">
                <a16:creationId xmlns:a16="http://schemas.microsoft.com/office/drawing/2014/main" id="{5D759461-663B-3D30-1E12-9962D7A89041}"/>
              </a:ext>
            </a:extLst>
          </p:cNvPr>
          <p:cNvCxnSpPr/>
          <p:nvPr/>
        </p:nvCxnSpPr>
        <p:spPr>
          <a:xfrm>
            <a:off x="120235" y="451095"/>
            <a:ext cx="5345700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DB243C2-5475-6B32-CE54-FFF9F42AE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11126" r="53733" b="62984"/>
          <a:stretch/>
        </p:blipFill>
        <p:spPr bwMode="auto">
          <a:xfrm>
            <a:off x="120235" y="1676892"/>
            <a:ext cx="3151864" cy="2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3BFC3-D5B7-9653-0F54-129D05C45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7077" r="18164" b="36045"/>
          <a:stretch/>
        </p:blipFill>
        <p:spPr>
          <a:xfrm>
            <a:off x="3867150" y="1786825"/>
            <a:ext cx="1196340" cy="973724"/>
          </a:xfrm>
          <a:prstGeom prst="rect">
            <a:avLst/>
          </a:prstGeom>
          <a:effectLst>
            <a:outerShdw sx="102000" sy="102000" algn="ctr" rotWithShape="0">
              <a:prstClr val="black">
                <a:alpha val="75000"/>
              </a:prst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FB2798-9FF8-FC1D-CD53-26F915ADB24A}"/>
              </a:ext>
            </a:extLst>
          </p:cNvPr>
          <p:cNvCxnSpPr/>
          <p:nvPr/>
        </p:nvCxnSpPr>
        <p:spPr>
          <a:xfrm flipV="1">
            <a:off x="2849880" y="1781379"/>
            <a:ext cx="1013460" cy="2438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FE60A4-3680-0AA0-111B-750847BB8EBA}"/>
              </a:ext>
            </a:extLst>
          </p:cNvPr>
          <p:cNvCxnSpPr/>
          <p:nvPr/>
        </p:nvCxnSpPr>
        <p:spPr>
          <a:xfrm>
            <a:off x="2849880" y="2025219"/>
            <a:ext cx="1013460" cy="735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>
            <a:extLst>
              <a:ext uri="{FF2B5EF4-FFF2-40B4-BE49-F238E27FC236}">
                <a16:creationId xmlns:a16="http://schemas.microsoft.com/office/drawing/2014/main" id="{91A56526-BE7C-E9E6-2C25-BB5F5317E9E1}"/>
              </a:ext>
            </a:extLst>
          </p:cNvPr>
          <p:cNvSpPr/>
          <p:nvPr/>
        </p:nvSpPr>
        <p:spPr>
          <a:xfrm rot="2146391">
            <a:off x="2974552" y="1703503"/>
            <a:ext cx="1203852" cy="748325"/>
          </a:xfrm>
          <a:prstGeom prst="triangle">
            <a:avLst>
              <a:gd name="adj" fmla="val 53870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2973F-1DB5-2D9C-F7AE-AE427BF6C122}"/>
              </a:ext>
            </a:extLst>
          </p:cNvPr>
          <p:cNvSpPr txBox="1"/>
          <p:nvPr/>
        </p:nvSpPr>
        <p:spPr>
          <a:xfrm>
            <a:off x="720969" y="936560"/>
            <a:ext cx="2075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 cortical regions</a:t>
            </a:r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0D550-D145-6F5A-96B1-9469E31A8E46}"/>
              </a:ext>
            </a:extLst>
          </p:cNvPr>
          <p:cNvSpPr txBox="1"/>
          <p:nvPr/>
        </p:nvSpPr>
        <p:spPr>
          <a:xfrm>
            <a:off x="3491290" y="699914"/>
            <a:ext cx="2259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Within-region functional connectivity between each vertex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7B890-7B8E-A0A5-8BEF-5453A406E978}"/>
              </a:ext>
            </a:extLst>
          </p:cNvPr>
          <p:cNvSpPr txBox="1"/>
          <p:nvPr/>
        </p:nvSpPr>
        <p:spPr>
          <a:xfrm>
            <a:off x="6317617" y="831798"/>
            <a:ext cx="22596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within-region connectivity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E744C0-1D68-1B1C-B24F-96A273ECC63D}"/>
              </a:ext>
            </a:extLst>
          </p:cNvPr>
          <p:cNvCxnSpPr/>
          <p:nvPr/>
        </p:nvCxnSpPr>
        <p:spPr>
          <a:xfrm>
            <a:off x="2644959" y="1103326"/>
            <a:ext cx="71030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A03581-D8C3-BFF6-5AF1-27D14F80CB12}"/>
              </a:ext>
            </a:extLst>
          </p:cNvPr>
          <p:cNvCxnSpPr/>
          <p:nvPr/>
        </p:nvCxnSpPr>
        <p:spPr>
          <a:xfrm>
            <a:off x="5554413" y="1097029"/>
            <a:ext cx="71030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4F0ACD-D4CD-B10B-4894-50B1706AF693}"/>
              </a:ext>
            </a:extLst>
          </p:cNvPr>
          <p:cNvSpPr txBox="1"/>
          <p:nvPr/>
        </p:nvSpPr>
        <p:spPr>
          <a:xfrm>
            <a:off x="6001744" y="2121314"/>
            <a:ext cx="3101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LC </a:t>
            </a:r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= homogenous signal</a:t>
            </a:r>
          </a:p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Low LC = heterogeneous signal 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E898EF-22E6-377E-EF0D-F6864ACB6D01}"/>
              </a:ext>
            </a:extLst>
          </p:cNvPr>
          <p:cNvCxnSpPr>
            <a:cxnSpLocks/>
          </p:cNvCxnSpPr>
          <p:nvPr/>
        </p:nvCxnSpPr>
        <p:spPr>
          <a:xfrm>
            <a:off x="7278674" y="1536596"/>
            <a:ext cx="0" cy="48862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4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8B4CD981-896B-2094-0852-6336028A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EC6632B1-6C15-7E46-6BC0-F4BA67899CFC}"/>
              </a:ext>
            </a:extLst>
          </p:cNvPr>
          <p:cNvSpPr txBox="1"/>
          <p:nvPr/>
        </p:nvSpPr>
        <p:spPr>
          <a:xfrm>
            <a:off x="65314" y="54079"/>
            <a:ext cx="91440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2060"/>
                </a:solidFill>
              </a:rPr>
              <a:t>fMRI measures: BSV</a:t>
            </a:r>
            <a:endParaRPr sz="2200" b="1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2">
            <a:extLst>
              <a:ext uri="{FF2B5EF4-FFF2-40B4-BE49-F238E27FC236}">
                <a16:creationId xmlns:a16="http://schemas.microsoft.com/office/drawing/2014/main" id="{58689B1C-45C8-12AD-7057-1259EE53327C}"/>
              </a:ext>
            </a:extLst>
          </p:cNvPr>
          <p:cNvCxnSpPr/>
          <p:nvPr/>
        </p:nvCxnSpPr>
        <p:spPr>
          <a:xfrm>
            <a:off x="120235" y="451095"/>
            <a:ext cx="5345700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6064521-E343-F12A-B3D7-823BAD251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11126" r="53733" b="62984"/>
          <a:stretch/>
        </p:blipFill>
        <p:spPr bwMode="auto">
          <a:xfrm>
            <a:off x="120235" y="1676892"/>
            <a:ext cx="3151864" cy="2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740897-30D8-1107-5A8D-5929A0279787}"/>
              </a:ext>
            </a:extLst>
          </p:cNvPr>
          <p:cNvCxnSpPr/>
          <p:nvPr/>
        </p:nvCxnSpPr>
        <p:spPr>
          <a:xfrm flipV="1">
            <a:off x="2849880" y="1781379"/>
            <a:ext cx="1013460" cy="2438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41ED17-EE15-8F35-5677-A440B6675F78}"/>
              </a:ext>
            </a:extLst>
          </p:cNvPr>
          <p:cNvCxnSpPr/>
          <p:nvPr/>
        </p:nvCxnSpPr>
        <p:spPr>
          <a:xfrm>
            <a:off x="2849880" y="2025219"/>
            <a:ext cx="1013460" cy="735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5A6E5C1B-D780-888B-7AB9-A04FE91D30CE}"/>
              </a:ext>
            </a:extLst>
          </p:cNvPr>
          <p:cNvSpPr/>
          <p:nvPr/>
        </p:nvSpPr>
        <p:spPr>
          <a:xfrm rot="2146391">
            <a:off x="2974552" y="1703503"/>
            <a:ext cx="1203852" cy="748325"/>
          </a:xfrm>
          <a:prstGeom prst="triangle">
            <a:avLst>
              <a:gd name="adj" fmla="val 53870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24FE-A194-6CAB-7FFD-FCA52D56C9B7}"/>
              </a:ext>
            </a:extLst>
          </p:cNvPr>
          <p:cNvSpPr txBox="1"/>
          <p:nvPr/>
        </p:nvSpPr>
        <p:spPr>
          <a:xfrm>
            <a:off x="722089" y="936557"/>
            <a:ext cx="2030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 cortical regions</a:t>
            </a:r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EBB51-C97C-A93B-B01F-FB38CC3C9009}"/>
              </a:ext>
            </a:extLst>
          </p:cNvPr>
          <p:cNvCxnSpPr/>
          <p:nvPr/>
        </p:nvCxnSpPr>
        <p:spPr>
          <a:xfrm>
            <a:off x="2644959" y="1103326"/>
            <a:ext cx="71030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D3CBFF-A10D-5D5E-97EE-B6B64A8E26B3}"/>
              </a:ext>
            </a:extLst>
          </p:cNvPr>
          <p:cNvSpPr txBox="1"/>
          <p:nvPr/>
        </p:nvSpPr>
        <p:spPr>
          <a:xfrm>
            <a:off x="3498605" y="699910"/>
            <a:ext cx="2259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standard </a:t>
            </a:r>
            <a:r>
              <a:rPr lang="en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signal at each vertex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A8AD2-62F5-C273-0CA8-C00C9E67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9" y="1510000"/>
            <a:ext cx="2255426" cy="1330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747CC-5B04-9787-1F7D-D1FC5E12AEBE}"/>
              </a:ext>
            </a:extLst>
          </p:cNvPr>
          <p:cNvSpPr txBox="1"/>
          <p:nvPr/>
        </p:nvSpPr>
        <p:spPr>
          <a:xfrm>
            <a:off x="6559018" y="831794"/>
            <a:ext cx="22596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within region SD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E00BED-7903-9601-3A96-7C2D3497C291}"/>
              </a:ext>
            </a:extLst>
          </p:cNvPr>
          <p:cNvCxnSpPr/>
          <p:nvPr/>
        </p:nvCxnSpPr>
        <p:spPr>
          <a:xfrm>
            <a:off x="5744605" y="1097029"/>
            <a:ext cx="71030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D9727E-8900-47A3-3772-2EA3B2E79F97}"/>
              </a:ext>
            </a:extLst>
          </p:cNvPr>
          <p:cNvSpPr txBox="1"/>
          <p:nvPr/>
        </p:nvSpPr>
        <p:spPr>
          <a:xfrm>
            <a:off x="5678770" y="2075877"/>
            <a:ext cx="3516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BSV </a:t>
            </a:r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= large amplitude changes</a:t>
            </a:r>
          </a:p>
          <a:p>
            <a:endParaRPr lang="e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b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</a:br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Low BSV = small amplitude changes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AB085C-83B4-F192-C057-0D93AEFBEF79}"/>
              </a:ext>
            </a:extLst>
          </p:cNvPr>
          <p:cNvCxnSpPr>
            <a:cxnSpLocks/>
          </p:cNvCxnSpPr>
          <p:nvPr/>
        </p:nvCxnSpPr>
        <p:spPr>
          <a:xfrm>
            <a:off x="7637120" y="1536596"/>
            <a:ext cx="0" cy="48862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408D76-74DD-4E45-F76B-8F675F6D24BC}"/>
              </a:ext>
            </a:extLst>
          </p:cNvPr>
          <p:cNvCxnSpPr/>
          <p:nvPr/>
        </p:nvCxnSpPr>
        <p:spPr>
          <a:xfrm flipV="1">
            <a:off x="2884015" y="2941271"/>
            <a:ext cx="1013460" cy="2438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103E49-66B6-ECBF-B277-3F4290476415}"/>
              </a:ext>
            </a:extLst>
          </p:cNvPr>
          <p:cNvCxnSpPr/>
          <p:nvPr/>
        </p:nvCxnSpPr>
        <p:spPr>
          <a:xfrm>
            <a:off x="2884015" y="3185111"/>
            <a:ext cx="1013460" cy="735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E79C3C70-F58B-F74A-095F-AE5A9EAED01E}"/>
              </a:ext>
            </a:extLst>
          </p:cNvPr>
          <p:cNvSpPr/>
          <p:nvPr/>
        </p:nvSpPr>
        <p:spPr>
          <a:xfrm rot="2146391">
            <a:off x="3008687" y="2863395"/>
            <a:ext cx="1203852" cy="748325"/>
          </a:xfrm>
          <a:prstGeom prst="triangle">
            <a:avLst>
              <a:gd name="adj" fmla="val 53870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EC76EA-306D-D315-0677-C2A94BA69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423344" y="3165420"/>
            <a:ext cx="2255426" cy="42137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C761EB-8A08-417B-8F33-C557FEE80432}"/>
              </a:ext>
            </a:extLst>
          </p:cNvPr>
          <p:cNvCxnSpPr>
            <a:cxnSpLocks/>
          </p:cNvCxnSpPr>
          <p:nvPr/>
        </p:nvCxnSpPr>
        <p:spPr>
          <a:xfrm>
            <a:off x="5544922" y="1945841"/>
            <a:ext cx="0" cy="651053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882DD8-2800-1189-049D-0380686A27A2}"/>
              </a:ext>
            </a:extLst>
          </p:cNvPr>
          <p:cNvCxnSpPr>
            <a:cxnSpLocks/>
          </p:cNvCxnSpPr>
          <p:nvPr/>
        </p:nvCxnSpPr>
        <p:spPr>
          <a:xfrm>
            <a:off x="5543705" y="3310708"/>
            <a:ext cx="0" cy="222531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638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114</Words>
  <Application>Microsoft Macintosh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functional neuroimaging signatures of genetic versus clinical high risk for psychosis</dc:title>
  <cp:lastModifiedBy>Charlie Schleifer</cp:lastModifiedBy>
  <cp:revision>23</cp:revision>
  <dcterms:modified xsi:type="dcterms:W3CDTF">2024-02-03T20:11:53Z</dcterms:modified>
</cp:coreProperties>
</file>