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dvent Pro SemiBold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a4e842717e_2_14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a4e842717e_2_14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ab337b15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ab337b15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ab337b15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ab337b15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ab337b15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ab337b15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a681aaab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a681aaab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a4e842717e_2_14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a4e842717e_2_14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a4e842717e_2_14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a4e842717e_2_14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a4e842717e_2_14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a4e842717e_2_14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this is from Gartner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60083d59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a60083d59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ab337b15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ab337b15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a681aaab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a681aaab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ab337b15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ab337b15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ab337b15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ab337b15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4" name="Google Shape;134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8" name="Google Shape;158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29" name="Google Shape;229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34" name="Google Shape;234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37" name="Google Shape;23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40" name="Google Shape;240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7" name="Google Shape;247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51" name="Google Shape;251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56" name="Google Shape;256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59" name="Google Shape;25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5" name="Google Shape;265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66" name="Google Shape;266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3" name="Google Shape;333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4" name="Google Shape;344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8" name="Google Shape;388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8" name="Google Shape;408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1" name="Google Shape;421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31" name="Google Shape;431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34" name="Google Shape;434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39" name="Google Shape;439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45" name="Google Shape;445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48" name="Google Shape;448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52" name="Google Shape;45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6" name="Google Shape;45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57" name="Google Shape;457;p32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8" name="Google Shape;458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idx="1" type="subTitle"/>
          </p:nvPr>
        </p:nvSpPr>
        <p:spPr>
          <a:xfrm>
            <a:off x="1917275" y="2804500"/>
            <a:ext cx="530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Charles Yu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 txBox="1"/>
          <p:nvPr>
            <p:ph type="ctrTitle"/>
          </p:nvPr>
        </p:nvSpPr>
        <p:spPr>
          <a:xfrm>
            <a:off x="1561650" y="751900"/>
            <a:ext cx="6446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 342 PROJECT - </a:t>
            </a:r>
            <a:r>
              <a:rPr lang="en" sz="3000">
                <a:solidFill>
                  <a:schemeClr val="accent2"/>
                </a:solidFill>
              </a:rPr>
              <a:t>Using Machine Learning to Predict Stock Returns in the Energy Sector</a:t>
            </a:r>
            <a:r>
              <a:rPr lang="en" sz="3000"/>
              <a:t> </a:t>
            </a:r>
            <a:endParaRPr sz="3000"/>
          </a:p>
        </p:txBody>
      </p:sp>
      <p:sp>
        <p:nvSpPr>
          <p:cNvPr id="477" name="Google Shape;477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2139382" y="2954261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5865204" y="39890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84" name="Google Shape;484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87" name="Google Shape;487;p3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90" name="Google Shape;490;p3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3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96" name="Google Shape;496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99" name="Google Shape;499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/>
          <p:nvPr>
            <p:ph idx="8" type="ctrTitle"/>
          </p:nvPr>
        </p:nvSpPr>
        <p:spPr>
          <a:xfrm>
            <a:off x="455100" y="1384125"/>
            <a:ext cx="82338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Generates a randomly generated number of trees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New trees are built off of the residuals, not randomness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3" name="Google Shape;613;p44"/>
          <p:cNvSpPr txBox="1"/>
          <p:nvPr/>
        </p:nvSpPr>
        <p:spPr>
          <a:xfrm>
            <a:off x="455100" y="443825"/>
            <a:ext cx="69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Gradient Boosting Regression</a:t>
            </a:r>
            <a:endParaRPr sz="3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14" name="Google Shape;6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813" y="2438125"/>
            <a:ext cx="3172875" cy="24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72" y="2493197"/>
            <a:ext cx="4442263" cy="24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"/>
          <p:cNvSpPr txBox="1"/>
          <p:nvPr>
            <p:ph idx="8" type="ctrTitle"/>
          </p:nvPr>
        </p:nvSpPr>
        <p:spPr>
          <a:xfrm>
            <a:off x="455100" y="1384125"/>
            <a:ext cx="3651300" cy="32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ultimate “black box” of ML algorithms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Forward run, then backward propagation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0.7% of the variability of smoothed returns is explained by the variables given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Overall, the usage of only dense neural networks is limited to predicting stock returns in the energy sector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45"/>
          <p:cNvSpPr txBox="1"/>
          <p:nvPr/>
        </p:nvSpPr>
        <p:spPr>
          <a:xfrm>
            <a:off x="455100" y="443825"/>
            <a:ext cx="69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Neural Networks</a:t>
            </a:r>
            <a:endParaRPr sz="3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24" y="303675"/>
            <a:ext cx="3524757" cy="4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>
            <p:ph type="ctrTitle"/>
          </p:nvPr>
        </p:nvSpPr>
        <p:spPr>
          <a:xfrm>
            <a:off x="257175" y="372175"/>
            <a:ext cx="368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  <p:sp>
        <p:nvSpPr>
          <p:cNvPr id="628" name="Google Shape;628;p46"/>
          <p:cNvSpPr txBox="1"/>
          <p:nvPr>
            <p:ph type="ctrTitle"/>
          </p:nvPr>
        </p:nvSpPr>
        <p:spPr>
          <a:xfrm>
            <a:off x="199700" y="1035200"/>
            <a:ext cx="8153100" cy="24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9" name="Google Shape;6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949975"/>
            <a:ext cx="4864274" cy="39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75" y="1472738"/>
            <a:ext cx="4108450" cy="219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ANY QUESTIONS?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idx="1" type="body"/>
          </p:nvPr>
        </p:nvSpPr>
        <p:spPr>
          <a:xfrm>
            <a:off x="257175" y="1075200"/>
            <a:ext cx="5180400" cy="24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Machine Learning and artificial intelligence provide ideal avenues to predict stock market prices and trends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Conduct evaluations on five frequently used ML models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Create a portfolio of twenty energy stocks that outperforms the benchmark performance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7" name="Google Shape;507;p3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>
            <a:off x="5437684" y="722515"/>
            <a:ext cx="3265079" cy="3456136"/>
            <a:chOff x="2501950" y="1507050"/>
            <a:chExt cx="2392350" cy="2696525"/>
          </a:xfrm>
        </p:grpSpPr>
        <p:sp>
          <p:nvSpPr>
            <p:cNvPr id="509" name="Google Shape;509;p3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4" name="Google Shape;5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850" y="794175"/>
            <a:ext cx="2935926" cy="19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975" y="2751450"/>
            <a:ext cx="2935925" cy="18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idx="1" type="subTitle"/>
          </p:nvPr>
        </p:nvSpPr>
        <p:spPr>
          <a:xfrm>
            <a:off x="6335650" y="2792100"/>
            <a:ext cx="2543100" cy="18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latin typeface="Source Sans Pro"/>
                <a:ea typeface="Source Sans Pro"/>
                <a:cs typeface="Source Sans Pro"/>
                <a:sym typeface="Source Sans Pro"/>
              </a:rPr>
              <a:t>Removing outliers would improve model predictions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1" name="Google Shape;541;p37"/>
          <p:cNvSpPr txBox="1"/>
          <p:nvPr>
            <p:ph type="ctrTitle"/>
          </p:nvPr>
        </p:nvSpPr>
        <p:spPr>
          <a:xfrm>
            <a:off x="550838" y="2717875"/>
            <a:ext cx="2903100" cy="16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650">
                <a:latin typeface="Source Sans Pro"/>
                <a:ea typeface="Source Sans Pro"/>
                <a:cs typeface="Source Sans Pro"/>
                <a:sym typeface="Source Sans Pro"/>
              </a:rPr>
              <a:t>Added exchange rate data, relative to the strength of the U.S. Dollar, from five countries: Canada, Russia, Saudi Arabia, Iraq, and the United Arab Emirates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2" name="Google Shape;542;p37"/>
          <p:cNvSpPr txBox="1"/>
          <p:nvPr>
            <p:ph idx="3" type="title"/>
          </p:nvPr>
        </p:nvSpPr>
        <p:spPr>
          <a:xfrm>
            <a:off x="1102175" y="1974800"/>
            <a:ext cx="2156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Exchange Rate</a:t>
            </a:r>
            <a:endParaRPr sz="2600"/>
          </a:p>
        </p:txBody>
      </p:sp>
      <p:sp>
        <p:nvSpPr>
          <p:cNvPr id="543" name="Google Shape;543;p37"/>
          <p:cNvSpPr txBox="1"/>
          <p:nvPr>
            <p:ph idx="5" type="subTitle"/>
          </p:nvPr>
        </p:nvSpPr>
        <p:spPr>
          <a:xfrm>
            <a:off x="3788075" y="2792100"/>
            <a:ext cx="23478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latin typeface="Source Sans Pro"/>
                <a:ea typeface="Source Sans Pro"/>
                <a:cs typeface="Source Sans Pro"/>
                <a:sym typeface="Source Sans Pro"/>
              </a:rPr>
              <a:t>Political instability in oil-producing nations plays a critical role in stock price movements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44" name="Google Shape;544;p37"/>
          <p:cNvSpPr txBox="1"/>
          <p:nvPr>
            <p:ph idx="6" type="title"/>
          </p:nvPr>
        </p:nvSpPr>
        <p:spPr>
          <a:xfrm>
            <a:off x="4085087" y="2097974"/>
            <a:ext cx="1753800" cy="5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Political Instability</a:t>
            </a:r>
            <a:endParaRPr sz="2600"/>
          </a:p>
        </p:txBody>
      </p:sp>
      <p:sp>
        <p:nvSpPr>
          <p:cNvPr id="545" name="Google Shape;545;p3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546" name="Google Shape;546;p37"/>
          <p:cNvSpPr txBox="1"/>
          <p:nvPr>
            <p:ph idx="9" type="title"/>
          </p:nvPr>
        </p:nvSpPr>
        <p:spPr>
          <a:xfrm>
            <a:off x="6730304" y="20991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Remove Outliers</a:t>
            </a:r>
            <a:endParaRPr sz="2600"/>
          </a:p>
        </p:txBody>
      </p:sp>
      <p:sp>
        <p:nvSpPr>
          <p:cNvPr id="547" name="Google Shape;547;p37"/>
          <p:cNvSpPr/>
          <p:nvPr/>
        </p:nvSpPr>
        <p:spPr>
          <a:xfrm>
            <a:off x="1219950" y="10316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4408577" y="87733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6805854" y="8773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37"/>
          <p:cNvCxnSpPr>
            <a:stCxn id="547" idx="1"/>
            <a:endCxn id="542" idx="1"/>
          </p:cNvCxnSpPr>
          <p:nvPr/>
        </p:nvCxnSpPr>
        <p:spPr>
          <a:xfrm flipH="1">
            <a:off x="1102050" y="1443725"/>
            <a:ext cx="117900" cy="819900"/>
          </a:xfrm>
          <a:prstGeom prst="bentConnector3">
            <a:avLst>
              <a:gd fmla="val 30186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7"/>
          <p:cNvCxnSpPr>
            <a:stCxn id="548" idx="1"/>
            <a:endCxn id="544" idx="1"/>
          </p:cNvCxnSpPr>
          <p:nvPr/>
        </p:nvCxnSpPr>
        <p:spPr>
          <a:xfrm flipH="1">
            <a:off x="4085177" y="1289388"/>
            <a:ext cx="323400" cy="1098600"/>
          </a:xfrm>
          <a:prstGeom prst="bentConnector3">
            <a:avLst>
              <a:gd fmla="val 17366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7"/>
          <p:cNvCxnSpPr>
            <a:stCxn id="549" idx="1"/>
            <a:endCxn id="546" idx="1"/>
          </p:cNvCxnSpPr>
          <p:nvPr/>
        </p:nvCxnSpPr>
        <p:spPr>
          <a:xfrm flipH="1">
            <a:off x="6730254" y="1289400"/>
            <a:ext cx="75600" cy="1098600"/>
          </a:xfrm>
          <a:prstGeom prst="bentConnector3">
            <a:avLst>
              <a:gd fmla="val 41491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7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8181450" y="2097979"/>
            <a:ext cx="238749" cy="165756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84" y="957013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299" y="865300"/>
            <a:ext cx="1560676" cy="9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650" y="802700"/>
            <a:ext cx="1978614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Evaluations</a:t>
            </a:r>
            <a:endParaRPr/>
          </a:p>
        </p:txBody>
      </p:sp>
      <p:sp>
        <p:nvSpPr>
          <p:cNvPr id="563" name="Google Shape;563;p38"/>
          <p:cNvSpPr txBox="1"/>
          <p:nvPr>
            <p:ph type="ctrTitle"/>
          </p:nvPr>
        </p:nvSpPr>
        <p:spPr>
          <a:xfrm>
            <a:off x="923625" y="2060902"/>
            <a:ext cx="6991200" cy="19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Source Sans Pro"/>
              <a:buChar char="-"/>
            </a:pPr>
            <a:r>
              <a:rPr lang="en" sz="2550">
                <a:latin typeface="Source Sans Pro"/>
                <a:ea typeface="Source Sans Pro"/>
                <a:cs typeface="Source Sans Pro"/>
                <a:sym typeface="Source Sans Pro"/>
              </a:rPr>
              <a:t>Adjusted R-squared: how much variability can be explained in the model</a:t>
            </a:r>
            <a:endParaRPr sz="25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Source Sans Pro"/>
              <a:buChar char="-"/>
            </a:pPr>
            <a:r>
              <a:rPr lang="en" sz="2550">
                <a:latin typeface="Source Sans Pro"/>
                <a:ea typeface="Source Sans Pro"/>
                <a:cs typeface="Source Sans Pro"/>
                <a:sym typeface="Source Sans Pro"/>
              </a:rPr>
              <a:t>Mean Square Error/Root Mean Square Error: absolute measure of fit</a:t>
            </a:r>
            <a:endParaRPr sz="25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Source Sans Pro"/>
              <a:buChar char="-"/>
            </a:pPr>
            <a:r>
              <a:rPr lang="en" sz="2550">
                <a:latin typeface="Source Sans Pro"/>
                <a:ea typeface="Source Sans Pro"/>
                <a:cs typeface="Source Sans Pro"/>
                <a:sym typeface="Source Sans Pro"/>
              </a:rPr>
              <a:t>Mean Absolute Error: sums the absolute value of error</a:t>
            </a:r>
            <a:endParaRPr sz="2550"/>
          </a:p>
        </p:txBody>
      </p:sp>
      <p:cxnSp>
        <p:nvCxnSpPr>
          <p:cNvPr id="564" name="Google Shape;564;p38"/>
          <p:cNvCxnSpPr/>
          <p:nvPr/>
        </p:nvCxnSpPr>
        <p:spPr>
          <a:xfrm>
            <a:off x="-287647" y="1470750"/>
            <a:ext cx="2543700" cy="22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8"/>
          <p:cNvCxnSpPr/>
          <p:nvPr/>
        </p:nvCxnSpPr>
        <p:spPr>
          <a:xfrm rot="5400000">
            <a:off x="7060716" y="2448050"/>
            <a:ext cx="2563800" cy="114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"/>
          <p:cNvSpPr txBox="1"/>
          <p:nvPr>
            <p:ph type="ctrTitle"/>
          </p:nvPr>
        </p:nvSpPr>
        <p:spPr>
          <a:xfrm>
            <a:off x="257175" y="215750"/>
            <a:ext cx="368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73" name="Google Shape;573;p39"/>
          <p:cNvSpPr txBox="1"/>
          <p:nvPr>
            <p:ph type="ctrTitle"/>
          </p:nvPr>
        </p:nvSpPr>
        <p:spPr>
          <a:xfrm>
            <a:off x="199700" y="1035200"/>
            <a:ext cx="8153100" cy="24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A linear regression “attempts to model the relationship between two variables by fitting a linear equation to observed data.”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Stock returns is considered the dependent variable, and other variables are considered the explanatory variables, such as return on equity, return on assets, the book to market value, etc.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The linear regression produced the highest out-of-sample validation R-Squared with a training set before 2016, a validation set from 2017 to 2019, and a test set of 2020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0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0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718" y="677450"/>
            <a:ext cx="6452575" cy="4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/>
          <p:nvPr>
            <p:ph idx="8" type="ctrTitle"/>
          </p:nvPr>
        </p:nvSpPr>
        <p:spPr>
          <a:xfrm>
            <a:off x="455100" y="1384125"/>
            <a:ext cx="8233800" cy="26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Select relevant features by setting coefficients to zero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The main objective of Lasso Regression is to shrink the coefficients to avoid overfitting and find the optimal variables that best predict stock returns in the energy sector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An important financial metric is called alpha, which measures the returns on investment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750"/>
              <a:buFont typeface="Source Sans Pro"/>
              <a:buChar char="-"/>
            </a:pPr>
            <a:r>
              <a:rPr lang="en" sz="1750">
                <a:latin typeface="Source Sans Pro"/>
                <a:ea typeface="Source Sans Pro"/>
                <a:cs typeface="Source Sans Pro"/>
                <a:sym typeface="Source Sans Pro"/>
              </a:rPr>
              <a:t>After trying different values for initialized alpha and the objective, I found that the best R-squared value is approximately 0.3%</a:t>
            </a:r>
            <a:endParaRPr sz="175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455100" y="443825"/>
            <a:ext cx="69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Lasso Penalized Regression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26" y="725550"/>
            <a:ext cx="5546875" cy="3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>
            <p:ph idx="8" type="ctrTitle"/>
          </p:nvPr>
        </p:nvSpPr>
        <p:spPr>
          <a:xfrm>
            <a:off x="455100" y="1384125"/>
            <a:ext cx="8233800" cy="13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aggregates the result of multiple trees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Typical used for non-linear dataset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9725" lvl="0" marL="45720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750"/>
              <a:buFont typeface="Source Sans Pro"/>
              <a:buChar char="-"/>
            </a:pPr>
            <a:r>
              <a:rPr b="1"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Hyperparameters for Random Forest:</a:t>
            </a: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{'max_depth': 3, 'max_features': 5, 'n_estimators': 100, 'random_state': 42}, </a:t>
            </a:r>
            <a:r>
              <a:rPr b="1"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Test-sample R-squared:</a:t>
            </a: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-0.095, </a:t>
            </a:r>
            <a:r>
              <a:rPr b="1"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Validation-sample R-squared:</a:t>
            </a:r>
            <a:r>
              <a:rPr lang="en" sz="17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0.055</a:t>
            </a:r>
            <a:endParaRPr sz="175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43"/>
          <p:cNvSpPr txBox="1"/>
          <p:nvPr/>
        </p:nvSpPr>
        <p:spPr>
          <a:xfrm>
            <a:off x="455100" y="443825"/>
            <a:ext cx="69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Random Forests</a:t>
            </a:r>
            <a:endParaRPr sz="3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06" name="Google Shape;606;p43"/>
          <p:cNvPicPr preferRelativeResize="0"/>
          <p:nvPr/>
        </p:nvPicPr>
        <p:blipFill rotWithShape="1">
          <a:blip r:embed="rId3">
            <a:alphaModFix/>
          </a:blip>
          <a:srcRect b="0" l="0" r="0" t="7261"/>
          <a:stretch/>
        </p:blipFill>
        <p:spPr>
          <a:xfrm>
            <a:off x="5369413" y="2747025"/>
            <a:ext cx="3319484" cy="21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625" y="2858650"/>
            <a:ext cx="3755013" cy="21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