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8" r:id="rId3"/>
    <p:sldId id="258" r:id="rId4"/>
    <p:sldId id="259" r:id="rId5"/>
    <p:sldId id="368" r:id="rId6"/>
    <p:sldId id="376" r:id="rId7"/>
    <p:sldId id="375" r:id="rId8"/>
    <p:sldId id="377" r:id="rId9"/>
    <p:sldId id="352" r:id="rId10"/>
    <p:sldId id="356" r:id="rId11"/>
    <p:sldId id="37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4B"/>
    <a:srgbClr val="3FAD63"/>
    <a:srgbClr val="CDC8E6"/>
    <a:srgbClr val="3B5396"/>
    <a:srgbClr val="F9E5DE"/>
    <a:srgbClr val="CDC7E6"/>
    <a:srgbClr val="EF9772"/>
    <a:srgbClr val="3E569A"/>
    <a:srgbClr val="F89D77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0487" autoAdjust="0"/>
  </p:normalViewPr>
  <p:slideViewPr>
    <p:cSldViewPr snapToGrid="0">
      <p:cViewPr varScale="1">
        <p:scale>
          <a:sx n="102" d="100"/>
          <a:sy n="102" d="100"/>
        </p:scale>
        <p:origin x="968" y="1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0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DSM</a:t>
            </a:r>
            <a:r>
              <a:rPr lang="de-DE" baseline="0" dirty="0"/>
              <a:t> Loss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Dataset 1.0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dsm_loss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15.9335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73-8E4C-BE13-2B81FE1A98D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Dataset 0.9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dsm_loss</c:v>
                </c:pt>
              </c:strCache>
            </c:strRef>
          </c:cat>
          <c:val>
            <c:numRef>
              <c:f>Tabelle1!$C$2</c:f>
              <c:numCache>
                <c:formatCode>#,##0</c:formatCode>
                <c:ptCount val="1"/>
                <c:pt idx="0">
                  <c:v>16.000900000000001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73-8E4C-BE13-2B81FE1A98D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Dataset 0.7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dsm_loss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16.206900000000001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73-8E4C-BE13-2B81FE1A98D3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Dataset 0.4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dsm_loss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16.218599999999999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73-8E4C-BE13-2B81FE1A98D3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Dataset 0.1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dsm_loss</c:v>
                </c:pt>
              </c:strCache>
            </c:strRef>
          </c:cat>
          <c:val>
            <c:numRef>
              <c:f>Tabelle1!$F$2</c:f>
              <c:numCache>
                <c:formatCode>#,##0</c:formatCode>
                <c:ptCount val="1"/>
                <c:pt idx="0">
                  <c:v>16.3476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73-8E4C-BE13-2B81FE1A9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653887"/>
        <c:axId val="1480639775"/>
      </c:barChart>
      <c:catAx>
        <c:axId val="36265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80639775"/>
        <c:crosses val="autoZero"/>
        <c:auto val="1"/>
        <c:lblAlgn val="ctr"/>
        <c:lblOffset val="100"/>
        <c:noMultiLvlLbl val="0"/>
      </c:catAx>
      <c:valAx>
        <c:axId val="148063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265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Lipschitz</a:t>
            </a:r>
            <a:r>
              <a:rPr lang="de-DE" dirty="0"/>
              <a:t> Constant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Dataset 1.0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lipschitz_constant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3.2899999999999999E-2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F7-B844-A789-46B4D035137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Dataset 0.9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lipschitz_constant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5.9200000000000003E-2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F7-B844-A789-46B4D035137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Dataset 0.7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lipschitz_constant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6.0199999999999997E-2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F7-B844-A789-46B4D0351374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Dataset 0.4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lipschitz_constant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6.0100000000000001E-2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F7-B844-A789-46B4D0351374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Dataset 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lipschitz_constant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0.2331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F7-B844-A789-46B4D0351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6263263"/>
        <c:axId val="1615312367"/>
      </c:barChart>
      <c:catAx>
        <c:axId val="158626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5312367"/>
        <c:crosses val="autoZero"/>
        <c:auto val="1"/>
        <c:lblAlgn val="ctr"/>
        <c:lblOffset val="100"/>
        <c:noMultiLvlLbl val="0"/>
      </c:catAx>
      <c:valAx>
        <c:axId val="161531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8626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Dataset 1.0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distributional_error_bound</c:v>
                </c:pt>
              </c:strCache>
            </c:strRef>
          </c:cat>
          <c:val>
            <c:numRef>
              <c:f>Tabelle1!$B$2</c:f>
              <c:numCache>
                <c:formatCode>#,##0</c:formatCode>
                <c:ptCount val="1"/>
                <c:pt idx="0">
                  <c:v>5.0646000000000004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7-D048-BA62-C13C93A46C9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Dataset 0.9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distributional_error_bound</c:v>
                </c:pt>
              </c:strCache>
            </c:strRef>
          </c:cat>
          <c:val>
            <c:numRef>
              <c:f>Tabelle1!$C$2</c:f>
              <c:numCache>
                <c:formatCode>#,##0</c:formatCode>
                <c:ptCount val="1"/>
                <c:pt idx="0">
                  <c:v>5.2595999999999998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C7-D048-BA62-C13C93A46C9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Dataset 0.7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distributional_error_bound</c:v>
                </c:pt>
              </c:strCache>
            </c:strRef>
          </c:cat>
          <c:val>
            <c:numRef>
              <c:f>Tabelle1!$D$2</c:f>
              <c:numCache>
                <c:formatCode>#,##0</c:formatCode>
                <c:ptCount val="1"/>
                <c:pt idx="0">
                  <c:v>5.3871000000000002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C7-D048-BA62-C13C93A46C9C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Dataset 0.4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distributional_error_bound</c:v>
                </c:pt>
              </c:strCache>
            </c:strRef>
          </c:cat>
          <c:val>
            <c:numRef>
              <c:f>Tabelle1!$E$2</c:f>
              <c:numCache>
                <c:formatCode>#,##0</c:formatCode>
                <c:ptCount val="1"/>
                <c:pt idx="0">
                  <c:v>5.4057000000000004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C7-D048-BA62-C13C93A46C9C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Dataset 0.1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distributional_error_bound</c:v>
                </c:pt>
              </c:strCache>
            </c:strRef>
          </c:cat>
          <c:val>
            <c:numRef>
              <c:f>Tabelle1!$F$2</c:f>
              <c:numCache>
                <c:formatCode>#,##0</c:formatCode>
                <c:ptCount val="1"/>
                <c:pt idx="0">
                  <c:v>6.4915000000000003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C7-D048-BA62-C13C93A46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5431888"/>
        <c:axId val="429999135"/>
      </c:barChart>
      <c:catAx>
        <c:axId val="81543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9999135"/>
        <c:crosses val="autoZero"/>
        <c:auto val="1"/>
        <c:lblAlgn val="ctr"/>
        <c:lblOffset val="100"/>
        <c:noMultiLvlLbl val="0"/>
      </c:catAx>
      <c:valAx>
        <c:axId val="42999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1543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Finite</a:t>
            </a:r>
            <a:r>
              <a:rPr lang="de-DE" baseline="0" dirty="0"/>
              <a:t> Sample Error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Dataset 1.0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finite_sample_error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FA-914E-9C6E-2637367D439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Dataset 0.9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finite_sample_error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FA-914E-9C6E-2637367D439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Dataset 0.7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finite_sample_error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FA-914E-9C6E-2637367D439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Dataset 0.4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finite_sample_error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3.8E-3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FA-914E-9C6E-2637367D439B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Dataset 0.1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finite_sample_error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7.4999999999999997E-3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FA-914E-9C6E-2637367D4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5431888"/>
        <c:axId val="429999135"/>
      </c:barChart>
      <c:catAx>
        <c:axId val="81543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9999135"/>
        <c:crosses val="autoZero"/>
        <c:auto val="1"/>
        <c:lblAlgn val="ctr"/>
        <c:lblOffset val="100"/>
        <c:noMultiLvlLbl val="0"/>
      </c:catAx>
      <c:valAx>
        <c:axId val="42999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1543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95CA9E-300D-118E-EF42-3D3BBDC7FB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E26AC-0552-D6DB-9B15-CB46E7EE05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C0E96-5636-404A-B840-F463E28D78E3}" type="datetimeFigureOut">
              <a:rPr lang="LID4096" smtClean="0"/>
              <a:t>3/15/25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8B45-CA8D-7ABB-EB83-C21EE6CE1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DD55F-BA32-C8AD-3513-799884DBEE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3A862-C87A-4DFB-8A56-82017492953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9304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612B2-EF39-4691-B602-EF648D62E43C}" type="datetimeFigureOut">
              <a:rPr lang="LID4096" smtClean="0"/>
              <a:t>3/15/25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6B1D6-A17D-401D-A274-A7DC816713F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380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6B1D6-A17D-401D-A274-A7DC816713F4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73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1F41-ED4A-4426-891F-12991D2C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C35314-A29D-6742-A4A1-E9D89B75A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51DDDE-EC86-C533-DC75-2B5ED7ACD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966B3-672D-4BED-98E2-7ECD6BFE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6B1D6-A17D-401D-A274-A7DC816713F4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79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4E78-E8E2-2B03-5544-269F20D79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3A54E3-7460-F358-F02A-2C6553F70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B28CD99-3328-E885-267F-8D0E1129E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490A67-58F6-EA9D-7063-8CBABC1F5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6B1D6-A17D-401D-A274-A7DC816713F4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228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ABAC-6CBB-8361-B491-04F201A38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8FBEDB1-396F-6C03-18DE-828152C84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7DF2AB3-5DB1-92C3-CDD6-3DC0E2CCA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7F03B-1EDB-73EC-5754-69C5EE6C6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6B1D6-A17D-401D-A274-A7DC816713F4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869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3FF3E-E015-1F69-F635-FDEA321BF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89C12E-19FF-8076-CD07-84EC56E58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B1B7A67-02E0-7190-E9FC-66D86ABB1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D5DBB-1424-BA50-1F78-0D520861D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6B1D6-A17D-401D-A274-A7DC816713F4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338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B215A6-F4B6-650E-3CE4-7533B96E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9CCC2-3701-866D-F473-43DD634B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7F912-88C5-F7C0-0D9B-E39849C9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8FC64-0185-AAB8-869E-9EBE124A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D71B30C-81B5-B758-857C-B30630D7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3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CFFA-9D37-6694-DB07-7B83B02E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3EEC4D-46EB-AB5A-766E-D71A935C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042AB-519E-D449-675E-20CB170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382E6-B669-15A8-E32B-EB6B8BF9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D0719-16B7-50FE-F2C5-59AD4CB9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6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0540DB-99AF-9C77-F3DA-98F2C1B6A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B4C26E-C211-ECC3-5796-6A32363E1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2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E8E78-8DED-9B39-FB86-2ACB9CE1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29"/>
            <a:ext cx="10515600" cy="827571"/>
          </a:xfr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43A3B-2E5C-7CC7-D5E5-979329A3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C08D4-D0DD-C7AC-E77A-1A92039C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05672-4C3E-9FE4-7EFC-7CF4D4DA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E4F0B-4B4C-731C-5E5B-9B87E3C2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342B-2DF7-6BA7-3304-2C303E03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3A2EFD-D56F-0FE9-7CB4-35A96334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373C2-23AB-F8E2-E04A-F533D414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98FD5-3E00-A3A1-A5BC-762FABF8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54DDF2-83CD-D0F6-F19C-93F438B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1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3B47A7-D600-1E19-E2B9-92C4A214D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1137F2-BCED-8CC7-B5CA-793D2935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3E9E1-520E-CDEC-B1D7-F1492169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B820E6-A2DC-6DB3-D17A-54FFADDD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6EA109-9987-2756-7A30-B37A3F11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09E37D67-9E22-9769-ED52-6DDF4563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29"/>
            <a:ext cx="10515600" cy="827571"/>
          </a:xfr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9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18E2D7-D073-E8C3-6C42-039CB0EE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610A2C-0751-65D9-3124-D19BD83D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5D3A98-17CF-C32E-1C9C-E4ED7C58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A99959-5589-6679-4E03-E7153D70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D06263-77B4-6669-6063-6A8A9230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23BF38-B803-0F65-BC37-708552CE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8C1C9-6F64-4671-1D17-48ECC4E7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3E99C29-FBDF-B593-84E2-47A8AAB7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29"/>
            <a:ext cx="10515600" cy="827571"/>
          </a:xfr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28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BFCF5A-EB6F-A45C-9184-E91F56B1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4F68FA-15BB-E53A-10EB-3F94DAA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C46B74-2DF4-7935-9EEE-C8D369BA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37D9F97-3062-3332-23B0-405D7FF3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29"/>
            <a:ext cx="10515600" cy="827571"/>
          </a:xfr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E3CE0B-F3EA-B0B2-AA5F-D6A7B30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582592-C796-E048-0577-0CBC6D3D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F18C9-CC0B-6287-D22D-373F004A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5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53516-763C-FBBF-2101-ACF1C634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FD852-C186-B506-2900-FB42D767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89074D-00BD-B3F2-C38E-708A592A8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3112"/>
            <a:ext cx="3932237" cy="3655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0AB14F-4F5B-E0EF-AF16-A2EEC727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0AD13-0635-1B21-8E43-2B5418E2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F66DBC-0A24-DA23-73DD-E9D25D7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86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077D5-6E6E-328A-B5F7-BCDAB22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  <a:ln w="19050">
            <a:solidFill>
              <a:schemeClr val="accent1"/>
            </a:solidFill>
          </a:ln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DCAE95-7C10-67A7-A006-DF06F0F95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FDD851-9789-308E-E24B-E933D8EA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B702D4-06D2-E1C1-97F7-CB2A85EF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E704A8-8C8D-C9BB-7316-E97C2481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EAADBA8-C2F4-7A49-E789-0B984EE9D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3112"/>
            <a:ext cx="3932237" cy="3655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450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weiß, Schwarzweiß enthält.&#10;&#10;Automatisch generierte Beschreibung">
            <a:extLst>
              <a:ext uri="{FF2B5EF4-FFF2-40B4-BE49-F238E27FC236}">
                <a16:creationId xmlns:a16="http://schemas.microsoft.com/office/drawing/2014/main" id="{A0E79515-0C58-F217-F798-12C9AF24839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00" y="0"/>
            <a:ext cx="8610600" cy="420017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ED03CA8-104F-C434-FD69-F6E1561DBF19}"/>
              </a:ext>
            </a:extLst>
          </p:cNvPr>
          <p:cNvSpPr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917191-9508-6A7F-FC36-54889412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4C340-50B6-CF75-52DD-E192501E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03BB9-6068-8C76-5B85-A132ED57A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AT"/>
              <a:t>26.02.2024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818B95-8451-A2E2-801D-60BB81367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Automated Pipeline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875E0-386C-D34F-611B-6568E1F37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D65B09F-391B-4F27-AC17-8863B27882C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9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rles040000/semin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himmel enthält.&#10;&#10;KI-generierte Inhalte können fehlerhaft sein.">
            <a:extLst>
              <a:ext uri="{FF2B5EF4-FFF2-40B4-BE49-F238E27FC236}">
                <a16:creationId xmlns:a16="http://schemas.microsoft.com/office/drawing/2014/main" id="{2DC319A3-57F0-0FFA-6008-7C2EF496C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04" y="0"/>
            <a:ext cx="4508095" cy="3221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83551-04D5-7966-536A-A65448B6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6759"/>
            <a:ext cx="9144000" cy="178276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How imbalanced datasets affect score based generative models from an uncertainty perspective</a:t>
            </a:r>
            <a:endParaRPr lang="LID4096" sz="4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81FF2-4EB3-8CF8-F815-028A7155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AT"/>
              <a:t>26.02.2024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B52FCA-A92B-1FE3-C3A4-81E6CC1B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Automated Pipeline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923D429-0F2C-C3B7-FFDC-0EE2C313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65B09F-391B-4F27-AC17-8863B27882C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47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4EFDCA-CA6B-3A90-E581-8AED9979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CFF8360-8384-DE61-D7B2-EA2C7860C739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70985-E039-6A97-2798-3BC19BF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Results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E9779E-787C-7799-270B-B49FD2CE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07.03.2025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6F2C97-45A0-32A5-3708-23BF7261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052B90-CEC3-4290-FD84-1C707073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10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31362-4743-C737-932D-62FB69005220}"/>
              </a:ext>
            </a:extLst>
          </p:cNvPr>
          <p:cNvSpPr/>
          <p:nvPr/>
        </p:nvSpPr>
        <p:spPr>
          <a:xfrm>
            <a:off x="674825" y="4595655"/>
            <a:ext cx="1767016" cy="108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FEDB104-7BE1-35C7-3DB6-9635F6B2F516}"/>
              </a:ext>
            </a:extLst>
          </p:cNvPr>
          <p:cNvSpPr/>
          <p:nvPr/>
        </p:nvSpPr>
        <p:spPr>
          <a:xfrm>
            <a:off x="670033" y="4918959"/>
            <a:ext cx="1767016" cy="1080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8506598-E400-FE64-1355-50406FC18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035214"/>
              </p:ext>
            </p:extLst>
          </p:nvPr>
        </p:nvGraphicFramePr>
        <p:xfrm>
          <a:off x="815524" y="1405156"/>
          <a:ext cx="4288574" cy="2309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DAFCC9DE-B9B2-5F22-48BC-90DCD1CA6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799206"/>
              </p:ext>
            </p:extLst>
          </p:nvPr>
        </p:nvGraphicFramePr>
        <p:xfrm>
          <a:off x="6505815" y="1405156"/>
          <a:ext cx="4437126" cy="2309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E4C2F984-D165-51A0-76E4-6904B94AE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344278"/>
              </p:ext>
            </p:extLst>
          </p:nvPr>
        </p:nvGraphicFramePr>
        <p:xfrm>
          <a:off x="6505815" y="3758878"/>
          <a:ext cx="4437126" cy="2309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6EEC624E-01CE-D0F8-7CA7-D3EF90123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863380"/>
              </p:ext>
            </p:extLst>
          </p:nvPr>
        </p:nvGraphicFramePr>
        <p:xfrm>
          <a:off x="741248" y="3758878"/>
          <a:ext cx="4437126" cy="2309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36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6595-01D7-9504-523F-67695456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Repository and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FBD07-17A8-8211-DA2B-BA551CB4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000" dirty="0">
                <a:hlinkClick r:id="rId2"/>
              </a:rPr>
              <a:t>Link</a:t>
            </a:r>
            <a:endParaRPr lang="de-DE" sz="4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2FCC1-D815-83D3-B535-E05365CE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26.02.2024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0DB9F5-6723-AC85-230A-CF9B3C05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Automated Pipeline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8D4F1-E744-DA7A-EB98-ABE0F2C6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75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70281B8-07C3-3FF8-C591-9B2BFDD0757B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F5FB4-09BE-7069-CA64-1B78C608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LID4096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C19FDF-E9A2-ACD7-FEE6-C8EEF53C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07.03.2025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B56DB-B1A3-3658-2450-44CB4D6D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7AD162-1E17-A49F-C443-99A1A623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2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B55977C-3F8F-9AB5-AB0A-D5C22EA9E00A}"/>
              </a:ext>
            </a:extLst>
          </p:cNvPr>
          <p:cNvGrpSpPr/>
          <p:nvPr/>
        </p:nvGrpSpPr>
        <p:grpSpPr>
          <a:xfrm>
            <a:off x="1929570" y="2547959"/>
            <a:ext cx="1875323" cy="1613835"/>
            <a:chOff x="1929570" y="2429597"/>
            <a:chExt cx="1875323" cy="1613835"/>
          </a:xfrm>
        </p:grpSpPr>
        <p:pic>
          <p:nvPicPr>
            <p:cNvPr id="14" name="Grafik 13" descr="Volltreffer Silhouette">
              <a:extLst>
                <a:ext uri="{FF2B5EF4-FFF2-40B4-BE49-F238E27FC236}">
                  <a16:creationId xmlns:a16="http://schemas.microsoft.com/office/drawing/2014/main" id="{DC7DF482-524E-7F07-19A0-FE2EDA237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2260" y="2429597"/>
              <a:ext cx="1149943" cy="1149943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B5ACD43-44AB-1DB7-D7E8-CAEFD5F41CA9}"/>
                </a:ext>
              </a:extLst>
            </p:cNvPr>
            <p:cNvSpPr/>
            <p:nvPr/>
          </p:nvSpPr>
          <p:spPr>
            <a:xfrm>
              <a:off x="1929570" y="3514795"/>
              <a:ext cx="1875323" cy="528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Project Objective</a:t>
              </a:r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6BC12C7A-326D-589F-30AA-52C08D0BC9B3}"/>
              </a:ext>
            </a:extLst>
          </p:cNvPr>
          <p:cNvSpPr/>
          <p:nvPr/>
        </p:nvSpPr>
        <p:spPr>
          <a:xfrm>
            <a:off x="4126940" y="2547369"/>
            <a:ext cx="7648747" cy="1615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Quantifies how close the generated distribution is to the true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Defines an upper bound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does unbalancing the datasets influence the upper bound?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6137553-E111-D277-5DC7-782F2A39B3E4}"/>
              </a:ext>
            </a:extLst>
          </p:cNvPr>
          <p:cNvSpPr/>
          <p:nvPr/>
        </p:nvSpPr>
        <p:spPr>
          <a:xfrm>
            <a:off x="-250483" y="-30793"/>
            <a:ext cx="4216400" cy="73279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1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03DB819-F502-6219-B49B-4425FC58B027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88014-C08E-0032-6846-49E75C79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LID4096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453D16-D8B6-04D0-7AB5-8A32D520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7D4A-A1FB-B94F-93F7-CF0266108F2D}" type="datetime1">
              <a:rPr lang="de-AT" smtClean="0"/>
              <a:t>15.03.25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9FE240-F589-31D9-4C8E-B0245373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48A54-15BC-B1D5-EDB3-1A07BF92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3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C70E324-51F8-5F7B-1109-1A81A7405EC4}"/>
              </a:ext>
            </a:extLst>
          </p:cNvPr>
          <p:cNvSpPr/>
          <p:nvPr/>
        </p:nvSpPr>
        <p:spPr>
          <a:xfrm>
            <a:off x="-279400" y="-101600"/>
            <a:ext cx="4216400" cy="73279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E73A74-3268-161D-2BDD-387663EAA986}"/>
              </a:ext>
            </a:extLst>
          </p:cNvPr>
          <p:cNvSpPr/>
          <p:nvPr/>
        </p:nvSpPr>
        <p:spPr>
          <a:xfrm>
            <a:off x="3112500" y="1575140"/>
            <a:ext cx="469233" cy="469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95D7AD-202D-D702-9FE9-91F41751C62A}"/>
              </a:ext>
            </a:extLst>
          </p:cNvPr>
          <p:cNvSpPr/>
          <p:nvPr/>
        </p:nvSpPr>
        <p:spPr>
          <a:xfrm>
            <a:off x="3112500" y="2470468"/>
            <a:ext cx="469233" cy="469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347807-9D1C-4280-54F3-E5700BE1D7E8}"/>
              </a:ext>
            </a:extLst>
          </p:cNvPr>
          <p:cNvSpPr/>
          <p:nvPr/>
        </p:nvSpPr>
        <p:spPr>
          <a:xfrm>
            <a:off x="3112500" y="3365796"/>
            <a:ext cx="469233" cy="469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09B09F-5BFC-CF8A-DB04-9739135AC8C8}"/>
              </a:ext>
            </a:extLst>
          </p:cNvPr>
          <p:cNvSpPr/>
          <p:nvPr/>
        </p:nvSpPr>
        <p:spPr>
          <a:xfrm>
            <a:off x="3112500" y="4261124"/>
            <a:ext cx="469234" cy="469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FFD84F-855D-096A-12FD-E692C3BCEE9B}"/>
              </a:ext>
            </a:extLst>
          </p:cNvPr>
          <p:cNvSpPr/>
          <p:nvPr/>
        </p:nvSpPr>
        <p:spPr>
          <a:xfrm>
            <a:off x="3112500" y="5156451"/>
            <a:ext cx="469234" cy="469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5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F5C976B-35F4-A03A-9AB2-BD595CFD0027}"/>
              </a:ext>
            </a:extLst>
          </p:cNvPr>
          <p:cNvSpPr/>
          <p:nvPr/>
        </p:nvSpPr>
        <p:spPr>
          <a:xfrm>
            <a:off x="4223750" y="1505126"/>
            <a:ext cx="6210300" cy="609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Introduction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23FEC69-9A89-0EB7-A0A5-E9E5098DB2EC}"/>
              </a:ext>
            </a:extLst>
          </p:cNvPr>
          <p:cNvSpPr/>
          <p:nvPr/>
        </p:nvSpPr>
        <p:spPr>
          <a:xfrm>
            <a:off x="4223750" y="2400454"/>
            <a:ext cx="6210300" cy="609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Model Architecture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9858930-E0AF-C7D4-CDB2-4644781E3C8A}"/>
              </a:ext>
            </a:extLst>
          </p:cNvPr>
          <p:cNvSpPr/>
          <p:nvPr/>
        </p:nvSpPr>
        <p:spPr>
          <a:xfrm>
            <a:off x="4223750" y="3293068"/>
            <a:ext cx="6210300" cy="609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Empirical Bound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F8DC6E8-C6AD-76F8-3E2D-C25698D16888}"/>
              </a:ext>
            </a:extLst>
          </p:cNvPr>
          <p:cNvSpPr/>
          <p:nvPr/>
        </p:nvSpPr>
        <p:spPr>
          <a:xfrm>
            <a:off x="4223750" y="4185682"/>
            <a:ext cx="6210300" cy="609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Datasets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FDC7DA6-A478-1D7F-DBD9-68F79F7E7748}"/>
              </a:ext>
            </a:extLst>
          </p:cNvPr>
          <p:cNvSpPr/>
          <p:nvPr/>
        </p:nvSpPr>
        <p:spPr>
          <a:xfrm>
            <a:off x="4223750" y="5086437"/>
            <a:ext cx="6210300" cy="609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9005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70281B8-07C3-3FF8-C591-9B2BFDD0757B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F5FB4-09BE-7069-CA64-1B78C608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LID4096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C19FDF-E9A2-ACD7-FEE6-C8EEF53C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07.03.2025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B56DB-B1A3-3658-2450-44CB4D6D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7AD162-1E17-A49F-C443-99A1A623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7351F612-AE29-0BCA-09D1-CF90553D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9" y="1879538"/>
            <a:ext cx="8488362" cy="36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BCE5B9-9B39-5202-019F-2A9A33D0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47CB249-A17B-24B1-996B-2269D2630798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A793-799E-7AD8-BC8B-AB6A4A2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Score Estimation</a:t>
            </a:r>
            <a:endParaRPr lang="LID4096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476806-3025-306A-CBEF-B6548BA0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07.03.2025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C4ABC7-123F-79A1-3377-F2339797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B6D473-421F-CDD4-AF24-7A16047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72856B-9F49-E4FF-5C77-D0C9945F1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73" y="1930912"/>
            <a:ext cx="11112623" cy="7867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00EB40-10E7-6D19-29B7-D459E2FF366B}"/>
              </a:ext>
            </a:extLst>
          </p:cNvPr>
          <p:cNvSpPr txBox="1"/>
          <p:nvPr/>
        </p:nvSpPr>
        <p:spPr>
          <a:xfrm>
            <a:off x="838200" y="3264309"/>
            <a:ext cx="4747364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Minimization</a:t>
            </a:r>
            <a:endParaRPr lang="de-AT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Sampling</a:t>
            </a:r>
            <a:r>
              <a:rPr lang="de-AT" dirty="0">
                <a:effectLst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Expectation</a:t>
            </a: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 Data Distribution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Expectation</a:t>
            </a: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 </a:t>
            </a:r>
            <a:r>
              <a:rPr lang="de-AT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Noisy</a:t>
            </a:r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Samples</a:t>
            </a:r>
            <a:endParaRPr lang="de-AT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dirty="0"/>
              <a:t>Loss </a:t>
            </a:r>
            <a:r>
              <a:rPr lang="de-AT" dirty="0" err="1"/>
              <a:t>Function</a:t>
            </a:r>
            <a:r>
              <a:rPr lang="de-AT" dirty="0"/>
              <a:t> (MSE)</a:t>
            </a:r>
            <a:endParaRPr lang="de-AT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dirty="0" err="1"/>
              <a:t>Weighting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81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71AD0-8F58-3A67-C12F-73CD3F5AB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8BF4CC9-B276-E301-E70C-12C3A660A1B6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D7D3A-9D97-5BD8-1EAC-BFAF1B01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Architecture</a:t>
            </a:r>
            <a:endParaRPr lang="LID4096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BA931F-F6E7-BD5B-495E-5D74763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07.03.2025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3F1DF6-6B16-B24A-91C6-906A787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C6EA42-3A40-D62A-B06D-53E83539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6</a:t>
            </a:fld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7C4FB7F-9AE5-05C3-87F7-9B2F2861C40A}"/>
              </a:ext>
            </a:extLst>
          </p:cNvPr>
          <p:cNvSpPr/>
          <p:nvPr/>
        </p:nvSpPr>
        <p:spPr>
          <a:xfrm>
            <a:off x="590224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395C41-4E14-540E-7B36-F6A8D2F4EF3D}"/>
              </a:ext>
            </a:extLst>
          </p:cNvPr>
          <p:cNvSpPr/>
          <p:nvPr/>
        </p:nvSpPr>
        <p:spPr>
          <a:xfrm>
            <a:off x="220608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6C06A03-6BBF-CEB2-12DE-5ABB794A5D0B}"/>
              </a:ext>
            </a:extLst>
          </p:cNvPr>
          <p:cNvSpPr/>
          <p:nvPr/>
        </p:nvSpPr>
        <p:spPr>
          <a:xfrm>
            <a:off x="36064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E372170C-C233-7BB2-5F4C-B57FF44303EC}"/>
              </a:ext>
            </a:extLst>
          </p:cNvPr>
          <p:cNvSpPr/>
          <p:nvPr/>
        </p:nvSpPr>
        <p:spPr>
          <a:xfrm rot="5400000">
            <a:off x="1205478" y="4153182"/>
            <a:ext cx="180000" cy="104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86614CF-BF95-D51D-4F2E-6F5D58125301}"/>
              </a:ext>
            </a:extLst>
          </p:cNvPr>
          <p:cNvSpPr/>
          <p:nvPr/>
        </p:nvSpPr>
        <p:spPr>
          <a:xfrm>
            <a:off x="497838" y="4749068"/>
            <a:ext cx="2571039" cy="141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Time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chemeClr val="tx2"/>
                </a:solidFill>
              </a:rPr>
              <a:t>GaussianFourierProjection</a:t>
            </a:r>
            <a:endParaRPr lang="de-AT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chemeClr val="tx2"/>
                </a:solidFill>
              </a:rPr>
              <a:t>nn.Linear</a:t>
            </a:r>
            <a:r>
              <a:rPr lang="de-AT" sz="1400" dirty="0">
                <a:solidFill>
                  <a:schemeClr val="tx2"/>
                </a:solidFill>
              </a:rPr>
              <a:t>(</a:t>
            </a:r>
            <a:r>
              <a:rPr lang="de-AT" sz="1400" dirty="0" err="1">
                <a:solidFill>
                  <a:schemeClr val="tx2"/>
                </a:solidFill>
              </a:rPr>
              <a:t>embed_dim</a:t>
            </a:r>
            <a:r>
              <a:rPr lang="de-AT" sz="1400" dirty="0">
                <a:solidFill>
                  <a:schemeClr val="tx2"/>
                </a:solidFill>
              </a:rPr>
              <a:t>, </a:t>
            </a:r>
            <a:r>
              <a:rPr lang="de-AT" sz="1400" dirty="0" err="1">
                <a:solidFill>
                  <a:schemeClr val="tx2"/>
                </a:solidFill>
              </a:rPr>
              <a:t>embed_dim</a:t>
            </a:r>
            <a:r>
              <a:rPr lang="de-AT" sz="14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chemeClr val="tx2"/>
                </a:solidFill>
              </a:rPr>
              <a:t>Dense</a:t>
            </a:r>
            <a:r>
              <a:rPr lang="de-AT" sz="1400" dirty="0">
                <a:solidFill>
                  <a:schemeClr val="tx2"/>
                </a:solidFill>
              </a:rPr>
              <a:t>(</a:t>
            </a:r>
            <a:r>
              <a:rPr lang="de-AT" sz="1400" dirty="0" err="1">
                <a:solidFill>
                  <a:schemeClr val="tx2"/>
                </a:solidFill>
              </a:rPr>
              <a:t>embed_dim</a:t>
            </a:r>
            <a:r>
              <a:rPr lang="de-AT" sz="1400" dirty="0">
                <a:solidFill>
                  <a:schemeClr val="tx2"/>
                </a:solidFill>
              </a:rPr>
              <a:t>, </a:t>
            </a:r>
            <a:r>
              <a:rPr lang="de-AT" sz="1400" dirty="0" err="1">
                <a:solidFill>
                  <a:schemeClr val="tx2"/>
                </a:solidFill>
              </a:rPr>
              <a:t>output_channels</a:t>
            </a:r>
            <a:r>
              <a:rPr lang="de-AT" sz="1400" dirty="0">
                <a:solidFill>
                  <a:schemeClr val="tx2"/>
                </a:solidFill>
              </a:rPr>
              <a:t>)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39" name="Geschweifte Klammer rechts 38">
            <a:extLst>
              <a:ext uri="{FF2B5EF4-FFF2-40B4-BE49-F238E27FC236}">
                <a16:creationId xmlns:a16="http://schemas.microsoft.com/office/drawing/2014/main" id="{B8285D3E-0C87-0755-F203-96C22F001C6F}"/>
              </a:ext>
            </a:extLst>
          </p:cNvPr>
          <p:cNvSpPr/>
          <p:nvPr/>
        </p:nvSpPr>
        <p:spPr>
          <a:xfrm rot="16200000">
            <a:off x="2848855" y="2173864"/>
            <a:ext cx="180000" cy="104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309DA43-C9BF-3663-C8B7-6EE0EE77C6CA}"/>
              </a:ext>
            </a:extLst>
          </p:cNvPr>
          <p:cNvSpPr/>
          <p:nvPr/>
        </p:nvSpPr>
        <p:spPr>
          <a:xfrm>
            <a:off x="1830004" y="1405024"/>
            <a:ext cx="2137858" cy="141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Image </a:t>
            </a:r>
            <a:r>
              <a:rPr lang="de-DE" sz="1400" dirty="0" err="1">
                <a:solidFill>
                  <a:schemeClr val="tx2"/>
                </a:solidFill>
              </a:rPr>
              <a:t>input</a:t>
            </a:r>
            <a:endParaRPr lang="de-DE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chemeClr val="tx2"/>
                </a:solidFill>
              </a:rPr>
              <a:t>x MNIST </a:t>
            </a:r>
            <a:r>
              <a:rPr lang="de-AT" sz="1400" dirty="0" err="1">
                <a:solidFill>
                  <a:schemeClr val="tx2"/>
                </a:solidFill>
              </a:rPr>
              <a:t>image</a:t>
            </a:r>
            <a:endParaRPr lang="de-AT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chemeClr val="tx2"/>
                </a:solidFill>
              </a:rPr>
              <a:t>(</a:t>
            </a:r>
            <a:r>
              <a:rPr lang="de-AT" sz="1400" dirty="0" err="1">
                <a:solidFill>
                  <a:schemeClr val="tx2"/>
                </a:solidFill>
              </a:rPr>
              <a:t>batch_size</a:t>
            </a:r>
            <a:r>
              <a:rPr lang="de-AT" sz="1400" dirty="0">
                <a:solidFill>
                  <a:schemeClr val="tx2"/>
                </a:solidFill>
              </a:rPr>
              <a:t>, 1, 28, 28)</a:t>
            </a:r>
          </a:p>
        </p:txBody>
      </p:sp>
      <p:sp>
        <p:nvSpPr>
          <p:cNvPr id="41" name="Geschweifte Klammer rechts 40">
            <a:extLst>
              <a:ext uri="{FF2B5EF4-FFF2-40B4-BE49-F238E27FC236}">
                <a16:creationId xmlns:a16="http://schemas.microsoft.com/office/drawing/2014/main" id="{102583FC-FB1B-9100-C2AC-6AFB1ADF5268}"/>
              </a:ext>
            </a:extLst>
          </p:cNvPr>
          <p:cNvSpPr/>
          <p:nvPr/>
        </p:nvSpPr>
        <p:spPr>
          <a:xfrm rot="16200000">
            <a:off x="4648052" y="4153182"/>
            <a:ext cx="180000" cy="104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3A30210-ACFA-8D64-5D4E-01B2265896A5}"/>
              </a:ext>
            </a:extLst>
          </p:cNvPr>
          <p:cNvSpPr/>
          <p:nvPr/>
        </p:nvSpPr>
        <p:spPr>
          <a:xfrm>
            <a:off x="3580356" y="4420531"/>
            <a:ext cx="2380989" cy="141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2"/>
                </a:solidFill>
              </a:rPr>
              <a:t>Con</a:t>
            </a:r>
            <a:r>
              <a:rPr lang="de-DE" sz="1400" dirty="0">
                <a:solidFill>
                  <a:schemeClr val="tx2"/>
                </a:solidFill>
              </a:rPr>
              <a:t>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chemeClr val="tx2"/>
                </a:solidFill>
              </a:rPr>
              <a:t>2D </a:t>
            </a:r>
            <a:r>
              <a:rPr lang="de-AT" sz="1400" dirty="0" err="1">
                <a:solidFill>
                  <a:schemeClr val="tx2"/>
                </a:solidFill>
              </a:rPr>
              <a:t>Convolution</a:t>
            </a:r>
            <a:endParaRPr lang="de-AT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chemeClr val="tx2"/>
                </a:solidFill>
              </a:rPr>
              <a:t>(</a:t>
            </a:r>
            <a:r>
              <a:rPr lang="de-AT" sz="1400" dirty="0" err="1">
                <a:solidFill>
                  <a:schemeClr val="tx2"/>
                </a:solidFill>
              </a:rPr>
              <a:t>batch_size</a:t>
            </a:r>
            <a:r>
              <a:rPr lang="de-AT" sz="1400" dirty="0">
                <a:solidFill>
                  <a:schemeClr val="tx2"/>
                </a:solidFill>
              </a:rPr>
              <a:t>, 32, 26, 26)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A09B86D-EDDE-59F2-8C23-19903BD92343}"/>
              </a:ext>
            </a:extLst>
          </p:cNvPr>
          <p:cNvSpPr/>
          <p:nvPr/>
        </p:nvSpPr>
        <p:spPr>
          <a:xfrm>
            <a:off x="3756764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471F0B4-EC01-CFFE-FD89-76D9C69A40E5}"/>
              </a:ext>
            </a:extLst>
          </p:cNvPr>
          <p:cNvSpPr/>
          <p:nvPr/>
        </p:nvSpPr>
        <p:spPr>
          <a:xfrm>
            <a:off x="37588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0649C60-E7EE-FFBB-CF49-660341A93A26}"/>
              </a:ext>
            </a:extLst>
          </p:cNvPr>
          <p:cNvSpPr/>
          <p:nvPr/>
        </p:nvSpPr>
        <p:spPr>
          <a:xfrm>
            <a:off x="39112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877E54B-59A3-DE71-3365-1491B7A88CB0}"/>
              </a:ext>
            </a:extLst>
          </p:cNvPr>
          <p:cNvSpPr/>
          <p:nvPr/>
        </p:nvSpPr>
        <p:spPr>
          <a:xfrm>
            <a:off x="40636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9779DB5-DB48-BB16-9E9D-65B4E693BE07}"/>
              </a:ext>
            </a:extLst>
          </p:cNvPr>
          <p:cNvSpPr/>
          <p:nvPr/>
        </p:nvSpPr>
        <p:spPr>
          <a:xfrm>
            <a:off x="42160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C0538D-40DE-6676-7052-C1F7E934B725}"/>
              </a:ext>
            </a:extLst>
          </p:cNvPr>
          <p:cNvSpPr/>
          <p:nvPr/>
        </p:nvSpPr>
        <p:spPr>
          <a:xfrm>
            <a:off x="43684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1EED413-785B-F4F3-8C11-3818AC7B4E22}"/>
              </a:ext>
            </a:extLst>
          </p:cNvPr>
          <p:cNvSpPr/>
          <p:nvPr/>
        </p:nvSpPr>
        <p:spPr>
          <a:xfrm>
            <a:off x="45208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20D64A8-12F9-C80A-BE25-C9EFB55807F6}"/>
              </a:ext>
            </a:extLst>
          </p:cNvPr>
          <p:cNvSpPr/>
          <p:nvPr/>
        </p:nvSpPr>
        <p:spPr>
          <a:xfrm>
            <a:off x="46732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7BE004F-F119-1246-05F7-25B71C3F8EE4}"/>
              </a:ext>
            </a:extLst>
          </p:cNvPr>
          <p:cNvSpPr/>
          <p:nvPr/>
        </p:nvSpPr>
        <p:spPr>
          <a:xfrm>
            <a:off x="4825652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060D1C1-8B29-0686-1160-E919AA903261}"/>
              </a:ext>
            </a:extLst>
          </p:cNvPr>
          <p:cNvSpPr/>
          <p:nvPr/>
        </p:nvSpPr>
        <p:spPr>
          <a:xfrm>
            <a:off x="6618504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>
            <a:extLst>
              <a:ext uri="{FF2B5EF4-FFF2-40B4-BE49-F238E27FC236}">
                <a16:creationId xmlns:a16="http://schemas.microsoft.com/office/drawing/2014/main" id="{679760A5-FA4D-DA4D-B573-494A27A965DA}"/>
              </a:ext>
            </a:extLst>
          </p:cNvPr>
          <p:cNvSpPr/>
          <p:nvPr/>
        </p:nvSpPr>
        <p:spPr>
          <a:xfrm rot="16200000">
            <a:off x="7236477" y="2139264"/>
            <a:ext cx="180000" cy="104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DAB4DF9-768C-0F56-554F-85D63053D3DA}"/>
              </a:ext>
            </a:extLst>
          </p:cNvPr>
          <p:cNvSpPr/>
          <p:nvPr/>
        </p:nvSpPr>
        <p:spPr>
          <a:xfrm>
            <a:off x="6217625" y="1370424"/>
            <a:ext cx="2300073" cy="141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Add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chemeClr val="tx2"/>
                </a:solidFill>
              </a:rPr>
              <a:t>h1 += dense1(</a:t>
            </a:r>
            <a:r>
              <a:rPr lang="de-AT" sz="1400" dirty="0" err="1">
                <a:solidFill>
                  <a:schemeClr val="tx2"/>
                </a:solidFill>
              </a:rPr>
              <a:t>embed</a:t>
            </a:r>
            <a:r>
              <a:rPr lang="de-AT" sz="14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chemeClr val="tx2"/>
                </a:solidFill>
              </a:rPr>
              <a:t>(</a:t>
            </a:r>
            <a:r>
              <a:rPr lang="de-AT" sz="1400" dirty="0" err="1">
                <a:solidFill>
                  <a:schemeClr val="tx2"/>
                </a:solidFill>
              </a:rPr>
              <a:t>batch_size</a:t>
            </a:r>
            <a:r>
              <a:rPr lang="de-AT" sz="1400" dirty="0">
                <a:solidFill>
                  <a:schemeClr val="tx2"/>
                </a:solidFill>
              </a:rPr>
              <a:t>, 32, 26, 26)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C1B2EA6-8E3C-F986-33E1-BCD62BA63B09}"/>
              </a:ext>
            </a:extLst>
          </p:cNvPr>
          <p:cNvSpPr txBox="1"/>
          <p:nvPr/>
        </p:nvSpPr>
        <p:spPr>
          <a:xfrm>
            <a:off x="8705717" y="3502359"/>
            <a:ext cx="6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7C3A053-ACFF-FE51-D5E0-5365F46080EE}"/>
              </a:ext>
            </a:extLst>
          </p:cNvPr>
          <p:cNvSpPr/>
          <p:nvPr/>
        </p:nvSpPr>
        <p:spPr>
          <a:xfrm>
            <a:off x="9694816" y="3066987"/>
            <a:ext cx="1465546" cy="1240077"/>
          </a:xfrm>
          <a:prstGeom prst="rect">
            <a:avLst/>
          </a:prstGeom>
          <a:solidFill>
            <a:schemeClr val="accent1">
              <a:alpha val="13592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eschweifte Klammer rechts 56">
            <a:extLst>
              <a:ext uri="{FF2B5EF4-FFF2-40B4-BE49-F238E27FC236}">
                <a16:creationId xmlns:a16="http://schemas.microsoft.com/office/drawing/2014/main" id="{C6E0FCA9-A7DC-A7D3-2A32-2D898D4BCB7C}"/>
              </a:ext>
            </a:extLst>
          </p:cNvPr>
          <p:cNvSpPr/>
          <p:nvPr/>
        </p:nvSpPr>
        <p:spPr>
          <a:xfrm rot="5400000">
            <a:off x="10328601" y="4090280"/>
            <a:ext cx="180000" cy="1044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6BB925D-370E-0FCC-ECD0-F8E87BCE1AFF}"/>
              </a:ext>
            </a:extLst>
          </p:cNvPr>
          <p:cNvSpPr/>
          <p:nvPr/>
        </p:nvSpPr>
        <p:spPr>
          <a:xfrm>
            <a:off x="9054487" y="4507241"/>
            <a:ext cx="2571039" cy="141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2"/>
                </a:solidFill>
              </a:rPr>
              <a:t>Upsample</a:t>
            </a:r>
            <a:r>
              <a:rPr lang="de-DE" sz="1400" dirty="0">
                <a:solidFill>
                  <a:schemeClr val="tx2"/>
                </a:solidFill>
              </a:rPr>
              <a:t> (</a:t>
            </a:r>
            <a:r>
              <a:rPr lang="de-DE" sz="1400" dirty="0" err="1">
                <a:solidFill>
                  <a:schemeClr val="tx2"/>
                </a:solidFill>
              </a:rPr>
              <a:t>Decode</a:t>
            </a:r>
            <a:r>
              <a:rPr lang="de-DE" sz="14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 err="1">
                <a:solidFill>
                  <a:schemeClr val="tx2"/>
                </a:solidFill>
              </a:rPr>
              <a:t>Transposed</a:t>
            </a:r>
            <a:r>
              <a:rPr lang="de-AT" sz="1400" dirty="0">
                <a:solidFill>
                  <a:schemeClr val="tx2"/>
                </a:solidFill>
              </a:rPr>
              <a:t> </a:t>
            </a:r>
            <a:r>
              <a:rPr lang="de-AT" sz="1400" dirty="0" err="1">
                <a:solidFill>
                  <a:schemeClr val="tx2"/>
                </a:solidFill>
              </a:rPr>
              <a:t>Convolution</a:t>
            </a:r>
            <a:endParaRPr lang="de-AT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>
                <a:solidFill>
                  <a:schemeClr val="tx2"/>
                </a:solidFill>
              </a:rPr>
              <a:t>(</a:t>
            </a:r>
            <a:r>
              <a:rPr lang="de-AT" sz="1400" dirty="0" err="1">
                <a:solidFill>
                  <a:schemeClr val="tx2"/>
                </a:solidFill>
              </a:rPr>
              <a:t>batch_size</a:t>
            </a:r>
            <a:r>
              <a:rPr lang="de-AT" sz="1400" dirty="0">
                <a:solidFill>
                  <a:schemeClr val="tx2"/>
                </a:solidFill>
              </a:rPr>
              <a:t>, 1, 28, 28) (final </a:t>
            </a:r>
            <a:r>
              <a:rPr lang="de-AT" sz="1400" dirty="0" err="1">
                <a:solidFill>
                  <a:schemeClr val="tx2"/>
                </a:solidFill>
              </a:rPr>
              <a:t>image</a:t>
            </a:r>
            <a:r>
              <a:rPr lang="de-AT" sz="1400" dirty="0">
                <a:solidFill>
                  <a:schemeClr val="tx2"/>
                </a:solidFill>
              </a:rPr>
              <a:t>)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42220-8847-905D-EDAB-F7C49AB97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E53E85E-9C70-4ADB-8809-419E98431030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6BFFB-FF1D-6266-4A51-48E9FF06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Empirical Bound with DSM Objective</a:t>
            </a:r>
            <a:endParaRPr lang="LID4096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157904-6A65-42CC-8A7B-A859C0C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07.03.2025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6CCE7B-B183-6D69-7910-0DD23FD7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384541-1C8E-2508-A2B1-67C4233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 descr="Ein Bild, das Text, Schrift, Quittung, Screenshot enthält.&#10;&#10;KI-generierte Inhalte können fehlerhaft sein.">
            <a:extLst>
              <a:ext uri="{FF2B5EF4-FFF2-40B4-BE49-F238E27FC236}">
                <a16:creationId xmlns:a16="http://schemas.microsoft.com/office/drawing/2014/main" id="{10BD494C-827A-2660-3D09-8EAFAA79C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44" y="2262313"/>
            <a:ext cx="8825687" cy="26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32CB5-C059-4822-AD65-372E4C7E2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9CCEFC3-E98F-8BD4-FCFA-8DC8739B1021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77C51-8C35-99BB-43ED-BA9ACE51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Imbalanced</a:t>
            </a:r>
            <a:endParaRPr lang="LID4096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D4831E-7DB0-9C8D-BFF6-4B0BEAF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07.03.2025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E8FED5-2E32-2CD9-A17D-274EC8A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D347F8-478F-4EB6-63E5-6CDFB70C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8</a:t>
            </a:fld>
            <a:endParaRPr lang="de-DE"/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D6ADF3E4-9CA6-4D4D-5F28-2217E26E8BC2}"/>
              </a:ext>
            </a:extLst>
          </p:cNvPr>
          <p:cNvCxnSpPr>
            <a:cxnSpLocks/>
          </p:cNvCxnSpPr>
          <p:nvPr/>
        </p:nvCxnSpPr>
        <p:spPr>
          <a:xfrm>
            <a:off x="818635" y="3467754"/>
            <a:ext cx="1055473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E5F725FB-A823-79E2-882C-68F0CA53D9A1}"/>
              </a:ext>
            </a:extLst>
          </p:cNvPr>
          <p:cNvSpPr/>
          <p:nvPr/>
        </p:nvSpPr>
        <p:spPr>
          <a:xfrm>
            <a:off x="3112450" y="1857507"/>
            <a:ext cx="8241350" cy="1303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</a:t>
            </a:r>
            <a:r>
              <a:rPr lang="en-US" noProof="0" dirty="0" err="1">
                <a:solidFill>
                  <a:schemeClr val="tx2"/>
                </a:solidFill>
              </a:rPr>
              <a:t>odified</a:t>
            </a:r>
            <a:r>
              <a:rPr lang="en-US" noProof="0" dirty="0">
                <a:solidFill>
                  <a:schemeClr val="tx2"/>
                </a:solidFill>
              </a:rPr>
              <a:t> the dataset by removing X% of data points</a:t>
            </a:r>
          </a:p>
          <a:p>
            <a:pPr marL="285750" indent="-28575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tx2"/>
                </a:solidFill>
              </a:rPr>
              <a:t>Each scenario was imbalanced in the same manner to ensure consistency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02EA7E6-479E-97EB-F09F-2EC82EA08B38}"/>
              </a:ext>
            </a:extLst>
          </p:cNvPr>
          <p:cNvSpPr/>
          <p:nvPr/>
        </p:nvSpPr>
        <p:spPr>
          <a:xfrm>
            <a:off x="1041866" y="2622909"/>
            <a:ext cx="1656246" cy="528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Description</a:t>
            </a:r>
          </a:p>
        </p:txBody>
      </p:sp>
      <p:pic>
        <p:nvPicPr>
          <p:cNvPr id="28" name="Grafik 27" descr="Geschlossenes Buch Silhouette">
            <a:extLst>
              <a:ext uri="{FF2B5EF4-FFF2-40B4-BE49-F238E27FC236}">
                <a16:creationId xmlns:a16="http://schemas.microsoft.com/office/drawing/2014/main" id="{57283B57-5A92-A60C-AF7B-EB4E929E7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866" y="1995444"/>
            <a:ext cx="736245" cy="73624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34575AC-01BA-A2B8-C20D-3A6BE642563A}"/>
              </a:ext>
            </a:extLst>
          </p:cNvPr>
          <p:cNvSpPr/>
          <p:nvPr/>
        </p:nvSpPr>
        <p:spPr>
          <a:xfrm>
            <a:off x="5725785" y="3302139"/>
            <a:ext cx="756000" cy="390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ingebuchteter Richtungspfeil 5">
            <a:extLst>
              <a:ext uri="{FF2B5EF4-FFF2-40B4-BE49-F238E27FC236}">
                <a16:creationId xmlns:a16="http://schemas.microsoft.com/office/drawing/2014/main" id="{B44A59FF-65B8-DD9C-059D-8B86314F3B0E}"/>
              </a:ext>
            </a:extLst>
          </p:cNvPr>
          <p:cNvSpPr/>
          <p:nvPr/>
        </p:nvSpPr>
        <p:spPr>
          <a:xfrm rot="5400000">
            <a:off x="5977785" y="3139182"/>
            <a:ext cx="252000" cy="7560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6BFF0CA-33A4-23BB-61D8-0F92E4E5810B}"/>
              </a:ext>
            </a:extLst>
          </p:cNvPr>
          <p:cNvCxnSpPr>
            <a:cxnSpLocks/>
          </p:cNvCxnSpPr>
          <p:nvPr/>
        </p:nvCxnSpPr>
        <p:spPr>
          <a:xfrm>
            <a:off x="2788639" y="4032297"/>
            <a:ext cx="0" cy="1816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5D3C0E0-348D-BA5F-3B07-374DE165DCDB}"/>
              </a:ext>
            </a:extLst>
          </p:cNvPr>
          <p:cNvSpPr/>
          <p:nvPr/>
        </p:nvSpPr>
        <p:spPr>
          <a:xfrm>
            <a:off x="912850" y="4699887"/>
            <a:ext cx="1521788" cy="48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Ratio 1.0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A982C34-CA6A-9597-3484-1432105DC746}"/>
              </a:ext>
            </a:extLst>
          </p:cNvPr>
          <p:cNvSpPr/>
          <p:nvPr/>
        </p:nvSpPr>
        <p:spPr>
          <a:xfrm>
            <a:off x="3142640" y="4699887"/>
            <a:ext cx="1521788" cy="48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Ratio 0.9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043A9E-0198-5161-7806-0F6333C290B1}"/>
              </a:ext>
            </a:extLst>
          </p:cNvPr>
          <p:cNvSpPr/>
          <p:nvPr/>
        </p:nvSpPr>
        <p:spPr>
          <a:xfrm>
            <a:off x="5372430" y="4699887"/>
            <a:ext cx="1521788" cy="48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Ratio 0.7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9D8748-8643-E59B-B0CB-92A383855340}"/>
              </a:ext>
            </a:extLst>
          </p:cNvPr>
          <p:cNvSpPr/>
          <p:nvPr/>
        </p:nvSpPr>
        <p:spPr>
          <a:xfrm>
            <a:off x="7602220" y="4699887"/>
            <a:ext cx="1521788" cy="48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Ratio 0.4</a:t>
            </a: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BBE526CF-5D77-18D6-AC76-EF2B21900DCC}"/>
              </a:ext>
            </a:extLst>
          </p:cNvPr>
          <p:cNvCxnSpPr>
            <a:cxnSpLocks/>
          </p:cNvCxnSpPr>
          <p:nvPr/>
        </p:nvCxnSpPr>
        <p:spPr>
          <a:xfrm>
            <a:off x="7248219" y="4032297"/>
            <a:ext cx="0" cy="1816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6B5FD79F-6849-4699-CAE9-58CF56E016EB}"/>
              </a:ext>
            </a:extLst>
          </p:cNvPr>
          <p:cNvCxnSpPr>
            <a:cxnSpLocks/>
          </p:cNvCxnSpPr>
          <p:nvPr/>
        </p:nvCxnSpPr>
        <p:spPr>
          <a:xfrm>
            <a:off x="9478009" y="4032297"/>
            <a:ext cx="0" cy="1816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C7D08BD-0A9F-872D-DE9B-4FC11273403D}"/>
              </a:ext>
            </a:extLst>
          </p:cNvPr>
          <p:cNvSpPr/>
          <p:nvPr/>
        </p:nvSpPr>
        <p:spPr>
          <a:xfrm>
            <a:off x="9832007" y="4699887"/>
            <a:ext cx="1521788" cy="48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Ratio 0.1</a:t>
            </a:r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4E9BB233-E7DA-D3BD-C919-7EF471781309}"/>
              </a:ext>
            </a:extLst>
          </p:cNvPr>
          <p:cNvCxnSpPr>
            <a:cxnSpLocks/>
          </p:cNvCxnSpPr>
          <p:nvPr/>
        </p:nvCxnSpPr>
        <p:spPr>
          <a:xfrm>
            <a:off x="5018429" y="4032297"/>
            <a:ext cx="0" cy="1816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4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3B623-91AB-B6F6-0378-73FD59D64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F6BA5178-0D38-5894-1317-D411AA8CE687}"/>
              </a:ext>
            </a:extLst>
          </p:cNvPr>
          <p:cNvSpPr/>
          <p:nvPr/>
        </p:nvSpPr>
        <p:spPr>
          <a:xfrm>
            <a:off x="-166255" y="6356350"/>
            <a:ext cx="12457215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1E4A1-70FC-669D-7590-FC6815D8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LID4096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891AEE-A75D-14CB-CF72-19B157EF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07.03.2025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D92EFE-FD53-A628-B6EA-9B50B424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Score Based Generative Models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345C75-4DAF-43BD-B37F-E0901A55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B09F-391B-4F27-AC17-8863B27882C8}" type="slidenum">
              <a:rPr lang="de-DE" smtClean="0"/>
              <a:t>9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78EF9C-CE48-DAF1-4F57-B27760610760}"/>
              </a:ext>
            </a:extLst>
          </p:cNvPr>
          <p:cNvSpPr/>
          <p:nvPr/>
        </p:nvSpPr>
        <p:spPr>
          <a:xfrm>
            <a:off x="890954" y="2074355"/>
            <a:ext cx="2024743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Ratio 1.0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23FEDE7-34F0-619D-9C68-1D9EF81A8E7A}"/>
              </a:ext>
            </a:extLst>
          </p:cNvPr>
          <p:cNvSpPr/>
          <p:nvPr/>
        </p:nvSpPr>
        <p:spPr>
          <a:xfrm>
            <a:off x="890955" y="2887454"/>
            <a:ext cx="2024743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Ratio 0.9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963C3A-6E3A-A0BB-7999-85BE92B61612}"/>
              </a:ext>
            </a:extLst>
          </p:cNvPr>
          <p:cNvSpPr/>
          <p:nvPr/>
        </p:nvSpPr>
        <p:spPr>
          <a:xfrm>
            <a:off x="890954" y="5378819"/>
            <a:ext cx="2024743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Ratio 0.1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CE66DF-202C-BBE8-D540-0790701317F9}"/>
              </a:ext>
            </a:extLst>
          </p:cNvPr>
          <p:cNvSpPr/>
          <p:nvPr/>
        </p:nvSpPr>
        <p:spPr>
          <a:xfrm>
            <a:off x="890954" y="4592302"/>
            <a:ext cx="2024743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Ratio 0.4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9F121CE-7BBD-F623-7428-464475C40DA4}"/>
              </a:ext>
            </a:extLst>
          </p:cNvPr>
          <p:cNvSpPr/>
          <p:nvPr/>
        </p:nvSpPr>
        <p:spPr>
          <a:xfrm>
            <a:off x="890956" y="3724529"/>
            <a:ext cx="2024743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Ratio 0.7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5BD7FF8-444A-4CF7-40FA-656E5159E220}"/>
              </a:ext>
            </a:extLst>
          </p:cNvPr>
          <p:cNvSpPr/>
          <p:nvPr/>
        </p:nvSpPr>
        <p:spPr>
          <a:xfrm>
            <a:off x="2351314" y="2074501"/>
            <a:ext cx="1685208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15,9335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978CDD7-5C55-BA3D-3D57-FA4C034A1074}"/>
              </a:ext>
            </a:extLst>
          </p:cNvPr>
          <p:cNvSpPr/>
          <p:nvPr/>
        </p:nvSpPr>
        <p:spPr>
          <a:xfrm>
            <a:off x="2351314" y="2887600"/>
            <a:ext cx="1685204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16,0009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6C19307-2568-10BA-5E5E-5425B84BC2FB}"/>
              </a:ext>
            </a:extLst>
          </p:cNvPr>
          <p:cNvSpPr/>
          <p:nvPr/>
        </p:nvSpPr>
        <p:spPr>
          <a:xfrm>
            <a:off x="2351314" y="3724675"/>
            <a:ext cx="1685199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16,2069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8F11AE0-850C-560B-B65B-6DB38BB6BF95}"/>
              </a:ext>
            </a:extLst>
          </p:cNvPr>
          <p:cNvSpPr/>
          <p:nvPr/>
        </p:nvSpPr>
        <p:spPr>
          <a:xfrm>
            <a:off x="2351314" y="4592448"/>
            <a:ext cx="1685192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16,2186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C12E4F-048D-2C8C-9774-4D2BB3955145}"/>
              </a:ext>
            </a:extLst>
          </p:cNvPr>
          <p:cNvSpPr/>
          <p:nvPr/>
        </p:nvSpPr>
        <p:spPr>
          <a:xfrm>
            <a:off x="2351314" y="5378965"/>
            <a:ext cx="1685183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16,3476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FEA4FD46-A368-2C50-1BCC-FBB07B702F02}"/>
              </a:ext>
            </a:extLst>
          </p:cNvPr>
          <p:cNvCxnSpPr>
            <a:cxnSpLocks/>
          </p:cNvCxnSpPr>
          <p:nvPr/>
        </p:nvCxnSpPr>
        <p:spPr>
          <a:xfrm flipH="1">
            <a:off x="890953" y="5266998"/>
            <a:ext cx="9510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A21E827-EC09-7E04-F9FF-2D1364410EB7}"/>
              </a:ext>
            </a:extLst>
          </p:cNvPr>
          <p:cNvCxnSpPr>
            <a:cxnSpLocks/>
          </p:cNvCxnSpPr>
          <p:nvPr/>
        </p:nvCxnSpPr>
        <p:spPr>
          <a:xfrm flipH="1">
            <a:off x="890953" y="4431793"/>
            <a:ext cx="9510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F3507D6-144F-40B2-1223-BE355B473965}"/>
              </a:ext>
            </a:extLst>
          </p:cNvPr>
          <p:cNvCxnSpPr>
            <a:cxnSpLocks/>
          </p:cNvCxnSpPr>
          <p:nvPr/>
        </p:nvCxnSpPr>
        <p:spPr>
          <a:xfrm flipH="1">
            <a:off x="890953" y="3596589"/>
            <a:ext cx="9510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268DC6C4-F951-407B-9B7E-40895408E8F6}"/>
              </a:ext>
            </a:extLst>
          </p:cNvPr>
          <p:cNvCxnSpPr>
            <a:cxnSpLocks/>
          </p:cNvCxnSpPr>
          <p:nvPr/>
        </p:nvCxnSpPr>
        <p:spPr>
          <a:xfrm flipH="1">
            <a:off x="890953" y="2761384"/>
            <a:ext cx="9510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31F8647E-CB0F-D6C0-F62E-2334471F388C}"/>
              </a:ext>
            </a:extLst>
          </p:cNvPr>
          <p:cNvCxnSpPr>
            <a:cxnSpLocks/>
          </p:cNvCxnSpPr>
          <p:nvPr/>
        </p:nvCxnSpPr>
        <p:spPr>
          <a:xfrm flipV="1">
            <a:off x="2181054" y="5444639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55C46FBB-7ECF-3BCB-AE14-F26E968942C8}"/>
              </a:ext>
            </a:extLst>
          </p:cNvPr>
          <p:cNvCxnSpPr>
            <a:cxnSpLocks/>
          </p:cNvCxnSpPr>
          <p:nvPr/>
        </p:nvCxnSpPr>
        <p:spPr>
          <a:xfrm flipV="1">
            <a:off x="2181054" y="4658122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0BA5907C-EF48-BA3F-EF8E-36B592FD03D7}"/>
              </a:ext>
            </a:extLst>
          </p:cNvPr>
          <p:cNvCxnSpPr>
            <a:cxnSpLocks/>
          </p:cNvCxnSpPr>
          <p:nvPr/>
        </p:nvCxnSpPr>
        <p:spPr>
          <a:xfrm flipV="1">
            <a:off x="2181054" y="3790349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3569B32B-8685-B732-5E62-A781A2AAB1E4}"/>
              </a:ext>
            </a:extLst>
          </p:cNvPr>
          <p:cNvCxnSpPr>
            <a:cxnSpLocks/>
          </p:cNvCxnSpPr>
          <p:nvPr/>
        </p:nvCxnSpPr>
        <p:spPr>
          <a:xfrm flipV="1">
            <a:off x="2181054" y="2953274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8A29F000-CA44-7EA8-7073-B2694FCA7DF4}"/>
              </a:ext>
            </a:extLst>
          </p:cNvPr>
          <p:cNvCxnSpPr>
            <a:cxnSpLocks/>
          </p:cNvCxnSpPr>
          <p:nvPr/>
        </p:nvCxnSpPr>
        <p:spPr>
          <a:xfrm flipV="1">
            <a:off x="2181054" y="2140175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80291FC1-4CFD-26B9-DF8D-13C500F42E1A}"/>
              </a:ext>
            </a:extLst>
          </p:cNvPr>
          <p:cNvCxnSpPr>
            <a:cxnSpLocks/>
          </p:cNvCxnSpPr>
          <p:nvPr/>
        </p:nvCxnSpPr>
        <p:spPr>
          <a:xfrm flipH="1">
            <a:off x="890953" y="1990527"/>
            <a:ext cx="9510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8C917148-5AC1-642C-AB47-F6623D32B403}"/>
              </a:ext>
            </a:extLst>
          </p:cNvPr>
          <p:cNvSpPr/>
          <p:nvPr/>
        </p:nvSpPr>
        <p:spPr>
          <a:xfrm>
            <a:off x="1934725" y="1382438"/>
            <a:ext cx="2009590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DSM Loss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8EF08E5-F85F-E7B4-2BB1-6BC982460354}"/>
              </a:ext>
            </a:extLst>
          </p:cNvPr>
          <p:cNvSpPr/>
          <p:nvPr/>
        </p:nvSpPr>
        <p:spPr>
          <a:xfrm>
            <a:off x="4036525" y="1382438"/>
            <a:ext cx="2423534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Lipschitz const.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36C2EE9-F8AE-B0CD-C815-03AB33234F9C}"/>
              </a:ext>
            </a:extLst>
          </p:cNvPr>
          <p:cNvSpPr/>
          <p:nvPr/>
        </p:nvSpPr>
        <p:spPr>
          <a:xfrm>
            <a:off x="4376055" y="2074501"/>
            <a:ext cx="1685208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0,0329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DFC0381-6F57-4574-D7E6-9CCB50ADD2C1}"/>
              </a:ext>
            </a:extLst>
          </p:cNvPr>
          <p:cNvSpPr/>
          <p:nvPr/>
        </p:nvSpPr>
        <p:spPr>
          <a:xfrm>
            <a:off x="4376055" y="2887600"/>
            <a:ext cx="1685204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0,0592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55D7C32-43C4-6216-EF9B-4B2CC1781616}"/>
              </a:ext>
            </a:extLst>
          </p:cNvPr>
          <p:cNvSpPr/>
          <p:nvPr/>
        </p:nvSpPr>
        <p:spPr>
          <a:xfrm>
            <a:off x="4376055" y="3724675"/>
            <a:ext cx="1685199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0,0602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4613F64-C33E-CBED-E110-8DF2A7ED1FE0}"/>
              </a:ext>
            </a:extLst>
          </p:cNvPr>
          <p:cNvSpPr/>
          <p:nvPr/>
        </p:nvSpPr>
        <p:spPr>
          <a:xfrm>
            <a:off x="4376055" y="4592448"/>
            <a:ext cx="1685192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0,0601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16CAB9A-0A04-14C4-2508-42D61EAB52C9}"/>
              </a:ext>
            </a:extLst>
          </p:cNvPr>
          <p:cNvSpPr/>
          <p:nvPr/>
        </p:nvSpPr>
        <p:spPr>
          <a:xfrm>
            <a:off x="4376055" y="5378965"/>
            <a:ext cx="1685183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0,2331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23CC43F-A807-E059-ECF0-CEF124E17B3F}"/>
              </a:ext>
            </a:extLst>
          </p:cNvPr>
          <p:cNvCxnSpPr>
            <a:cxnSpLocks/>
          </p:cNvCxnSpPr>
          <p:nvPr/>
        </p:nvCxnSpPr>
        <p:spPr>
          <a:xfrm flipV="1">
            <a:off x="4205795" y="5444639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89A3B04D-9014-8115-1352-959DF06CDA9E}"/>
              </a:ext>
            </a:extLst>
          </p:cNvPr>
          <p:cNvCxnSpPr>
            <a:cxnSpLocks/>
          </p:cNvCxnSpPr>
          <p:nvPr/>
        </p:nvCxnSpPr>
        <p:spPr>
          <a:xfrm flipV="1">
            <a:off x="4205795" y="4658122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70103EF0-0E2D-2B89-1E27-EBF3C831CA80}"/>
              </a:ext>
            </a:extLst>
          </p:cNvPr>
          <p:cNvCxnSpPr>
            <a:cxnSpLocks/>
          </p:cNvCxnSpPr>
          <p:nvPr/>
        </p:nvCxnSpPr>
        <p:spPr>
          <a:xfrm flipV="1">
            <a:off x="4205795" y="3790349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0CFADD2C-17EE-FAEC-B781-A8AA3D6198AF}"/>
              </a:ext>
            </a:extLst>
          </p:cNvPr>
          <p:cNvCxnSpPr>
            <a:cxnSpLocks/>
          </p:cNvCxnSpPr>
          <p:nvPr/>
        </p:nvCxnSpPr>
        <p:spPr>
          <a:xfrm flipV="1">
            <a:off x="4205795" y="2953274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3569556C-62B7-3013-686D-EA447D8149DA}"/>
              </a:ext>
            </a:extLst>
          </p:cNvPr>
          <p:cNvCxnSpPr>
            <a:cxnSpLocks/>
          </p:cNvCxnSpPr>
          <p:nvPr/>
        </p:nvCxnSpPr>
        <p:spPr>
          <a:xfrm flipV="1">
            <a:off x="4205795" y="2140175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9522DBB-31BF-8270-DC5E-2F6B33003AD9}"/>
              </a:ext>
            </a:extLst>
          </p:cNvPr>
          <p:cNvSpPr/>
          <p:nvPr/>
        </p:nvSpPr>
        <p:spPr>
          <a:xfrm>
            <a:off x="6226952" y="1382438"/>
            <a:ext cx="2423534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Finite sample error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9A827E3-C5E9-4A1F-B0CC-F17401921AFB}"/>
              </a:ext>
            </a:extLst>
          </p:cNvPr>
          <p:cNvSpPr/>
          <p:nvPr/>
        </p:nvSpPr>
        <p:spPr>
          <a:xfrm>
            <a:off x="6490611" y="2074501"/>
            <a:ext cx="1685208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0,0002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FB1FE90-6A0B-F94D-05D9-1C4002842E1C}"/>
              </a:ext>
            </a:extLst>
          </p:cNvPr>
          <p:cNvSpPr/>
          <p:nvPr/>
        </p:nvSpPr>
        <p:spPr>
          <a:xfrm>
            <a:off x="6560949" y="2887600"/>
            <a:ext cx="1685204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0,0005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79014D55-DB51-15ED-683B-5F2B30B110B0}"/>
              </a:ext>
            </a:extLst>
          </p:cNvPr>
          <p:cNvSpPr/>
          <p:nvPr/>
        </p:nvSpPr>
        <p:spPr>
          <a:xfrm>
            <a:off x="6560952" y="3724675"/>
            <a:ext cx="1685199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0,0016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198831C-A4A3-C46A-1834-A6371C58FDAC}"/>
              </a:ext>
            </a:extLst>
          </p:cNvPr>
          <p:cNvSpPr/>
          <p:nvPr/>
        </p:nvSpPr>
        <p:spPr>
          <a:xfrm>
            <a:off x="6560955" y="4592448"/>
            <a:ext cx="1685192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0,0038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34F5370-01B3-ED8F-8700-AB3B1CEF9569}"/>
              </a:ext>
            </a:extLst>
          </p:cNvPr>
          <p:cNvSpPr/>
          <p:nvPr/>
        </p:nvSpPr>
        <p:spPr>
          <a:xfrm>
            <a:off x="6560960" y="5378965"/>
            <a:ext cx="1685183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0,0075 </a:t>
            </a: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B4F75A74-9C13-B514-DA85-B2EE597E8498}"/>
              </a:ext>
            </a:extLst>
          </p:cNvPr>
          <p:cNvCxnSpPr>
            <a:cxnSpLocks/>
          </p:cNvCxnSpPr>
          <p:nvPr/>
        </p:nvCxnSpPr>
        <p:spPr>
          <a:xfrm flipV="1">
            <a:off x="6289799" y="5444639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071378DB-8442-D332-D00D-90F2FBD8BF05}"/>
              </a:ext>
            </a:extLst>
          </p:cNvPr>
          <p:cNvCxnSpPr>
            <a:cxnSpLocks/>
          </p:cNvCxnSpPr>
          <p:nvPr/>
        </p:nvCxnSpPr>
        <p:spPr>
          <a:xfrm flipV="1">
            <a:off x="6289799" y="4658122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528FD86B-A41D-B012-16C2-7DA1912D40C9}"/>
              </a:ext>
            </a:extLst>
          </p:cNvPr>
          <p:cNvCxnSpPr>
            <a:cxnSpLocks/>
          </p:cNvCxnSpPr>
          <p:nvPr/>
        </p:nvCxnSpPr>
        <p:spPr>
          <a:xfrm flipV="1">
            <a:off x="6289799" y="3790349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377889DB-17EE-DEDD-1D44-629962EF39A7}"/>
              </a:ext>
            </a:extLst>
          </p:cNvPr>
          <p:cNvCxnSpPr>
            <a:cxnSpLocks/>
          </p:cNvCxnSpPr>
          <p:nvPr/>
        </p:nvCxnSpPr>
        <p:spPr>
          <a:xfrm flipV="1">
            <a:off x="6289799" y="2953274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EDAF88D9-784E-EEF9-9642-1B04DD4E38D2}"/>
              </a:ext>
            </a:extLst>
          </p:cNvPr>
          <p:cNvCxnSpPr>
            <a:cxnSpLocks/>
          </p:cNvCxnSpPr>
          <p:nvPr/>
        </p:nvCxnSpPr>
        <p:spPr>
          <a:xfrm flipV="1">
            <a:off x="6289799" y="2140175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A7CD05E-1FF0-8BE0-B288-A8C3ABE9373E}"/>
              </a:ext>
            </a:extLst>
          </p:cNvPr>
          <p:cNvSpPr/>
          <p:nvPr/>
        </p:nvSpPr>
        <p:spPr>
          <a:xfrm>
            <a:off x="7898634" y="1382438"/>
            <a:ext cx="2423534" cy="56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Bound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ECC7344-A4F0-09FC-9119-D27825A32EA6}"/>
              </a:ext>
            </a:extLst>
          </p:cNvPr>
          <p:cNvSpPr/>
          <p:nvPr/>
        </p:nvSpPr>
        <p:spPr>
          <a:xfrm>
            <a:off x="8716206" y="2074501"/>
            <a:ext cx="1685208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5,0646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CF81836-2436-07D2-B69C-5902412BE2DF}"/>
              </a:ext>
            </a:extLst>
          </p:cNvPr>
          <p:cNvSpPr/>
          <p:nvPr/>
        </p:nvSpPr>
        <p:spPr>
          <a:xfrm>
            <a:off x="8716208" y="2887600"/>
            <a:ext cx="1685204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5,2596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8D362CC-0BE1-E1F2-F230-A230E7683FDB}"/>
              </a:ext>
            </a:extLst>
          </p:cNvPr>
          <p:cNvSpPr/>
          <p:nvPr/>
        </p:nvSpPr>
        <p:spPr>
          <a:xfrm>
            <a:off x="8716211" y="3724675"/>
            <a:ext cx="1685199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5,3871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A9CD29C-C338-F991-4DB7-BA55CBECA740}"/>
              </a:ext>
            </a:extLst>
          </p:cNvPr>
          <p:cNvSpPr/>
          <p:nvPr/>
        </p:nvSpPr>
        <p:spPr>
          <a:xfrm>
            <a:off x="8716214" y="4592448"/>
            <a:ext cx="1685192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5,4057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AED5598-3BCA-FF2E-78C9-6D1E0DBDE2B0}"/>
              </a:ext>
            </a:extLst>
          </p:cNvPr>
          <p:cNvSpPr/>
          <p:nvPr/>
        </p:nvSpPr>
        <p:spPr>
          <a:xfrm>
            <a:off x="8716219" y="5378965"/>
            <a:ext cx="1685183" cy="563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6,4915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B426F88F-3560-3FB7-FA2C-0950088C4B8C}"/>
              </a:ext>
            </a:extLst>
          </p:cNvPr>
          <p:cNvCxnSpPr>
            <a:cxnSpLocks/>
          </p:cNvCxnSpPr>
          <p:nvPr/>
        </p:nvCxnSpPr>
        <p:spPr>
          <a:xfrm flipV="1">
            <a:off x="8543077" y="5444639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D1B1D166-1251-465F-8BA4-E49C2D23C881}"/>
              </a:ext>
            </a:extLst>
          </p:cNvPr>
          <p:cNvCxnSpPr>
            <a:cxnSpLocks/>
          </p:cNvCxnSpPr>
          <p:nvPr/>
        </p:nvCxnSpPr>
        <p:spPr>
          <a:xfrm flipV="1">
            <a:off x="8543077" y="4658122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A645E15B-E408-C4F7-7086-97E17EEC0019}"/>
              </a:ext>
            </a:extLst>
          </p:cNvPr>
          <p:cNvCxnSpPr>
            <a:cxnSpLocks/>
          </p:cNvCxnSpPr>
          <p:nvPr/>
        </p:nvCxnSpPr>
        <p:spPr>
          <a:xfrm flipV="1">
            <a:off x="8543077" y="3790349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557525AE-CA52-40AF-44A9-D580BAA3E6EC}"/>
              </a:ext>
            </a:extLst>
          </p:cNvPr>
          <p:cNvCxnSpPr>
            <a:cxnSpLocks/>
          </p:cNvCxnSpPr>
          <p:nvPr/>
        </p:nvCxnSpPr>
        <p:spPr>
          <a:xfrm flipV="1">
            <a:off x="8543077" y="2953274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0A9B4F86-42A5-4C58-BDD0-5E6F35FCC630}"/>
              </a:ext>
            </a:extLst>
          </p:cNvPr>
          <p:cNvCxnSpPr>
            <a:cxnSpLocks/>
          </p:cNvCxnSpPr>
          <p:nvPr/>
        </p:nvCxnSpPr>
        <p:spPr>
          <a:xfrm flipV="1">
            <a:off x="8543077" y="2140175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18644"/>
      </p:ext>
    </p:extLst>
  </p:cSld>
  <p:clrMapOvr>
    <a:masterClrMapping/>
  </p:clrMapOvr>
</p:sld>
</file>

<file path=ppt/theme/theme1.xml><?xml version="1.0" encoding="utf-8"?>
<a:theme xmlns:a="http://schemas.openxmlformats.org/drawingml/2006/main" name="LMU">
  <a:themeElements>
    <a:clrScheme name="LMU">
      <a:dk1>
        <a:srgbClr val="232323"/>
      </a:dk1>
      <a:lt1>
        <a:srgbClr val="FEFEFE"/>
      </a:lt1>
      <a:dk2>
        <a:srgbClr val="000000"/>
      </a:dk2>
      <a:lt2>
        <a:srgbClr val="E8E8E8"/>
      </a:lt2>
      <a:accent1>
        <a:srgbClr val="30854C"/>
      </a:accent1>
      <a:accent2>
        <a:srgbClr val="E97132"/>
      </a:accent2>
      <a:accent3>
        <a:srgbClr val="01883B"/>
      </a:accent3>
      <a:accent4>
        <a:srgbClr val="0F9ED5"/>
      </a:accent4>
      <a:accent5>
        <a:srgbClr val="A02B93"/>
      </a:accent5>
      <a:accent6>
        <a:srgbClr val="4EA72E"/>
      </a:accent6>
      <a:hlink>
        <a:srgbClr val="30854C"/>
      </a:hlink>
      <a:folHlink>
        <a:srgbClr val="7F7F7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MU" id="{F696DD9A-9AAB-4889-A214-083FBB888E10}" vid="{EC2302FA-C79B-4261-A2C3-19778D7B1A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LMU[1]</Template>
  <TotalTime>0</TotalTime>
  <Words>335</Words>
  <Application>Microsoft Macintosh PowerPoint</Application>
  <PresentationFormat>Breitbild</PresentationFormat>
  <Paragraphs>128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Aptos</vt:lpstr>
      <vt:lpstr>Arial</vt:lpstr>
      <vt:lpstr>LMU</vt:lpstr>
      <vt:lpstr>How imbalanced datasets affect score based generative models from an uncertainty perspective</vt:lpstr>
      <vt:lpstr>Introduction</vt:lpstr>
      <vt:lpstr>Agenda</vt:lpstr>
      <vt:lpstr>Introduction</vt:lpstr>
      <vt:lpstr>Score Estimation</vt:lpstr>
      <vt:lpstr>Model Architecture</vt:lpstr>
      <vt:lpstr>Empirical Bound with DSM Objective</vt:lpstr>
      <vt:lpstr>Imbalanced</vt:lpstr>
      <vt:lpstr>Results</vt:lpstr>
      <vt:lpstr>Results</vt:lpstr>
      <vt:lpstr>Link to Github Repository and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Tuning</dc:title>
  <dc:creator>Tom Zehle</dc:creator>
  <cp:lastModifiedBy>Rondo-Brovetto, Carlo</cp:lastModifiedBy>
  <cp:revision>111</cp:revision>
  <dcterms:created xsi:type="dcterms:W3CDTF">2024-05-24T16:31:54Z</dcterms:created>
  <dcterms:modified xsi:type="dcterms:W3CDTF">2025-03-14T14:31:43Z</dcterms:modified>
</cp:coreProperties>
</file>