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1" r:id="rId1"/>
  </p:sldMasterIdLst>
  <p:notesMasterIdLst>
    <p:notesMasterId r:id="rId4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93" r:id="rId11"/>
    <p:sldId id="294" r:id="rId12"/>
    <p:sldId id="297" r:id="rId13"/>
    <p:sldId id="298" r:id="rId14"/>
    <p:sldId id="26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9" r:id="rId30"/>
    <p:sldId id="300" r:id="rId31"/>
    <p:sldId id="302" r:id="rId32"/>
    <p:sldId id="303" r:id="rId33"/>
    <p:sldId id="306" r:id="rId34"/>
    <p:sldId id="307" r:id="rId35"/>
    <p:sldId id="271" r:id="rId36"/>
    <p:sldId id="311" r:id="rId37"/>
    <p:sldId id="312" r:id="rId38"/>
    <p:sldId id="313" r:id="rId39"/>
    <p:sldId id="314" r:id="rId40"/>
    <p:sldId id="316" r:id="rId41"/>
    <p:sldId id="319" r:id="rId42"/>
    <p:sldId id="320" r:id="rId43"/>
    <p:sldId id="32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qin Zhang" initials="GZ" lastIdx="1" clrIdx="0">
    <p:extLst>
      <p:ext uri="{19B8F6BF-5375-455C-9EA6-DF929625EA0E}">
        <p15:presenceInfo xmlns:p15="http://schemas.microsoft.com/office/powerpoint/2012/main" userId="S::13426770@student.uts.edu.au::1a7cada7-16db-445d-a4d2-d2055d5ee2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A495D-4223-A84C-802B-BE67173C1DF9}" v="368" dt="2020-04-03T03:45:3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9"/>
    <p:restoredTop sz="73705"/>
  </p:normalViewPr>
  <p:slideViewPr>
    <p:cSldViewPr snapToGrid="0" snapToObjects="1">
      <p:cViewPr>
        <p:scale>
          <a:sx n="80" d="100"/>
          <a:sy n="80" d="100"/>
        </p:scale>
        <p:origin x="15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10:52:24.553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219C7-30E1-47EA-8222-2A701DFB59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C80357-71AB-4196-9B13-487CAF80E2E2}">
      <dgm:prSet/>
      <dgm:spPr/>
      <dgm:t>
        <a:bodyPr/>
        <a:lstStyle/>
        <a:p>
          <a:r>
            <a:rPr lang="en-AU"/>
            <a:t>A Static Dataflow Analyzer</a:t>
          </a:r>
          <a:r>
            <a:rPr lang="en-US"/>
            <a:t>(today)</a:t>
          </a:r>
        </a:p>
      </dgm:t>
    </dgm:pt>
    <dgm:pt modelId="{01C2C185-F8CC-4D1F-9657-87793430CFFF}" type="parTrans" cxnId="{774ACEA3-DEFD-4E47-BBBB-79CB7A78FF48}">
      <dgm:prSet/>
      <dgm:spPr/>
      <dgm:t>
        <a:bodyPr/>
        <a:lstStyle/>
        <a:p>
          <a:endParaRPr lang="en-US"/>
        </a:p>
      </dgm:t>
    </dgm:pt>
    <dgm:pt modelId="{E9A3A390-7D01-43A8-A51E-845D393CE93C}" type="sibTrans" cxnId="{774ACEA3-DEFD-4E47-BBBB-79CB7A78FF48}">
      <dgm:prSet/>
      <dgm:spPr/>
      <dgm:t>
        <a:bodyPr/>
        <a:lstStyle/>
        <a:p>
          <a:endParaRPr lang="en-US"/>
        </a:p>
      </dgm:t>
    </dgm:pt>
    <dgm:pt modelId="{CBF1F045-1CFF-4F50-9E31-5BF3E0D6F220}">
      <dgm:prSet/>
      <dgm:spPr/>
      <dgm:t>
        <a:bodyPr/>
        <a:lstStyle/>
        <a:p>
          <a:r>
            <a:rPr lang="en-AU"/>
            <a:t>A Symbolic Execution Engine</a:t>
          </a:r>
          <a:endParaRPr lang="en-US"/>
        </a:p>
      </dgm:t>
    </dgm:pt>
    <dgm:pt modelId="{20E28F61-E505-4867-94E7-C78C1893AC81}" type="parTrans" cxnId="{80560F6A-EC37-496F-826D-3537ECD17CA9}">
      <dgm:prSet/>
      <dgm:spPr/>
      <dgm:t>
        <a:bodyPr/>
        <a:lstStyle/>
        <a:p>
          <a:endParaRPr lang="en-US"/>
        </a:p>
      </dgm:t>
    </dgm:pt>
    <dgm:pt modelId="{839FC94F-5812-49EC-A8C6-391337A05CEC}" type="sibTrans" cxnId="{80560F6A-EC37-496F-826D-3537ECD17CA9}">
      <dgm:prSet/>
      <dgm:spPr/>
      <dgm:t>
        <a:bodyPr/>
        <a:lstStyle/>
        <a:p>
          <a:endParaRPr lang="en-US"/>
        </a:p>
      </dgm:t>
    </dgm:pt>
    <dgm:pt modelId="{3C884E84-C17F-4776-B521-55FBD2A20FB7}">
      <dgm:prSet/>
      <dgm:spPr/>
      <dgm:t>
        <a:bodyPr/>
        <a:lstStyle/>
        <a:p>
          <a:r>
            <a:rPr lang="en-AU"/>
            <a:t>A Static Assertion Verifier</a:t>
          </a:r>
          <a:endParaRPr lang="en-US"/>
        </a:p>
      </dgm:t>
    </dgm:pt>
    <dgm:pt modelId="{AB03A153-8CFB-41AB-AC3B-457DD7715351}" type="parTrans" cxnId="{DEA181D5-8B03-4B17-BFCE-DE0DE4F89743}">
      <dgm:prSet/>
      <dgm:spPr/>
      <dgm:t>
        <a:bodyPr/>
        <a:lstStyle/>
        <a:p>
          <a:endParaRPr lang="en-US"/>
        </a:p>
      </dgm:t>
    </dgm:pt>
    <dgm:pt modelId="{A4D76D59-62C4-44B6-A55B-08F9BAAF545E}" type="sibTrans" cxnId="{DEA181D5-8B03-4B17-BFCE-DE0DE4F89743}">
      <dgm:prSet/>
      <dgm:spPr/>
      <dgm:t>
        <a:bodyPr/>
        <a:lstStyle/>
        <a:p>
          <a:endParaRPr lang="en-US"/>
        </a:p>
      </dgm:t>
    </dgm:pt>
    <dgm:pt modelId="{26C30A0E-29C1-2C4F-9DC8-8D7A8CC9D684}" type="pres">
      <dgm:prSet presAssocID="{DD8219C7-30E1-47EA-8222-2A701DFB595E}" presName="linear" presStyleCnt="0">
        <dgm:presLayoutVars>
          <dgm:animLvl val="lvl"/>
          <dgm:resizeHandles val="exact"/>
        </dgm:presLayoutVars>
      </dgm:prSet>
      <dgm:spPr/>
    </dgm:pt>
    <dgm:pt modelId="{21C74876-77A7-634F-8C5F-A381D4E844BD}" type="pres">
      <dgm:prSet presAssocID="{C3C80357-71AB-4196-9B13-487CAF80E2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9A8C7C-A9AA-354B-82B5-ED0E5247A08A}" type="pres">
      <dgm:prSet presAssocID="{E9A3A390-7D01-43A8-A51E-845D393CE93C}" presName="spacer" presStyleCnt="0"/>
      <dgm:spPr/>
    </dgm:pt>
    <dgm:pt modelId="{B813E3AD-B786-4043-B95F-8560AD2E934B}" type="pres">
      <dgm:prSet presAssocID="{CBF1F045-1CFF-4F50-9E31-5BF3E0D6F2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C6857A-9398-B744-86E7-5EADCAEBF2CB}" type="pres">
      <dgm:prSet presAssocID="{839FC94F-5812-49EC-A8C6-391337A05CEC}" presName="spacer" presStyleCnt="0"/>
      <dgm:spPr/>
    </dgm:pt>
    <dgm:pt modelId="{3314A048-0E2E-C145-A299-BCFA3933FB33}" type="pres">
      <dgm:prSet presAssocID="{3C884E84-C17F-4776-B521-55FBD2A20F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B0481B-B227-4A45-B3F4-4F08C2AFEC1C}" type="presOf" srcId="{C3C80357-71AB-4196-9B13-487CAF80E2E2}" destId="{21C74876-77A7-634F-8C5F-A381D4E844BD}" srcOrd="0" destOrd="0" presId="urn:microsoft.com/office/officeart/2005/8/layout/vList2"/>
    <dgm:cxn modelId="{80560F6A-EC37-496F-826D-3537ECD17CA9}" srcId="{DD8219C7-30E1-47EA-8222-2A701DFB595E}" destId="{CBF1F045-1CFF-4F50-9E31-5BF3E0D6F220}" srcOrd="1" destOrd="0" parTransId="{20E28F61-E505-4867-94E7-C78C1893AC81}" sibTransId="{839FC94F-5812-49EC-A8C6-391337A05CEC}"/>
    <dgm:cxn modelId="{774ACEA3-DEFD-4E47-BBBB-79CB7A78FF48}" srcId="{DD8219C7-30E1-47EA-8222-2A701DFB595E}" destId="{C3C80357-71AB-4196-9B13-487CAF80E2E2}" srcOrd="0" destOrd="0" parTransId="{01C2C185-F8CC-4D1F-9657-87793430CFFF}" sibTransId="{E9A3A390-7D01-43A8-A51E-845D393CE93C}"/>
    <dgm:cxn modelId="{81EBD7AD-C4DA-914C-8F72-3CF5A1047D4E}" type="presOf" srcId="{DD8219C7-30E1-47EA-8222-2A701DFB595E}" destId="{26C30A0E-29C1-2C4F-9DC8-8D7A8CC9D684}" srcOrd="0" destOrd="0" presId="urn:microsoft.com/office/officeart/2005/8/layout/vList2"/>
    <dgm:cxn modelId="{DEA181D5-8B03-4B17-BFCE-DE0DE4F89743}" srcId="{DD8219C7-30E1-47EA-8222-2A701DFB595E}" destId="{3C884E84-C17F-4776-B521-55FBD2A20FB7}" srcOrd="2" destOrd="0" parTransId="{AB03A153-8CFB-41AB-AC3B-457DD7715351}" sibTransId="{A4D76D59-62C4-44B6-A55B-08F9BAAF545E}"/>
    <dgm:cxn modelId="{B0E8EAEE-0642-4A4D-BE39-99D1BCCC17A5}" type="presOf" srcId="{3C884E84-C17F-4776-B521-55FBD2A20FB7}" destId="{3314A048-0E2E-C145-A299-BCFA3933FB33}" srcOrd="0" destOrd="0" presId="urn:microsoft.com/office/officeart/2005/8/layout/vList2"/>
    <dgm:cxn modelId="{0DDA8FF2-6379-9E41-B28B-A2860F52503C}" type="presOf" srcId="{CBF1F045-1CFF-4F50-9E31-5BF3E0D6F220}" destId="{B813E3AD-B786-4043-B95F-8560AD2E934B}" srcOrd="0" destOrd="0" presId="urn:microsoft.com/office/officeart/2005/8/layout/vList2"/>
    <dgm:cxn modelId="{40E85BB7-8FB8-1F40-BEF1-AAC2829D307E}" type="presParOf" srcId="{26C30A0E-29C1-2C4F-9DC8-8D7A8CC9D684}" destId="{21C74876-77A7-634F-8C5F-A381D4E844BD}" srcOrd="0" destOrd="0" presId="urn:microsoft.com/office/officeart/2005/8/layout/vList2"/>
    <dgm:cxn modelId="{96FEA8BD-7240-D34F-8BB1-B3F4357E2E41}" type="presParOf" srcId="{26C30A0E-29C1-2C4F-9DC8-8D7A8CC9D684}" destId="{219A8C7C-A9AA-354B-82B5-ED0E5247A08A}" srcOrd="1" destOrd="0" presId="urn:microsoft.com/office/officeart/2005/8/layout/vList2"/>
    <dgm:cxn modelId="{83BFC95D-3137-1549-BBD5-7A1D31AAEC0F}" type="presParOf" srcId="{26C30A0E-29C1-2C4F-9DC8-8D7A8CC9D684}" destId="{B813E3AD-B786-4043-B95F-8560AD2E934B}" srcOrd="2" destOrd="0" presId="urn:microsoft.com/office/officeart/2005/8/layout/vList2"/>
    <dgm:cxn modelId="{FEE71E8E-A799-4A4F-BE2E-E9F990A6E9D8}" type="presParOf" srcId="{26C30A0E-29C1-2C4F-9DC8-8D7A8CC9D684}" destId="{1CC6857A-9398-B744-86E7-5EADCAEBF2CB}" srcOrd="3" destOrd="0" presId="urn:microsoft.com/office/officeart/2005/8/layout/vList2"/>
    <dgm:cxn modelId="{ABA418A9-8E8C-D445-A09C-D2914D806B94}" type="presParOf" srcId="{26C30A0E-29C1-2C4F-9DC8-8D7A8CC9D684}" destId="{3314A048-0E2E-C145-A299-BCFA3933FB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2EE9E-E6AE-4BB2-9C81-F7C091B5462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766E19-A1C6-4DF7-A8D1-4311F5BC8F39}">
      <dgm:prSet/>
      <dgm:spPr/>
      <dgm:t>
        <a:bodyPr/>
        <a:lstStyle/>
        <a:p>
          <a:r>
            <a:rPr lang="en-AU"/>
            <a:t>Static Dataflow Analysis</a:t>
          </a:r>
          <a:endParaRPr lang="en-US"/>
        </a:p>
      </dgm:t>
    </dgm:pt>
    <dgm:pt modelId="{81FC7A07-B148-45A6-B7F0-4D10E31A5AEE}" type="parTrans" cxnId="{05E7497B-6249-49EE-87A4-61513A70D947}">
      <dgm:prSet/>
      <dgm:spPr/>
      <dgm:t>
        <a:bodyPr/>
        <a:lstStyle/>
        <a:p>
          <a:endParaRPr lang="en-US"/>
        </a:p>
      </dgm:t>
    </dgm:pt>
    <dgm:pt modelId="{C4AD44F2-B7BB-4198-987A-42A95D52565E}" type="sibTrans" cxnId="{05E7497B-6249-49EE-87A4-61513A70D947}">
      <dgm:prSet/>
      <dgm:spPr/>
      <dgm:t>
        <a:bodyPr/>
        <a:lstStyle/>
        <a:p>
          <a:endParaRPr lang="en-US"/>
        </a:p>
      </dgm:t>
    </dgm:pt>
    <dgm:pt modelId="{704B16C9-FDFA-4453-ACAB-54046B238E63}">
      <dgm:prSet/>
      <dgm:spPr/>
      <dgm:t>
        <a:bodyPr/>
        <a:lstStyle/>
        <a:p>
          <a:r>
            <a:rPr lang="en-AU"/>
            <a:t>Specifying Fixpoint Constraints in Datalog</a:t>
          </a:r>
          <a:endParaRPr lang="en-US"/>
        </a:p>
      </dgm:t>
    </dgm:pt>
    <dgm:pt modelId="{CDB738BC-3AB8-47F2-841D-1FB161EED7F8}" type="parTrans" cxnId="{BB5C7F72-3F9D-44CA-896F-59703D651A06}">
      <dgm:prSet/>
      <dgm:spPr/>
      <dgm:t>
        <a:bodyPr/>
        <a:lstStyle/>
        <a:p>
          <a:endParaRPr lang="en-US"/>
        </a:p>
      </dgm:t>
    </dgm:pt>
    <dgm:pt modelId="{A3AAB18D-2DE3-4EEA-90B6-AA2EDF751DCF}" type="sibTrans" cxnId="{BB5C7F72-3F9D-44CA-896F-59703D651A06}">
      <dgm:prSet/>
      <dgm:spPr/>
      <dgm:t>
        <a:bodyPr/>
        <a:lstStyle/>
        <a:p>
          <a:endParaRPr lang="en-US"/>
        </a:p>
      </dgm:t>
    </dgm:pt>
    <dgm:pt modelId="{D2583413-DE12-4084-B18A-701D5E455B4E}">
      <dgm:prSet/>
      <dgm:spPr/>
      <dgm:t>
        <a:bodyPr/>
        <a:lstStyle/>
        <a:p>
          <a:r>
            <a:rPr lang="en-AU"/>
            <a:t>Dynamic Symbolic Execution</a:t>
          </a:r>
          <a:endParaRPr lang="en-US"/>
        </a:p>
      </dgm:t>
    </dgm:pt>
    <dgm:pt modelId="{521EE9CF-93E2-4942-B47B-E38E236D08A6}" type="parTrans" cxnId="{A6DF2368-CF2E-4A45-B4A1-A9F8A0C933CD}">
      <dgm:prSet/>
      <dgm:spPr/>
      <dgm:t>
        <a:bodyPr/>
        <a:lstStyle/>
        <a:p>
          <a:endParaRPr lang="en-US"/>
        </a:p>
      </dgm:t>
    </dgm:pt>
    <dgm:pt modelId="{839F32C2-950C-4E04-8A47-F6908E959390}" type="sibTrans" cxnId="{A6DF2368-CF2E-4A45-B4A1-A9F8A0C933CD}">
      <dgm:prSet/>
      <dgm:spPr/>
      <dgm:t>
        <a:bodyPr/>
        <a:lstStyle/>
        <a:p>
          <a:endParaRPr lang="en-US"/>
        </a:p>
      </dgm:t>
    </dgm:pt>
    <dgm:pt modelId="{5FDB5C90-71D8-4644-87A3-88A4EEB714F2}">
      <dgm:prSet/>
      <dgm:spPr/>
      <dgm:t>
        <a:bodyPr/>
        <a:lstStyle/>
        <a:p>
          <a:r>
            <a:rPr lang="en-AU"/>
            <a:t>Verification Condition Generation</a:t>
          </a:r>
          <a:endParaRPr lang="en-US"/>
        </a:p>
      </dgm:t>
    </dgm:pt>
    <dgm:pt modelId="{1B23CA56-FDFB-440A-9D04-42B0A399B906}" type="parTrans" cxnId="{3B24B3F2-7938-434E-A59C-A763F918E299}">
      <dgm:prSet/>
      <dgm:spPr/>
      <dgm:t>
        <a:bodyPr/>
        <a:lstStyle/>
        <a:p>
          <a:endParaRPr lang="en-US"/>
        </a:p>
      </dgm:t>
    </dgm:pt>
    <dgm:pt modelId="{5356C877-9526-4AC7-9F90-1C5B7CEDDBBB}" type="sibTrans" cxnId="{3B24B3F2-7938-434E-A59C-A763F918E299}">
      <dgm:prSet/>
      <dgm:spPr/>
      <dgm:t>
        <a:bodyPr/>
        <a:lstStyle/>
        <a:p>
          <a:endParaRPr lang="en-US"/>
        </a:p>
      </dgm:t>
    </dgm:pt>
    <dgm:pt modelId="{310D16DF-0CE6-46C1-A8B5-4686E58F4DE5}">
      <dgm:prSet/>
      <dgm:spPr/>
      <dgm:t>
        <a:bodyPr/>
        <a:lstStyle/>
        <a:p>
          <a:r>
            <a:rPr lang="en-AU"/>
            <a:t>Constrained Horn Clauses</a:t>
          </a:r>
          <a:endParaRPr lang="en-US"/>
        </a:p>
      </dgm:t>
    </dgm:pt>
    <dgm:pt modelId="{F0A5E14E-7BED-481D-87EE-9428470EB091}" type="parTrans" cxnId="{A67187F9-CF73-4066-8821-ADDFD5D89FB1}">
      <dgm:prSet/>
      <dgm:spPr/>
      <dgm:t>
        <a:bodyPr/>
        <a:lstStyle/>
        <a:p>
          <a:endParaRPr lang="en-US"/>
        </a:p>
      </dgm:t>
    </dgm:pt>
    <dgm:pt modelId="{9CA8B1A3-2DA1-42C7-90FE-27D6709551D9}" type="sibTrans" cxnId="{A67187F9-CF73-4066-8821-ADDFD5D89FB1}">
      <dgm:prSet/>
      <dgm:spPr/>
      <dgm:t>
        <a:bodyPr/>
        <a:lstStyle/>
        <a:p>
          <a:endParaRPr lang="en-US"/>
        </a:p>
      </dgm:t>
    </dgm:pt>
    <dgm:pt modelId="{D9F0E225-F0BE-964F-9383-1278E857B423}" type="pres">
      <dgm:prSet presAssocID="{9652EE9E-E6AE-4BB2-9C81-F7C091B5462C}" presName="vert0" presStyleCnt="0">
        <dgm:presLayoutVars>
          <dgm:dir/>
          <dgm:animOne val="branch"/>
          <dgm:animLvl val="lvl"/>
        </dgm:presLayoutVars>
      </dgm:prSet>
      <dgm:spPr/>
    </dgm:pt>
    <dgm:pt modelId="{77820734-3257-0740-9C45-90F6180E1192}" type="pres">
      <dgm:prSet presAssocID="{6E766E19-A1C6-4DF7-A8D1-4311F5BC8F39}" presName="thickLine" presStyleLbl="alignNode1" presStyleIdx="0" presStyleCnt="5"/>
      <dgm:spPr/>
    </dgm:pt>
    <dgm:pt modelId="{A1C9F996-494C-BB47-A256-2453CBD5939D}" type="pres">
      <dgm:prSet presAssocID="{6E766E19-A1C6-4DF7-A8D1-4311F5BC8F39}" presName="horz1" presStyleCnt="0"/>
      <dgm:spPr/>
    </dgm:pt>
    <dgm:pt modelId="{820E1132-43D3-CA4D-B0E1-E51B298A7647}" type="pres">
      <dgm:prSet presAssocID="{6E766E19-A1C6-4DF7-A8D1-4311F5BC8F39}" presName="tx1" presStyleLbl="revTx" presStyleIdx="0" presStyleCnt="5"/>
      <dgm:spPr/>
    </dgm:pt>
    <dgm:pt modelId="{60882CFB-E250-9941-A5C9-69896ACC8D36}" type="pres">
      <dgm:prSet presAssocID="{6E766E19-A1C6-4DF7-A8D1-4311F5BC8F39}" presName="vert1" presStyleCnt="0"/>
      <dgm:spPr/>
    </dgm:pt>
    <dgm:pt modelId="{78347F3E-F890-294D-98F9-61CA28333469}" type="pres">
      <dgm:prSet presAssocID="{704B16C9-FDFA-4453-ACAB-54046B238E63}" presName="thickLine" presStyleLbl="alignNode1" presStyleIdx="1" presStyleCnt="5"/>
      <dgm:spPr/>
    </dgm:pt>
    <dgm:pt modelId="{59FD8CB7-A39D-E248-B7F0-71AD082C75A0}" type="pres">
      <dgm:prSet presAssocID="{704B16C9-FDFA-4453-ACAB-54046B238E63}" presName="horz1" presStyleCnt="0"/>
      <dgm:spPr/>
    </dgm:pt>
    <dgm:pt modelId="{73CAFB67-5939-104F-B4F5-3CB92C694D2E}" type="pres">
      <dgm:prSet presAssocID="{704B16C9-FDFA-4453-ACAB-54046B238E63}" presName="tx1" presStyleLbl="revTx" presStyleIdx="1" presStyleCnt="5"/>
      <dgm:spPr/>
    </dgm:pt>
    <dgm:pt modelId="{ECF54365-8A9B-D14D-9BFC-EE623300AA93}" type="pres">
      <dgm:prSet presAssocID="{704B16C9-FDFA-4453-ACAB-54046B238E63}" presName="vert1" presStyleCnt="0"/>
      <dgm:spPr/>
    </dgm:pt>
    <dgm:pt modelId="{2BAA7244-017D-4440-B2B6-76DC3F1574CE}" type="pres">
      <dgm:prSet presAssocID="{D2583413-DE12-4084-B18A-701D5E455B4E}" presName="thickLine" presStyleLbl="alignNode1" presStyleIdx="2" presStyleCnt="5"/>
      <dgm:spPr/>
    </dgm:pt>
    <dgm:pt modelId="{66C4703F-48CA-A54E-944C-0432AD4D2057}" type="pres">
      <dgm:prSet presAssocID="{D2583413-DE12-4084-B18A-701D5E455B4E}" presName="horz1" presStyleCnt="0"/>
      <dgm:spPr/>
    </dgm:pt>
    <dgm:pt modelId="{A123E43E-B3D5-C14F-B581-43E3B1B2458E}" type="pres">
      <dgm:prSet presAssocID="{D2583413-DE12-4084-B18A-701D5E455B4E}" presName="tx1" presStyleLbl="revTx" presStyleIdx="2" presStyleCnt="5"/>
      <dgm:spPr/>
    </dgm:pt>
    <dgm:pt modelId="{E94F0D47-F8FC-C243-A5CA-974F9D4A9636}" type="pres">
      <dgm:prSet presAssocID="{D2583413-DE12-4084-B18A-701D5E455B4E}" presName="vert1" presStyleCnt="0"/>
      <dgm:spPr/>
    </dgm:pt>
    <dgm:pt modelId="{9F55E3EA-4FA0-B94F-ABA6-D0A2808511CD}" type="pres">
      <dgm:prSet presAssocID="{5FDB5C90-71D8-4644-87A3-88A4EEB714F2}" presName="thickLine" presStyleLbl="alignNode1" presStyleIdx="3" presStyleCnt="5"/>
      <dgm:spPr/>
    </dgm:pt>
    <dgm:pt modelId="{AE605D10-7CAE-DB48-8EF4-3C03A59328B6}" type="pres">
      <dgm:prSet presAssocID="{5FDB5C90-71D8-4644-87A3-88A4EEB714F2}" presName="horz1" presStyleCnt="0"/>
      <dgm:spPr/>
    </dgm:pt>
    <dgm:pt modelId="{372A6FA5-0A52-6444-A78D-8CE1A0DE4973}" type="pres">
      <dgm:prSet presAssocID="{5FDB5C90-71D8-4644-87A3-88A4EEB714F2}" presName="tx1" presStyleLbl="revTx" presStyleIdx="3" presStyleCnt="5"/>
      <dgm:spPr/>
    </dgm:pt>
    <dgm:pt modelId="{945517C5-8ED1-BC4E-BFA3-C1D508022990}" type="pres">
      <dgm:prSet presAssocID="{5FDB5C90-71D8-4644-87A3-88A4EEB714F2}" presName="vert1" presStyleCnt="0"/>
      <dgm:spPr/>
    </dgm:pt>
    <dgm:pt modelId="{527D0406-946E-DC46-9A1D-F737917FD7CD}" type="pres">
      <dgm:prSet presAssocID="{310D16DF-0CE6-46C1-A8B5-4686E58F4DE5}" presName="thickLine" presStyleLbl="alignNode1" presStyleIdx="4" presStyleCnt="5"/>
      <dgm:spPr/>
    </dgm:pt>
    <dgm:pt modelId="{AA67C714-C0C1-1E4D-B392-DD05E707691A}" type="pres">
      <dgm:prSet presAssocID="{310D16DF-0CE6-46C1-A8B5-4686E58F4DE5}" presName="horz1" presStyleCnt="0"/>
      <dgm:spPr/>
    </dgm:pt>
    <dgm:pt modelId="{3F50EFE8-DE10-5249-92AE-98400E57B550}" type="pres">
      <dgm:prSet presAssocID="{310D16DF-0CE6-46C1-A8B5-4686E58F4DE5}" presName="tx1" presStyleLbl="revTx" presStyleIdx="4" presStyleCnt="5"/>
      <dgm:spPr/>
    </dgm:pt>
    <dgm:pt modelId="{A82F7C15-B5C6-1C49-8DEF-A5DA94845472}" type="pres">
      <dgm:prSet presAssocID="{310D16DF-0CE6-46C1-A8B5-4686E58F4DE5}" presName="vert1" presStyleCnt="0"/>
      <dgm:spPr/>
    </dgm:pt>
  </dgm:ptLst>
  <dgm:cxnLst>
    <dgm:cxn modelId="{F205C029-2FA9-2E42-A72E-2B87BB993CA6}" type="presOf" srcId="{310D16DF-0CE6-46C1-A8B5-4686E58F4DE5}" destId="{3F50EFE8-DE10-5249-92AE-98400E57B550}" srcOrd="0" destOrd="0" presId="urn:microsoft.com/office/officeart/2008/layout/LinedList"/>
    <dgm:cxn modelId="{D85E7F2E-FCE6-AC4E-B3B5-98C93EEE21A3}" type="presOf" srcId="{D2583413-DE12-4084-B18A-701D5E455B4E}" destId="{A123E43E-B3D5-C14F-B581-43E3B1B2458E}" srcOrd="0" destOrd="0" presId="urn:microsoft.com/office/officeart/2008/layout/LinedList"/>
    <dgm:cxn modelId="{67D5A039-A495-CD4F-9F58-3F05F76A799F}" type="presOf" srcId="{5FDB5C90-71D8-4644-87A3-88A4EEB714F2}" destId="{372A6FA5-0A52-6444-A78D-8CE1A0DE4973}" srcOrd="0" destOrd="0" presId="urn:microsoft.com/office/officeart/2008/layout/LinedList"/>
    <dgm:cxn modelId="{A6DF2368-CF2E-4A45-B4A1-A9F8A0C933CD}" srcId="{9652EE9E-E6AE-4BB2-9C81-F7C091B5462C}" destId="{D2583413-DE12-4084-B18A-701D5E455B4E}" srcOrd="2" destOrd="0" parTransId="{521EE9CF-93E2-4942-B47B-E38E236D08A6}" sibTransId="{839F32C2-950C-4E04-8A47-F6908E959390}"/>
    <dgm:cxn modelId="{BB5C7F72-3F9D-44CA-896F-59703D651A06}" srcId="{9652EE9E-E6AE-4BB2-9C81-F7C091B5462C}" destId="{704B16C9-FDFA-4453-ACAB-54046B238E63}" srcOrd="1" destOrd="0" parTransId="{CDB738BC-3AB8-47F2-841D-1FB161EED7F8}" sibTransId="{A3AAB18D-2DE3-4EEA-90B6-AA2EDF751DCF}"/>
    <dgm:cxn modelId="{05E7497B-6249-49EE-87A4-61513A70D947}" srcId="{9652EE9E-E6AE-4BB2-9C81-F7C091B5462C}" destId="{6E766E19-A1C6-4DF7-A8D1-4311F5BC8F39}" srcOrd="0" destOrd="0" parTransId="{81FC7A07-B148-45A6-B7F0-4D10E31A5AEE}" sibTransId="{C4AD44F2-B7BB-4198-987A-42A95D52565E}"/>
    <dgm:cxn modelId="{96DFB699-26B9-E24B-8F0A-CF8D9699FAE2}" type="presOf" srcId="{704B16C9-FDFA-4453-ACAB-54046B238E63}" destId="{73CAFB67-5939-104F-B4F5-3CB92C694D2E}" srcOrd="0" destOrd="0" presId="urn:microsoft.com/office/officeart/2008/layout/LinedList"/>
    <dgm:cxn modelId="{0B7F839C-5101-754E-BABB-B7732F4E625F}" type="presOf" srcId="{9652EE9E-E6AE-4BB2-9C81-F7C091B5462C}" destId="{D9F0E225-F0BE-964F-9383-1278E857B423}" srcOrd="0" destOrd="0" presId="urn:microsoft.com/office/officeart/2008/layout/LinedList"/>
    <dgm:cxn modelId="{3B24B3F2-7938-434E-A59C-A763F918E299}" srcId="{9652EE9E-E6AE-4BB2-9C81-F7C091B5462C}" destId="{5FDB5C90-71D8-4644-87A3-88A4EEB714F2}" srcOrd="3" destOrd="0" parTransId="{1B23CA56-FDFB-440A-9D04-42B0A399B906}" sibTransId="{5356C877-9526-4AC7-9F90-1C5B7CEDDBBB}"/>
    <dgm:cxn modelId="{EF8C68F5-D626-8045-8632-037A2C595D41}" type="presOf" srcId="{6E766E19-A1C6-4DF7-A8D1-4311F5BC8F39}" destId="{820E1132-43D3-CA4D-B0E1-E51B298A7647}" srcOrd="0" destOrd="0" presId="urn:microsoft.com/office/officeart/2008/layout/LinedList"/>
    <dgm:cxn modelId="{A67187F9-CF73-4066-8821-ADDFD5D89FB1}" srcId="{9652EE9E-E6AE-4BB2-9C81-F7C091B5462C}" destId="{310D16DF-0CE6-46C1-A8B5-4686E58F4DE5}" srcOrd="4" destOrd="0" parTransId="{F0A5E14E-7BED-481D-87EE-9428470EB091}" sibTransId="{9CA8B1A3-2DA1-42C7-90FE-27D6709551D9}"/>
    <dgm:cxn modelId="{45F66561-6B96-C640-B3BB-41728E94DAC9}" type="presParOf" srcId="{D9F0E225-F0BE-964F-9383-1278E857B423}" destId="{77820734-3257-0740-9C45-90F6180E1192}" srcOrd="0" destOrd="0" presId="urn:microsoft.com/office/officeart/2008/layout/LinedList"/>
    <dgm:cxn modelId="{303AAC91-D6ED-734B-945B-B8807C075171}" type="presParOf" srcId="{D9F0E225-F0BE-964F-9383-1278E857B423}" destId="{A1C9F996-494C-BB47-A256-2453CBD5939D}" srcOrd="1" destOrd="0" presId="urn:microsoft.com/office/officeart/2008/layout/LinedList"/>
    <dgm:cxn modelId="{230A5011-1504-484E-BA32-B1BB5867A255}" type="presParOf" srcId="{A1C9F996-494C-BB47-A256-2453CBD5939D}" destId="{820E1132-43D3-CA4D-B0E1-E51B298A7647}" srcOrd="0" destOrd="0" presId="urn:microsoft.com/office/officeart/2008/layout/LinedList"/>
    <dgm:cxn modelId="{D8CE246B-5E74-A04C-B78D-A384367FC297}" type="presParOf" srcId="{A1C9F996-494C-BB47-A256-2453CBD5939D}" destId="{60882CFB-E250-9941-A5C9-69896ACC8D36}" srcOrd="1" destOrd="0" presId="urn:microsoft.com/office/officeart/2008/layout/LinedList"/>
    <dgm:cxn modelId="{24A4E8D9-CC28-C548-98F5-EFA4C49E24FC}" type="presParOf" srcId="{D9F0E225-F0BE-964F-9383-1278E857B423}" destId="{78347F3E-F890-294D-98F9-61CA28333469}" srcOrd="2" destOrd="0" presId="urn:microsoft.com/office/officeart/2008/layout/LinedList"/>
    <dgm:cxn modelId="{0B2F526E-C2F2-1745-91DB-39404113999C}" type="presParOf" srcId="{D9F0E225-F0BE-964F-9383-1278E857B423}" destId="{59FD8CB7-A39D-E248-B7F0-71AD082C75A0}" srcOrd="3" destOrd="0" presId="urn:microsoft.com/office/officeart/2008/layout/LinedList"/>
    <dgm:cxn modelId="{80450733-CCB0-7D4F-94A9-AE4EDD12E764}" type="presParOf" srcId="{59FD8CB7-A39D-E248-B7F0-71AD082C75A0}" destId="{73CAFB67-5939-104F-B4F5-3CB92C694D2E}" srcOrd="0" destOrd="0" presId="urn:microsoft.com/office/officeart/2008/layout/LinedList"/>
    <dgm:cxn modelId="{CAE0BE74-43FF-B94C-96DE-26A94B2AD542}" type="presParOf" srcId="{59FD8CB7-A39D-E248-B7F0-71AD082C75A0}" destId="{ECF54365-8A9B-D14D-9BFC-EE623300AA93}" srcOrd="1" destOrd="0" presId="urn:microsoft.com/office/officeart/2008/layout/LinedList"/>
    <dgm:cxn modelId="{6AB213D3-CAE0-E842-94BA-6AA9AAC319F8}" type="presParOf" srcId="{D9F0E225-F0BE-964F-9383-1278E857B423}" destId="{2BAA7244-017D-4440-B2B6-76DC3F1574CE}" srcOrd="4" destOrd="0" presId="urn:microsoft.com/office/officeart/2008/layout/LinedList"/>
    <dgm:cxn modelId="{385717CD-6675-DA49-9223-457DD8CD5D14}" type="presParOf" srcId="{D9F0E225-F0BE-964F-9383-1278E857B423}" destId="{66C4703F-48CA-A54E-944C-0432AD4D2057}" srcOrd="5" destOrd="0" presId="urn:microsoft.com/office/officeart/2008/layout/LinedList"/>
    <dgm:cxn modelId="{5E8DC013-454F-6C4F-A900-0FCFD8D6879F}" type="presParOf" srcId="{66C4703F-48CA-A54E-944C-0432AD4D2057}" destId="{A123E43E-B3D5-C14F-B581-43E3B1B2458E}" srcOrd="0" destOrd="0" presId="urn:microsoft.com/office/officeart/2008/layout/LinedList"/>
    <dgm:cxn modelId="{00E7C35E-B88E-5F4A-A803-EE74D0B74A56}" type="presParOf" srcId="{66C4703F-48CA-A54E-944C-0432AD4D2057}" destId="{E94F0D47-F8FC-C243-A5CA-974F9D4A9636}" srcOrd="1" destOrd="0" presId="urn:microsoft.com/office/officeart/2008/layout/LinedList"/>
    <dgm:cxn modelId="{FC47DE32-7A77-EF4A-84D4-4EFD8A34C228}" type="presParOf" srcId="{D9F0E225-F0BE-964F-9383-1278E857B423}" destId="{9F55E3EA-4FA0-B94F-ABA6-D0A2808511CD}" srcOrd="6" destOrd="0" presId="urn:microsoft.com/office/officeart/2008/layout/LinedList"/>
    <dgm:cxn modelId="{7C9DE1C5-D45B-7747-AA33-19882E55A02E}" type="presParOf" srcId="{D9F0E225-F0BE-964F-9383-1278E857B423}" destId="{AE605D10-7CAE-DB48-8EF4-3C03A59328B6}" srcOrd="7" destOrd="0" presId="urn:microsoft.com/office/officeart/2008/layout/LinedList"/>
    <dgm:cxn modelId="{DEFB4A0C-F111-5A4F-A45B-726BFCB3301E}" type="presParOf" srcId="{AE605D10-7CAE-DB48-8EF4-3C03A59328B6}" destId="{372A6FA5-0A52-6444-A78D-8CE1A0DE4973}" srcOrd="0" destOrd="0" presId="urn:microsoft.com/office/officeart/2008/layout/LinedList"/>
    <dgm:cxn modelId="{2F308C4E-A155-D94E-8690-D93F46B7B5FA}" type="presParOf" srcId="{AE605D10-7CAE-DB48-8EF4-3C03A59328B6}" destId="{945517C5-8ED1-BC4E-BFA3-C1D508022990}" srcOrd="1" destOrd="0" presId="urn:microsoft.com/office/officeart/2008/layout/LinedList"/>
    <dgm:cxn modelId="{C6AEE48F-05C8-D947-90F3-1A47AC4F4B66}" type="presParOf" srcId="{D9F0E225-F0BE-964F-9383-1278E857B423}" destId="{527D0406-946E-DC46-9A1D-F737917FD7CD}" srcOrd="8" destOrd="0" presId="urn:microsoft.com/office/officeart/2008/layout/LinedList"/>
    <dgm:cxn modelId="{599CA061-CD95-B847-B783-5ABCFBB6D109}" type="presParOf" srcId="{D9F0E225-F0BE-964F-9383-1278E857B423}" destId="{AA67C714-C0C1-1E4D-B392-DD05E707691A}" srcOrd="9" destOrd="0" presId="urn:microsoft.com/office/officeart/2008/layout/LinedList"/>
    <dgm:cxn modelId="{82BF9D04-966E-C641-84DE-023704BDF8B8}" type="presParOf" srcId="{AA67C714-C0C1-1E4D-B392-DD05E707691A}" destId="{3F50EFE8-DE10-5249-92AE-98400E57B550}" srcOrd="0" destOrd="0" presId="urn:microsoft.com/office/officeart/2008/layout/LinedList"/>
    <dgm:cxn modelId="{E4ABB19E-5152-0D42-9022-2477A43CC1CB}" type="presParOf" srcId="{AA67C714-C0C1-1E4D-B392-DD05E707691A}" destId="{A82F7C15-B5C6-1C49-8DEF-A5DA948454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4C829-5F49-44BE-A8CC-09B4F78E21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22F900-9915-4FBD-ADC3-4106221CF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Tools</a:t>
          </a:r>
          <a:r>
            <a:rPr lang="zh-CN" b="0" i="0"/>
            <a:t> </a:t>
          </a:r>
          <a:r>
            <a:rPr lang="en-US" b="0" i="0"/>
            <a:t>introduction</a:t>
          </a:r>
          <a:endParaRPr lang="en-US"/>
        </a:p>
      </dgm:t>
    </dgm:pt>
    <dgm:pt modelId="{94F48172-8334-46FD-86EA-706F700DFE3C}" type="parTrans" cxnId="{BE978FA6-C860-418A-95D6-81782A3EFD7F}">
      <dgm:prSet/>
      <dgm:spPr/>
      <dgm:t>
        <a:bodyPr/>
        <a:lstStyle/>
        <a:p>
          <a:endParaRPr lang="en-US"/>
        </a:p>
      </dgm:t>
    </dgm:pt>
    <dgm:pt modelId="{C2A0A3E7-D083-465A-98D8-ADE5F9EC60A7}" type="sibTrans" cxnId="{BE978FA6-C860-418A-95D6-81782A3EFD7F}">
      <dgm:prSet/>
      <dgm:spPr/>
      <dgm:t>
        <a:bodyPr/>
        <a:lstStyle/>
        <a:p>
          <a:endParaRPr lang="en-US"/>
        </a:p>
      </dgm:t>
    </dgm:pt>
    <dgm:pt modelId="{702BCCFC-2367-443D-BA5C-1E3F45F79D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LLVM</a:t>
          </a:r>
          <a:r>
            <a:rPr lang="zh-CN" sz="2000" b="0" i="0" dirty="0"/>
            <a:t> </a:t>
          </a:r>
          <a:r>
            <a:rPr lang="en-US" sz="2000" b="0" i="0" dirty="0"/>
            <a:t>IR</a:t>
          </a:r>
          <a:endParaRPr lang="en-US" sz="2000" dirty="0"/>
        </a:p>
      </dgm:t>
    </dgm:pt>
    <dgm:pt modelId="{5BB94395-1A96-4619-B19D-B37AB049F71B}" type="parTrans" cxnId="{FDF40CA5-FD2F-41BF-8F6F-587CBDDDF21F}">
      <dgm:prSet/>
      <dgm:spPr/>
      <dgm:t>
        <a:bodyPr/>
        <a:lstStyle/>
        <a:p>
          <a:endParaRPr lang="en-US"/>
        </a:p>
      </dgm:t>
    </dgm:pt>
    <dgm:pt modelId="{B78DCCC6-9A1F-4F2E-8CCA-2656395AFDD5}" type="sibTrans" cxnId="{FDF40CA5-FD2F-41BF-8F6F-587CBDDDF21F}">
      <dgm:prSet/>
      <dgm:spPr/>
      <dgm:t>
        <a:bodyPr/>
        <a:lstStyle/>
        <a:p>
          <a:endParaRPr lang="en-US"/>
        </a:p>
      </dgm:t>
    </dgm:pt>
    <dgm:pt modelId="{C44662D5-152F-446B-AB0F-54FF443FAE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Z3</a:t>
          </a:r>
          <a:endParaRPr lang="en-US" sz="2000" dirty="0"/>
        </a:p>
      </dgm:t>
    </dgm:pt>
    <dgm:pt modelId="{72D103A1-92AF-44C2-BAFC-E6016EF74FFB}" type="parTrans" cxnId="{F81F4C68-2E67-40DC-981F-8E6EF16E911D}">
      <dgm:prSet/>
      <dgm:spPr/>
      <dgm:t>
        <a:bodyPr/>
        <a:lstStyle/>
        <a:p>
          <a:endParaRPr lang="en-US"/>
        </a:p>
      </dgm:t>
    </dgm:pt>
    <dgm:pt modelId="{524C4571-2A5F-4033-9431-4F0F14D090D1}" type="sibTrans" cxnId="{F81F4C68-2E67-40DC-981F-8E6EF16E911D}">
      <dgm:prSet/>
      <dgm:spPr/>
      <dgm:t>
        <a:bodyPr/>
        <a:lstStyle/>
        <a:p>
          <a:endParaRPr lang="en-US"/>
        </a:p>
      </dgm:t>
    </dgm:pt>
    <dgm:pt modelId="{25DD1467-BB01-4572-A63C-3C19DBCE1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Static</a:t>
          </a:r>
          <a:r>
            <a:rPr lang="zh-CN" b="0" i="0" dirty="0"/>
            <a:t> </a:t>
          </a:r>
          <a:r>
            <a:rPr lang="en-US" b="0" i="0" dirty="0"/>
            <a:t>dataflow</a:t>
          </a:r>
          <a:r>
            <a:rPr lang="zh-CN" b="0" i="0" dirty="0"/>
            <a:t> </a:t>
          </a:r>
          <a:r>
            <a:rPr lang="en-US" b="0" i="0" dirty="0"/>
            <a:t>analysis</a:t>
          </a:r>
          <a:endParaRPr lang="en-US" dirty="0"/>
        </a:p>
      </dgm:t>
    </dgm:pt>
    <dgm:pt modelId="{A7285806-A8B6-42CF-84C7-5CF07B058E0C}" type="parTrans" cxnId="{CEF46F8F-BB44-4978-9694-82060C7F6194}">
      <dgm:prSet/>
      <dgm:spPr/>
      <dgm:t>
        <a:bodyPr/>
        <a:lstStyle/>
        <a:p>
          <a:endParaRPr lang="en-US"/>
        </a:p>
      </dgm:t>
    </dgm:pt>
    <dgm:pt modelId="{69E812A2-0BF9-4310-B64C-1EED7AADB81D}" type="sibTrans" cxnId="{CEF46F8F-BB44-4978-9694-82060C7F6194}">
      <dgm:prSet/>
      <dgm:spPr/>
      <dgm:t>
        <a:bodyPr/>
        <a:lstStyle/>
        <a:p>
          <a:endParaRPr lang="en-US"/>
        </a:p>
      </dgm:t>
    </dgm:pt>
    <dgm:pt modelId="{11F09A12-52CF-462D-AC2C-7488EB450D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Reaching</a:t>
          </a:r>
          <a:r>
            <a:rPr lang="zh-CN" sz="2000" b="0" i="0" dirty="0"/>
            <a:t> </a:t>
          </a:r>
          <a:r>
            <a:rPr lang="en-US" sz="2000" b="0" i="0" dirty="0"/>
            <a:t>definition</a:t>
          </a:r>
          <a:r>
            <a:rPr lang="zh-CN" sz="2000" b="0" i="0" dirty="0"/>
            <a:t> </a:t>
          </a:r>
          <a:r>
            <a:rPr lang="en-US" sz="2000" b="0" i="0" dirty="0"/>
            <a:t>analysis</a:t>
          </a:r>
          <a:endParaRPr lang="en-US" sz="2000" dirty="0"/>
        </a:p>
      </dgm:t>
    </dgm:pt>
    <dgm:pt modelId="{9AC03788-CBEA-462E-B950-3960CF97A2A5}" type="parTrans" cxnId="{F27A237A-CF2D-43BA-AEF7-E07ACC3968C5}">
      <dgm:prSet/>
      <dgm:spPr/>
      <dgm:t>
        <a:bodyPr/>
        <a:lstStyle/>
        <a:p>
          <a:endParaRPr lang="en-US"/>
        </a:p>
      </dgm:t>
    </dgm:pt>
    <dgm:pt modelId="{11DD939E-6D96-48F1-81A2-3DC513668917}" type="sibTrans" cxnId="{F27A237A-CF2D-43BA-AEF7-E07ACC3968C5}">
      <dgm:prSet/>
      <dgm:spPr/>
      <dgm:t>
        <a:bodyPr/>
        <a:lstStyle/>
        <a:p>
          <a:endParaRPr lang="en-US"/>
        </a:p>
      </dgm:t>
    </dgm:pt>
    <dgm:pt modelId="{15EC5EBF-0B76-408A-868E-32432193BE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Taint</a:t>
          </a:r>
          <a:r>
            <a:rPr lang="zh-CN" sz="2000" b="0" i="0" dirty="0"/>
            <a:t> </a:t>
          </a:r>
          <a:r>
            <a:rPr lang="en-US" sz="2000" b="0" i="0" dirty="0"/>
            <a:t>analysis</a:t>
          </a:r>
          <a:endParaRPr lang="en-US" sz="2000" dirty="0"/>
        </a:p>
      </dgm:t>
    </dgm:pt>
    <dgm:pt modelId="{40C86EB5-1EFB-48EE-9C6A-8EA055E5BE63}" type="parTrans" cxnId="{8533AA39-BEB9-493C-A3D5-19831C3A4F8D}">
      <dgm:prSet/>
      <dgm:spPr/>
      <dgm:t>
        <a:bodyPr/>
        <a:lstStyle/>
        <a:p>
          <a:endParaRPr lang="en-US"/>
        </a:p>
      </dgm:t>
    </dgm:pt>
    <dgm:pt modelId="{85F51846-FF9B-4486-BBDB-46B9E0DD8CD5}" type="sibTrans" cxnId="{8533AA39-BEB9-493C-A3D5-19831C3A4F8D}">
      <dgm:prSet/>
      <dgm:spPr/>
      <dgm:t>
        <a:bodyPr/>
        <a:lstStyle/>
        <a:p>
          <a:endParaRPr lang="en-US"/>
        </a:p>
      </dgm:t>
    </dgm:pt>
    <dgm:pt modelId="{F8FBE62F-4A75-4B45-8FE0-4BF6A4134DD9}" type="pres">
      <dgm:prSet presAssocID="{8074C829-5F49-44BE-A8CC-09B4F78E21C3}" presName="root" presStyleCnt="0">
        <dgm:presLayoutVars>
          <dgm:dir/>
          <dgm:resizeHandles val="exact"/>
        </dgm:presLayoutVars>
      </dgm:prSet>
      <dgm:spPr/>
    </dgm:pt>
    <dgm:pt modelId="{C63E221C-A0DB-4568-8416-C9F658C37AD7}" type="pres">
      <dgm:prSet presAssocID="{2622F900-9915-4FBD-ADC3-4106221CF925}" presName="compNode" presStyleCnt="0"/>
      <dgm:spPr/>
    </dgm:pt>
    <dgm:pt modelId="{BC9668EF-BACC-43D8-B50C-086DF600E866}" type="pres">
      <dgm:prSet presAssocID="{2622F900-9915-4FBD-ADC3-4106221CF925}" presName="bgRect" presStyleLbl="bgShp" presStyleIdx="0" presStyleCnt="2"/>
      <dgm:spPr/>
    </dgm:pt>
    <dgm:pt modelId="{B6BFCCA8-D6E1-45EF-BA7B-3CF2B5057BDC}" type="pres">
      <dgm:prSet presAssocID="{2622F900-9915-4FBD-ADC3-4106221CF9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5395BF8-AD0D-4C85-B6E5-1663EA542E2D}" type="pres">
      <dgm:prSet presAssocID="{2622F900-9915-4FBD-ADC3-4106221CF925}" presName="spaceRect" presStyleCnt="0"/>
      <dgm:spPr/>
    </dgm:pt>
    <dgm:pt modelId="{CC3F7933-1F9A-4C15-BD57-68AFF71817DD}" type="pres">
      <dgm:prSet presAssocID="{2622F900-9915-4FBD-ADC3-4106221CF925}" presName="parTx" presStyleLbl="revTx" presStyleIdx="0" presStyleCnt="4">
        <dgm:presLayoutVars>
          <dgm:chMax val="0"/>
          <dgm:chPref val="0"/>
        </dgm:presLayoutVars>
      </dgm:prSet>
      <dgm:spPr/>
    </dgm:pt>
    <dgm:pt modelId="{7BCA1A8C-99CF-4102-A1D3-5925B7419813}" type="pres">
      <dgm:prSet presAssocID="{2622F900-9915-4FBD-ADC3-4106221CF925}" presName="desTx" presStyleLbl="revTx" presStyleIdx="1" presStyleCnt="4">
        <dgm:presLayoutVars/>
      </dgm:prSet>
      <dgm:spPr/>
    </dgm:pt>
    <dgm:pt modelId="{7BCE2DCA-C02B-4490-BB22-D1DEB8CCAA12}" type="pres">
      <dgm:prSet presAssocID="{C2A0A3E7-D083-465A-98D8-ADE5F9EC60A7}" presName="sibTrans" presStyleCnt="0"/>
      <dgm:spPr/>
    </dgm:pt>
    <dgm:pt modelId="{2CED9AD3-E0D1-42C0-8EE2-CDAA8201872A}" type="pres">
      <dgm:prSet presAssocID="{25DD1467-BB01-4572-A63C-3C19DBCE1076}" presName="compNode" presStyleCnt="0"/>
      <dgm:spPr/>
    </dgm:pt>
    <dgm:pt modelId="{C98D8CBB-38E6-4683-9F11-91C0373E43D3}" type="pres">
      <dgm:prSet presAssocID="{25DD1467-BB01-4572-A63C-3C19DBCE1076}" presName="bgRect" presStyleLbl="bgShp" presStyleIdx="1" presStyleCnt="2" custLinFactNeighborX="-284" custLinFactNeighborY="4850"/>
      <dgm:spPr/>
    </dgm:pt>
    <dgm:pt modelId="{FC4CB2C2-B1DA-4178-B252-4AB1902F1654}" type="pres">
      <dgm:prSet presAssocID="{25DD1467-BB01-4572-A63C-3C19DBCE1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51DBB0B-4910-476C-971D-D61A61865C59}" type="pres">
      <dgm:prSet presAssocID="{25DD1467-BB01-4572-A63C-3C19DBCE1076}" presName="spaceRect" presStyleCnt="0"/>
      <dgm:spPr/>
    </dgm:pt>
    <dgm:pt modelId="{C05B8030-1747-434D-88CF-ED9AA5C7BBE9}" type="pres">
      <dgm:prSet presAssocID="{25DD1467-BB01-4572-A63C-3C19DBCE1076}" presName="parTx" presStyleLbl="revTx" presStyleIdx="2" presStyleCnt="4">
        <dgm:presLayoutVars>
          <dgm:chMax val="0"/>
          <dgm:chPref val="0"/>
        </dgm:presLayoutVars>
      </dgm:prSet>
      <dgm:spPr/>
    </dgm:pt>
    <dgm:pt modelId="{7A157C73-1CB6-408B-A36B-0423CB1F9590}" type="pres">
      <dgm:prSet presAssocID="{25DD1467-BB01-4572-A63C-3C19DBCE1076}" presName="desTx" presStyleLbl="revTx" presStyleIdx="3" presStyleCnt="4" custScaleX="139771" custScaleY="89596" custLinFactNeighborX="-21503" custLinFactNeighborY="10534">
        <dgm:presLayoutVars/>
      </dgm:prSet>
      <dgm:spPr/>
    </dgm:pt>
  </dgm:ptLst>
  <dgm:cxnLst>
    <dgm:cxn modelId="{0E6B242F-1303-4BF5-9912-4401E2D82048}" type="presOf" srcId="{C44662D5-152F-446B-AB0F-54FF443FAE8B}" destId="{7BCA1A8C-99CF-4102-A1D3-5925B7419813}" srcOrd="0" destOrd="1" presId="urn:microsoft.com/office/officeart/2018/2/layout/IconVerticalSolidList"/>
    <dgm:cxn modelId="{8533AA39-BEB9-493C-A3D5-19831C3A4F8D}" srcId="{25DD1467-BB01-4572-A63C-3C19DBCE1076}" destId="{15EC5EBF-0B76-408A-868E-32432193BEE0}" srcOrd="1" destOrd="0" parTransId="{40C86EB5-1EFB-48EE-9C6A-8EA055E5BE63}" sibTransId="{85F51846-FF9B-4486-BBDB-46B9E0DD8CD5}"/>
    <dgm:cxn modelId="{9658AB48-66F5-4804-8157-29DECECD0CDF}" type="presOf" srcId="{702BCCFC-2367-443D-BA5C-1E3F45F79DED}" destId="{7BCA1A8C-99CF-4102-A1D3-5925B7419813}" srcOrd="0" destOrd="0" presId="urn:microsoft.com/office/officeart/2018/2/layout/IconVerticalSolidList"/>
    <dgm:cxn modelId="{CD9CEB5F-2D56-4850-A294-A855F8540147}" type="presOf" srcId="{15EC5EBF-0B76-408A-868E-32432193BEE0}" destId="{7A157C73-1CB6-408B-A36B-0423CB1F9590}" srcOrd="0" destOrd="1" presId="urn:microsoft.com/office/officeart/2018/2/layout/IconVerticalSolidList"/>
    <dgm:cxn modelId="{F81F4C68-2E67-40DC-981F-8E6EF16E911D}" srcId="{2622F900-9915-4FBD-ADC3-4106221CF925}" destId="{C44662D5-152F-446B-AB0F-54FF443FAE8B}" srcOrd="1" destOrd="0" parTransId="{72D103A1-92AF-44C2-BAFC-E6016EF74FFB}" sibTransId="{524C4571-2A5F-4033-9431-4F0F14D090D1}"/>
    <dgm:cxn modelId="{31A2BA71-5652-481C-9F99-55759E4DF37F}" type="presOf" srcId="{2622F900-9915-4FBD-ADC3-4106221CF925}" destId="{CC3F7933-1F9A-4C15-BD57-68AFF71817DD}" srcOrd="0" destOrd="0" presId="urn:microsoft.com/office/officeart/2018/2/layout/IconVerticalSolidList"/>
    <dgm:cxn modelId="{F27A237A-CF2D-43BA-AEF7-E07ACC3968C5}" srcId="{25DD1467-BB01-4572-A63C-3C19DBCE1076}" destId="{11F09A12-52CF-462D-AC2C-7488EB450DA0}" srcOrd="0" destOrd="0" parTransId="{9AC03788-CBEA-462E-B950-3960CF97A2A5}" sibTransId="{11DD939E-6D96-48F1-81A2-3DC513668917}"/>
    <dgm:cxn modelId="{A3C92E82-4B3C-4F94-9841-161D639F73D7}" type="presOf" srcId="{8074C829-5F49-44BE-A8CC-09B4F78E21C3}" destId="{F8FBE62F-4A75-4B45-8FE0-4BF6A4134DD9}" srcOrd="0" destOrd="0" presId="urn:microsoft.com/office/officeart/2018/2/layout/IconVerticalSolidList"/>
    <dgm:cxn modelId="{7AB41F8A-9E5D-4AD5-906F-EE380406D045}" type="presOf" srcId="{25DD1467-BB01-4572-A63C-3C19DBCE1076}" destId="{C05B8030-1747-434D-88CF-ED9AA5C7BBE9}" srcOrd="0" destOrd="0" presId="urn:microsoft.com/office/officeart/2018/2/layout/IconVerticalSolidList"/>
    <dgm:cxn modelId="{CEF46F8F-BB44-4978-9694-82060C7F6194}" srcId="{8074C829-5F49-44BE-A8CC-09B4F78E21C3}" destId="{25DD1467-BB01-4572-A63C-3C19DBCE1076}" srcOrd="1" destOrd="0" parTransId="{A7285806-A8B6-42CF-84C7-5CF07B058E0C}" sibTransId="{69E812A2-0BF9-4310-B64C-1EED7AADB81D}"/>
    <dgm:cxn modelId="{FDF40CA5-FD2F-41BF-8F6F-587CBDDDF21F}" srcId="{2622F900-9915-4FBD-ADC3-4106221CF925}" destId="{702BCCFC-2367-443D-BA5C-1E3F45F79DED}" srcOrd="0" destOrd="0" parTransId="{5BB94395-1A96-4619-B19D-B37AB049F71B}" sibTransId="{B78DCCC6-9A1F-4F2E-8CCA-2656395AFDD5}"/>
    <dgm:cxn modelId="{BE978FA6-C860-418A-95D6-81782A3EFD7F}" srcId="{8074C829-5F49-44BE-A8CC-09B4F78E21C3}" destId="{2622F900-9915-4FBD-ADC3-4106221CF925}" srcOrd="0" destOrd="0" parTransId="{94F48172-8334-46FD-86EA-706F700DFE3C}" sibTransId="{C2A0A3E7-D083-465A-98D8-ADE5F9EC60A7}"/>
    <dgm:cxn modelId="{DD963AAD-CF07-428E-A25E-94DC9FD21C27}" type="presOf" srcId="{11F09A12-52CF-462D-AC2C-7488EB450DA0}" destId="{7A157C73-1CB6-408B-A36B-0423CB1F9590}" srcOrd="0" destOrd="0" presId="urn:microsoft.com/office/officeart/2018/2/layout/IconVerticalSolidList"/>
    <dgm:cxn modelId="{4BF967AB-3263-4B46-A256-645532019FB4}" type="presParOf" srcId="{F8FBE62F-4A75-4B45-8FE0-4BF6A4134DD9}" destId="{C63E221C-A0DB-4568-8416-C9F658C37AD7}" srcOrd="0" destOrd="0" presId="urn:microsoft.com/office/officeart/2018/2/layout/IconVerticalSolidList"/>
    <dgm:cxn modelId="{B2350AB4-97D7-4508-B477-B1A4D918493D}" type="presParOf" srcId="{C63E221C-A0DB-4568-8416-C9F658C37AD7}" destId="{BC9668EF-BACC-43D8-B50C-086DF600E866}" srcOrd="0" destOrd="0" presId="urn:microsoft.com/office/officeart/2018/2/layout/IconVerticalSolidList"/>
    <dgm:cxn modelId="{0C26D7CD-E18D-44ED-8369-10F469C18FA2}" type="presParOf" srcId="{C63E221C-A0DB-4568-8416-C9F658C37AD7}" destId="{B6BFCCA8-D6E1-45EF-BA7B-3CF2B5057BDC}" srcOrd="1" destOrd="0" presId="urn:microsoft.com/office/officeart/2018/2/layout/IconVerticalSolidList"/>
    <dgm:cxn modelId="{131A3952-7A8B-4AD9-9863-6C14D04E8071}" type="presParOf" srcId="{C63E221C-A0DB-4568-8416-C9F658C37AD7}" destId="{A5395BF8-AD0D-4C85-B6E5-1663EA542E2D}" srcOrd="2" destOrd="0" presId="urn:microsoft.com/office/officeart/2018/2/layout/IconVerticalSolidList"/>
    <dgm:cxn modelId="{37972AF0-6772-45F9-8C7A-F8DFEAEE8A98}" type="presParOf" srcId="{C63E221C-A0DB-4568-8416-C9F658C37AD7}" destId="{CC3F7933-1F9A-4C15-BD57-68AFF71817DD}" srcOrd="3" destOrd="0" presId="urn:microsoft.com/office/officeart/2018/2/layout/IconVerticalSolidList"/>
    <dgm:cxn modelId="{D8F31919-8818-4FCA-94C0-5A3C1E2971D1}" type="presParOf" srcId="{C63E221C-A0DB-4568-8416-C9F658C37AD7}" destId="{7BCA1A8C-99CF-4102-A1D3-5925B7419813}" srcOrd="4" destOrd="0" presId="urn:microsoft.com/office/officeart/2018/2/layout/IconVerticalSolidList"/>
    <dgm:cxn modelId="{ECEEAA89-35E4-49CC-A6AB-304715FBD117}" type="presParOf" srcId="{F8FBE62F-4A75-4B45-8FE0-4BF6A4134DD9}" destId="{7BCE2DCA-C02B-4490-BB22-D1DEB8CCAA12}" srcOrd="1" destOrd="0" presId="urn:microsoft.com/office/officeart/2018/2/layout/IconVerticalSolidList"/>
    <dgm:cxn modelId="{0E6B605D-576C-4CCA-869E-C17BD8101747}" type="presParOf" srcId="{F8FBE62F-4A75-4B45-8FE0-4BF6A4134DD9}" destId="{2CED9AD3-E0D1-42C0-8EE2-CDAA8201872A}" srcOrd="2" destOrd="0" presId="urn:microsoft.com/office/officeart/2018/2/layout/IconVerticalSolidList"/>
    <dgm:cxn modelId="{CFEF770C-B7D0-4F05-BF65-2F3EF4C86DED}" type="presParOf" srcId="{2CED9AD3-E0D1-42C0-8EE2-CDAA8201872A}" destId="{C98D8CBB-38E6-4683-9F11-91C0373E43D3}" srcOrd="0" destOrd="0" presId="urn:microsoft.com/office/officeart/2018/2/layout/IconVerticalSolidList"/>
    <dgm:cxn modelId="{FF605914-4261-4026-9175-103B56F1BEF4}" type="presParOf" srcId="{2CED9AD3-E0D1-42C0-8EE2-CDAA8201872A}" destId="{FC4CB2C2-B1DA-4178-B252-4AB1902F1654}" srcOrd="1" destOrd="0" presId="urn:microsoft.com/office/officeart/2018/2/layout/IconVerticalSolidList"/>
    <dgm:cxn modelId="{F4BAC635-8EA3-46D6-BBBA-764F8FF460BB}" type="presParOf" srcId="{2CED9AD3-E0D1-42C0-8EE2-CDAA8201872A}" destId="{951DBB0B-4910-476C-971D-D61A61865C59}" srcOrd="2" destOrd="0" presId="urn:microsoft.com/office/officeart/2018/2/layout/IconVerticalSolidList"/>
    <dgm:cxn modelId="{16B26103-DD03-433D-858C-78EDE75E694C}" type="presParOf" srcId="{2CED9AD3-E0D1-42C0-8EE2-CDAA8201872A}" destId="{C05B8030-1747-434D-88CF-ED9AA5C7BBE9}" srcOrd="3" destOrd="0" presId="urn:microsoft.com/office/officeart/2018/2/layout/IconVerticalSolidList"/>
    <dgm:cxn modelId="{FFC519A3-8ACE-4FBC-8AF3-EF0023333C8B}" type="presParOf" srcId="{2CED9AD3-E0D1-42C0-8EE2-CDAA8201872A}" destId="{7A157C73-1CB6-408B-A36B-0423CB1F959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74876-77A7-634F-8C5F-A381D4E844BD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A Static Dataflow Analyzer</a:t>
          </a:r>
          <a:r>
            <a:rPr lang="en-US" sz="5500" kern="1200"/>
            <a:t>(today)</a:t>
          </a:r>
        </a:p>
      </dsp:txBody>
      <dsp:txXfrm>
        <a:off x="64397" y="102903"/>
        <a:ext cx="10386806" cy="1190381"/>
      </dsp:txXfrm>
    </dsp:sp>
    <dsp:sp modelId="{B813E3AD-B786-4043-B95F-8560AD2E934B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A Symbolic Execution Engine</a:t>
          </a:r>
          <a:endParaRPr lang="en-US" sz="5500" kern="1200"/>
        </a:p>
      </dsp:txBody>
      <dsp:txXfrm>
        <a:off x="64397" y="1580478"/>
        <a:ext cx="10386806" cy="1190381"/>
      </dsp:txXfrm>
    </dsp:sp>
    <dsp:sp modelId="{3314A048-0E2E-C145-A299-BCFA3933FB33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A Static Assertion Verifier</a:t>
          </a:r>
          <a:endParaRPr lang="en-US" sz="5500" kern="1200"/>
        </a:p>
      </dsp:txBody>
      <dsp:txXfrm>
        <a:off x="64397" y="3058053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20734-3257-0740-9C45-90F6180E1192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0E1132-43D3-CA4D-B0E1-E51B298A7647}">
      <dsp:nvSpPr>
        <dsp:cNvPr id="0" name=""/>
        <dsp:cNvSpPr/>
      </dsp:nvSpPr>
      <dsp:spPr>
        <a:xfrm>
          <a:off x="0" y="55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Static Dataflow Analysis</a:t>
          </a:r>
          <a:endParaRPr lang="en-US" sz="2900" kern="1200"/>
        </a:p>
      </dsp:txBody>
      <dsp:txXfrm>
        <a:off x="0" y="558"/>
        <a:ext cx="6496050" cy="914176"/>
      </dsp:txXfrm>
    </dsp:sp>
    <dsp:sp modelId="{78347F3E-F890-294D-98F9-61CA28333469}">
      <dsp:nvSpPr>
        <dsp:cNvPr id="0" name=""/>
        <dsp:cNvSpPr/>
      </dsp:nvSpPr>
      <dsp:spPr>
        <a:xfrm>
          <a:off x="0" y="91473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CAFB67-5939-104F-B4F5-3CB92C694D2E}">
      <dsp:nvSpPr>
        <dsp:cNvPr id="0" name=""/>
        <dsp:cNvSpPr/>
      </dsp:nvSpPr>
      <dsp:spPr>
        <a:xfrm>
          <a:off x="0" y="914734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Specifying Fixpoint Constraints in Datalog</a:t>
          </a:r>
          <a:endParaRPr lang="en-US" sz="2900" kern="1200"/>
        </a:p>
      </dsp:txBody>
      <dsp:txXfrm>
        <a:off x="0" y="914734"/>
        <a:ext cx="6496050" cy="914176"/>
      </dsp:txXfrm>
    </dsp:sp>
    <dsp:sp modelId="{2BAA7244-017D-4440-B2B6-76DC3F1574CE}">
      <dsp:nvSpPr>
        <dsp:cNvPr id="0" name=""/>
        <dsp:cNvSpPr/>
      </dsp:nvSpPr>
      <dsp:spPr>
        <a:xfrm>
          <a:off x="0" y="18289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3E43E-B3D5-C14F-B581-43E3B1B2458E}">
      <dsp:nvSpPr>
        <dsp:cNvPr id="0" name=""/>
        <dsp:cNvSpPr/>
      </dsp:nvSpPr>
      <dsp:spPr>
        <a:xfrm>
          <a:off x="0" y="1828911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Dynamic Symbolic Execution</a:t>
          </a:r>
          <a:endParaRPr lang="en-US" sz="2900" kern="1200"/>
        </a:p>
      </dsp:txBody>
      <dsp:txXfrm>
        <a:off x="0" y="1828911"/>
        <a:ext cx="6496050" cy="914176"/>
      </dsp:txXfrm>
    </dsp:sp>
    <dsp:sp modelId="{9F55E3EA-4FA0-B94F-ABA6-D0A2808511CD}">
      <dsp:nvSpPr>
        <dsp:cNvPr id="0" name=""/>
        <dsp:cNvSpPr/>
      </dsp:nvSpPr>
      <dsp:spPr>
        <a:xfrm>
          <a:off x="0" y="274308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2A6FA5-0A52-6444-A78D-8CE1A0DE4973}">
      <dsp:nvSpPr>
        <dsp:cNvPr id="0" name=""/>
        <dsp:cNvSpPr/>
      </dsp:nvSpPr>
      <dsp:spPr>
        <a:xfrm>
          <a:off x="0" y="274308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Verification Condition Generation</a:t>
          </a:r>
          <a:endParaRPr lang="en-US" sz="2900" kern="1200"/>
        </a:p>
      </dsp:txBody>
      <dsp:txXfrm>
        <a:off x="0" y="2743088"/>
        <a:ext cx="6496050" cy="914176"/>
      </dsp:txXfrm>
    </dsp:sp>
    <dsp:sp modelId="{527D0406-946E-DC46-9A1D-F737917FD7CD}">
      <dsp:nvSpPr>
        <dsp:cNvPr id="0" name=""/>
        <dsp:cNvSpPr/>
      </dsp:nvSpPr>
      <dsp:spPr>
        <a:xfrm>
          <a:off x="0" y="365726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50EFE8-DE10-5249-92AE-98400E57B550}">
      <dsp:nvSpPr>
        <dsp:cNvPr id="0" name=""/>
        <dsp:cNvSpPr/>
      </dsp:nvSpPr>
      <dsp:spPr>
        <a:xfrm>
          <a:off x="0" y="3657265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Constrained Horn Clauses</a:t>
          </a:r>
          <a:endParaRPr lang="en-US" sz="2900" kern="1200"/>
        </a:p>
      </dsp:txBody>
      <dsp:txXfrm>
        <a:off x="0" y="3657265"/>
        <a:ext cx="6496050" cy="914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668EF-BACC-43D8-B50C-086DF600E866}">
      <dsp:nvSpPr>
        <dsp:cNvPr id="0" name=""/>
        <dsp:cNvSpPr/>
      </dsp:nvSpPr>
      <dsp:spPr>
        <a:xfrm>
          <a:off x="-223211" y="748968"/>
          <a:ext cx="6984724" cy="1366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FCCA8-D6E1-45EF-BA7B-3CF2B5057BDC}">
      <dsp:nvSpPr>
        <dsp:cNvPr id="0" name=""/>
        <dsp:cNvSpPr/>
      </dsp:nvSpPr>
      <dsp:spPr>
        <a:xfrm>
          <a:off x="190078" y="1056374"/>
          <a:ext cx="751437" cy="751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7933-1F9A-4C15-BD57-68AFF71817DD}">
      <dsp:nvSpPr>
        <dsp:cNvPr id="0" name=""/>
        <dsp:cNvSpPr/>
      </dsp:nvSpPr>
      <dsp:spPr>
        <a:xfrm>
          <a:off x="1354806" y="748968"/>
          <a:ext cx="3143125" cy="136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5" tIns="144595" rIns="144595" bIns="1445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Tools</a:t>
          </a:r>
          <a:r>
            <a:rPr lang="zh-CN" sz="2500" b="0" i="0" kern="1200"/>
            <a:t> </a:t>
          </a:r>
          <a:r>
            <a:rPr lang="en-US" sz="2500" b="0" i="0" kern="1200"/>
            <a:t>introduction</a:t>
          </a:r>
          <a:endParaRPr lang="en-US" sz="2500" kern="1200"/>
        </a:p>
      </dsp:txBody>
      <dsp:txXfrm>
        <a:off x="1354806" y="748968"/>
        <a:ext cx="3143125" cy="1366250"/>
      </dsp:txXfrm>
    </dsp:sp>
    <dsp:sp modelId="{7BCA1A8C-99CF-4102-A1D3-5925B7419813}">
      <dsp:nvSpPr>
        <dsp:cNvPr id="0" name=""/>
        <dsp:cNvSpPr/>
      </dsp:nvSpPr>
      <dsp:spPr>
        <a:xfrm>
          <a:off x="4497932" y="748968"/>
          <a:ext cx="2260492" cy="136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5" tIns="144595" rIns="144595" bIns="1445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LLVM</a:t>
          </a:r>
          <a:r>
            <a:rPr lang="zh-CN" sz="2000" b="0" i="0" kern="1200" dirty="0"/>
            <a:t> </a:t>
          </a:r>
          <a:r>
            <a:rPr lang="en-US" sz="2000" b="0" i="0" kern="1200" dirty="0"/>
            <a:t>IR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Z3</a:t>
          </a:r>
          <a:endParaRPr lang="en-US" sz="2000" kern="1200" dirty="0"/>
        </a:p>
      </dsp:txBody>
      <dsp:txXfrm>
        <a:off x="4497932" y="748968"/>
        <a:ext cx="2260492" cy="1366250"/>
      </dsp:txXfrm>
    </dsp:sp>
    <dsp:sp modelId="{C98D8CBB-38E6-4683-9F11-91C0373E43D3}">
      <dsp:nvSpPr>
        <dsp:cNvPr id="0" name=""/>
        <dsp:cNvSpPr/>
      </dsp:nvSpPr>
      <dsp:spPr>
        <a:xfrm>
          <a:off x="-223211" y="2523044"/>
          <a:ext cx="6984724" cy="1366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CB2C2-B1DA-4178-B252-4AB1902F1654}">
      <dsp:nvSpPr>
        <dsp:cNvPr id="0" name=""/>
        <dsp:cNvSpPr/>
      </dsp:nvSpPr>
      <dsp:spPr>
        <a:xfrm>
          <a:off x="190078" y="2764187"/>
          <a:ext cx="751437" cy="751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B8030-1747-434D-88CF-ED9AA5C7BBE9}">
      <dsp:nvSpPr>
        <dsp:cNvPr id="0" name=""/>
        <dsp:cNvSpPr/>
      </dsp:nvSpPr>
      <dsp:spPr>
        <a:xfrm>
          <a:off x="1354806" y="2456781"/>
          <a:ext cx="3143125" cy="136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5" tIns="144595" rIns="144595" bIns="1445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Static</a:t>
          </a:r>
          <a:r>
            <a:rPr lang="zh-CN" sz="2500" b="0" i="0" kern="1200" dirty="0"/>
            <a:t> </a:t>
          </a:r>
          <a:r>
            <a:rPr lang="en-US" sz="2500" b="0" i="0" kern="1200" dirty="0"/>
            <a:t>dataflow</a:t>
          </a:r>
          <a:r>
            <a:rPr lang="zh-CN" sz="2500" b="0" i="0" kern="1200" dirty="0"/>
            <a:t> </a:t>
          </a:r>
          <a:r>
            <a:rPr lang="en-US" sz="2500" b="0" i="0" kern="1200" dirty="0"/>
            <a:t>analysis</a:t>
          </a:r>
          <a:endParaRPr lang="en-US" sz="2500" kern="1200" dirty="0"/>
        </a:p>
      </dsp:txBody>
      <dsp:txXfrm>
        <a:off x="1354806" y="2456781"/>
        <a:ext cx="3143125" cy="1366250"/>
      </dsp:txXfrm>
    </dsp:sp>
    <dsp:sp modelId="{7A157C73-1CB6-408B-A36B-0423CB1F9590}">
      <dsp:nvSpPr>
        <dsp:cNvPr id="0" name=""/>
        <dsp:cNvSpPr/>
      </dsp:nvSpPr>
      <dsp:spPr>
        <a:xfrm>
          <a:off x="3562348" y="2649783"/>
          <a:ext cx="3159513" cy="109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5" tIns="129805" rIns="129805" bIns="1298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Reaching</a:t>
          </a:r>
          <a:r>
            <a:rPr lang="zh-CN" sz="2000" b="0" i="0" kern="1200" dirty="0"/>
            <a:t> </a:t>
          </a:r>
          <a:r>
            <a:rPr lang="en-US" sz="2000" b="0" i="0" kern="1200" dirty="0"/>
            <a:t>definition</a:t>
          </a:r>
          <a:r>
            <a:rPr lang="zh-CN" sz="2000" b="0" i="0" kern="1200" dirty="0"/>
            <a:t> </a:t>
          </a:r>
          <a:r>
            <a:rPr lang="en-US" sz="2000" b="0" i="0" kern="1200" dirty="0"/>
            <a:t>analysis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Taint</a:t>
          </a:r>
          <a:r>
            <a:rPr lang="zh-CN" sz="2000" b="0" i="0" kern="1200" dirty="0"/>
            <a:t> </a:t>
          </a:r>
          <a:r>
            <a:rPr lang="en-US" sz="2000" b="0" i="0" kern="1200" dirty="0"/>
            <a:t>analysis</a:t>
          </a:r>
          <a:endParaRPr lang="en-US" sz="2000" kern="1200" dirty="0"/>
        </a:p>
      </dsp:txBody>
      <dsp:txXfrm>
        <a:off x="3562348" y="2649783"/>
        <a:ext cx="3159513" cy="1098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37D75-8F4A-5B47-8191-1363BE80BCE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BAA3-8B23-5A45-875E-0DDD3A56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iler#Back_end" TargetMode="External"/><Relationship Id="rId13" Type="http://schemas.openxmlformats.org/officeDocument/2006/relationships/hyperlink" Target="https://en.wikipedia.org/wiki/Assembly_language" TargetMode="External"/><Relationship Id="rId3" Type="http://schemas.openxmlformats.org/officeDocument/2006/relationships/hyperlink" Target="https://en.wikipedia.org/wiki/Compiler" TargetMode="External"/><Relationship Id="rId7" Type="http://schemas.openxmlformats.org/officeDocument/2006/relationships/hyperlink" Target="https://en.wikipedia.org/wiki/Programming_language" TargetMode="External"/><Relationship Id="rId12" Type="http://schemas.openxmlformats.org/officeDocument/2006/relationships/hyperlink" Target="https://en.wikipedia.org/wiki/Software_portabilit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iler#Front_end" TargetMode="External"/><Relationship Id="rId11" Type="http://schemas.openxmlformats.org/officeDocument/2006/relationships/hyperlink" Target="https://en.wikipedia.org/wiki/Intermediate_representation" TargetMode="External"/><Relationship Id="rId5" Type="http://schemas.openxmlformats.org/officeDocument/2006/relationships/hyperlink" Target="https://en.wikipedia.org/wiki/LLVM#cite_note-3" TargetMode="External"/><Relationship Id="rId10" Type="http://schemas.openxmlformats.org/officeDocument/2006/relationships/hyperlink" Target="https://en.wikipedia.org/wiki/Language-independent_specification" TargetMode="External"/><Relationship Id="rId4" Type="http://schemas.openxmlformats.org/officeDocument/2006/relationships/hyperlink" Target="https://en.wikipedia.org/wiki/Toolchain" TargetMode="External"/><Relationship Id="rId9" Type="http://schemas.openxmlformats.org/officeDocument/2006/relationships/hyperlink" Target="https://en.wikipedia.org/wiki/Instruction_set_architecture" TargetMode="External"/><Relationship Id="rId14" Type="http://schemas.openxmlformats.org/officeDocument/2006/relationships/hyperlink" Target="https://en.wikipedia.org/wiki/Optimizing_compiler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single_assignment_for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Variable_(programming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~nikolaj/programmingz3.html#biere09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everyone,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deliver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popl20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LLVM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Z3</a:t>
            </a:r>
            <a:endParaRPr lang="en-AU" altLang="zh-CN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8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5c0deef8_1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5c0deef8_1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0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65c0deef8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65c0deef8_1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4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briefly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progress,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converted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llvm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 </a:t>
            </a:r>
            <a:r>
              <a:rPr lang="en-US" altLang="zh-CN" dirty="0"/>
              <a:t>and</a:t>
            </a:r>
            <a:r>
              <a:rPr lang="zh-CN" altLang="en-US" dirty="0"/>
              <a:t> 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65c0deef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65c0deef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reaches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r>
              <a:rPr lang="zh-CN" altLang="en-US" dirty="0"/>
              <a:t> </a:t>
            </a:r>
            <a:r>
              <a:rPr lang="en-US" altLang="zh-CN" dirty="0" err="1"/>
              <a:t>contrl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860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65c0deef8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65c0deef8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6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65c0deef8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65c0deef8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0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65c0deef8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65c0deef8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9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65c0deef8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65c0deef8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3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65c0deef8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65c0deef8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65c0deef8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65c0deef8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4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dirty="0"/>
              <a:t>focus:</a:t>
            </a:r>
            <a:r>
              <a:rPr lang="zh-CN" altLang="en-US" dirty="0"/>
              <a:t> </a:t>
            </a:r>
            <a:r>
              <a:rPr lang="en-AU" dirty="0"/>
              <a:t>how to encode diverse program reasoning tasks via constraints extracted using LLVM and solved using Z3; we will NOT delve into Z3 internals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65c0deef8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65c0deef8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1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65c0deef8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65c0deef8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28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65c0deef8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65c0deef8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061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65c0deef8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65c0deef8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54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65c0deef8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65c0deef8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35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65c0deef8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65c0deef8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9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65c0deef8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65c0deef8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 until we reach a fixed point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the.  </a:t>
            </a:r>
            <a:r>
              <a:rPr lang="en-AU" dirty="0" err="1"/>
              <a:t>ahathe</a:t>
            </a:r>
            <a:r>
              <a:rPr lang="en-AU" dirty="0"/>
              <a:t> the node from </a:t>
            </a:r>
            <a:r>
              <a:rPr lang="en-AU" dirty="0" err="1"/>
              <a:t>theis</a:t>
            </a:r>
            <a:r>
              <a:rPr lang="en-AU" dirty="0"/>
              <a:t> fats flow 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83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65c0deef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65c0deef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089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65c0deef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65c0deef8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091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65c0deef8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65c0deef8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89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outline,</a:t>
            </a:r>
            <a:r>
              <a:rPr lang="zh-CN" altLang="en-US" dirty="0"/>
              <a:t> </a:t>
            </a:r>
            <a:r>
              <a:rPr lang="en-US" altLang="zh-CN" dirty="0"/>
              <a:t>firstly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LLVM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Z3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theories.</a:t>
            </a:r>
            <a:r>
              <a:rPr lang="zh-CN" altLang="en-US" dirty="0"/>
              <a:t>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fortnight,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pratically</a:t>
            </a:r>
            <a:r>
              <a:rPr lang="zh-CN" altLang="en-US" dirty="0"/>
              <a:t>  </a:t>
            </a:r>
            <a:r>
              <a:rPr lang="en-US" altLang="zh-CN" dirty="0" err="1"/>
              <a:t>impelement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0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65c0deef8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65c0deef8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39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65c0deef8_1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65c0deef8_1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705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65c0deef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65c0deef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02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65c0deef8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65c0deef8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55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67e3754c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67e3754c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20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67e3754c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67e3754c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601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67e3754c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67e3754c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633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67e3754c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67e3754c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403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67e3754c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67e3754c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35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65c0deef8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65c0deef8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74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iler"/>
              </a:rPr>
              <a:t>compiler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infrastructure project is a set of compiler and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oolchain"/>
              </a:rPr>
              <a:t>toolchain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technologies,</a:t>
            </a:r>
            <a:r>
              <a:rPr lang="en-A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[3]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can be used to develop a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mpiler"/>
              </a:rPr>
              <a:t>front end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rogramming language"/>
              </a:rPr>
              <a:t>programming language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ompiler"/>
              </a:rPr>
              <a:t>back end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Instruction set architecture"/>
              </a:rPr>
              <a:t>instruction set architecture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LLVM is designed around a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Language-independent specification"/>
              </a:rPr>
              <a:t>language-independent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Intermediate representation"/>
              </a:rPr>
              <a:t>intermediate representation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serves as a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Software portability"/>
              </a:rPr>
              <a:t>portable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high-level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Assembly language"/>
              </a:rPr>
              <a:t>assembly language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can be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Optimizing compiler"/>
              </a:rPr>
              <a:t>optimized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variety of transformations over multiple passes.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vonvert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pipelline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modulepass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functionpass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fuctionpass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prep.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instruction is in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c single assignment form"/>
              </a:rPr>
              <a:t>static single assignment form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(SSA), meaning that each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ariable (programming)"/>
              </a:rPr>
              <a:t>variable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(called a typed register) is assigned once and then frozen. This helps simplify the analysis of dependencies among variables.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 takes as input simple-sorted formulas that may contain symbols with pre-defined meanings defined by a 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logical formulas that can be used as input to Z3.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furmulated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five main solvers embedded in Z3. The SMT Solver is a general purpose solver that covers a wide range of supported theories. It is supplemented with specialized solvers for SAT formulas, polynomial arithmetic, Horn clauses and quantified formulas over theories that admit quantifier-elimination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is responsible for case splitting, which is handled by a CDCL SAT solver, and for letting each theory learn constraints and equalities that are relevant in the current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bounded model checking procedure [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rmin Biere. &#10;Bounded model checking."/>
              </a:rPr>
              <a:t>5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that takes a transition system as input and checks if a goal is reachable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Bounded model checking unfolds the transition relation </a:t>
            </a:r>
            <a:r>
              <a:rPr lang="en-AU" dirty="0"/>
              <a:t>trans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until it can establish that the goal is reachable. Bounded model checking diverges if </a:t>
            </a:r>
            <a:r>
              <a:rPr lang="en-AU" dirty="0"/>
              <a:t>goal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unreachable. The function </a:t>
            </a:r>
            <a:r>
              <a:rPr lang="en-AU" dirty="0"/>
              <a:t>substitute(e, </a:t>
            </a:r>
            <a:r>
              <a:rPr lang="en-AU" dirty="0" err="1"/>
              <a:t>subst</a:t>
            </a:r>
            <a:r>
              <a:rPr lang="en-AU" dirty="0"/>
              <a:t>)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an expression </a:t>
            </a:r>
            <a:r>
              <a:rPr lang="en-AU" dirty="0"/>
              <a:t>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 list of pairs </a:t>
            </a:r>
            <a:r>
              <a:rPr lang="en-AU" dirty="0" err="1"/>
              <a:t>subst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form </a:t>
            </a:r>
            <a:r>
              <a:rPr lang="en-AU" dirty="0"/>
              <a:t>[(x1, y1), (x2, y2),..]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replaces variables </a:t>
            </a:r>
            <a:r>
              <a:rPr lang="en-AU" dirty="0"/>
              <a:t>x1, x2,..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AU" dirty="0"/>
              <a:t>y1, y2,..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AU" dirty="0"/>
              <a:t>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procedure that computes an interpolant  for formulas , , where  is unsatisfiable proceeds by initializing  and saturating a state  with respect to 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BAA3-8B23-5A45-875E-0DDD3A56A6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65c0deef8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65c0deef8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25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65c0deef8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65c0deef8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D2AC-1EAE-1544-9667-174632E03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56D51-81CC-9A4E-A639-CEE9D5B6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74A0-250A-5B42-9C42-F6518B9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47AF-F457-954E-80B9-B42CA0D9B337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F9E4-49D5-634F-9FAB-3971592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0F2D-9A9F-1345-A88C-062E9212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DB-F200-2349-BA95-A20711D0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1E8C2-8D5D-3C4F-95B4-5801C6631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8C91-6A53-9247-992A-82E3E82C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69AA-217E-D240-80E7-2353FB299FC0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B05A-E86E-5D4B-B85D-135368F0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1E7A-F89A-154A-AA4F-EBCFBEC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F6ADE-E51B-584F-9F00-08A8E82E4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E4E4F-404F-0A41-A8F4-81D81907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9ED2-565D-3E49-BE8B-E38C1530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E735-96A6-3440-BDCA-A4DCBE09F063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3498-6BE7-604B-AE9E-7A471364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83FB-3120-664F-A319-DDCF37F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7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09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B8B2-9957-5F4E-9EF6-ACB9433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674A-4099-1047-AE14-F4E8B0C3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D936-F0E5-5B4E-B774-1C722202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B94D-BD67-E748-B466-5D027CBB4835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57B0-FCB3-0744-ADD3-CE4BA27E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2557-5448-904A-8988-C8A5DA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EC6-E9F2-D148-82FD-A8B7EE6E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86EDE-ACDE-BB4D-90EC-DF4708E9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A3DD-D005-EC46-AD98-2C166591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DF2-5FBA-1C4A-B22B-EA00466B0A3D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EE3E-39C1-7541-81CF-863E8749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720F-4E13-6F4C-A04E-3C62700C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9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3218-9689-024D-8CF2-D8B6A72A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DD4E-3D4D-7D4F-9D31-31B55598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05C6A-40C4-CB4C-BD3F-CE622D5F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D7366-313F-C54E-9EE7-5628A8C0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2ACF-AC7C-B848-B61F-86CCE79C0D7A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A9D7-4D63-5942-A53C-6B577001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0E273-6B94-A04E-BE01-D9C441D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4521-997A-3F46-A830-F7D89958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F210-0869-B64F-A54C-39D1678B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A3E-C507-1F4F-920C-9523C879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C3CF-4D94-EA42-AA6F-462A5A07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AF1C-0F73-E34A-955F-874E5702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1E824-3A4D-DA49-8805-7C4AE6AD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C0E-DD78-0A46-B1FF-534208786A09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1C3D8-0E4B-C844-8B1B-F8080665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71144-AD9F-B546-8DEB-42FF51AF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7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A5A-5FD0-9047-8562-BACCEF7F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69B08-F673-7B48-A5BB-19687087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42A-D053-5C45-9C81-E3A1B4505231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4B19E-F93C-C64A-8FC2-599CD777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3DD4D-0FD5-514E-8BE0-F72C6D34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5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F67E-1D48-D442-81BB-43F9EFB8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F811-0FBA-F94E-AFAE-B64009A74D17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94965-C8F3-F541-8154-C083100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05207-9070-B04E-AEDD-CE6E9E86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CC8-98EA-2B4B-9369-C6D2FEE1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EDD6-F5D4-0049-B7C7-90BACF94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55C2-CE83-C34C-BF59-264639F3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C313-CD5F-374D-AF4B-9C1171ED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A7C-28F1-9A4C-B45F-485A7DFA25F4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6FA7-E698-114B-864B-55DB3326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6033-DE56-594B-9636-E30B237B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4B81-5F58-594B-9F95-089BB34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CFC41-525B-7140-B557-D3D76554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5CB16-9E1A-E34A-8290-1D0CD149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91416-FA85-C54C-8545-C5676DDC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C0E-DD78-0A46-B1FF-534208786A09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1AB6-A42C-F644-B2A7-630FC247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46E5-668B-914F-870D-FAAFB0F9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508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3FD8-3ACD-534B-B4E7-86A2214F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2A2D-7C37-E741-BC7A-82F25B356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8296-1BD7-844F-8037-BD86A2207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CC0E-DD78-0A46-B1FF-534208786A09}" type="datetime1">
              <a:rPr lang="en-AU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6459-D86B-7940-9DBD-6CC7EF2E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3D9C-5695-FE4E-9CB1-206BE9B6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~nikolaj/programmingz3.html#sec-intr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08412-BA28-6247-BEFB-A884142F9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6100" dirty="0"/>
              <a:t>Building Program Reasoning Tools using LLVM and Z3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1C59E-5585-6A49-A33D-FE5422C55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8560" y="5588000"/>
            <a:ext cx="8258176" cy="63182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1500" dirty="0"/>
              <a:t>--From</a:t>
            </a:r>
            <a:r>
              <a:rPr lang="zh-CN" altLang="en-US" sz="1500" dirty="0"/>
              <a:t> </a:t>
            </a:r>
            <a:r>
              <a:rPr lang="en-AU" sz="1500" dirty="0"/>
              <a:t>POPL’20 Tutorial - January 20, 2020</a:t>
            </a:r>
          </a:p>
          <a:p>
            <a:pPr algn="l"/>
            <a:r>
              <a:rPr lang="en-US" altLang="zh-CN" sz="1500" dirty="0"/>
              <a:t>--source</a:t>
            </a:r>
            <a:r>
              <a:rPr lang="zh-CN" altLang="en-US" sz="1500" dirty="0"/>
              <a:t> </a:t>
            </a:r>
            <a:r>
              <a:rPr lang="en-US" altLang="zh-CN" sz="1500" dirty="0"/>
              <a:t>:</a:t>
            </a:r>
            <a:r>
              <a:rPr lang="zh-CN" altLang="en-US" sz="1500" dirty="0"/>
              <a:t> </a:t>
            </a:r>
            <a:r>
              <a:rPr lang="en-AU" altLang="zh-CN" sz="1500" dirty="0"/>
              <a:t>http://</a:t>
            </a:r>
            <a:r>
              <a:rPr lang="en-AU" altLang="zh-CN" sz="1500" dirty="0" err="1"/>
              <a:t>rightingcode.org</a:t>
            </a:r>
            <a:r>
              <a:rPr lang="en-AU" altLang="zh-CN" sz="1500" dirty="0"/>
              <a:t>/tutorials/popl20/</a:t>
            </a:r>
            <a:r>
              <a:rPr lang="en-AU" altLang="zh-CN" sz="1500" dirty="0" err="1"/>
              <a:t>index.html</a:t>
            </a:r>
            <a:endParaRPr lang="en-US" sz="1500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1EFA-D573-C846-B5A4-A9A316EE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3.1 Reaching Definition Analysis</a:t>
            </a:r>
            <a:endParaRPr dirty="0"/>
          </a:p>
        </p:txBody>
      </p:sp>
      <p:sp>
        <p:nvSpPr>
          <p:cNvPr id="479" name="Google Shape;479;p50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39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" sz="1600" dirty="0"/>
              <a:t>Def(X,Y): Variable X is defined at instruction Y</a:t>
            </a:r>
            <a:endParaRPr sz="1600" dirty="0"/>
          </a:p>
          <a:p>
            <a:pPr marL="0" indent="609585" algn="just">
              <a:buNone/>
            </a:pPr>
            <a:r>
              <a:rPr lang="en" sz="1600" dirty="0"/>
              <a:t>Use(X,Y): Variable X is used at instruction Y</a:t>
            </a:r>
            <a:endParaRPr sz="1600" dirty="0"/>
          </a:p>
          <a:p>
            <a:pPr marL="0" indent="609585" algn="just">
              <a:buNone/>
            </a:pPr>
            <a:r>
              <a:rPr lang="en" sz="1600" dirty="0"/>
              <a:t>Next(X,Y): Instruction Y is an immediate successor of instruction X</a:t>
            </a:r>
            <a:endParaRPr sz="1600" dirty="0"/>
          </a:p>
          <a:p>
            <a:pPr marL="0" indent="609585" algn="just">
              <a:buNone/>
            </a:pPr>
            <a:r>
              <a:rPr lang="en" sz="1600" dirty="0"/>
              <a:t>Gen(X,Y): Definition Y is generated by instruction X</a:t>
            </a:r>
            <a:endParaRPr sz="1600" dirty="0"/>
          </a:p>
          <a:p>
            <a:pPr marL="0" indent="609585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1600" dirty="0"/>
              <a:t>Rules:</a:t>
            </a:r>
            <a:endParaRPr sz="16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1600" dirty="0"/>
              <a:t>Kill(I, J) :- Definition I is killed by instruction J</a:t>
            </a:r>
            <a:endParaRPr sz="1600" dirty="0"/>
          </a:p>
        </p:txBody>
      </p:sp>
      <p:sp>
        <p:nvSpPr>
          <p:cNvPr id="485" name="Google Shape;485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480" name="Google Shape;480;p50"/>
          <p:cNvGrpSpPr/>
          <p:nvPr/>
        </p:nvGrpSpPr>
        <p:grpSpPr>
          <a:xfrm>
            <a:off x="7271278" y="2225562"/>
            <a:ext cx="4025333" cy="1646000"/>
            <a:chOff x="5273775" y="3257275"/>
            <a:chExt cx="3019000" cy="1234500"/>
          </a:xfrm>
        </p:grpSpPr>
        <p:sp>
          <p:nvSpPr>
            <p:cNvPr id="481" name="Google Shape;481;p50"/>
            <p:cNvSpPr txBox="1"/>
            <p:nvPr/>
          </p:nvSpPr>
          <p:spPr>
            <a:xfrm>
              <a:off x="5273775" y="3264602"/>
              <a:ext cx="13227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Instruction I</a:t>
              </a:r>
              <a:endParaRPr sz="2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82" name="Google Shape;482;p50"/>
            <p:cNvGrpSpPr/>
            <p:nvPr/>
          </p:nvGrpSpPr>
          <p:grpSpPr>
            <a:xfrm>
              <a:off x="5273775" y="3257275"/>
              <a:ext cx="3019000" cy="1234500"/>
              <a:chOff x="5273775" y="3257275"/>
              <a:chExt cx="3019000" cy="1234500"/>
            </a:xfrm>
          </p:grpSpPr>
          <p:sp>
            <p:nvSpPr>
              <p:cNvPr id="483" name="Google Shape;483;p50"/>
              <p:cNvSpPr txBox="1"/>
              <p:nvPr/>
            </p:nvSpPr>
            <p:spPr>
              <a:xfrm>
                <a:off x="5273775" y="4138075"/>
                <a:ext cx="13227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dirty="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Instruction J</a:t>
                </a:r>
                <a:endParaRPr sz="2400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4" name="Google Shape;484;p50"/>
              <p:cNvSpPr txBox="1"/>
              <p:nvPr/>
            </p:nvSpPr>
            <p:spPr>
              <a:xfrm>
                <a:off x="6531175" y="3257275"/>
                <a:ext cx="1761600" cy="88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 := y</a:t>
                </a:r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r>
                  <a:rPr lang="en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r>
                  <a:rPr lang="en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 := 15 + z</a:t>
                </a:r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7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</a:t>
            </a:r>
            <a:endParaRPr/>
          </a:p>
        </p:txBody>
      </p:sp>
      <p:sp>
        <p:nvSpPr>
          <p:cNvPr id="491" name="Google Shape;491;p51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0617200" cy="30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-AU" sz="1600" dirty="0"/>
              <a:t>Def(X,Y): Variable X is defined at instruction Y</a:t>
            </a:r>
          </a:p>
          <a:p>
            <a:pPr marL="0" indent="609585" algn="just">
              <a:buNone/>
            </a:pPr>
            <a:r>
              <a:rPr lang="en-AU" sz="1600" dirty="0"/>
              <a:t>Use(X,Y): Variable X is used at instruction Y</a:t>
            </a:r>
          </a:p>
          <a:p>
            <a:pPr marL="0" indent="609585" algn="just">
              <a:buNone/>
            </a:pPr>
            <a:r>
              <a:rPr lang="en-AU" sz="1600" dirty="0"/>
              <a:t>Next(X,Y): Instruction Y is an immediate successor of instruction X</a:t>
            </a:r>
          </a:p>
          <a:p>
            <a:pPr marL="0" indent="609585" algn="just">
              <a:buNone/>
            </a:pPr>
            <a:r>
              <a:rPr lang="en-AU" sz="1600" dirty="0"/>
              <a:t>Gen(X,Y): Definition Y is generated by instruction X</a:t>
            </a:r>
          </a:p>
          <a:p>
            <a:pPr marL="0" indent="609585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1600" dirty="0"/>
              <a:t>Rules:</a:t>
            </a:r>
            <a:endParaRPr sz="16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1600" dirty="0"/>
              <a:t>Kill(Y, Z) :- Def(X, Y) &amp; Def(X, Z) </a:t>
            </a:r>
            <a:endParaRPr sz="1600" dirty="0"/>
          </a:p>
        </p:txBody>
      </p:sp>
      <p:sp>
        <p:nvSpPr>
          <p:cNvPr id="498" name="Google Shape;498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grpSp>
        <p:nvGrpSpPr>
          <p:cNvPr id="11" name="Google Shape;480;p50">
            <a:extLst>
              <a:ext uri="{FF2B5EF4-FFF2-40B4-BE49-F238E27FC236}">
                <a16:creationId xmlns:a16="http://schemas.microsoft.com/office/drawing/2014/main" id="{19E55778-52FF-C047-9450-3B30DB0E1F8C}"/>
              </a:ext>
            </a:extLst>
          </p:cNvPr>
          <p:cNvGrpSpPr/>
          <p:nvPr/>
        </p:nvGrpSpPr>
        <p:grpSpPr>
          <a:xfrm>
            <a:off x="7271278" y="3817764"/>
            <a:ext cx="4025333" cy="1646001"/>
            <a:chOff x="5273775" y="3257274"/>
            <a:chExt cx="3019000" cy="1234501"/>
          </a:xfrm>
        </p:grpSpPr>
        <p:sp>
          <p:nvSpPr>
            <p:cNvPr id="12" name="Google Shape;481;p50">
              <a:extLst>
                <a:ext uri="{FF2B5EF4-FFF2-40B4-BE49-F238E27FC236}">
                  <a16:creationId xmlns:a16="http://schemas.microsoft.com/office/drawing/2014/main" id="{9754F836-9D65-9E48-93B9-193F0A2C98E8}"/>
                </a:ext>
              </a:extLst>
            </p:cNvPr>
            <p:cNvSpPr txBox="1"/>
            <p:nvPr/>
          </p:nvSpPr>
          <p:spPr>
            <a:xfrm>
              <a:off x="5273775" y="3264602"/>
              <a:ext cx="13227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Instruction I</a:t>
              </a:r>
              <a:endParaRPr sz="2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" name="Google Shape;482;p50">
              <a:extLst>
                <a:ext uri="{FF2B5EF4-FFF2-40B4-BE49-F238E27FC236}">
                  <a16:creationId xmlns:a16="http://schemas.microsoft.com/office/drawing/2014/main" id="{9D04251C-FD99-AA4F-AF50-03BF2B3A580A}"/>
                </a:ext>
              </a:extLst>
            </p:cNvPr>
            <p:cNvGrpSpPr/>
            <p:nvPr/>
          </p:nvGrpSpPr>
          <p:grpSpPr>
            <a:xfrm>
              <a:off x="5273775" y="3257274"/>
              <a:ext cx="3019000" cy="1234501"/>
              <a:chOff x="5273775" y="3257274"/>
              <a:chExt cx="3019000" cy="1234501"/>
            </a:xfrm>
          </p:grpSpPr>
          <p:sp>
            <p:nvSpPr>
              <p:cNvPr id="14" name="Google Shape;483;p50">
                <a:extLst>
                  <a:ext uri="{FF2B5EF4-FFF2-40B4-BE49-F238E27FC236}">
                    <a16:creationId xmlns:a16="http://schemas.microsoft.com/office/drawing/2014/main" id="{95ABAFA7-41B6-9E4B-A3D7-A41A918C7F72}"/>
                  </a:ext>
                </a:extLst>
              </p:cNvPr>
              <p:cNvSpPr txBox="1"/>
              <p:nvPr/>
            </p:nvSpPr>
            <p:spPr>
              <a:xfrm>
                <a:off x="5273775" y="4138075"/>
                <a:ext cx="13227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dirty="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Instruction J</a:t>
                </a:r>
                <a:endParaRPr sz="2400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" name="Google Shape;484;p50">
                <a:extLst>
                  <a:ext uri="{FF2B5EF4-FFF2-40B4-BE49-F238E27FC236}">
                    <a16:creationId xmlns:a16="http://schemas.microsoft.com/office/drawing/2014/main" id="{E7572EEF-4C36-F341-AA7E-B496C17CCDE4}"/>
                  </a:ext>
                </a:extLst>
              </p:cNvPr>
              <p:cNvSpPr txBox="1"/>
              <p:nvPr/>
            </p:nvSpPr>
            <p:spPr>
              <a:xfrm>
                <a:off x="6531175" y="3257274"/>
                <a:ext cx="1761600" cy="1002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 := y</a:t>
                </a:r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r>
                  <a:rPr lang="en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r>
                  <a:rPr lang="en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 := 15 + z</a:t>
                </a:r>
                <a:endParaRPr sz="2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57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</a:t>
            </a:r>
            <a:endParaRPr/>
          </a:p>
        </p:txBody>
      </p:sp>
      <p:sp>
        <p:nvSpPr>
          <p:cNvPr id="520" name="Google Shape;520;p54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39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-AU" sz="1600" dirty="0"/>
              <a:t>Def(X,Y): Variable X is defined at instruction Y</a:t>
            </a:r>
          </a:p>
          <a:p>
            <a:pPr marL="0" indent="609585" algn="just">
              <a:buNone/>
            </a:pPr>
            <a:r>
              <a:rPr lang="en-AU" sz="1600" dirty="0"/>
              <a:t>Use(X,Y): Variable X is used at instruction Y</a:t>
            </a:r>
          </a:p>
          <a:p>
            <a:pPr marL="0" indent="609585" algn="just">
              <a:buNone/>
            </a:pPr>
            <a:r>
              <a:rPr lang="en-AU" sz="1600" dirty="0"/>
              <a:t>Next(X,Y): Instruction Y is an immediate successor of instruction X</a:t>
            </a:r>
          </a:p>
          <a:p>
            <a:pPr marL="0" indent="609585" algn="just">
              <a:buNone/>
            </a:pPr>
            <a:r>
              <a:rPr lang="en-AU" sz="1600" dirty="0"/>
              <a:t>Gen(X,Y): Definition Y is generated by instruction X</a:t>
            </a:r>
          </a:p>
          <a:p>
            <a:pPr marL="0" indent="609585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1600" dirty="0"/>
              <a:t>Rules:</a:t>
            </a:r>
            <a:endParaRPr sz="16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1800" dirty="0"/>
              <a:t>Kill(Y, Z) :-  Def(X, Y) &amp; Def(X, Z) </a:t>
            </a:r>
            <a:endParaRPr sz="1800" dirty="0"/>
          </a:p>
          <a:p>
            <a:pPr indent="-406390">
              <a:buSzPts val="1200"/>
              <a:buAutoNum type="arabicPeriod"/>
            </a:pPr>
            <a:r>
              <a:rPr lang="en" sz="1800" dirty="0"/>
              <a:t>Out(X, Y) :- Gen(X, Y)</a:t>
            </a:r>
            <a:endParaRPr sz="1800" dirty="0"/>
          </a:p>
          <a:p>
            <a:pPr indent="-406390">
              <a:buSzPts val="1200"/>
              <a:buAutoNum type="arabicPeriod"/>
            </a:pPr>
            <a:r>
              <a:rPr lang="en" sz="1800" dirty="0"/>
              <a:t>Out(X, Y) :- In(X, Y) &amp; !Kill(X,Y)</a:t>
            </a:r>
            <a:endParaRPr sz="1800" dirty="0"/>
          </a:p>
          <a:p>
            <a:pPr indent="-406390">
              <a:buSzPts val="1200"/>
              <a:buAutoNum type="arabicPeriod"/>
            </a:pPr>
            <a:r>
              <a:rPr lang="en" sz="1800" dirty="0"/>
              <a:t>In(X, Y) :- Definition Y may reach the program point just before instruction X</a:t>
            </a:r>
            <a:endParaRPr sz="18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600" dirty="0"/>
          </a:p>
        </p:txBody>
      </p:sp>
      <p:sp>
        <p:nvSpPr>
          <p:cNvPr id="521" name="Google Shape;521;p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3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</a:t>
            </a:r>
            <a:endParaRPr/>
          </a:p>
        </p:txBody>
      </p:sp>
      <p:sp>
        <p:nvSpPr>
          <p:cNvPr id="527" name="Google Shape;527;p5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39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-AU" sz="1600" dirty="0"/>
              <a:t>Def(X,Y): Variable X is defined at instruction Y</a:t>
            </a:r>
          </a:p>
          <a:p>
            <a:pPr marL="0" indent="609585" algn="just">
              <a:buNone/>
            </a:pPr>
            <a:r>
              <a:rPr lang="en-AU" sz="1600" dirty="0"/>
              <a:t>Use(X,Y): Variable X is used at instruction Y</a:t>
            </a:r>
          </a:p>
          <a:p>
            <a:pPr marL="0" indent="609585" algn="just">
              <a:buNone/>
            </a:pPr>
            <a:r>
              <a:rPr lang="en-AU" sz="1600" dirty="0"/>
              <a:t>Next(X,Y): Instruction Y is an immediate successor of instruction X</a:t>
            </a:r>
          </a:p>
          <a:p>
            <a:pPr marL="0" indent="609585" algn="just">
              <a:buNone/>
            </a:pPr>
            <a:r>
              <a:rPr lang="en-AU" sz="1600" dirty="0"/>
              <a:t>Gen(X,Y): Definition Y is generated by instruction X</a:t>
            </a:r>
          </a:p>
          <a:p>
            <a:pPr marL="0" indent="609585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1600" dirty="0"/>
              <a:t>Rules:</a:t>
            </a:r>
            <a:endParaRPr sz="16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1800" dirty="0"/>
              <a:t>Kill(Y, Z) :-  Def(X, Y) &amp; Def(X, Z) </a:t>
            </a:r>
            <a:endParaRPr sz="1800" dirty="0"/>
          </a:p>
          <a:p>
            <a:pPr indent="-406390">
              <a:buSzPts val="1200"/>
              <a:buAutoNum type="arabicPeriod"/>
            </a:pPr>
            <a:r>
              <a:rPr lang="en" sz="1800" dirty="0"/>
              <a:t>Out(X, Y) :- Gen(X, Y)</a:t>
            </a:r>
            <a:endParaRPr sz="1800" dirty="0"/>
          </a:p>
          <a:p>
            <a:pPr indent="-406390">
              <a:buSzPts val="1200"/>
              <a:buAutoNum type="arabicPeriod"/>
            </a:pPr>
            <a:r>
              <a:rPr lang="en" sz="1800" dirty="0"/>
              <a:t>Out(X, Y) :- In(X, Y) &amp; !Kill(X,Y)</a:t>
            </a:r>
            <a:endParaRPr sz="1800" dirty="0"/>
          </a:p>
          <a:p>
            <a:pPr indent="-406390">
              <a:buSzPts val="1200"/>
              <a:buAutoNum type="arabicPeriod"/>
            </a:pPr>
            <a:r>
              <a:rPr lang="en" sz="1800" dirty="0"/>
              <a:t>In(X, Y) :- Out(Z,Y) &amp; Next(Z, X) </a:t>
            </a:r>
            <a:endParaRPr sz="1800" dirty="0"/>
          </a:p>
        </p:txBody>
      </p:sp>
      <p:sp>
        <p:nvSpPr>
          <p:cNvPr id="529" name="Google Shape;529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96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DD45-7165-6F46-88C3-DEEEB1A0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Reaching Definition Analysis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41CD-22FE-3746-95D6-4431EEAC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E774B-6E64-A940-B2A1-66E2F9440D3B}"/>
              </a:ext>
            </a:extLst>
          </p:cNvPr>
          <p:cNvSpPr/>
          <p:nvPr/>
        </p:nvSpPr>
        <p:spPr>
          <a:xfrm>
            <a:off x="1141411" y="1357803"/>
            <a:ext cx="7850187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AU" sz="2400" dirty="0">
                <a:latin typeface="Roboto"/>
              </a:rPr>
              <a:t>A definition d </a:t>
            </a:r>
            <a:r>
              <a:rPr lang="en-AU" sz="2400" i="1" dirty="0">
                <a:latin typeface="Roboto"/>
              </a:rPr>
              <a:t>reaches</a:t>
            </a:r>
            <a:r>
              <a:rPr lang="en-AU" sz="2400" dirty="0">
                <a:latin typeface="Roboto"/>
              </a:rPr>
              <a:t> a point p if there exists a path from d to p such that d is not overwritten along that path </a:t>
            </a:r>
            <a:endParaRPr lang="en-AU" sz="2400" dirty="0"/>
          </a:p>
          <a:p>
            <a:br>
              <a:rPr lang="en-AU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AAC05-6D0B-0E46-A026-60A494278802}"/>
              </a:ext>
            </a:extLst>
          </p:cNvPr>
          <p:cNvSpPr/>
          <p:nvPr/>
        </p:nvSpPr>
        <p:spPr>
          <a:xfrm>
            <a:off x="1141411" y="2649860"/>
            <a:ext cx="2973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x := y</a:t>
            </a:r>
            <a:endParaRPr lang="en-AU" dirty="0"/>
          </a:p>
          <a:p>
            <a:r>
              <a:rPr lang="en-AU" dirty="0">
                <a:latin typeface="Consolas" panose="020B0609020204030204" pitchFamily="49" charset="0"/>
              </a:rPr>
              <a:t>y := 1</a:t>
            </a:r>
            <a:endParaRPr lang="en-AU" dirty="0"/>
          </a:p>
          <a:p>
            <a:br>
              <a:rPr lang="en-AU" dirty="0"/>
            </a:br>
            <a:r>
              <a:rPr lang="en-AU" dirty="0">
                <a:latin typeface="Consolas" panose="020B0609020204030204" pitchFamily="49" charset="0"/>
              </a:rPr>
              <a:t>while ( x != 1 )   P1 </a:t>
            </a:r>
            <a:endParaRPr lang="en-AU" dirty="0"/>
          </a:p>
          <a:p>
            <a:r>
              <a:rPr lang="en-AU" dirty="0">
                <a:latin typeface="Consolas" panose="020B0609020204030204" pitchFamily="49" charset="0"/>
              </a:rPr>
              <a:t>     y := x * y    </a:t>
            </a:r>
            <a:endParaRPr lang="en-AU" dirty="0"/>
          </a:p>
          <a:p>
            <a:r>
              <a:rPr lang="en-AU" dirty="0">
                <a:latin typeface="Consolas" panose="020B0609020204030204" pitchFamily="49" charset="0"/>
              </a:rPr>
              <a:t>     x := x - 1    P2</a:t>
            </a:r>
            <a:endParaRPr lang="en-AU" dirty="0"/>
          </a:p>
          <a:p>
            <a:br>
              <a:rPr lang="en-AU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56BC8-B0D5-9342-BFB5-994F02EB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0" y="2318801"/>
            <a:ext cx="3280961" cy="37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4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35"/>
          <p:cNvGraphicFramePr/>
          <p:nvPr/>
        </p:nvGraphicFramePr>
        <p:xfrm>
          <a:off x="512064" y="1828800"/>
          <a:ext cx="7632200" cy="49255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8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55" name="Google Shape;35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aphicFrame>
        <p:nvGraphicFramePr>
          <p:cNvPr id="353" name="Google Shape;353;p36"/>
          <p:cNvGraphicFramePr/>
          <p:nvPr/>
        </p:nvGraphicFramePr>
        <p:xfrm>
          <a:off x="512064" y="1828800"/>
          <a:ext cx="7632200" cy="4925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GEN(X,2)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4" name="Google Shape;354;p36"/>
          <p:cNvSpPr/>
          <p:nvPr/>
        </p:nvSpPr>
        <p:spPr>
          <a:xfrm>
            <a:off x="7104067" y="2048267"/>
            <a:ext cx="1876000" cy="1156866"/>
          </a:xfrm>
          <a:prstGeom prst="wedgeRectCallout">
            <a:avLst>
              <a:gd name="adj1" fmla="val -51093"/>
              <a:gd name="adj2" fmla="val 71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Definition X is generated by node 2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6727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63" name="Google Shape;363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graphicFrame>
        <p:nvGraphicFramePr>
          <p:cNvPr id="361" name="Google Shape;361;p37"/>
          <p:cNvGraphicFramePr/>
          <p:nvPr/>
        </p:nvGraphicFramePr>
        <p:xfrm>
          <a:off x="512064" y="1828800"/>
          <a:ext cx="7632200" cy="4925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62" name="Google Shape;362;p37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00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graphicFrame>
        <p:nvGraphicFramePr>
          <p:cNvPr id="369" name="Google Shape;369;p38"/>
          <p:cNvGraphicFramePr/>
          <p:nvPr/>
        </p:nvGraphicFramePr>
        <p:xfrm>
          <a:off x="512064" y="1828800"/>
          <a:ext cx="7632200" cy="4925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GEN(Y,3)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3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graphicFrame>
        <p:nvGraphicFramePr>
          <p:cNvPr id="377" name="Google Shape;377;p39"/>
          <p:cNvGraphicFramePr/>
          <p:nvPr/>
        </p:nvGraphicFramePr>
        <p:xfrm>
          <a:off x="512064" y="1828800"/>
          <a:ext cx="7632200" cy="514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78" name="Google Shape;378;p39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4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CF7D-6F3F-2646-86C9-94C25B7C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cap="none"/>
              <a:t>Full</a:t>
            </a:r>
            <a:r>
              <a:rPr lang="zh-CN" altLang="en-US" cap="none"/>
              <a:t> </a:t>
            </a:r>
            <a:r>
              <a:rPr lang="en-US" altLang="zh-CN" cap="none"/>
              <a:t>tutorial</a:t>
            </a:r>
            <a:r>
              <a:rPr lang="zh-CN" altLang="en-US" cap="none"/>
              <a:t> </a:t>
            </a:r>
            <a:r>
              <a:rPr lang="en-US" altLang="zh-CN" cap="none"/>
              <a:t>overview</a:t>
            </a:r>
            <a:endParaRPr lang="en-US" cap="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E293-8E7B-2049-8ED7-EBB9CE7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20469-DC38-4B4A-BAC3-75EF37AAB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718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06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graphicFrame>
        <p:nvGraphicFramePr>
          <p:cNvPr id="385" name="Google Shape;385;p40"/>
          <p:cNvGraphicFramePr/>
          <p:nvPr/>
        </p:nvGraphicFramePr>
        <p:xfrm>
          <a:off x="512064" y="1828800"/>
          <a:ext cx="7632200" cy="53025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6" name="Google Shape;386;p40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1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396" name="Google Shape;396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graphicFrame>
        <p:nvGraphicFramePr>
          <p:cNvPr id="394" name="Google Shape;394;p41"/>
          <p:cNvGraphicFramePr/>
          <p:nvPr/>
        </p:nvGraphicFramePr>
        <p:xfrm>
          <a:off x="512064" y="1828800"/>
          <a:ext cx="7632200" cy="531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KILL(Y,5)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p41"/>
          <p:cNvSpPr/>
          <p:nvPr/>
        </p:nvSpPr>
        <p:spPr>
          <a:xfrm>
            <a:off x="7189833" y="3782291"/>
            <a:ext cx="1876000" cy="1132276"/>
          </a:xfrm>
          <a:prstGeom prst="wedgeRectCallout">
            <a:avLst>
              <a:gd name="adj1" fmla="val -51093"/>
              <a:gd name="adj2" fmla="val 71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Definition Y is killed by node 5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519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2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405" name="Google Shape;405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graphicFrame>
        <p:nvGraphicFramePr>
          <p:cNvPr id="403" name="Google Shape;403;p42"/>
          <p:cNvGraphicFramePr/>
          <p:nvPr/>
        </p:nvGraphicFramePr>
        <p:xfrm>
          <a:off x="512064" y="1828800"/>
          <a:ext cx="7632200" cy="531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GEN(Y,5)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4" name="Google Shape;404;p42"/>
          <p:cNvSpPr/>
          <p:nvPr/>
        </p:nvSpPr>
        <p:spPr>
          <a:xfrm>
            <a:off x="7188067" y="3740727"/>
            <a:ext cx="1876000" cy="1173840"/>
          </a:xfrm>
          <a:prstGeom prst="wedgeRectCallout">
            <a:avLst>
              <a:gd name="adj1" fmla="val -51093"/>
              <a:gd name="adj2" fmla="val 71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Definition Y is generated by node 5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9833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413" name="Google Shape;413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graphicFrame>
        <p:nvGraphicFramePr>
          <p:cNvPr id="411" name="Google Shape;411;p43"/>
          <p:cNvGraphicFramePr/>
          <p:nvPr/>
        </p:nvGraphicFramePr>
        <p:xfrm>
          <a:off x="512064" y="1828800"/>
          <a:ext cx="7632200" cy="531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 and OUT(6)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12" name="Google Shape;412;p43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6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421" name="Google Shape;421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graphicFrame>
        <p:nvGraphicFramePr>
          <p:cNvPr id="419" name="Google Shape;419;p44"/>
          <p:cNvGraphicFramePr/>
          <p:nvPr/>
        </p:nvGraphicFramePr>
        <p:xfrm>
          <a:off x="512064" y="1828800"/>
          <a:ext cx="7632200" cy="53202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 and OUT(6)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KILL(X,6) and GEN(X,6)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15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429" name="Google Shape;429;p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graphicFrame>
        <p:nvGraphicFramePr>
          <p:cNvPr id="427" name="Google Shape;427;p45"/>
          <p:cNvGraphicFramePr/>
          <p:nvPr/>
        </p:nvGraphicFramePr>
        <p:xfrm>
          <a:off x="512064" y="1828800"/>
          <a:ext cx="7632200" cy="53202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OUT(6)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 and OUT(6)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28" name="Google Shape;428;p45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42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Reaching Definition Analysis - Example</a:t>
            </a:r>
            <a:endParaRPr dirty="0"/>
          </a:p>
        </p:txBody>
      </p:sp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graphicFrame>
        <p:nvGraphicFramePr>
          <p:cNvPr id="435" name="Google Shape;435;p46"/>
          <p:cNvGraphicFramePr/>
          <p:nvPr/>
        </p:nvGraphicFramePr>
        <p:xfrm>
          <a:off x="512064" y="1828800"/>
          <a:ext cx="7632200" cy="53202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OUT(6)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 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OUT(6)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OUT(6)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OUT(6)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{&lt;x,2&gt;,&lt;y,5&gt;} and 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OUT(6)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36" name="Google Shape;436;p46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8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graphicFrame>
        <p:nvGraphicFramePr>
          <p:cNvPr id="443" name="Google Shape;443;p47"/>
          <p:cNvGraphicFramePr/>
          <p:nvPr/>
        </p:nvGraphicFramePr>
        <p:xfrm>
          <a:off x="512064" y="1828800"/>
          <a:ext cx="7632201" cy="53517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{&lt;x,2&gt;,&lt;y,5&gt;,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{&lt;x,2&gt;,&lt;y,5&gt;, </a:t>
                      </a: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66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Reaching Definition Analysis - Example</a:t>
            </a:r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graphicFrame>
        <p:nvGraphicFramePr>
          <p:cNvPr id="451" name="Google Shape;451;p48"/>
          <p:cNvGraphicFramePr/>
          <p:nvPr/>
        </p:nvGraphicFramePr>
        <p:xfrm>
          <a:off x="517200" y="1833067"/>
          <a:ext cx="7633701" cy="52211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OUT(n)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{&lt;x,?&gt;,&lt;y,?&gt;}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{&lt;x,2&gt;,&lt;y,?&gt;}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{&lt;x,2&gt;,&lt;y,3&gt;,&lt;y,5&gt;,&lt;x,6&gt;}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{&lt;x,2&gt;,&lt;y,3&gt;,&lt;y,5&gt;,&lt;x,6&gt;}</a:t>
                      </a:r>
                      <a:endParaRPr sz="1500" dirty="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{&lt;x,2&gt;,&lt;y,3&gt;,&lt;y,5&gt;,&lt;x,6&gt;}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{&lt;x,2&gt;,&lt;y,5&gt;,&lt;x,6&gt;}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{&lt;x,2&gt;,&lt;y,5&gt;,&lt;x,6&gt;}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{&lt;y,5&gt;,&lt;x,6&gt;}</a:t>
                      </a:r>
                      <a:endParaRPr sz="15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6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{&lt;x,2&gt;,&lt;y,3&gt;,&lt;y,5&gt;,&lt;x,6&gt;}</a:t>
                      </a:r>
                      <a:endParaRPr sz="15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5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52" name="Google Shape;452;p48"/>
          <p:cNvPicPr preferRelativeResize="0"/>
          <p:nvPr/>
        </p:nvPicPr>
        <p:blipFill rotWithShape="1">
          <a:blip r:embed="rId3">
            <a:alphaModFix/>
          </a:blip>
          <a:srcRect l="1854"/>
          <a:stretch/>
        </p:blipFill>
        <p:spPr>
          <a:xfrm>
            <a:off x="8323387" y="2048267"/>
            <a:ext cx="3669333" cy="42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16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3.2 Taint Analysis</a:t>
            </a:r>
            <a:endParaRPr dirty="0"/>
          </a:p>
        </p:txBody>
      </p:sp>
      <p:sp>
        <p:nvSpPr>
          <p:cNvPr id="535" name="Google Shape;535;p56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1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Any variable that can be set or modified by a user poses a potential</a:t>
            </a:r>
            <a:br>
              <a:rPr lang="en" dirty="0"/>
            </a:br>
            <a:r>
              <a:rPr lang="en" dirty="0"/>
              <a:t>security risk </a:t>
            </a:r>
            <a:endParaRPr dirty="0"/>
          </a:p>
          <a:p>
            <a:r>
              <a:rPr lang="en" dirty="0"/>
              <a:t>We call these variables </a:t>
            </a:r>
            <a:r>
              <a:rPr lang="en" i="1" dirty="0">
                <a:solidFill>
                  <a:schemeClr val="accent3"/>
                </a:solidFill>
              </a:rPr>
              <a:t>tainted</a:t>
            </a:r>
            <a:endParaRPr i="1" dirty="0">
              <a:solidFill>
                <a:schemeClr val="accent3"/>
              </a:solidFill>
            </a:endParaRPr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grpSp>
        <p:nvGrpSpPr>
          <p:cNvPr id="536" name="Google Shape;536;p56"/>
          <p:cNvGrpSpPr/>
          <p:nvPr/>
        </p:nvGrpSpPr>
        <p:grpSpPr>
          <a:xfrm>
            <a:off x="3916681" y="4060333"/>
            <a:ext cx="5152967" cy="994400"/>
            <a:chOff x="3413650" y="3521275"/>
            <a:chExt cx="3864725" cy="745800"/>
          </a:xfrm>
        </p:grpSpPr>
        <p:sp>
          <p:nvSpPr>
            <p:cNvPr id="537" name="Google Shape;537;p56"/>
            <p:cNvSpPr/>
            <p:nvPr/>
          </p:nvSpPr>
          <p:spPr>
            <a:xfrm>
              <a:off x="3413650" y="3687250"/>
              <a:ext cx="984000" cy="207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p56"/>
            <p:cNvSpPr txBox="1"/>
            <p:nvPr/>
          </p:nvSpPr>
          <p:spPr>
            <a:xfrm>
              <a:off x="4525875" y="3521275"/>
              <a:ext cx="27525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tainted value reaches y and z which are now also tainted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9" name="Google Shape;539;p56"/>
          <p:cNvSpPr txBox="1"/>
          <p:nvPr/>
        </p:nvSpPr>
        <p:spPr>
          <a:xfrm>
            <a:off x="1915249" y="3691933"/>
            <a:ext cx="2936000" cy="1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sz="24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:= x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:= 4 / y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8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313D-27A8-274D-A58B-27A4C4D8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185" y="2648778"/>
            <a:ext cx="2324632" cy="1560443"/>
          </a:xfrm>
        </p:spPr>
        <p:txBody>
          <a:bodyPr anchor="ctr">
            <a:normAutofit/>
          </a:bodyPr>
          <a:lstStyle/>
          <a:p>
            <a:r>
              <a:rPr lang="en-US" altLang="zh-CN" sz="3200" cap="none" dirty="0"/>
              <a:t>Why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is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for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program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reasoning</a:t>
            </a:r>
            <a:r>
              <a:rPr lang="zh-CN" altLang="en-US" sz="3200" cap="none" dirty="0"/>
              <a:t>？</a:t>
            </a:r>
            <a:endParaRPr lang="en-US" sz="3200" cap="none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AF14AE0-7838-48A7-A396-B8E24DA65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4341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3B058-FD61-5840-AED8-439F46A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25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>
            <a:spLocks noGrp="1"/>
          </p:cNvSpPr>
          <p:nvPr>
            <p:ph type="title"/>
          </p:nvPr>
        </p:nvSpPr>
        <p:spPr>
          <a:xfrm>
            <a:off x="609965" y="520909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Taint Analysis</a:t>
            </a:r>
            <a:endParaRPr/>
          </a:p>
        </p:txBody>
      </p:sp>
      <p:sp>
        <p:nvSpPr>
          <p:cNvPr id="546" name="Google Shape;546;p57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1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Any variable that can be set or modified by a user poses a potential</a:t>
            </a:r>
            <a:br>
              <a:rPr lang="en" dirty="0"/>
            </a:br>
            <a:r>
              <a:rPr lang="en" dirty="0"/>
              <a:t>security risk </a:t>
            </a:r>
            <a:endParaRPr dirty="0"/>
          </a:p>
          <a:p>
            <a:r>
              <a:rPr lang="en" dirty="0"/>
              <a:t>We call these variables </a:t>
            </a:r>
            <a:r>
              <a:rPr lang="en" i="1" dirty="0">
                <a:solidFill>
                  <a:schemeClr val="accent3"/>
                </a:solidFill>
              </a:rPr>
              <a:t>tainted</a:t>
            </a:r>
            <a:endParaRPr i="1" dirty="0">
              <a:solidFill>
                <a:schemeClr val="accent3"/>
              </a:solidFill>
            </a:endParaRPr>
          </a:p>
        </p:txBody>
      </p:sp>
      <p:sp>
        <p:nvSpPr>
          <p:cNvPr id="551" name="Google Shape;551;p5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grpSp>
        <p:nvGrpSpPr>
          <p:cNvPr id="547" name="Google Shape;547;p57"/>
          <p:cNvGrpSpPr/>
          <p:nvPr/>
        </p:nvGrpSpPr>
        <p:grpSpPr>
          <a:xfrm>
            <a:off x="3741643" y="4159157"/>
            <a:ext cx="5152967" cy="994400"/>
            <a:chOff x="3413650" y="3779500"/>
            <a:chExt cx="3864725" cy="745800"/>
          </a:xfrm>
        </p:grpSpPr>
        <p:sp>
          <p:nvSpPr>
            <p:cNvPr id="548" name="Google Shape;548;p57"/>
            <p:cNvSpPr/>
            <p:nvPr/>
          </p:nvSpPr>
          <p:spPr>
            <a:xfrm>
              <a:off x="3413650" y="4048600"/>
              <a:ext cx="984000" cy="207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p57"/>
            <p:cNvSpPr txBox="1"/>
            <p:nvPr/>
          </p:nvSpPr>
          <p:spPr>
            <a:xfrm>
              <a:off x="4525875" y="3779500"/>
              <a:ext cx="27525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poses a security risk as attackers could intentionally set x to zero to cause an exploitable divide by zero bug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0" name="Google Shape;550;p57"/>
          <p:cNvSpPr txBox="1"/>
          <p:nvPr/>
        </p:nvSpPr>
        <p:spPr>
          <a:xfrm>
            <a:off x="1595351" y="3608433"/>
            <a:ext cx="2936000" cy="1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sz="24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:= x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:= 4 / y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48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Taint Analysis Rules</a:t>
            </a:r>
            <a:endParaRPr/>
          </a:p>
        </p:txBody>
      </p:sp>
      <p:sp>
        <p:nvSpPr>
          <p:cNvPr id="569" name="Google Shape;569;p59"/>
          <p:cNvSpPr txBox="1">
            <a:spLocks noGrp="1"/>
          </p:cNvSpPr>
          <p:nvPr>
            <p:ph type="body" idx="1"/>
          </p:nvPr>
        </p:nvSpPr>
        <p:spPr>
          <a:xfrm>
            <a:off x="517200" y="1812167"/>
            <a:ext cx="11157600" cy="475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" sz="2000" dirty="0"/>
              <a:t>Def(X,Y): Variable X is defined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Use(X,Y): Variable X is used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In(X,Y): Instruction Y may reach the program point just before instruction X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Taint(X): There exists a function call at instruction X that reads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Sanitizer(X): There exists a function call at instruction X that sanitizes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 err="1"/>
              <a:t>Div</a:t>
            </a:r>
            <a:r>
              <a:rPr lang="en" sz="2000" dirty="0"/>
              <a:t>(X,Y): There exists a division operation at instruction Y whose divisor is variable X</a:t>
            </a:r>
            <a:endParaRPr sz="2000" dirty="0"/>
          </a:p>
          <a:p>
            <a:pPr marL="0" indent="0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1600" dirty="0"/>
              <a:t>Rules:</a:t>
            </a:r>
            <a:endParaRPr sz="16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2000" dirty="0"/>
              <a:t>Edge(I, J) :- There exists an immediate data-flow from instruction I to J</a:t>
            </a:r>
            <a:endParaRPr sz="2000" dirty="0"/>
          </a:p>
        </p:txBody>
      </p:sp>
      <p:sp>
        <p:nvSpPr>
          <p:cNvPr id="571" name="Google Shape;571;p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70" name="Google Shape;570;p59"/>
          <p:cNvSpPr txBox="1"/>
          <p:nvPr/>
        </p:nvSpPr>
        <p:spPr>
          <a:xfrm>
            <a:off x="7670212" y="5166556"/>
            <a:ext cx="4004588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sz="24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tainted_input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:= x   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8454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Taint Analysis Rules</a:t>
            </a:r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body" idx="1"/>
          </p:nvPr>
        </p:nvSpPr>
        <p:spPr>
          <a:xfrm>
            <a:off x="517200" y="1812167"/>
            <a:ext cx="11157600" cy="36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" sz="2000" dirty="0"/>
              <a:t>Def(X,Y): Variable X is defined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Use(X,Y): Variable X is used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In(X,Y): Instruction Y may reach the program point just before instruction X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Taint(X): There exists a function call at instruction X that reads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Sanitizer(X): There exists a function call at instruction X that sanitizes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 err="1"/>
              <a:t>Div</a:t>
            </a:r>
            <a:r>
              <a:rPr lang="en" sz="2000" dirty="0"/>
              <a:t>(X,Y): There exists a division operation at instruction Y whose divisor is variable X</a:t>
            </a:r>
            <a:endParaRPr sz="2000" dirty="0"/>
          </a:p>
          <a:p>
            <a:pPr marL="0" indent="0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2000" dirty="0"/>
              <a:t>Rules:</a:t>
            </a:r>
            <a:endParaRPr sz="20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2000" dirty="0"/>
              <a:t>Edge(Y, Z) :- Def(X, Y) &amp; Use(X, Z) &amp; In(Z,Y)</a:t>
            </a:r>
            <a:endParaRPr sz="2000" dirty="0"/>
          </a:p>
        </p:txBody>
      </p:sp>
      <p:sp>
        <p:nvSpPr>
          <p:cNvPr id="582" name="Google Shape;582;p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578" name="Google Shape;578;p60"/>
          <p:cNvSpPr txBox="1"/>
          <p:nvPr/>
        </p:nvSpPr>
        <p:spPr>
          <a:xfrm>
            <a:off x="6823982" y="4702410"/>
            <a:ext cx="21836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Instruction Y</a:t>
            </a:r>
            <a:endParaRPr sz="24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60"/>
          <p:cNvSpPr txBox="1"/>
          <p:nvPr/>
        </p:nvSpPr>
        <p:spPr>
          <a:xfrm>
            <a:off x="6823982" y="5057678"/>
            <a:ext cx="21836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Instruction Z</a:t>
            </a:r>
            <a:endParaRPr sz="24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60"/>
          <p:cNvSpPr txBox="1"/>
          <p:nvPr/>
        </p:nvSpPr>
        <p:spPr>
          <a:xfrm>
            <a:off x="8578490" y="4675478"/>
            <a:ext cx="4527909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sz="24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tainted_input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y := x  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224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Taint Analysis Rules</a:t>
            </a:r>
            <a:endParaRPr/>
          </a:p>
        </p:txBody>
      </p:sp>
      <p:sp>
        <p:nvSpPr>
          <p:cNvPr id="603" name="Google Shape;603;p63"/>
          <p:cNvSpPr txBox="1">
            <a:spLocks noGrp="1"/>
          </p:cNvSpPr>
          <p:nvPr>
            <p:ph type="body" idx="1"/>
          </p:nvPr>
        </p:nvSpPr>
        <p:spPr>
          <a:xfrm>
            <a:off x="517200" y="1812167"/>
            <a:ext cx="11157600" cy="40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Relations:</a:t>
            </a:r>
            <a:endParaRPr sz="16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" sz="2000" dirty="0"/>
              <a:t>Def(X,Y): Variable X is defined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Use(X,Y): Variable X is used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In(X,Y): Instruction Y may reach the program point just before instruction X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Taint(X): There exists a function call at instruction X that reads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Sanitizer(X): There exists a function call at instruction X that sanitizes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 err="1"/>
              <a:t>Div</a:t>
            </a:r>
            <a:r>
              <a:rPr lang="en" sz="2000" dirty="0"/>
              <a:t>(X,Y): There exists a division operation </a:t>
            </a:r>
            <a:r>
              <a:rPr lang="en" sz="2000" dirty="0">
                <a:solidFill>
                  <a:schemeClr val="bg1"/>
                </a:solidFill>
              </a:rPr>
              <a:t>at instruction Y whose divisor is variable X</a:t>
            </a:r>
            <a:endParaRPr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1600" dirty="0"/>
              <a:t>Rules:</a:t>
            </a:r>
            <a:endParaRPr sz="16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2000" dirty="0"/>
              <a:t>Edge(Y, Z) :- Def(X, Y) &amp; Use(X, Z) &amp; In(Z,Y)</a:t>
            </a:r>
            <a:endParaRPr sz="2000" dirty="0"/>
          </a:p>
          <a:p>
            <a:pPr indent="-406390">
              <a:buSzPts val="1200"/>
              <a:buAutoNum type="arabicPeriod"/>
            </a:pPr>
            <a:r>
              <a:rPr lang="en" sz="2000" dirty="0"/>
              <a:t>Path(I, J) :- Edge(I,J) &amp; Taint(I)</a:t>
            </a:r>
            <a:endParaRPr sz="2000" dirty="0"/>
          </a:p>
          <a:p>
            <a:pPr indent="-406390">
              <a:buSzPts val="1200"/>
              <a:buAutoNum type="arabicPeriod"/>
            </a:pPr>
            <a:r>
              <a:rPr lang="en" sz="2000" dirty="0"/>
              <a:t>Path(I, K) :- Path(I,J) &amp; Edge(J,K) &amp; !Sanitizer(J)</a:t>
            </a:r>
            <a:endParaRPr sz="2000" dirty="0"/>
          </a:p>
        </p:txBody>
      </p:sp>
      <p:sp>
        <p:nvSpPr>
          <p:cNvPr id="607" name="Google Shape;607;p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04" name="Google Shape;604;p63"/>
          <p:cNvSpPr txBox="1"/>
          <p:nvPr/>
        </p:nvSpPr>
        <p:spPr>
          <a:xfrm>
            <a:off x="6455418" y="4773367"/>
            <a:ext cx="2183600" cy="144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Instruction I</a:t>
            </a:r>
            <a:endParaRPr sz="24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Instruction J</a:t>
            </a:r>
            <a:endParaRPr sz="24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Instruction K</a:t>
            </a:r>
            <a:endParaRPr sz="24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63"/>
          <p:cNvSpPr txBox="1"/>
          <p:nvPr/>
        </p:nvSpPr>
        <p:spPr>
          <a:xfrm>
            <a:off x="8290848" y="4773367"/>
            <a:ext cx="4065600" cy="1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tainted_input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y := 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z := y + 15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8249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Taint Analysis Rules</a:t>
            </a:r>
            <a:endParaRPr dirty="0"/>
          </a:p>
        </p:txBody>
      </p:sp>
      <p:sp>
        <p:nvSpPr>
          <p:cNvPr id="613" name="Google Shape;613;p64"/>
          <p:cNvSpPr txBox="1">
            <a:spLocks noGrp="1"/>
          </p:cNvSpPr>
          <p:nvPr>
            <p:ph type="body" idx="1"/>
          </p:nvPr>
        </p:nvSpPr>
        <p:spPr>
          <a:xfrm>
            <a:off x="517200" y="1812167"/>
            <a:ext cx="11157600" cy="475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Relations:</a:t>
            </a:r>
            <a:endParaRPr sz="2000" dirty="0"/>
          </a:p>
          <a:p>
            <a:pPr marL="0" indent="609585" algn="just">
              <a:spcBef>
                <a:spcPts val="2133"/>
              </a:spcBef>
              <a:buNone/>
            </a:pPr>
            <a:r>
              <a:rPr lang="en" sz="2000" dirty="0"/>
              <a:t>Def(X,Y): Variable X is defined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Use(X,Y): Variable X is used at instruction Y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In(X,Y): Instruction Y may reach the program point just before instruction X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Taint(X): There exists a function call at instruction X that reads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/>
              <a:t>Sanitizer(X): There exists a function call at instruction X that sanitizes a tainted input</a:t>
            </a:r>
            <a:endParaRPr sz="2000" dirty="0"/>
          </a:p>
          <a:p>
            <a:pPr marL="0" indent="609585" algn="just">
              <a:buNone/>
            </a:pPr>
            <a:r>
              <a:rPr lang="en" sz="2000" dirty="0" err="1"/>
              <a:t>Div</a:t>
            </a:r>
            <a:r>
              <a:rPr lang="en" sz="2000" dirty="0"/>
              <a:t>(X,Y): There exists a division operation at instruction </a:t>
            </a:r>
            <a:r>
              <a:rPr lang="en" sz="1600" dirty="0">
                <a:solidFill>
                  <a:schemeClr val="bg1"/>
                </a:solidFill>
              </a:rPr>
              <a:t>Y whose divisor is variable X</a:t>
            </a:r>
            <a:endParaRPr sz="16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sz="1600" dirty="0"/>
          </a:p>
          <a:p>
            <a:pPr marL="0" indent="0">
              <a:buNone/>
            </a:pPr>
            <a:r>
              <a:rPr lang="en" sz="2000" dirty="0"/>
              <a:t>Rules:</a:t>
            </a:r>
            <a:endParaRPr sz="2000" dirty="0"/>
          </a:p>
          <a:p>
            <a:pPr indent="-406390">
              <a:spcBef>
                <a:spcPts val="2133"/>
              </a:spcBef>
              <a:buSzPts val="1200"/>
              <a:buAutoNum type="arabicPeriod"/>
            </a:pPr>
            <a:r>
              <a:rPr lang="en" sz="2000" dirty="0"/>
              <a:t>Edge(Y, Z) :- Def(X, Y) &amp; Use(X, Z) &amp; In(Z,Y)</a:t>
            </a:r>
            <a:endParaRPr sz="2000" dirty="0"/>
          </a:p>
          <a:p>
            <a:pPr indent="-406390">
              <a:buSzPts val="1200"/>
              <a:buAutoNum type="arabicPeriod"/>
            </a:pPr>
            <a:r>
              <a:rPr lang="en" sz="2000" dirty="0"/>
              <a:t>Path(I, J) :- Edge(I,J) &amp; Taint(I)</a:t>
            </a:r>
            <a:endParaRPr sz="2000" dirty="0"/>
          </a:p>
          <a:p>
            <a:pPr indent="-406390">
              <a:buSzPts val="1200"/>
              <a:buAutoNum type="arabicPeriod"/>
            </a:pPr>
            <a:r>
              <a:rPr lang="en" sz="2000" dirty="0"/>
              <a:t>Path(I, K) :- Path(I,J) &amp; Edge(J,K) &amp; !Sanitizer(J)</a:t>
            </a:r>
            <a:endParaRPr sz="2000" dirty="0"/>
          </a:p>
          <a:p>
            <a:pPr indent="-406390">
              <a:buSzPts val="1200"/>
              <a:buAutoNum type="arabicPeriod"/>
            </a:pPr>
            <a:r>
              <a:rPr lang="en" sz="2000" dirty="0"/>
              <a:t>Alarm( I ) :- There exists a potential exploitable divide-by-zero error at instruction I</a:t>
            </a:r>
            <a:r>
              <a:rPr lang="en" sz="1600" dirty="0"/>
              <a:t>  </a:t>
            </a:r>
            <a:endParaRPr sz="1600" dirty="0"/>
          </a:p>
        </p:txBody>
      </p:sp>
      <p:sp>
        <p:nvSpPr>
          <p:cNvPr id="616" name="Google Shape;616;p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614" name="Google Shape;614;p64"/>
          <p:cNvSpPr txBox="1"/>
          <p:nvPr/>
        </p:nvSpPr>
        <p:spPr>
          <a:xfrm>
            <a:off x="11133906" y="5202683"/>
            <a:ext cx="1435200" cy="5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C53929"/>
                </a:solidFill>
                <a:latin typeface="Roboto"/>
                <a:ea typeface="Roboto"/>
                <a:cs typeface="Roboto"/>
                <a:sym typeface="Roboto"/>
              </a:rPr>
              <a:t>ALARM</a:t>
            </a:r>
            <a:endParaRPr sz="2400" b="1" dirty="0">
              <a:solidFill>
                <a:srgbClr val="C539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64"/>
          <p:cNvSpPr txBox="1"/>
          <p:nvPr/>
        </p:nvSpPr>
        <p:spPr>
          <a:xfrm>
            <a:off x="9321164" y="4456900"/>
            <a:ext cx="2870836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sz="24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input()</a:t>
            </a:r>
            <a:endParaRPr sz="24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:= x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:= 4 / y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ECB0B-1901-A340-A622-9A854E4A824F}"/>
              </a:ext>
            </a:extLst>
          </p:cNvPr>
          <p:cNvSpPr/>
          <p:nvPr/>
        </p:nvSpPr>
        <p:spPr>
          <a:xfrm>
            <a:off x="7708582" y="4689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Instruction I</a:t>
            </a:r>
          </a:p>
          <a:p>
            <a:r>
              <a:rPr lang="en-AU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Instruction J</a:t>
            </a:r>
          </a:p>
          <a:p>
            <a:r>
              <a:rPr lang="en-AU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Instruction K</a:t>
            </a:r>
          </a:p>
        </p:txBody>
      </p:sp>
    </p:spTree>
    <p:extLst>
      <p:ext uri="{BB962C8B-B14F-4D97-AF65-F5344CB8AC3E}">
        <p14:creationId xmlns:p14="http://schemas.microsoft.com/office/powerpoint/2010/main" val="365480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E956-05B3-8047-BD93-7D503FCC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Google Shape;638;p67">
            <a:extLst>
              <a:ext uri="{FF2B5EF4-FFF2-40B4-BE49-F238E27FC236}">
                <a16:creationId xmlns:a16="http://schemas.microsoft.com/office/drawing/2014/main" id="{A62739B7-9B91-9544-A9AF-07AEEF8F4194}"/>
              </a:ext>
            </a:extLst>
          </p:cNvPr>
          <p:cNvSpPr txBox="1"/>
          <p:nvPr/>
        </p:nvSpPr>
        <p:spPr>
          <a:xfrm>
            <a:off x="936436" y="2450126"/>
            <a:ext cx="2527200" cy="129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 := </a:t>
            </a:r>
            <a:r>
              <a:rPr lang="en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input()</a:t>
            </a:r>
            <a:endParaRPr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y := x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z := 4 / y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39;p67">
            <a:extLst>
              <a:ext uri="{FF2B5EF4-FFF2-40B4-BE49-F238E27FC236}">
                <a16:creationId xmlns:a16="http://schemas.microsoft.com/office/drawing/2014/main" id="{9B9481F8-7ABA-854B-A17A-7C1C3A90E814}"/>
              </a:ext>
            </a:extLst>
          </p:cNvPr>
          <p:cNvSpPr txBox="1"/>
          <p:nvPr/>
        </p:nvSpPr>
        <p:spPr>
          <a:xfrm>
            <a:off x="3518150" y="1505627"/>
            <a:ext cx="7145400" cy="3652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Edge("%call = call i32 (...) @</a:t>
            </a: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tainted_input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()", "store i32 %call, i32* %x, align 4")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Edge("store i32 %call, i32* %x, align 4", "%0 = load i32, i32* %x, align 4")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Edge("%0 = load i32, i32* %x, align 4", "store i32 %0, i32* %y, align 4")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Edge("store i32 %0, i32* %y, align 4", "%1 = load i32, i32* %y, align 4")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Edge("%1 = load i32, i32* %y, align 4", "%div = </a:t>
            </a: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sdiv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i32 4, %1")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Path("%call = call i32 (...) @</a:t>
            </a: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tainted_input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()", "%div = </a:t>
            </a: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sdiv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i32 4, %1")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Query Z3 is there an alarm?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Alarm("%div = </a:t>
            </a: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sdiv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i32 4, %1")</a:t>
            </a:r>
            <a:b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872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Step 1. Writing Analysis Rules</a:t>
            </a:r>
            <a:endParaRPr dirty="0"/>
          </a:p>
        </p:txBody>
      </p:sp>
      <p:sp>
        <p:nvSpPr>
          <p:cNvPr id="647" name="Google Shape;647;p68"/>
          <p:cNvSpPr txBox="1">
            <a:spLocks noGrp="1"/>
          </p:cNvSpPr>
          <p:nvPr>
            <p:ph type="body" idx="1"/>
          </p:nvPr>
        </p:nvSpPr>
        <p:spPr>
          <a:xfrm>
            <a:off x="517200" y="1759899"/>
            <a:ext cx="11157600" cy="6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 algn="just">
              <a:buSzPts val="1400"/>
              <a:buFont typeface="Times New Roman"/>
              <a:buChar char="●"/>
            </a:pPr>
            <a:r>
              <a:rPr lang="en" sz="1867" dirty="0"/>
              <a:t>Write the rules we just defined in the </a:t>
            </a:r>
            <a:r>
              <a:rPr lang="en" sz="1867" dirty="0">
                <a:solidFill>
                  <a:schemeClr val="accent5"/>
                </a:solidFill>
              </a:rPr>
              <a:t>initialize </a:t>
            </a:r>
            <a:r>
              <a:rPr lang="en" sz="1867" dirty="0"/>
              <a:t>function in </a:t>
            </a:r>
            <a:r>
              <a:rPr lang="en" sz="1867" dirty="0" err="1">
                <a:solidFill>
                  <a:schemeClr val="accent5"/>
                </a:solidFill>
              </a:rPr>
              <a:t>Extractor.cpp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68"/>
          <p:cNvSpPr txBox="1"/>
          <p:nvPr/>
        </p:nvSpPr>
        <p:spPr>
          <a:xfrm>
            <a:off x="426000" y="2389500"/>
            <a:ext cx="113400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42857"/>
              </a:lnSpc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z3::expr X =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C.bv_const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("X", 32);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2857"/>
              </a:lnSpc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z3::expr Y =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C.bv_const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("Y", 32);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2857"/>
              </a:lnSpc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z3::expr Z =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C.bv_const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("Z", 32);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kill_rule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 z3::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(X, Y, Z, z3::implies(Def(X, Y) &amp;&amp; Def(X, Z), Kill(Y, Z)));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68"/>
          <p:cNvSpPr/>
          <p:nvPr/>
        </p:nvSpPr>
        <p:spPr>
          <a:xfrm>
            <a:off x="3576000" y="3755367"/>
            <a:ext cx="7584000" cy="11271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/>
              <a:t>If</a:t>
            </a:r>
            <a:r>
              <a:rPr lang="en" sz="2400" dirty="0"/>
              <a:t> X is defined at instruction Y </a:t>
            </a:r>
            <a:r>
              <a:rPr lang="en" sz="2400" b="1" dirty="0"/>
              <a:t>and</a:t>
            </a:r>
            <a:r>
              <a:rPr lang="en" sz="2400" dirty="0"/>
              <a:t> X is defined at instruction Z, </a:t>
            </a:r>
            <a:r>
              <a:rPr lang="en" sz="2400" b="1" dirty="0"/>
              <a:t>then</a:t>
            </a:r>
            <a:r>
              <a:rPr lang="en" sz="2400" dirty="0"/>
              <a:t> the definition at instruction Y is killed by the definition at instruction Z</a:t>
            </a:r>
            <a:endParaRPr sz="2400" dirty="0"/>
          </a:p>
        </p:txBody>
      </p:sp>
      <p:sp>
        <p:nvSpPr>
          <p:cNvPr id="650" name="Google Shape;650;p68"/>
          <p:cNvSpPr txBox="1"/>
          <p:nvPr/>
        </p:nvSpPr>
        <p:spPr>
          <a:xfrm>
            <a:off x="426000" y="4882500"/>
            <a:ext cx="99960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Solver-&gt;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add_rule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kill_rule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C.str_symbol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kill_rule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"));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68"/>
          <p:cNvSpPr/>
          <p:nvPr/>
        </p:nvSpPr>
        <p:spPr>
          <a:xfrm>
            <a:off x="3576000" y="5471200"/>
            <a:ext cx="7584000" cy="9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Add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kill_rule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to the Z3 solver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6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9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Step 1. Writing Analysis Rules</a:t>
            </a:r>
            <a:endParaRPr/>
          </a:p>
        </p:txBody>
      </p:sp>
      <p:sp>
        <p:nvSpPr>
          <p:cNvPr id="658" name="Google Shape;658;p69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6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 algn="just">
              <a:buSzPts val="1400"/>
              <a:buFont typeface="Times New Roman"/>
              <a:buChar char="●"/>
            </a:pPr>
            <a:r>
              <a:rPr lang="en" sz="1867"/>
              <a:t>Do this for all of the rules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69"/>
          <p:cNvSpPr txBox="1"/>
          <p:nvPr/>
        </p:nvSpPr>
        <p:spPr>
          <a:xfrm>
            <a:off x="426000" y="2551333"/>
            <a:ext cx="11340000" cy="2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kill_rule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 z3::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(X, Y, Z, z3::implies(Def(X, Y) &amp;&amp; Def(X, Z), Kill(Y, Z)));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out_rule1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out_rule2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in_rule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edge_rule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path_rule1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path_rule2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z3::expr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alarm_rule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...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69"/>
          <p:cNvSpPr/>
          <p:nvPr/>
        </p:nvSpPr>
        <p:spPr>
          <a:xfrm>
            <a:off x="1956600" y="5517333"/>
            <a:ext cx="7584000" cy="9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And add them to the Z3 solver!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6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1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Step 2. Extract Datalog Facts from LLVM IR</a:t>
            </a:r>
            <a:endParaRPr/>
          </a:p>
        </p:txBody>
      </p:sp>
      <p:sp>
        <p:nvSpPr>
          <p:cNvPr id="667" name="Google Shape;667;p70"/>
          <p:cNvSpPr txBox="1">
            <a:spLocks noGrp="1"/>
          </p:cNvSpPr>
          <p:nvPr>
            <p:ph type="body" idx="1"/>
          </p:nvPr>
        </p:nvSpPr>
        <p:spPr>
          <a:xfrm>
            <a:off x="556233" y="1986432"/>
            <a:ext cx="11157600" cy="5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 algn="just">
              <a:buSzPts val="1400"/>
            </a:pPr>
            <a:r>
              <a:rPr lang="en" sz="1867"/>
              <a:t>Write the </a:t>
            </a:r>
            <a:r>
              <a:rPr lang="en" sz="1867">
                <a:solidFill>
                  <a:schemeClr val="accent5"/>
                </a:solidFill>
              </a:rPr>
              <a:t>extractConstraints</a:t>
            </a:r>
            <a:r>
              <a:rPr lang="en" sz="1867"/>
              <a:t> function in </a:t>
            </a:r>
            <a:r>
              <a:rPr lang="en" sz="1867">
                <a:solidFill>
                  <a:schemeClr val="accent5"/>
                </a:solidFill>
              </a:rPr>
              <a:t>Extractor.cpp </a:t>
            </a:r>
            <a:endParaRPr sz="1867">
              <a:solidFill>
                <a:schemeClr val="accent5"/>
              </a:solidFill>
            </a:endParaRPr>
          </a:p>
          <a:p>
            <a:pPr indent="0" algn="just"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70"/>
          <p:cNvSpPr txBox="1"/>
          <p:nvPr/>
        </p:nvSpPr>
        <p:spPr>
          <a:xfrm>
            <a:off x="1639633" y="3494900"/>
            <a:ext cx="5286800" cy="1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*SI =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dyn_cast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&gt;(I)) 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*From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getValueOperand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*To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getPointerOperand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addGen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SI,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addDef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To,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addUse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From,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69" name="Google Shape;669;p70"/>
          <p:cNvGrpSpPr/>
          <p:nvPr/>
        </p:nvGrpSpPr>
        <p:grpSpPr>
          <a:xfrm>
            <a:off x="1639634" y="2669767"/>
            <a:ext cx="6438700" cy="770800"/>
            <a:chOff x="1229725" y="2002325"/>
            <a:chExt cx="4829025" cy="578100"/>
          </a:xfrm>
        </p:grpSpPr>
        <p:sp>
          <p:nvSpPr>
            <p:cNvPr id="670" name="Google Shape;670;p70"/>
            <p:cNvSpPr txBox="1"/>
            <p:nvPr/>
          </p:nvSpPr>
          <p:spPr>
            <a:xfrm>
              <a:off x="1229725" y="2070575"/>
              <a:ext cx="1200000" cy="4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>
                  <a:latin typeface="Consolas"/>
                  <a:ea typeface="Consolas"/>
                  <a:cs typeface="Consolas"/>
                  <a:sym typeface="Consolas"/>
                </a:rPr>
                <a:t>int x = </a:t>
              </a:r>
              <a:r>
                <a:rPr lang="en" sz="240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0;</a:t>
              </a:r>
              <a:endParaRPr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71" name="Google Shape;671;p70"/>
            <p:cNvSpPr/>
            <p:nvPr/>
          </p:nvSpPr>
          <p:spPr>
            <a:xfrm>
              <a:off x="2480950" y="2185325"/>
              <a:ext cx="453600" cy="212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70"/>
            <p:cNvSpPr txBox="1"/>
            <p:nvPr/>
          </p:nvSpPr>
          <p:spPr>
            <a:xfrm>
              <a:off x="3094150" y="2002325"/>
              <a:ext cx="29646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just"/>
              <a:r>
                <a:rPr lang="en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 = </a:t>
              </a:r>
              <a:r>
                <a:rPr lang="en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alloca</a:t>
              </a:r>
              <a:r>
                <a:rPr lang="en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i32     </a:t>
              </a:r>
              <a:endParaRPr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algn="just"/>
              <a:r>
                <a:rPr lang="en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store i32 0, i32* x </a:t>
              </a:r>
              <a:r>
                <a:rPr lang="en" sz="1600" dirty="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 dirty="0">
                <a:latin typeface="Consolas"/>
                <a:ea typeface="Consolas"/>
                <a:cs typeface="Consolas"/>
                <a:sym typeface="Consolas"/>
              </a:endParaRPr>
            </a:p>
            <a:p>
              <a:endParaRPr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73" name="Google Shape;673;p7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965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Step 2. Extract Datalog Facts from LLVM IR</a:t>
            </a:r>
            <a:endParaRPr/>
          </a:p>
        </p:txBody>
      </p:sp>
      <p:sp>
        <p:nvSpPr>
          <p:cNvPr id="679" name="Google Shape;679;p71"/>
          <p:cNvSpPr txBox="1">
            <a:spLocks noGrp="1"/>
          </p:cNvSpPr>
          <p:nvPr>
            <p:ph type="body" idx="1"/>
          </p:nvPr>
        </p:nvSpPr>
        <p:spPr>
          <a:xfrm>
            <a:off x="556233" y="1986432"/>
            <a:ext cx="11157600" cy="5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 algn="just">
              <a:buSzPts val="1400"/>
            </a:pPr>
            <a:r>
              <a:rPr lang="en" sz="1867"/>
              <a:t>Write the </a:t>
            </a:r>
            <a:r>
              <a:rPr lang="en" sz="1867">
                <a:solidFill>
                  <a:schemeClr val="accent5"/>
                </a:solidFill>
              </a:rPr>
              <a:t>extractConstraints</a:t>
            </a:r>
            <a:r>
              <a:rPr lang="en" sz="1867"/>
              <a:t> function in </a:t>
            </a:r>
            <a:r>
              <a:rPr lang="en" sz="1867">
                <a:solidFill>
                  <a:schemeClr val="accent5"/>
                </a:solidFill>
              </a:rPr>
              <a:t>Extractor.cpp </a:t>
            </a:r>
            <a:endParaRPr sz="1867">
              <a:solidFill>
                <a:schemeClr val="accent5"/>
              </a:solidFill>
            </a:endParaRPr>
          </a:p>
          <a:p>
            <a:pPr indent="0" algn="just"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71"/>
          <p:cNvSpPr txBox="1"/>
          <p:nvPr/>
        </p:nvSpPr>
        <p:spPr>
          <a:xfrm>
            <a:off x="1639633" y="3494900"/>
            <a:ext cx="5452800" cy="1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*SI =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dyn_cast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&gt;(I)) 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*From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getValueOperand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*To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getPointerOperand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addGen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SI,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addDef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To,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addUse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From,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71"/>
          <p:cNvSpPr txBox="1"/>
          <p:nvPr/>
        </p:nvSpPr>
        <p:spPr>
          <a:xfrm>
            <a:off x="1639633" y="2760767"/>
            <a:ext cx="1600000" cy="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int x = 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71"/>
          <p:cNvSpPr/>
          <p:nvPr/>
        </p:nvSpPr>
        <p:spPr>
          <a:xfrm>
            <a:off x="3307933" y="2913767"/>
            <a:ext cx="604800" cy="2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71"/>
          <p:cNvSpPr txBox="1"/>
          <p:nvPr/>
        </p:nvSpPr>
        <p:spPr>
          <a:xfrm>
            <a:off x="4125533" y="2669767"/>
            <a:ext cx="39528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alloca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i32    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/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 i32 </a:t>
            </a:r>
            <a:r>
              <a:rPr lang="en" sz="16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i32* x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71"/>
          <p:cNvSpPr/>
          <p:nvPr/>
        </p:nvSpPr>
        <p:spPr>
          <a:xfrm>
            <a:off x="1912767" y="4512587"/>
            <a:ext cx="234000" cy="731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5"/>
              </a:solidFill>
            </a:endParaRPr>
          </a:p>
        </p:txBody>
      </p:sp>
      <p:sp>
        <p:nvSpPr>
          <p:cNvPr id="685" name="Google Shape;685;p71"/>
          <p:cNvSpPr txBox="1"/>
          <p:nvPr/>
        </p:nvSpPr>
        <p:spPr>
          <a:xfrm>
            <a:off x="429167" y="4561433"/>
            <a:ext cx="1483600" cy="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provide these functions</a:t>
            </a:r>
            <a:endParaRPr sz="1333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7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0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19AC-E33A-F345-9EAE-B8775CBF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95" y="1688960"/>
            <a:ext cx="4873451" cy="4572000"/>
          </a:xfrm>
        </p:spPr>
        <p:txBody>
          <a:bodyPr anchor="ctr">
            <a:normAutofit/>
          </a:bodyPr>
          <a:lstStyle/>
          <a:p>
            <a:r>
              <a:rPr lang="en-US" altLang="zh-CN" sz="3200" cap="none" dirty="0"/>
              <a:t>My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report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from</a:t>
            </a:r>
            <a:r>
              <a:rPr lang="zh-CN" altLang="en-US" sz="3200" dirty="0"/>
              <a:t> </a:t>
            </a:r>
            <a:r>
              <a:rPr lang="en-US" altLang="zh-CN" sz="3200" cap="none" dirty="0"/>
              <a:t>here</a:t>
            </a:r>
            <a:r>
              <a:rPr lang="zh-CN" altLang="en-US" sz="3200" cap="none" dirty="0"/>
              <a:t>   </a:t>
            </a:r>
            <a:r>
              <a:rPr lang="en-US" altLang="zh-CN" sz="3200" cap="none" dirty="0"/>
              <a:t>(tutorial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part</a:t>
            </a:r>
            <a:r>
              <a:rPr lang="zh-CN" altLang="en-US" sz="3200" cap="none" dirty="0"/>
              <a:t> </a:t>
            </a:r>
            <a:r>
              <a:rPr lang="en-US" altLang="zh-CN" sz="3200" cap="none" dirty="0"/>
              <a:t>I)</a:t>
            </a:r>
            <a:r>
              <a:rPr lang="zh-CN" altLang="en-US" sz="3200" cap="none" dirty="0"/>
              <a:t> </a:t>
            </a:r>
            <a:endParaRPr lang="en-US" sz="3200" cap="none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A756A77-92B3-4F01-A8EF-2CE88F4B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021676"/>
              </p:ext>
            </p:extLst>
          </p:nvPr>
        </p:nvGraphicFramePr>
        <p:xfrm>
          <a:off x="5048250" y="1447800"/>
          <a:ext cx="698472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EF604-480F-C241-8FE1-6D851108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Step 2. Extract Datalog Facts from LLVM IR</a:t>
            </a:r>
            <a:endParaRPr/>
          </a:p>
        </p:txBody>
      </p:sp>
      <p:sp>
        <p:nvSpPr>
          <p:cNvPr id="705" name="Google Shape;705;p73"/>
          <p:cNvSpPr txBox="1">
            <a:spLocks noGrp="1"/>
          </p:cNvSpPr>
          <p:nvPr>
            <p:ph type="body" idx="1"/>
          </p:nvPr>
        </p:nvSpPr>
        <p:spPr>
          <a:xfrm>
            <a:off x="556233" y="1986432"/>
            <a:ext cx="11157600" cy="5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 algn="just">
              <a:buSzPts val="1400"/>
            </a:pPr>
            <a:r>
              <a:rPr lang="en" sz="1867"/>
              <a:t>Write the </a:t>
            </a:r>
            <a:r>
              <a:rPr lang="en" sz="1867">
                <a:solidFill>
                  <a:schemeClr val="accent5"/>
                </a:solidFill>
              </a:rPr>
              <a:t>extractConstraints</a:t>
            </a:r>
            <a:r>
              <a:rPr lang="en" sz="1867"/>
              <a:t> function in </a:t>
            </a:r>
            <a:r>
              <a:rPr lang="en" sz="1867">
                <a:solidFill>
                  <a:schemeClr val="accent5"/>
                </a:solidFill>
              </a:rPr>
              <a:t>Extractor.cpp </a:t>
            </a:r>
            <a:endParaRPr sz="1867">
              <a:solidFill>
                <a:schemeClr val="accent5"/>
              </a:solidFill>
            </a:endParaRPr>
          </a:p>
          <a:p>
            <a:pPr indent="0" algn="just"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73"/>
          <p:cNvSpPr txBox="1"/>
          <p:nvPr/>
        </p:nvSpPr>
        <p:spPr>
          <a:xfrm>
            <a:off x="1639633" y="3494900"/>
            <a:ext cx="5530800" cy="1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*SI =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dyn_cast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&gt;(I)) 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*From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getValueOperand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*To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getPointerOperand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addGen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SI,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addDef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To,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addUse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From,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73"/>
          <p:cNvSpPr txBox="1"/>
          <p:nvPr/>
        </p:nvSpPr>
        <p:spPr>
          <a:xfrm>
            <a:off x="1639633" y="2760767"/>
            <a:ext cx="1600000" cy="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int x = 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73"/>
          <p:cNvSpPr/>
          <p:nvPr/>
        </p:nvSpPr>
        <p:spPr>
          <a:xfrm>
            <a:off x="3307933" y="2913767"/>
            <a:ext cx="604800" cy="2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9" name="Google Shape;709;p73"/>
          <p:cNvSpPr txBox="1"/>
          <p:nvPr/>
        </p:nvSpPr>
        <p:spPr>
          <a:xfrm>
            <a:off x="4125533" y="2669767"/>
            <a:ext cx="39528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alloca i32 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/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 i32 0, i32* x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10" name="Google Shape;710;p73"/>
          <p:cNvGrpSpPr/>
          <p:nvPr/>
        </p:nvGrpSpPr>
        <p:grpSpPr>
          <a:xfrm>
            <a:off x="1654733" y="5315032"/>
            <a:ext cx="4516000" cy="1033085"/>
            <a:chOff x="1302775" y="4174111"/>
            <a:chExt cx="3387000" cy="774814"/>
          </a:xfrm>
        </p:grpSpPr>
        <p:sp>
          <p:nvSpPr>
            <p:cNvPr id="711" name="Google Shape;711;p73"/>
            <p:cNvSpPr/>
            <p:nvPr/>
          </p:nvSpPr>
          <p:spPr>
            <a:xfrm>
              <a:off x="1302775" y="4507325"/>
              <a:ext cx="3387000" cy="44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" sz="1333" dirty="0" err="1">
                  <a:latin typeface="Courier New"/>
                  <a:ea typeface="Courier New"/>
                  <a:cs typeface="Courier New"/>
                  <a:sym typeface="Courier New"/>
                </a:rPr>
                <a:t>InstMap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encodes each LLVM instruction as an integer</a:t>
              </a:r>
              <a:endParaRPr sz="1333" dirty="0">
                <a:latin typeface="Roboto"/>
                <a:ea typeface="Roboto"/>
                <a:cs typeface="Roboto"/>
                <a:sym typeface="Roboto"/>
              </a:endParaRPr>
            </a:p>
            <a:p>
              <a:pPr algn="just">
                <a:lnSpc>
                  <a:spcPct val="115000"/>
                </a:lnSpc>
              </a:pP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initialized in the </a:t>
              </a:r>
              <a:r>
                <a:rPr lang="en" sz="1333" dirty="0"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function</a:t>
              </a:r>
              <a:endParaRPr sz="1333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73"/>
            <p:cNvSpPr/>
            <p:nvPr/>
          </p:nvSpPr>
          <p:spPr>
            <a:xfrm>
              <a:off x="2996275" y="4174113"/>
              <a:ext cx="175500" cy="314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3" name="Google Shape;713;p73"/>
          <p:cNvSpPr/>
          <p:nvPr/>
        </p:nvSpPr>
        <p:spPr>
          <a:xfrm>
            <a:off x="1912767" y="4512587"/>
            <a:ext cx="234000" cy="731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5"/>
              </a:solidFill>
            </a:endParaRPr>
          </a:p>
        </p:txBody>
      </p:sp>
      <p:sp>
        <p:nvSpPr>
          <p:cNvPr id="714" name="Google Shape;714;p73"/>
          <p:cNvSpPr txBox="1"/>
          <p:nvPr/>
        </p:nvSpPr>
        <p:spPr>
          <a:xfrm>
            <a:off x="429167" y="4561433"/>
            <a:ext cx="1483600" cy="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provide these functions</a:t>
            </a:r>
            <a:endParaRPr sz="1333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7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958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Step 2. Extract Datalog Facts from LLVM IR</a:t>
            </a:r>
            <a:endParaRPr/>
          </a:p>
        </p:txBody>
      </p:sp>
      <p:sp>
        <p:nvSpPr>
          <p:cNvPr id="755" name="Google Shape;755;p76"/>
          <p:cNvSpPr txBox="1">
            <a:spLocks noGrp="1"/>
          </p:cNvSpPr>
          <p:nvPr>
            <p:ph type="body" idx="1"/>
          </p:nvPr>
        </p:nvSpPr>
        <p:spPr>
          <a:xfrm>
            <a:off x="556233" y="1986432"/>
            <a:ext cx="11157600" cy="5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 algn="just">
              <a:buSzPts val="1400"/>
            </a:pPr>
            <a:r>
              <a:rPr lang="en" sz="1867"/>
              <a:t>Write the </a:t>
            </a:r>
            <a:r>
              <a:rPr lang="en" sz="1867">
                <a:solidFill>
                  <a:schemeClr val="accent5"/>
                </a:solidFill>
              </a:rPr>
              <a:t>extractConstraints</a:t>
            </a:r>
            <a:r>
              <a:rPr lang="en" sz="1867"/>
              <a:t> function in </a:t>
            </a:r>
            <a:r>
              <a:rPr lang="en" sz="1867">
                <a:solidFill>
                  <a:schemeClr val="accent5"/>
                </a:solidFill>
              </a:rPr>
              <a:t>Extractor.cpp </a:t>
            </a:r>
            <a:endParaRPr sz="1867">
              <a:solidFill>
                <a:schemeClr val="accent5"/>
              </a:solidFill>
            </a:endParaRPr>
          </a:p>
          <a:p>
            <a:pPr indent="0" algn="just"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76"/>
          <p:cNvSpPr txBox="1"/>
          <p:nvPr/>
        </p:nvSpPr>
        <p:spPr>
          <a:xfrm>
            <a:off x="1639633" y="3494900"/>
            <a:ext cx="5609200" cy="1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*SI =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dyn_cast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StoreInst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&gt;(I)) 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*From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getValueOperand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Value *To = SI-&gt;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getPointerOperand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addGen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SI,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addDef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To,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addUse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InstMap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, From, SI);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76"/>
          <p:cNvSpPr txBox="1"/>
          <p:nvPr/>
        </p:nvSpPr>
        <p:spPr>
          <a:xfrm>
            <a:off x="1639633" y="2760767"/>
            <a:ext cx="1600000" cy="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int x = 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76"/>
          <p:cNvSpPr/>
          <p:nvPr/>
        </p:nvSpPr>
        <p:spPr>
          <a:xfrm>
            <a:off x="3307933" y="2913767"/>
            <a:ext cx="604800" cy="2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9" name="Google Shape;759;p76"/>
          <p:cNvSpPr txBox="1"/>
          <p:nvPr/>
        </p:nvSpPr>
        <p:spPr>
          <a:xfrm>
            <a:off x="4125533" y="2669767"/>
            <a:ext cx="39528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alloca i32 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/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 i32 0, i32* x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76"/>
          <p:cNvSpPr/>
          <p:nvPr/>
        </p:nvSpPr>
        <p:spPr>
          <a:xfrm>
            <a:off x="1912767" y="4512587"/>
            <a:ext cx="234000" cy="731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5"/>
              </a:solidFill>
            </a:endParaRPr>
          </a:p>
        </p:txBody>
      </p:sp>
      <p:sp>
        <p:nvSpPr>
          <p:cNvPr id="761" name="Google Shape;761;p76"/>
          <p:cNvSpPr txBox="1"/>
          <p:nvPr/>
        </p:nvSpPr>
        <p:spPr>
          <a:xfrm>
            <a:off x="429167" y="4561433"/>
            <a:ext cx="1483600" cy="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provide these functions</a:t>
            </a:r>
            <a:endParaRPr sz="1333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2" name="Google Shape;762;p76"/>
          <p:cNvGrpSpPr/>
          <p:nvPr/>
        </p:nvGrpSpPr>
        <p:grpSpPr>
          <a:xfrm>
            <a:off x="1619033" y="5326219"/>
            <a:ext cx="4516000" cy="1008400"/>
            <a:chOff x="1302775" y="4192625"/>
            <a:chExt cx="3387000" cy="756300"/>
          </a:xfrm>
        </p:grpSpPr>
        <p:sp>
          <p:nvSpPr>
            <p:cNvPr id="763" name="Google Shape;763;p76"/>
            <p:cNvSpPr/>
            <p:nvPr/>
          </p:nvSpPr>
          <p:spPr>
            <a:xfrm>
              <a:off x="1302775" y="4507325"/>
              <a:ext cx="3387000" cy="44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" sz="1333">
                  <a:latin typeface="Courier New"/>
                  <a:ea typeface="Courier New"/>
                  <a:cs typeface="Courier New"/>
                  <a:sym typeface="Courier New"/>
                </a:rPr>
                <a:t>InstMap</a:t>
              </a:r>
              <a:r>
                <a:rPr lang="en" sz="1333">
                  <a:latin typeface="Roboto"/>
                  <a:ea typeface="Roboto"/>
                  <a:cs typeface="Roboto"/>
                  <a:sym typeface="Roboto"/>
                </a:rPr>
                <a:t> encodes each LLVM instruction as an integer</a:t>
              </a:r>
              <a:endParaRPr sz="1333">
                <a:latin typeface="Roboto"/>
                <a:ea typeface="Roboto"/>
                <a:cs typeface="Roboto"/>
                <a:sym typeface="Roboto"/>
              </a:endParaRPr>
            </a:p>
            <a:p>
              <a:pPr algn="just">
                <a:lnSpc>
                  <a:spcPct val="115000"/>
                </a:lnSpc>
              </a:pPr>
              <a:r>
                <a:rPr lang="en" sz="1333">
                  <a:latin typeface="Roboto"/>
                  <a:ea typeface="Roboto"/>
                  <a:cs typeface="Roboto"/>
                  <a:sym typeface="Roboto"/>
                </a:rPr>
                <a:t>initialized in the </a:t>
              </a:r>
              <a:r>
                <a:rPr lang="en" sz="1333"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" sz="1333">
                  <a:latin typeface="Roboto"/>
                  <a:ea typeface="Roboto"/>
                  <a:cs typeface="Roboto"/>
                  <a:sym typeface="Roboto"/>
                </a:rPr>
                <a:t> function</a:t>
              </a:r>
              <a:endParaRPr sz="1333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76"/>
            <p:cNvSpPr/>
            <p:nvPr/>
          </p:nvSpPr>
          <p:spPr>
            <a:xfrm>
              <a:off x="2845265" y="4192625"/>
              <a:ext cx="175500" cy="314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65" name="Google Shape;765;p76"/>
          <p:cNvSpPr/>
          <p:nvPr/>
        </p:nvSpPr>
        <p:spPr>
          <a:xfrm>
            <a:off x="5906605" y="4936184"/>
            <a:ext cx="3521600" cy="41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Variable </a:t>
            </a:r>
            <a:r>
              <a:rPr lang="en" sz="1333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 is used at instruction </a:t>
            </a:r>
            <a:r>
              <a:rPr lang="en" sz="1333" dirty="0">
                <a:latin typeface="Courier New"/>
                <a:ea typeface="Courier New"/>
                <a:cs typeface="Courier New"/>
                <a:sym typeface="Courier New"/>
              </a:rPr>
              <a:t>SI</a:t>
            </a:r>
            <a:endParaRPr sz="1333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7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046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Building and Running the Analysis</a:t>
            </a:r>
            <a:endParaRPr dirty="0"/>
          </a:p>
        </p:txBody>
      </p:sp>
      <p:sp>
        <p:nvSpPr>
          <p:cNvPr id="772" name="Google Shape;772;p77"/>
          <p:cNvSpPr txBox="1">
            <a:spLocks noGrp="1"/>
          </p:cNvSpPr>
          <p:nvPr>
            <p:ph type="body" idx="1"/>
          </p:nvPr>
        </p:nvSpPr>
        <p:spPr>
          <a:xfrm>
            <a:off x="504811" y="3409222"/>
            <a:ext cx="11157600" cy="41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sz="16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export LD_LIBRARY_PATH = ex1/build</a:t>
            </a:r>
            <a:endParaRPr sz="16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cd ex1/test</a:t>
            </a:r>
            <a:endParaRPr sz="16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clang -emit-</a:t>
            </a:r>
            <a:r>
              <a:rPr lang="en" sz="16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llvm</a:t>
            </a:r>
            <a:r>
              <a:rPr lang="en" sz="1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-S -</a:t>
            </a:r>
            <a:r>
              <a:rPr lang="en" sz="16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fno</a:t>
            </a:r>
            <a:r>
              <a:rPr lang="en" sz="1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-discard-value-names -c loop0.c</a:t>
            </a:r>
            <a:endParaRPr sz="16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../build/constraint loop0.ll</a:t>
            </a:r>
            <a:endParaRPr sz="16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Output: 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Potential divide-by-zero points: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%div =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sdiv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i32 4, %3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773" name="Google Shape;773;p7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55477B-4192-F24B-8328-3732989E5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9" y="1783918"/>
            <a:ext cx="2832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1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65C-9950-AE48-B80B-A77064FC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947" y="1689652"/>
            <a:ext cx="11157600" cy="2141727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          </a:t>
            </a:r>
            <a:br>
              <a:rPr lang="en-AU" altLang="zh-CN" dirty="0"/>
            </a:b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D9785-D53D-0947-B80B-DD74C6073C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94EE9-EF47-E24B-8671-8CA9391D2A56}"/>
              </a:ext>
            </a:extLst>
          </p:cNvPr>
          <p:cNvSpPr txBox="1"/>
          <p:nvPr/>
        </p:nvSpPr>
        <p:spPr>
          <a:xfrm>
            <a:off x="8927554" y="5617458"/>
            <a:ext cx="310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Guanqin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13426770@student.uts.edu.au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6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45E698-44C9-4E41-9DCC-B6A1586EDDE4}"/>
              </a:ext>
            </a:extLst>
          </p:cNvPr>
          <p:cNvSpPr txBox="1"/>
          <p:nvPr/>
        </p:nvSpPr>
        <p:spPr>
          <a:xfrm>
            <a:off x="3586123" y="5155096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Tools built as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latin typeface="+mj-lt"/>
                <a:ea typeface="+mj-ea"/>
                <a:cs typeface="+mj-cs"/>
              </a:rPr>
              <a:t>Optimization passes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42244-EE65-3F44-AA26-E8D85432E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9" r="13271" b="1"/>
          <a:stretch/>
        </p:blipFill>
        <p:spPr>
          <a:xfrm>
            <a:off x="1068388" y="1242754"/>
            <a:ext cx="10425264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EE351D-274D-CE48-B732-7DE78E75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83576-07A9-9A4C-A255-FE76411A292C}"/>
              </a:ext>
            </a:extLst>
          </p:cNvPr>
          <p:cNvSpPr/>
          <p:nvPr/>
        </p:nvSpPr>
        <p:spPr>
          <a:xfrm>
            <a:off x="538721" y="1676400"/>
            <a:ext cx="9149350" cy="20517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i="0" kern="1200" dirty="0">
                <a:latin typeface="+mj-lt"/>
                <a:ea typeface="+mj-ea"/>
                <a:cs typeface="+mj-cs"/>
              </a:rPr>
              <a:t>1.1 </a:t>
            </a:r>
            <a:r>
              <a:rPr lang="en-US" sz="3200" i="0" kern="1200" dirty="0">
                <a:latin typeface="+mj-lt"/>
                <a:ea typeface="+mj-ea"/>
                <a:cs typeface="+mj-cs"/>
              </a:rPr>
              <a:t>LLVM Architecture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2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ADC74686-0925-6E42-9F8C-34BAB759C845}"/>
              </a:ext>
            </a:extLst>
          </p:cNvPr>
          <p:cNvSpPr/>
          <p:nvPr/>
        </p:nvSpPr>
        <p:spPr>
          <a:xfrm>
            <a:off x="5734194" y="3669653"/>
            <a:ext cx="720436" cy="14547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38B5-FC68-EA45-BCE0-F214C1C8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3676"/>
            <a:ext cx="9905998" cy="4344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LLVM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cap="none" dirty="0"/>
              <a:t>generation</a:t>
            </a:r>
            <a:endParaRPr lang="en-US" cap="non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F1F810-DA09-D94E-9F80-5EAB73C7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B816-0D92-A249-BEE0-36E14CBCC972}"/>
              </a:ext>
            </a:extLst>
          </p:cNvPr>
          <p:cNvSpPr/>
          <p:nvPr/>
        </p:nvSpPr>
        <p:spPr>
          <a:xfrm>
            <a:off x="2221922" y="1718886"/>
            <a:ext cx="22582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</a:rPr>
              <a:t>int x = 10</a:t>
            </a:r>
            <a:endParaRPr lang="en-AU" dirty="0">
              <a:highlight>
                <a:srgbClr val="FFFF00"/>
              </a:highlight>
            </a:endParaRPr>
          </a:p>
          <a:p>
            <a:pPr algn="just"/>
            <a:r>
              <a:rPr lang="en-AU" dirty="0">
                <a:latin typeface="Consolas" panose="020B0609020204030204" pitchFamily="49" charset="0"/>
              </a:rPr>
              <a:t>int y;</a:t>
            </a:r>
            <a:endParaRPr lang="en-AU" dirty="0"/>
          </a:p>
          <a:p>
            <a:pPr algn="just"/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if (x &gt; 5)</a:t>
            </a:r>
            <a:endParaRPr lang="en-AU" dirty="0">
              <a:highlight>
                <a:srgbClr val="00FFFF"/>
              </a:highlight>
            </a:endParaRPr>
          </a:p>
          <a:p>
            <a:pPr algn="just"/>
            <a:r>
              <a:rPr lang="en-AU" dirty="0">
                <a:latin typeface="Consolas" panose="020B0609020204030204" pitchFamily="49" charset="0"/>
              </a:rPr>
              <a:t>    </a:t>
            </a:r>
            <a:r>
              <a:rPr lang="en-AU" dirty="0">
                <a:highlight>
                  <a:srgbClr val="C0C0C0"/>
                </a:highlight>
                <a:latin typeface="Consolas" panose="020B0609020204030204" pitchFamily="49" charset="0"/>
              </a:rPr>
              <a:t>y = 0;</a:t>
            </a:r>
            <a:endParaRPr lang="en-AU" dirty="0">
              <a:highlight>
                <a:srgbClr val="C0C0C0"/>
              </a:highlight>
            </a:endParaRPr>
          </a:p>
          <a:p>
            <a:pPr algn="just"/>
            <a:r>
              <a:rPr lang="en-AU" dirty="0">
                <a:latin typeface="Consolas" panose="020B0609020204030204" pitchFamily="49" charset="0"/>
              </a:rPr>
              <a:t>else</a:t>
            </a:r>
            <a:endParaRPr lang="en-AU" dirty="0"/>
          </a:p>
          <a:p>
            <a:pPr algn="just"/>
            <a:r>
              <a:rPr lang="en-AU" dirty="0">
                <a:latin typeface="Consolas" panose="020B0609020204030204" pitchFamily="49" charset="0"/>
              </a:rPr>
              <a:t>    y = 1;</a:t>
            </a:r>
            <a:endParaRPr lang="en-AU" dirty="0"/>
          </a:p>
          <a:p>
            <a:pPr algn="just"/>
            <a:r>
              <a:rPr lang="en-AU" dirty="0">
                <a:highlight>
                  <a:srgbClr val="00FF00"/>
                </a:highlight>
                <a:latin typeface="Consolas" panose="020B0609020204030204" pitchFamily="49" charset="0"/>
              </a:rPr>
              <a:t>return y;</a:t>
            </a:r>
            <a:endParaRPr lang="en-AU" dirty="0">
              <a:highlight>
                <a:srgbClr val="00FF00"/>
              </a:highlight>
            </a:endParaRPr>
          </a:p>
          <a:p>
            <a:br>
              <a:rPr lang="en-AU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05B66-F99B-FB41-977B-9A4CE17220F6}"/>
              </a:ext>
            </a:extLst>
          </p:cNvPr>
          <p:cNvSpPr/>
          <p:nvPr/>
        </p:nvSpPr>
        <p:spPr>
          <a:xfrm>
            <a:off x="7550727" y="61089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</a:rPr>
              <a:t>%x = 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</a:rPr>
              <a:t>alloca</a:t>
            </a:r>
            <a:endParaRPr lang="en-AU" dirty="0">
              <a:highlight>
                <a:srgbClr val="FFFF00"/>
              </a:highlight>
            </a:endParaRPr>
          </a:p>
          <a:p>
            <a:pPr algn="just"/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</a:rPr>
              <a:t>store 10 %x</a:t>
            </a:r>
            <a:endParaRPr lang="en-AU" dirty="0">
              <a:highlight>
                <a:srgbClr val="FFFF00"/>
              </a:highlight>
            </a:endParaRPr>
          </a:p>
          <a:p>
            <a:pPr algn="just"/>
            <a:r>
              <a:rPr lang="en-AU" dirty="0">
                <a:latin typeface="Consolas" panose="020B0609020204030204" pitchFamily="49" charset="0"/>
              </a:rPr>
              <a:t>%y = </a:t>
            </a:r>
            <a:r>
              <a:rPr lang="en-AU" dirty="0" err="1">
                <a:latin typeface="Consolas" panose="020B0609020204030204" pitchFamily="49" charset="0"/>
              </a:rPr>
              <a:t>alloca</a:t>
            </a:r>
            <a:endParaRPr lang="en-AU" dirty="0"/>
          </a:p>
          <a:p>
            <a:pPr algn="just"/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%0 = load %x</a:t>
            </a:r>
            <a:endParaRPr lang="en-AU" dirty="0">
              <a:highlight>
                <a:srgbClr val="00FFFF"/>
              </a:highlight>
            </a:endParaRPr>
          </a:p>
          <a:p>
            <a:pPr algn="just"/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%</a:t>
            </a:r>
            <a:r>
              <a:rPr lang="en-AU" dirty="0" err="1">
                <a:highlight>
                  <a:srgbClr val="00FFFF"/>
                </a:highlight>
                <a:latin typeface="Consolas" panose="020B0609020204030204" pitchFamily="49" charset="0"/>
              </a:rPr>
              <a:t>cmp</a:t>
            </a:r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AU" dirty="0" err="1">
                <a:highlight>
                  <a:srgbClr val="00FFFF"/>
                </a:highlight>
                <a:latin typeface="Consolas" panose="020B0609020204030204" pitchFamily="49" charset="0"/>
              </a:rPr>
              <a:t>icmp</a:t>
            </a:r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highlight>
                  <a:srgbClr val="00FFFF"/>
                </a:highlight>
                <a:latin typeface="Consolas" panose="020B0609020204030204" pitchFamily="49" charset="0"/>
              </a:rPr>
              <a:t>sgt</a:t>
            </a:r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 %0 5</a:t>
            </a:r>
            <a:endParaRPr lang="en-AU" dirty="0">
              <a:highlight>
                <a:srgbClr val="00FFFF"/>
              </a:highlight>
            </a:endParaRPr>
          </a:p>
          <a:p>
            <a:pPr algn="just"/>
            <a:r>
              <a:rPr lang="en-AU" dirty="0" err="1">
                <a:highlight>
                  <a:srgbClr val="00FFFF"/>
                </a:highlight>
                <a:latin typeface="Consolas" panose="020B0609020204030204" pitchFamily="49" charset="0"/>
              </a:rPr>
              <a:t>br</a:t>
            </a:r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 %</a:t>
            </a:r>
            <a:r>
              <a:rPr lang="en-AU" dirty="0" err="1">
                <a:highlight>
                  <a:srgbClr val="00FFFF"/>
                </a:highlight>
                <a:latin typeface="Consolas" panose="020B0609020204030204" pitchFamily="49" charset="0"/>
              </a:rPr>
              <a:t>cmp</a:t>
            </a:r>
            <a:r>
              <a:rPr lang="en-AU" dirty="0">
                <a:highlight>
                  <a:srgbClr val="00FFFF"/>
                </a:highlight>
                <a:latin typeface="Consolas" panose="020B0609020204030204" pitchFamily="49" charset="0"/>
              </a:rPr>
              <a:t> %then %else</a:t>
            </a:r>
            <a:endParaRPr lang="en-AU" dirty="0">
              <a:highlight>
                <a:srgbClr val="00FFFF"/>
              </a:highlight>
            </a:endParaRPr>
          </a:p>
          <a:p>
            <a:pPr algn="just"/>
            <a:r>
              <a:rPr lang="en-AU" dirty="0">
                <a:highlight>
                  <a:srgbClr val="C0C0C0"/>
                </a:highlight>
                <a:latin typeface="Consolas" panose="020B0609020204030204" pitchFamily="49" charset="0"/>
              </a:rPr>
              <a:t>then:</a:t>
            </a:r>
            <a:endParaRPr lang="en-AU" dirty="0">
              <a:highlight>
                <a:srgbClr val="C0C0C0"/>
              </a:highlight>
            </a:endParaRPr>
          </a:p>
          <a:p>
            <a:pPr algn="just"/>
            <a:r>
              <a:rPr lang="en-AU" dirty="0">
                <a:highlight>
                  <a:srgbClr val="C0C0C0"/>
                </a:highlight>
                <a:latin typeface="Consolas" panose="020B0609020204030204" pitchFamily="49" charset="0"/>
              </a:rPr>
              <a:t>    store 0 %y</a:t>
            </a:r>
            <a:endParaRPr lang="en-AU" dirty="0">
              <a:highlight>
                <a:srgbClr val="C0C0C0"/>
              </a:highlight>
            </a:endParaRPr>
          </a:p>
          <a:p>
            <a:pPr algn="just"/>
            <a:r>
              <a:rPr lang="en-AU" dirty="0"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AU" dirty="0" err="1">
                <a:highlight>
                  <a:srgbClr val="C0C0C0"/>
                </a:highlight>
                <a:latin typeface="Consolas" panose="020B0609020204030204" pitchFamily="49" charset="0"/>
              </a:rPr>
              <a:t>br</a:t>
            </a:r>
            <a:r>
              <a:rPr lang="en-AU" dirty="0">
                <a:highlight>
                  <a:srgbClr val="C0C0C0"/>
                </a:highlight>
                <a:latin typeface="Consolas" panose="020B0609020204030204" pitchFamily="49" charset="0"/>
              </a:rPr>
              <a:t> %end</a:t>
            </a:r>
            <a:endParaRPr lang="en-AU" dirty="0">
              <a:highlight>
                <a:srgbClr val="C0C0C0"/>
              </a:highlight>
            </a:endParaRPr>
          </a:p>
          <a:p>
            <a:pPr algn="just"/>
            <a:r>
              <a:rPr lang="en-AU" dirty="0">
                <a:latin typeface="Consolas" panose="020B0609020204030204" pitchFamily="49" charset="0"/>
              </a:rPr>
              <a:t>else:</a:t>
            </a:r>
            <a:endParaRPr lang="en-AU" dirty="0"/>
          </a:p>
          <a:p>
            <a:pPr algn="just"/>
            <a:r>
              <a:rPr lang="en-AU" dirty="0">
                <a:latin typeface="Consolas" panose="020B0609020204030204" pitchFamily="49" charset="0"/>
              </a:rPr>
              <a:t>    store 1 %y</a:t>
            </a:r>
            <a:endParaRPr lang="en-AU" dirty="0"/>
          </a:p>
          <a:p>
            <a:pPr algn="just"/>
            <a:r>
              <a:rPr lang="en-AU" dirty="0">
                <a:latin typeface="Consolas" panose="020B0609020204030204" pitchFamily="49" charset="0"/>
              </a:rPr>
              <a:t>    </a:t>
            </a:r>
            <a:r>
              <a:rPr lang="en-AU" dirty="0" err="1">
                <a:latin typeface="Consolas" panose="020B0609020204030204" pitchFamily="49" charset="0"/>
              </a:rPr>
              <a:t>br</a:t>
            </a:r>
            <a:r>
              <a:rPr lang="en-AU" dirty="0">
                <a:latin typeface="Consolas" panose="020B0609020204030204" pitchFamily="49" charset="0"/>
              </a:rPr>
              <a:t> %end</a:t>
            </a:r>
            <a:endParaRPr lang="en-AU" dirty="0"/>
          </a:p>
          <a:p>
            <a:pPr algn="just"/>
            <a:r>
              <a:rPr lang="en-AU" dirty="0">
                <a:highlight>
                  <a:srgbClr val="00FF00"/>
                </a:highlight>
                <a:latin typeface="Consolas" panose="020B0609020204030204" pitchFamily="49" charset="0"/>
              </a:rPr>
              <a:t>end:</a:t>
            </a:r>
            <a:endParaRPr lang="en-AU" dirty="0">
              <a:highlight>
                <a:srgbClr val="00FF00"/>
              </a:highlight>
            </a:endParaRPr>
          </a:p>
          <a:p>
            <a:pPr algn="just"/>
            <a:r>
              <a:rPr lang="en-AU" dirty="0">
                <a:highlight>
                  <a:srgbClr val="00FF00"/>
                </a:highlight>
                <a:latin typeface="Consolas" panose="020B0609020204030204" pitchFamily="49" charset="0"/>
              </a:rPr>
              <a:t>    %1 = load %y</a:t>
            </a:r>
            <a:endParaRPr lang="en-AU" dirty="0">
              <a:highlight>
                <a:srgbClr val="00FF00"/>
              </a:highlight>
            </a:endParaRPr>
          </a:p>
          <a:p>
            <a:pPr algn="just"/>
            <a:r>
              <a:rPr lang="en-AU" dirty="0">
                <a:highlight>
                  <a:srgbClr val="00FF00"/>
                </a:highlight>
                <a:latin typeface="Consolas" panose="020B0609020204030204" pitchFamily="49" charset="0"/>
              </a:rPr>
              <a:t>    ret %1</a:t>
            </a:r>
            <a:endParaRPr lang="en-AU" dirty="0">
              <a:highlight>
                <a:srgbClr val="00FF00"/>
              </a:highlight>
            </a:endParaRPr>
          </a:p>
          <a:p>
            <a:br>
              <a:rPr lang="en-AU" dirty="0"/>
            </a:br>
            <a:endParaRPr lang="en-US" dirty="0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F573282-6FB7-854C-949F-2B909E3D8A64}"/>
              </a:ext>
            </a:extLst>
          </p:cNvPr>
          <p:cNvSpPr/>
          <p:nvPr/>
        </p:nvSpPr>
        <p:spPr>
          <a:xfrm rot="5400000">
            <a:off x="5263141" y="1923966"/>
            <a:ext cx="720436" cy="14547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C5AD2-1854-C148-9A8D-549C791A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17" y="4784501"/>
            <a:ext cx="8501496" cy="138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446079-D781-BF4B-A33D-ACC197DFEB5D}"/>
              </a:ext>
            </a:extLst>
          </p:cNvPr>
          <p:cNvSpPr/>
          <p:nvPr/>
        </p:nvSpPr>
        <p:spPr>
          <a:xfrm>
            <a:off x="9490364" y="47522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rgbClr val="FFC000"/>
                </a:solidFill>
                <a:latin typeface="Arial" panose="020B0604020202020204" pitchFamily="34" charset="0"/>
              </a:rPr>
              <a:t>ModulePass</a:t>
            </a:r>
            <a:endParaRPr lang="en-AU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rgbClr val="FFC000"/>
                </a:solidFill>
                <a:latin typeface="Arial" panose="020B0604020202020204" pitchFamily="34" charset="0"/>
              </a:rPr>
              <a:t>FunctionPass</a:t>
            </a:r>
            <a:endParaRPr lang="en-AU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>
                <a:latin typeface="Arial" panose="020B0604020202020204" pitchFamily="34" charset="0"/>
              </a:rPr>
              <a:t>BasicBlockPass</a:t>
            </a:r>
            <a:endParaRPr lang="en-AU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>
                <a:latin typeface="Arial" panose="020B0604020202020204" pitchFamily="34" charset="0"/>
              </a:rPr>
              <a:t>CallGraphSCCPass</a:t>
            </a:r>
            <a:endParaRPr lang="en-AU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>
                <a:latin typeface="Arial" panose="020B0604020202020204" pitchFamily="34" charset="0"/>
              </a:rPr>
              <a:t>LoopPass</a:t>
            </a:r>
            <a:endParaRPr lang="en-AU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>
                <a:latin typeface="Arial" panose="020B0604020202020204" pitchFamily="34" charset="0"/>
              </a:rPr>
              <a:t>RegionPass</a:t>
            </a:r>
            <a:endParaRPr lang="en-AU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F4C51-07F2-524D-B51B-5802BA9441B7}"/>
              </a:ext>
            </a:extLst>
          </p:cNvPr>
          <p:cNvSpPr txBox="1"/>
          <p:nvPr/>
        </p:nvSpPr>
        <p:spPr>
          <a:xfrm>
            <a:off x="2518885" y="4309306"/>
            <a:ext cx="3632562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  <a:p>
            <a:endParaRPr lang="en-US" dirty="0">
              <a:ln>
                <a:solidFill>
                  <a:schemeClr val="accent3"/>
                </a:solidFill>
              </a:ln>
              <a:noFill/>
            </a:endParaRPr>
          </a:p>
        </p:txBody>
      </p:sp>
      <p:sp>
        <p:nvSpPr>
          <p:cNvPr id="14" name="Google Shape;217;p24">
            <a:extLst>
              <a:ext uri="{FF2B5EF4-FFF2-40B4-BE49-F238E27FC236}">
                <a16:creationId xmlns:a16="http://schemas.microsoft.com/office/drawing/2014/main" id="{A51C0AEA-007B-9347-89BA-F4A4A8B3DFF2}"/>
              </a:ext>
            </a:extLst>
          </p:cNvPr>
          <p:cNvSpPr txBox="1"/>
          <p:nvPr/>
        </p:nvSpPr>
        <p:spPr>
          <a:xfrm>
            <a:off x="3674440" y="1660055"/>
            <a:ext cx="3246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cmp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icmp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sgt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%0 0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Google Shape;218;p24">
            <a:extLst>
              <a:ext uri="{FF2B5EF4-FFF2-40B4-BE49-F238E27FC236}">
                <a16:creationId xmlns:a16="http://schemas.microsoft.com/office/drawing/2014/main" id="{E205D473-1C67-FE4D-8788-F0568D5526C1}"/>
              </a:ext>
            </a:extLst>
          </p:cNvPr>
          <p:cNvSpPr txBox="1"/>
          <p:nvPr/>
        </p:nvSpPr>
        <p:spPr>
          <a:xfrm>
            <a:off x="3869115" y="894405"/>
            <a:ext cx="12111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Predicate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19;p24">
            <a:extLst>
              <a:ext uri="{FF2B5EF4-FFF2-40B4-BE49-F238E27FC236}">
                <a16:creationId xmlns:a16="http://schemas.microsoft.com/office/drawing/2014/main" id="{869351B7-06AB-F34E-A6B7-E283941740C1}"/>
              </a:ext>
            </a:extLst>
          </p:cNvPr>
          <p:cNvSpPr txBox="1"/>
          <p:nvPr/>
        </p:nvSpPr>
        <p:spPr>
          <a:xfrm>
            <a:off x="5279690" y="894400"/>
            <a:ext cx="13398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Operand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21;p24">
            <a:extLst>
              <a:ext uri="{FF2B5EF4-FFF2-40B4-BE49-F238E27FC236}">
                <a16:creationId xmlns:a16="http://schemas.microsoft.com/office/drawing/2014/main" id="{F5DB274F-1ED8-884B-AA66-68B5D436AAD0}"/>
              </a:ext>
            </a:extLst>
          </p:cNvPr>
          <p:cNvSpPr txBox="1"/>
          <p:nvPr/>
        </p:nvSpPr>
        <p:spPr>
          <a:xfrm>
            <a:off x="6514415" y="894400"/>
            <a:ext cx="13398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Operand 2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3C0FA6-A2E3-4949-81DB-350FAA663AE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74665" y="1311405"/>
            <a:ext cx="421330" cy="407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8B0478-7999-3D49-BCE9-38D02B3A723E}"/>
              </a:ext>
            </a:extLst>
          </p:cNvPr>
          <p:cNvCxnSpPr>
            <a:cxnSpLocks/>
          </p:cNvCxnSpPr>
          <p:nvPr/>
        </p:nvCxnSpPr>
        <p:spPr>
          <a:xfrm flipH="1">
            <a:off x="6151447" y="1221248"/>
            <a:ext cx="1" cy="524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CCCA22-0AE2-D540-87AD-69F7F0C730A1}"/>
              </a:ext>
            </a:extLst>
          </p:cNvPr>
          <p:cNvCxnSpPr>
            <a:cxnSpLocks/>
          </p:cNvCxnSpPr>
          <p:nvPr/>
        </p:nvCxnSpPr>
        <p:spPr>
          <a:xfrm flipH="1">
            <a:off x="6514415" y="1225582"/>
            <a:ext cx="522828" cy="520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193B-4E7B-ED45-8D8A-600E4E57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3" y="189027"/>
            <a:ext cx="9905998" cy="974755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altLang="zh-CN" dirty="0"/>
              <a:t>Z3</a:t>
            </a:r>
            <a:r>
              <a:rPr lang="zh-CN" altLang="en-US" dirty="0"/>
              <a:t> </a:t>
            </a:r>
            <a:r>
              <a:rPr lang="en-US" altLang="zh-CN" cap="none" dirty="0"/>
              <a:t>Architecture</a:t>
            </a:r>
            <a:endParaRPr lang="en-US" cap="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14646B-0071-554E-9396-6B0FDE3D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6674C-BC4D-1A42-8AEA-B6A25C11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12192000" cy="569421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93EBFB-F0D7-0749-8A8C-B1C149E4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264" y="2296391"/>
            <a:ext cx="4406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7C08-75BA-8045-995E-091925B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2" y="262460"/>
            <a:ext cx="10515600" cy="1325563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Easy</a:t>
            </a:r>
            <a:r>
              <a:rPr lang="zh-CN" altLang="en-US" dirty="0"/>
              <a:t> </a:t>
            </a:r>
            <a:r>
              <a:rPr lang="en-AU" altLang="zh-CN" dirty="0"/>
              <a:t>example</a:t>
            </a:r>
            <a:r>
              <a:rPr lang="zh-CN" altLang="en-US" dirty="0"/>
              <a:t> ：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B2183-41D1-3142-A984-5D4CCAD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EBCBF-020B-D940-AE6B-7A916DF2DDA8}"/>
              </a:ext>
            </a:extLst>
          </p:cNvPr>
          <p:cNvSpPr txBox="1"/>
          <p:nvPr/>
        </p:nvSpPr>
        <p:spPr>
          <a:xfrm>
            <a:off x="3645651" y="6263714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http://theory.stanford.edu/~nikolaj/programmingz3.html#sec-intro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52316-1F4C-E643-8C71-A1D7C6BE8818}"/>
              </a:ext>
            </a:extLst>
          </p:cNvPr>
          <p:cNvSpPr/>
          <p:nvPr/>
        </p:nvSpPr>
        <p:spPr>
          <a:xfrm>
            <a:off x="1342517" y="167099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from z3 import * </a:t>
            </a:r>
          </a:p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x = Real('x’)</a:t>
            </a:r>
          </a:p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 = Real('y’) </a:t>
            </a:r>
          </a:p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 = Solver()</a:t>
            </a:r>
          </a:p>
          <a:p>
            <a:r>
              <a:rPr lang="en-AU" sz="24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s.add</a:t>
            </a:r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(30*x+15*y==675)</a:t>
            </a:r>
          </a:p>
          <a:p>
            <a:r>
              <a:rPr lang="en-AU" sz="24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s.add</a:t>
            </a:r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(12*x+5*y==265) </a:t>
            </a:r>
          </a:p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</a:t>
            </a:r>
            <a:r>
              <a:rPr lang="en-AU" sz="24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s.check</a:t>
            </a:r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== sat: </a:t>
            </a:r>
          </a:p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	result = </a:t>
            </a:r>
            <a:r>
              <a:rPr lang="en-AU" sz="24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s.model</a:t>
            </a:r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</a:t>
            </a:r>
          </a:p>
          <a:p>
            <a:r>
              <a:rPr lang="en-AU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	</a:t>
            </a:r>
            <a:r>
              <a:rPr lang="en-US" altLang="zh-CN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print(result)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[y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=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5,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x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=20]</a:t>
            </a:r>
            <a:endParaRPr lang="en-US" sz="24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FEF66-4142-5648-ABB4-99AECB776F45}"/>
              </a:ext>
            </a:extLst>
          </p:cNvPr>
          <p:cNvSpPr txBox="1"/>
          <p:nvPr/>
        </p:nvSpPr>
        <p:spPr>
          <a:xfrm>
            <a:off x="6096000" y="2400212"/>
            <a:ext cx="7227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Block</a:t>
            </a:r>
            <a:r>
              <a:rPr lang="zh-CN" altLang="en-US" sz="2000" dirty="0"/>
              <a:t> </a:t>
            </a:r>
            <a:r>
              <a:rPr lang="en-US" altLang="zh-CN" sz="2000" dirty="0"/>
              <a:t>evaluating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Maximize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satisfying</a:t>
            </a:r>
            <a:r>
              <a:rPr lang="zh-CN" altLang="en-US" sz="2000" dirty="0"/>
              <a:t> </a:t>
            </a:r>
            <a:r>
              <a:rPr lang="en-US" altLang="zh-CN" sz="2000" dirty="0"/>
              <a:t>assignment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Bounded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checking</a:t>
            </a:r>
            <a:r>
              <a:rPr lang="zh-CN" altLang="en-US" sz="2000" dirty="0"/>
              <a:t>   </a:t>
            </a:r>
            <a:r>
              <a:rPr lang="en-AU" sz="2000" dirty="0"/>
              <a:t> [(x1, y1), (x2, y2),..] 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Propositional</a:t>
            </a:r>
            <a:r>
              <a:rPr lang="zh-CN" altLang="en-US" sz="2000" dirty="0"/>
              <a:t> </a:t>
            </a:r>
            <a:r>
              <a:rPr lang="en-US" altLang="zh-CN" sz="2000" dirty="0"/>
              <a:t>interpolation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3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93BB-408C-294C-AF02-7D56F8DE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900" b="0" i="0" kern="1200" dirty="0">
                <a:latin typeface="+mj-lt"/>
                <a:ea typeface="+mj-ea"/>
                <a:cs typeface="+mj-cs"/>
              </a:rPr>
              <a:t>3 </a:t>
            </a:r>
            <a:r>
              <a:rPr lang="en-US" sz="2900" b="0" i="0" kern="1200" dirty="0">
                <a:latin typeface="+mj-lt"/>
                <a:ea typeface="+mj-ea"/>
                <a:cs typeface="+mj-cs"/>
              </a:rPr>
              <a:t>Static Dataflow Analysis</a:t>
            </a:r>
            <a:br>
              <a:rPr lang="en-US" sz="29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9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40AEA-5900-AB40-ADCF-C76E94B2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06445-DB9A-BD4E-806E-A8511E0E3786}"/>
              </a:ext>
            </a:extLst>
          </p:cNvPr>
          <p:cNvSpPr/>
          <p:nvPr/>
        </p:nvSpPr>
        <p:spPr>
          <a:xfrm>
            <a:off x="1035659" y="1853248"/>
            <a:ext cx="8946541" cy="317345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Static analysis reasoning about the flow of data in program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Different kinds of data: constants, variables, expressions, ...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We will use a dominant approach called constraint-based analysis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800" b="1" dirty="0">
                <a:latin typeface="+mj-lt"/>
                <a:ea typeface="+mj-ea"/>
                <a:cs typeface="+mj-cs"/>
              </a:rPr>
              <a:t>two parts: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Constraint generation:   program text → LLVM → constraints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Constraint resolution:    constraints → Z3 → analysis result</a:t>
            </a:r>
            <a:br>
              <a:rPr lang="en-US" sz="1700" dirty="0">
                <a:latin typeface="+mj-lt"/>
                <a:ea typeface="+mj-ea"/>
                <a:cs typeface="+mj-cs"/>
              </a:rPr>
            </a:br>
            <a:endParaRPr lang="en-US" sz="17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07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4860</Words>
  <Application>Microsoft Macintosh PowerPoint</Application>
  <PresentationFormat>Widescreen</PresentationFormat>
  <Paragraphs>745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Apple Symbols</vt:lpstr>
      <vt:lpstr>Arial</vt:lpstr>
      <vt:lpstr>Calibri</vt:lpstr>
      <vt:lpstr>Calibri Light</vt:lpstr>
      <vt:lpstr>Consolas</vt:lpstr>
      <vt:lpstr>Courier New</vt:lpstr>
      <vt:lpstr>Roboto</vt:lpstr>
      <vt:lpstr>Times New Roman</vt:lpstr>
      <vt:lpstr>Wingdings 3</vt:lpstr>
      <vt:lpstr>Office Theme</vt:lpstr>
      <vt:lpstr>Building Program Reasoning Tools using LLVM and Z3</vt:lpstr>
      <vt:lpstr>Full tutorial overview</vt:lpstr>
      <vt:lpstr>Why is for program reasoning？</vt:lpstr>
      <vt:lpstr>My report from here   (tutorial part I) </vt:lpstr>
      <vt:lpstr>PowerPoint Presentation</vt:lpstr>
      <vt:lpstr>1.2 LLVM IR generation</vt:lpstr>
      <vt:lpstr>2.1 Z3 Architecture</vt:lpstr>
      <vt:lpstr>2.2 Easy example ：</vt:lpstr>
      <vt:lpstr>3 Static Dataflow Analysis </vt:lpstr>
      <vt:lpstr>3.1 Reaching Definition Analysis</vt:lpstr>
      <vt:lpstr>Reaching Definition Analysis</vt:lpstr>
      <vt:lpstr>Reaching Definition Analysis</vt:lpstr>
      <vt:lpstr>Reaching Definition Analysis</vt:lpstr>
      <vt:lpstr>Reaching Definition Analysis  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Reaching Definition Analysis - Example</vt:lpstr>
      <vt:lpstr>3.2 Taint Analysis</vt:lpstr>
      <vt:lpstr>Taint Analysis</vt:lpstr>
      <vt:lpstr>Taint Analysis Rules</vt:lpstr>
      <vt:lpstr>Taint Analysis Rules</vt:lpstr>
      <vt:lpstr>Taint Analysis Rules</vt:lpstr>
      <vt:lpstr>Taint Analysis Rules</vt:lpstr>
      <vt:lpstr>PowerPoint Presentation</vt:lpstr>
      <vt:lpstr>Step 1. Writing Analysis Rules</vt:lpstr>
      <vt:lpstr>Step 1. Writing Analysis Rules</vt:lpstr>
      <vt:lpstr>Step 2. Extract Datalog Facts from LLVM IR</vt:lpstr>
      <vt:lpstr>Step 2. Extract Datalog Facts from LLVM IR</vt:lpstr>
      <vt:lpstr>Step 2. Extract Datalog Facts from LLVM IR</vt:lpstr>
      <vt:lpstr>Step 2. Extract Datalog Facts from LLVM IR</vt:lpstr>
      <vt:lpstr>Building and Running the Analysis</vt:lpstr>
      <vt:lpstr>Thanks           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Program Reasoning Tools using LLVM and Z3</dc:title>
  <dc:creator>Guanqin Zhang</dc:creator>
  <cp:lastModifiedBy>Guanqin Zhang</cp:lastModifiedBy>
  <cp:revision>1</cp:revision>
  <dcterms:created xsi:type="dcterms:W3CDTF">2020-04-03T00:30:07Z</dcterms:created>
  <dcterms:modified xsi:type="dcterms:W3CDTF">2020-04-03T11:34:33Z</dcterms:modified>
</cp:coreProperties>
</file>