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heme/themeOverride3.xml" ContentType="application/vnd.openxmlformats-officedocument.themeOverr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8" r:id="rId4"/>
    <p:sldId id="301" r:id="rId5"/>
    <p:sldId id="1697" r:id="rId6"/>
    <p:sldId id="304" r:id="rId7"/>
    <p:sldId id="1701" r:id="rId8"/>
    <p:sldId id="1700" r:id="rId9"/>
    <p:sldId id="1702" r:id="rId10"/>
    <p:sldId id="1706" r:id="rId11"/>
    <p:sldId id="306" r:id="rId12"/>
    <p:sldId id="1627" r:id="rId13"/>
    <p:sldId id="1703" r:id="rId14"/>
    <p:sldId id="1705" r:id="rId15"/>
    <p:sldId id="1628" r:id="rId16"/>
    <p:sldId id="1704" r:id="rId17"/>
    <p:sldId id="272" r:id="rId18"/>
    <p:sldId id="1707" r:id="rId19"/>
    <p:sldId id="1695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7T19:54:29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8384,'8'-17'3104,"-8"17"-2400,0 0-224,5 13-928,1 19 128,-1 12-3136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7:1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3904,'0'0'72,"0"0"0,0 1-1,0-1 1,0 0 0,0 0 0,0 1 0,0-1 0,1 0-1,-1 1 1,0-1 0,0 0 0,0 0 0,0 1 0,0-1-1,0 0 1,1 0 0,-1 0 0,0 1 0,0-1 0,0 0-1,1 0 1,-1 0 0,0 1 0,0-1 0,1 0 0,-1 0-1,0 0 1,1 0-72,-1 0 40,0 0 0,0 1-1,1-1 1,-1 0-1,0 0 1,0 0 0,0 0-1,0 0 1,1 1-1,-1-1 1,0 0 0,0 0-1,0 0 1,0 1 0,1-1-1,-1 0 1,0 0-1,0 1 1,0-1 0,0 0-1,0 0 1,0 0-1,0 1 1,0-1 0,0 0-1,0 0 1,0 1 0,0-1-1,0 0 1,0 0-1,0 1 1,0-1 0,0 0-1,0 0 1,0 1 0,0-1-1,0 0 1,0 0-1,-1 0 1,1 1 0,0-1-1,0 0 1,0 0-1,0 0 1,-1 1 0,1-1-1,0 0 1,0 0 0,0 0-1,0 0 1,-1 1-40,-3 4 103,0 0 0,0 0 0,-1-1 0,0 1 0,0-1 1,0 0-1,-1 0 0,1-1 0,-1 1 0,0-1 0,-3 1-103,-10 7 124,-13 6-16,0-1-1,-1-1 1,0-2-1,-1-1 1,0-2-1,-1-1 0,-25 2-107,47-9-278,0-1 0,0-1-1,-1 0 1,1-1 0,0 0 0,0 0-1,0-2 1,0 0 0,1 0-1,-1-1 1,-9-5 278,6 1-1794,0-2-1,-6-5 1795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7:1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7648,'-6'41'4066,"-8"26"-4066,10-51 74,-1 0 0,-1 0 0,0-1 1,-1 0-1,-6 10-74,-29 38-631,-2-3 0,-17 16 631,-32 42-803,69-84 1129,1 1 0,-10 22-326,32-55 84,0 0 0,1-1 1,-1 1-1,0 0 0,1 0 1,-1-1-1,1 1 1,-1 0-1,1 0 0,0 0 1,0 0-1,0 0 0,0-1 1,0 1-1,0 0 1,0 0-1,1 0 0,-1 0-84,1 0 57,0-1-1,0 1 1,0-1 0,0 1-1,0-1 1,0 1-1,1-1 1,-1 0 0,0 0-1,1 0 1,-1 0-1,1 0 1,-1 0 0,1 0-1,-1 0 1,1 0-1,0-1 1,-1 1 0,1-1-1,0 1-56,20 4 235,-1-1 0,1-1-1,0-1 1,0-1 0,17-1-235,33 2 90,8 7-2303,35 10 2213,-50-8-2389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7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8640,'0'6'3200,"5"11"-2496,-5 0-192,0 6 160,0 6-480,0 11-96,-5 29-32,-4 21-64,-6 14 0,2 10 0,-1 19 0,1 17-704,-1 8 384,6-8-1280,3-12 896,0-22-1664,5-22 1344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7:3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9 8960,'-10'-9'3328,"5"14"-2592,-4 11-192,4-8 832,-3 4-864,-11 8-64,-8 9-288,-15 11-672,-17 17 256,-18 7-1376,-19 10 896,2-5-1216,1-17 1120,31-20-640,12-12 864,18-23-3360,22-26 2208,33-16 288</inkml:trace>
  <inkml:trace contextRef="#ctx0" brushRef="#br0" timeOffset="1">662 155 6144,'136'3'2272,"-77"21"-1760,23 18-160,-36-10 1664,8 20-1184,1 14 96,-4 1-576,-6-5-2720,-5-6 1312,-13-11-4544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2560,'-17'9'1464,"2"0"101,13-8-1415,0-1 0,-1 1 0,1-1 0,-1 0 0,1 0 0,0 0 0,-1 0 1,1 0-1,-1 0 0,1-1 0,0 1 0,-3-2-150,-12 0 290,-44-2 18,35 1-321,-25 2 13,44 1 59,0 0-1,0 1 0,0 0 1,0 1-1,1-1 1,-1 1-1,0 1 1,1-1-1,-3 2-58,5-1 56,-1 0 1,1 0-1,0 0 0,0 1 1,0-1-1,1 1 0,-1 0 1,1 0-1,0 1 0,0-1 0,1 0 1,-3 5-57,-3 7-77,1 1 1,-4 16 76,3-8-71,1 0 1,2 0 0,0 0-1,1 1 1,2 0-1,1 6 71,1-18-52,0 0-1,1-1 0,1 1 0,1-1 0,0 1 1,0-1-1,1 0 0,1 0 0,0 0 0,1-1 1,0 0-1,7 9 53,-7-13 31,1 0 0,0 0 0,1 0 0,0-1 0,0 0 0,1 0 0,-1-1 0,6 3-31,3 0 178,0 1 0,1-2 0,0 0 0,3 0-178,-10-5 50,0 0 0,-1-1 1,1 0-1,0-1 0,0 0 0,0 0 1,0-1-1,0-1 0,0 0 1,0 0-1,0-1 0,0-1 0,0 0 1,-1 0-1,1-1 0,-1 0 1,0-1-1,0 0 0,-1-1 0,0 0 1,0 0-1,0-1 0,0 0 1,-1 0-1,0-1 0,-1 0 0,0-1 1,3-4-51,2-3-64,-1-1 0,-1 0 1,0-1-1,-1 0 0,-1 0 1,3-11 63,-8 18-6,0 0 1,0 1-1,-1-1 1,-1-1-1,0 1 1,0 0-1,-1 0 1,-1 0-1,0 0 1,0-1-1,-1 1 1,-2-5 5,2 10 18,0 0 0,-1 0 1,1 1-1,-1-1 0,-1 1 0,1 0 1,-1 0-1,0 0 0,0 0 0,0 1 1,-1-1-1,0 1 0,1 0 1,-1 1-1,-1-1 0,1 1 0,-1 0 1,1 0-1,-1 1 0,-3-2-18,-7-1-130,0 0 0,-1 1-1,1 0 1,-1 2 0,0 0 0,-16 0 130,-36 3-1824,-11 6 512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1728,'0'6'983,"0"1"-1,-1 0 1,0-1-1,-1 1 1,-1 4-983,-4 9 1123,-1-1 0,-5 8-1123,-7 17 345,-20 63-1327,-24 107 982,59-188-730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12 3072,'-4'-12'1120,"-6"16"-864,-3 1-64,5-2 608,-11 5-480,-5 4 224,-7 5-320,-1 3 224,1 4-256,-1 4-320,-5 4 64,0 2 0,2-2 64,3-3-640,3-6 352,8-6-608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4384,'64'-17'1632,"-29"22"-1248,15-1-128,-23-4 640,10 5-544,-5 2-64,-5 6-192,0 2-96,-8 5 32,-6 6-1536,-8 1 832,-10 6-2752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 1888,'-30'-21'1963,"29"20"-1756,0 1 0,0-1 1,0 0-1,1 0 0,-1 0 1,0 1-1,0-1 1,0 0-1,-1 1 0,1-1 1,0 1-1,0-1 0,-1 1-207,1 0 82,1 0-1,0 0 0,-1 0 0,1 0 0,0 0 0,-1 0 0,1 0 1,0 0-1,-1 0 0,1 1 0,0-1 0,-1 0 0,1 0 0,0 0 1,-1 1-1,1-1 0,0 0 0,0 0 0,-1 1 0,1-1 0,0 0 1,0 0-1,-1 1 0,1-1 0,0 0 0,0 1 0,0-1 0,0 0-81,-2 5 220,1-1 0,0 1 1,0-1-1,1 0 0,-1 1 0,1 2-220,0-6-38,-10 97 288,-9 22-250,-1 10-2271,16-100 1455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347 199 6976,'4'-8'2592,"-8"8"-2016,-1 0-160,0 0 608,-3 0-640,-6 0-576,-9 5 64,-4-2-1024,-14 1 640,-4 9-704,3-6 704,2 1-640,3-2 640,10-6-2560,3-6 1728,16-9 0</inkml:trace>
  <inkml:trace contextRef="#ctx0" brushRef="#br0" timeOffset="1">273 1 5408,'51'12'1984,"-28"8"-1536,9 17-128,-15-13 1664,7 9-1152,2 8-192,6 2-416,0 6-1664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05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3136,'-13'14'1184,"13"-6"-928,5 4-64,-2 0-2656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3648,'0'0'1344,"0"0"-1024,-5-3-128,0 3 544,1 0-448,-1-3 32,0-2-192,2 1 192,-2 4-192,0 4 448,-4 1-320,4 1 96,0 11-224,-3 12-288,3 11 96,-4 1-192,9 2 128,0 3-1120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2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5152,'-14'8'1888,"9"4"-1440,2 8-160,-2-3 480,5 3-480,5 4 32,3 1-192,6-2-96,-1 1 0,6-4-544,4 2 288,4-10-896,0-4 640,5-8-1408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3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3488,'-18'15'1280,"18"-7"-992,-6 9-64,3-5 928,-2 8-672,0 0 288,-3 4-448,-1 4-320,4 1-32,0 3-288,0-3 192,2-1-320,-2 4 288,5-7-288,0-4 256,0-6-1472,0-3 928,-5-7-1440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30:3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6560,'0'32'2432,"10"-7"-1888,-5 4-160,4-14 512,-1 2-576,2 0-768,-1-10 224,1 1-2432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0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 3648,'-3'9'1344,"-16"-9"-1024,-40-4-128,17-4-3104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06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1568,'-9'-8'576,"9"4"-448,-5-1-32,5-3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06:5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3136,'-7'15'422,"6"-12"-330,0 0-1,-1 0 1,0 0-1,0 0 1,0 0-1,0 0 1,0 0-1,0-1 1,-1 1 0,1-1-1,-2 1-91,-6 7 402,1 0 0,0 0 0,0 1 0,0 2-402,-11 14 1347,16-22-1116,0-1-1,1 1 1,0 0 0,0 1 0,1-1 0,-1 1-1,1-1 1,0 1 0,1 0 0,-1-1 0,0 7-231,2-3 145,-1 0 0,1 1 0,1-1 0,-1 0 0,1 0 0,1 0 0,1 5-145,4 7 44,0 1 0,2-1 0,0-1 0,1 1 0,2-2 0,0 1-44,11 14 112,2-1-1,1-1 0,1-1 1,2-1-1,1-2 0,1-1 0,1-2 1,2-1-1,9 4-111,23 12 146,3-4-1,1-3 1,1-2-1,37 8-145,-64-25 99,0-2 0,42 7-99,-63-16-53,1 0-1,0-2 1,-1 0-1,1-2 1,0-1 0,11-2 53,-25 2-324,1 0 1,-1-1-1,0 0 0,0-1 1,0 0-1,5-3 324,1-3-483,-1-1-1,0 0 1,6-6 483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11:1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3968,'0'-1'63,"0"1"1,0-1-1,0 1 1,0-1-1,0 1 0,0-1 1,0 1-1,0-1 1,0 1-1,0-1 1,0 0-1,0 1 0,0-1 1,0 1-1,0-1 1,1 1-1,-1-1 1,0 1-1,0-1 0,1 1 1,-1-1-1,0 1 1,1-1-1,-1 1 1,0 0-1,1-1 0,-1 1 1,1 0-1,-1-1 1,0 1-1,1 0 1,-1-1-1,1 1 0,-1 0 1,1 0-1,0 0 1,-1-1-1,1 1 0,-1 0-63,30-7 317,-22 6-233,10-2-26,0 2-1,0 0 1,0 0-1,14 3-57,75 11 3,-54-5 79,129 11 1147,87-5-1229,185-20 1150,238-27-285,-246 10-125,216-26-127,339-25 246,-173 61-663,-92 3 1085,-436-1-883,515-24-252,-226 5 601,-142 12-508,-180 8-243,146 1 4,397 8 773,-573 8-408,127 0-1109,-363-6 670,-1-1 0,1 0 1,0 0-1,0 0 0,0 0 0,-1 0 0,1 0 0,0 0 0,0 0 0,-1-1 1,1 1-1,0 0 0,0 0 0,-1-1 0,1 1 0,0 0 0,-1-1 0,1 1 1,0 0-1,-1-1 0,1 1 0,-1-1 0,1 1 0,-1-1 0,1 0 0,-1 1 1,1-1 73,-1 0-198,-11 1-2916,-4-2 1220,-14-9-2692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6:3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6816,'-117'33'2528,"34"-6"-1984,-63 35-128,65-21-448,-33 11-64,-33 5-2432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6:3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5408,'-8'0'1984,"13"3"-1536,-10 17-128,0 0 32,-8 29-256,-14 29-160,-5 39 0,8 5-96,21-5 64,16-21 288,28-7-128,17-20 576,33-15-384,32-13 192,28-18-288,13-23-704,36-20 288,19-32-2752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06:27:0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235 5408,'-2'-1'301,"0"0"0,0-1 0,0 1 0,-1 0 0,1-1 1,0 1-1,1-1 0,-1 0 0,0 0 0,0 1 0,1-1 0,-1 0 0,0-3-301,-15-14 218,0 0-1,-1 1 0,-1 0 1,-1 2-1,0 0 0,-1 1 1,0 1-1,-18-7-217,18 11 70,-1 1 0,-1 1 1,1 1-1,-1 1 0,0 2 0,-1 0 0,1 1 1,-1 1-1,1 1 0,-1 1 0,1 1 0,-5 2-70,-20 4-98,1 1 0,1 2 0,0 3 0,0 1 0,-22 12 98,5 2 235,1 2-1,-17 13-234,68-36 43,0-1 0,1 1 0,0 1 0,1 0-1,0 0 1,0 1 0,0 0 0,2 1-1,-7 8-42,11-13 3,0 0 0,0 1 0,1-1-1,0 1 1,0-1 0,0 1 0,0 0-1,1 0 1,0-1 0,0 1 0,1 0-1,-1 0 1,1 0 0,1 0 0,-1 0-1,1 0 1,0 0 0,0 0-1,1 0 1,0 0 0,1 3-3,3 2-5,-1 1 0,2-1 0,-1-1 0,2 1 0,-1-1 0,1 0 0,1-1 0,6 7 5,8 4 12,2 0 0,25 16-12,-18-17 32,0-1-1,1-1 1,0-2 0,2-1 0,0-2-1,0-1 1,1-2 0,0-2 0,26 2-32,-1-3 152,0-3-1,0-3 1,0-2 0,0-4 0,28-6-152,-35 3 383,0-3 0,-1-3-1,0-1 1,47-23-383,-88 34 55,-1-1 1,0 0 0,0 0-1,0-1 1,-1 0-1,0-1 1,6-6-56,-13 11-10,0 0 0,-1-1-1,1 1 1,-1 0 0,1-1 0,-1 0-1,0 1 1,-1-1 0,1 0 0,0 0 0,-1 0-1,0 0 1,0 0 0,0 0 0,-1 0 0,1-1-1,-1 1 1,0 0 0,0 0 0,-1 0 0,1-1-1,-1 1 1,0 0 0,-1-4 10,-3-5-197,0 1 0,-1 0 1,0 0-1,0 0 0,-1 1 0,-1 0 0,-7-8 197,-9-8-988,0 2-1,-14-10 989,6 7-1045,-1 2 0,-11-5 1045,-90-50-4790,128 78 4572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624F40-FDF0-4DFD-921D-FAE4E25BFA8B}"/>
              </a:ext>
            </a:extLst>
          </p:cNvPr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26B9DB5-1ADC-43B3-BCE8-970894DC9D39}"/>
              </a:ext>
            </a:extLst>
          </p:cNvPr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9E46DE-6A41-4299-8141-4029FA18B691}"/>
              </a:ext>
            </a:extLst>
          </p:cNvPr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2705-5296-4AF0-AF0B-2F604D3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5EBE-7276-46DE-B4C4-5A99E7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BEFEB4-2C7C-48D0-9F96-75183D3ED3E7}"/>
              </a:ext>
            </a:extLst>
          </p:cNvPr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3" Type="http://schemas.openxmlformats.org/officeDocument/2006/relationships/image" Target="../media/image9.png"/><Relationship Id="rId7" Type="http://schemas.openxmlformats.org/officeDocument/2006/relationships/image" Target="../media/image2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10.png"/><Relationship Id="rId5" Type="http://schemas.openxmlformats.org/officeDocument/2006/relationships/image" Target="../media/image1910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310.png"/><Relationship Id="rId3" Type="http://schemas.openxmlformats.org/officeDocument/2006/relationships/image" Target="../media/image23.png"/><Relationship Id="rId7" Type="http://schemas.openxmlformats.org/officeDocument/2006/relationships/image" Target="../media/image307.png"/><Relationship Id="rId12" Type="http://schemas.openxmlformats.org/officeDocument/2006/relationships/customXml" Target="../ink/ink11.xml"/><Relationship Id="rId17" Type="http://schemas.openxmlformats.org/officeDocument/2006/relationships/image" Target="../media/image312.png"/><Relationship Id="rId2" Type="http://schemas.openxmlformats.org/officeDocument/2006/relationships/hyperlink" Target="https://github.com/clonebench/BigCloneBench" TargetMode="Externa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309.png"/><Relationship Id="rId5" Type="http://schemas.openxmlformats.org/officeDocument/2006/relationships/image" Target="../media/image306.png"/><Relationship Id="rId15" Type="http://schemas.openxmlformats.org/officeDocument/2006/relationships/image" Target="../media/image3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308.png"/><Relationship Id="rId1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image" Target="../media/image348.png"/><Relationship Id="rId80" Type="http://schemas.openxmlformats.org/officeDocument/2006/relationships/image" Target="../media/image352.png"/><Relationship Id="rId3" Type="http://schemas.openxmlformats.org/officeDocument/2006/relationships/image" Target="../media/image24.png"/><Relationship Id="rId68" Type="http://schemas.openxmlformats.org/officeDocument/2006/relationships/image" Target="../media/image346.png"/><Relationship Id="rId76" Type="http://schemas.openxmlformats.org/officeDocument/2006/relationships/image" Target="../media/image350.png"/><Relationship Id="rId84" Type="http://schemas.openxmlformats.org/officeDocument/2006/relationships/image" Target="../media/image354.png"/><Relationship Id="rId67" Type="http://schemas.openxmlformats.org/officeDocument/2006/relationships/customXml" Target="../ink/ink15.xml"/><Relationship Id="rId71" Type="http://schemas.openxmlformats.org/officeDocument/2006/relationships/customXml" Target="../ink/ink17.xml"/><Relationship Id="rId2" Type="http://schemas.openxmlformats.org/officeDocument/2006/relationships/slideLayout" Target="../slideLayouts/slideLayout2.xml"/><Relationship Id="rId70" Type="http://schemas.openxmlformats.org/officeDocument/2006/relationships/image" Target="../media/image347.png"/><Relationship Id="rId75" Type="http://schemas.openxmlformats.org/officeDocument/2006/relationships/customXml" Target="../ink/ink19.xml"/><Relationship Id="rId83" Type="http://schemas.openxmlformats.org/officeDocument/2006/relationships/customXml" Target="../ink/ink23.xml"/><Relationship Id="rId1" Type="http://schemas.openxmlformats.org/officeDocument/2006/relationships/themeOverride" Target="../theme/themeOverride3.xml"/><Relationship Id="rId66" Type="http://schemas.openxmlformats.org/officeDocument/2006/relationships/image" Target="../media/image345.png"/><Relationship Id="rId74" Type="http://schemas.openxmlformats.org/officeDocument/2006/relationships/image" Target="../media/image349.png"/><Relationship Id="rId79" Type="http://schemas.openxmlformats.org/officeDocument/2006/relationships/customXml" Target="../ink/ink21.xml"/><Relationship Id="rId5" Type="http://schemas.openxmlformats.org/officeDocument/2006/relationships/customXml" Target="../ink/ink14.xml"/><Relationship Id="rId82" Type="http://schemas.openxmlformats.org/officeDocument/2006/relationships/image" Target="../media/image353.png"/><Relationship Id="rId73" Type="http://schemas.openxmlformats.org/officeDocument/2006/relationships/customXml" Target="../ink/ink18.xml"/><Relationship Id="rId78" Type="http://schemas.openxmlformats.org/officeDocument/2006/relationships/image" Target="../media/image351.png"/><Relationship Id="rId81" Type="http://schemas.openxmlformats.org/officeDocument/2006/relationships/customXml" Target="../ink/ink22.xml"/><Relationship Id="rId4" Type="http://schemas.openxmlformats.org/officeDocument/2006/relationships/image" Target="../media/image25.png"/><Relationship Id="rId69" Type="http://schemas.openxmlformats.org/officeDocument/2006/relationships/customXml" Target="../ink/ink16.xml"/><Relationship Id="rId77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81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2.xml"/><Relationship Id="rId34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4.xml"/><Relationship Id="rId10" Type="http://schemas.openxmlformats.org/officeDocument/2006/relationships/image" Target="../media/image61.png"/><Relationship Id="rId31" Type="http://schemas.openxmlformats.org/officeDocument/2006/relationships/customXml" Target="../ink/ink5.xml"/><Relationship Id="rId9" Type="http://schemas.openxmlformats.org/officeDocument/2006/relationships/customXml" Target="../ink/ink3.xml"/><Relationship Id="rId30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26982" y="2313532"/>
            <a:ext cx="10691119" cy="48391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 </a:t>
            </a:r>
          </a:p>
          <a:p>
            <a:r>
              <a:rPr lang="en-US" altLang="zh-CN" sz="7200" b="1" dirty="0"/>
              <a:t>FCCA : Hybrid Code Representation </a:t>
            </a:r>
            <a:r>
              <a:rPr lang="en-US" altLang="zh-CN" sz="7200" dirty="0"/>
              <a:t>for Functional Clone Detection Using</a:t>
            </a:r>
            <a:r>
              <a:rPr lang="en-US" altLang="zh-CN" sz="7200" b="1" dirty="0"/>
              <a:t> Attention Networks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20800"/>
            <a:ext cx="8393562" cy="698591"/>
          </a:xfrm>
        </p:spPr>
        <p:txBody>
          <a:bodyPr>
            <a:normAutofit/>
          </a:bodyPr>
          <a:lstStyle/>
          <a:p>
            <a:r>
              <a:rPr lang="en-US" altLang="zh-CN" dirty="0"/>
              <a:t>Code Clone Detection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849970" y="3446432"/>
            <a:ext cx="2045144" cy="248371"/>
          </a:xfrm>
        </p:spPr>
        <p:txBody>
          <a:bodyPr/>
          <a:lstStyle/>
          <a:p>
            <a:r>
              <a:rPr lang="en-US" altLang="zh-CN" sz="2800" b="1" dirty="0"/>
              <a:t>Wei Hua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781752" y="3866899"/>
            <a:ext cx="4966001" cy="329366"/>
          </a:xfrm>
        </p:spPr>
        <p:txBody>
          <a:bodyPr/>
          <a:lstStyle/>
          <a:p>
            <a:r>
              <a:rPr lang="en-US" altLang="en-US" dirty="0"/>
              <a:t>www.github.com/preesee/codeclonedetection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10B8DE-E2D4-4189-85F3-5368919F476B}"/>
              </a:ext>
            </a:extLst>
          </p:cNvPr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2D51C6-DE9F-43EC-A07D-D12519370048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70981033-9651-43B5-BF7F-FC53FC657C16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CBB608FF-05D8-40C4-84ED-A580A96DF5A9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ED3897BB-1EDB-49D4-AF4B-8DE67A774FD1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2020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D366CF-CDBA-4B29-80E9-8CB5EADE71B0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530072-BF3B-4EF3-9862-18AE62B5DE73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48B810-17B5-4F11-B822-D0139888E2E1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1E24-D680-49BD-BED6-87EE7064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Limitations: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F5F4D-B95C-49A9-9319-E1E153B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736-AE73-4C62-B152-43DC946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C7308-040E-44B1-A34B-187B0190962B}"/>
              </a:ext>
            </a:extLst>
          </p:cNvPr>
          <p:cNvSpPr/>
          <p:nvPr/>
        </p:nvSpPr>
        <p:spPr>
          <a:xfrm>
            <a:off x="816634" y="1265208"/>
            <a:ext cx="83273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u="sng" dirty="0"/>
              <a:t>Limitation 1: </a:t>
            </a:r>
            <a:r>
              <a:rPr lang="en-US" altLang="en-US" dirty="0"/>
              <a:t>The code sequential and structural information are not fully utilized, which is critical for functional similarity measuring</a:t>
            </a:r>
          </a:p>
          <a:p>
            <a:r>
              <a:rPr lang="en-US" altLang="en-US" sz="2400" b="1" u="sng" dirty="0"/>
              <a:t>Limitation 2: </a:t>
            </a:r>
            <a:r>
              <a:rPr lang="en-US" altLang="en-US" dirty="0"/>
              <a:t>single-feature is not comprehensive to reflect code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330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Feature Fusion+ Attention ( Architecture)</a:t>
            </a:r>
            <a:endParaRPr lang="zh-CN" altLang="en-US" dirty="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0F4AF0-FF11-4E21-8055-1F8BE8C78DE6}"/>
              </a:ext>
            </a:extLst>
          </p:cNvPr>
          <p:cNvGrpSpPr/>
          <p:nvPr/>
        </p:nvGrpSpPr>
        <p:grpSpPr>
          <a:xfrm>
            <a:off x="961764" y="1427342"/>
            <a:ext cx="7840422" cy="2838219"/>
            <a:chOff x="1600118" y="2341742"/>
            <a:chExt cx="7840422" cy="2838219"/>
          </a:xfrm>
        </p:grpSpPr>
        <p:cxnSp>
          <p:nvCxnSpPr>
            <p:cNvPr id="205" name="直接连接符 69">
              <a:extLst>
                <a:ext uri="{FF2B5EF4-FFF2-40B4-BE49-F238E27FC236}">
                  <a16:creationId xmlns:a16="http://schemas.microsoft.com/office/drawing/2014/main" id="{A07D44A7-4FA7-4916-969C-C888CC168B73}"/>
                </a:ext>
              </a:extLst>
            </p:cNvPr>
            <p:cNvCxnSpPr/>
            <p:nvPr/>
          </p:nvCxnSpPr>
          <p:spPr>
            <a:xfrm>
              <a:off x="3614622" y="2394930"/>
              <a:ext cx="0" cy="28803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70">
              <a:extLst>
                <a:ext uri="{FF2B5EF4-FFF2-40B4-BE49-F238E27FC236}">
                  <a16:creationId xmlns:a16="http://schemas.microsoft.com/office/drawing/2014/main" id="{ACB436FB-C595-4229-A96E-5C834DD56F12}"/>
                </a:ext>
              </a:extLst>
            </p:cNvPr>
            <p:cNvCxnSpPr>
              <a:cxnSpLocks/>
              <a:stCxn id="235" idx="1"/>
            </p:cNvCxnSpPr>
            <p:nvPr/>
          </p:nvCxnSpPr>
          <p:spPr>
            <a:xfrm flipH="1">
              <a:off x="3616341" y="2538946"/>
              <a:ext cx="27964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4">
              <a:extLst>
                <a:ext uri="{FF2B5EF4-FFF2-40B4-BE49-F238E27FC236}">
                  <a16:creationId xmlns:a16="http://schemas.microsoft.com/office/drawing/2014/main" id="{0B075F6A-1873-49E9-AD44-957633A4C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16" y="3169088"/>
              <a:ext cx="684330" cy="6596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7">
              <a:extLst>
                <a:ext uri="{FF2B5EF4-FFF2-40B4-BE49-F238E27FC236}">
                  <a16:creationId xmlns:a16="http://schemas.microsoft.com/office/drawing/2014/main" id="{B4BA8AEE-6FC1-4AD9-BD69-DA8EAD4B6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679" y="3910944"/>
              <a:ext cx="718762" cy="4934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8">
              <a:extLst>
                <a:ext uri="{FF2B5EF4-FFF2-40B4-BE49-F238E27FC236}">
                  <a16:creationId xmlns:a16="http://schemas.microsoft.com/office/drawing/2014/main" id="{913AB776-BE67-4BBE-BE6D-D3444885C95E}"/>
                </a:ext>
              </a:extLst>
            </p:cNvPr>
            <p:cNvCxnSpPr>
              <a:cxnSpLocks/>
              <a:stCxn id="234" idx="3"/>
              <a:endCxn id="264" idx="2"/>
            </p:cNvCxnSpPr>
            <p:nvPr/>
          </p:nvCxnSpPr>
          <p:spPr>
            <a:xfrm>
              <a:off x="5029660" y="4747588"/>
              <a:ext cx="707444" cy="3035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9">
              <a:extLst>
                <a:ext uri="{FF2B5EF4-FFF2-40B4-BE49-F238E27FC236}">
                  <a16:creationId xmlns:a16="http://schemas.microsoft.com/office/drawing/2014/main" id="{2990D898-7F20-4D5F-82FF-1F50425632CB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>
              <a:off x="6014196" y="3169089"/>
              <a:ext cx="725522" cy="4715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10">
              <a:extLst>
                <a:ext uri="{FF2B5EF4-FFF2-40B4-BE49-F238E27FC236}">
                  <a16:creationId xmlns:a16="http://schemas.microsoft.com/office/drawing/2014/main" id="{8930DEFF-9E6D-4D89-BF54-BB48CA962046}"/>
                </a:ext>
              </a:extLst>
            </p:cNvPr>
            <p:cNvCxnSpPr>
              <a:cxnSpLocks/>
              <a:stCxn id="269" idx="0"/>
              <a:endCxn id="216" idx="1"/>
            </p:cNvCxnSpPr>
            <p:nvPr/>
          </p:nvCxnSpPr>
          <p:spPr>
            <a:xfrm flipV="1">
              <a:off x="6017452" y="3904064"/>
              <a:ext cx="751008" cy="13950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连接符: 肘形 12">
              <a:extLst>
                <a:ext uri="{FF2B5EF4-FFF2-40B4-BE49-F238E27FC236}">
                  <a16:creationId xmlns:a16="http://schemas.microsoft.com/office/drawing/2014/main" id="{E4FB404E-E4E9-4C7E-8EE8-9050823D2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184" y="3210105"/>
              <a:ext cx="760592" cy="701922"/>
            </a:xfrm>
            <a:prstGeom prst="bent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连接符: 肘形 13">
              <a:extLst>
                <a:ext uri="{FF2B5EF4-FFF2-40B4-BE49-F238E27FC236}">
                  <a16:creationId xmlns:a16="http://schemas.microsoft.com/office/drawing/2014/main" id="{DEF019F9-81CE-49E7-BDBA-4ADC2B84A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58184" y="3912027"/>
              <a:ext cx="734134" cy="782856"/>
            </a:xfrm>
            <a:prstGeom prst="bentConnector3">
              <a:avLst>
                <a:gd name="adj1" fmla="val 52018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14">
              <a:extLst>
                <a:ext uri="{FF2B5EF4-FFF2-40B4-BE49-F238E27FC236}">
                  <a16:creationId xmlns:a16="http://schemas.microsoft.com/office/drawing/2014/main" id="{90466EA8-6D3C-4B1B-A97A-D9874CA21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184" y="3910581"/>
              <a:ext cx="781728" cy="1447"/>
            </a:xfrm>
            <a:prstGeom prst="bentConnector3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 15">
              <a:extLst>
                <a:ext uri="{FF2B5EF4-FFF2-40B4-BE49-F238E27FC236}">
                  <a16:creationId xmlns:a16="http://schemas.microsoft.com/office/drawing/2014/main" id="{8582E789-EF25-4F99-B193-A2FAFB4225D1}"/>
                </a:ext>
              </a:extLst>
            </p:cNvPr>
            <p:cNvSpPr/>
            <p:nvPr/>
          </p:nvSpPr>
          <p:spPr>
            <a:xfrm>
              <a:off x="6739718" y="3052683"/>
              <a:ext cx="1137606" cy="2422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Attention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16">
              <a:extLst>
                <a:ext uri="{FF2B5EF4-FFF2-40B4-BE49-F238E27FC236}">
                  <a16:creationId xmlns:a16="http://schemas.microsoft.com/office/drawing/2014/main" id="{F327D8E1-FB98-4F82-98AF-931C1DD66468}"/>
                </a:ext>
              </a:extLst>
            </p:cNvPr>
            <p:cNvSpPr/>
            <p:nvPr/>
          </p:nvSpPr>
          <p:spPr>
            <a:xfrm>
              <a:off x="6768460" y="3782943"/>
              <a:ext cx="1137606" cy="24224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0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Attention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7" name="矩形 17">
              <a:extLst>
                <a:ext uri="{FF2B5EF4-FFF2-40B4-BE49-F238E27FC236}">
                  <a16:creationId xmlns:a16="http://schemas.microsoft.com/office/drawing/2014/main" id="{CB3BF82D-0F5B-4225-9B75-DD2C7F888210}"/>
                </a:ext>
              </a:extLst>
            </p:cNvPr>
            <p:cNvSpPr/>
            <p:nvPr/>
          </p:nvSpPr>
          <p:spPr>
            <a:xfrm>
              <a:off x="6784319" y="4627800"/>
              <a:ext cx="1121747" cy="239294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Graph Attention Network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8" name="矩形 18">
              <a:extLst>
                <a:ext uri="{FF2B5EF4-FFF2-40B4-BE49-F238E27FC236}">
                  <a16:creationId xmlns:a16="http://schemas.microsoft.com/office/drawing/2014/main" id="{04DDD73E-B5C7-4813-8C2B-A8C604EF2636}"/>
                </a:ext>
              </a:extLst>
            </p:cNvPr>
            <p:cNvSpPr/>
            <p:nvPr/>
          </p:nvSpPr>
          <p:spPr>
            <a:xfrm rot="5400000">
              <a:off x="8351720" y="3698439"/>
              <a:ext cx="883788" cy="429883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Feature Fusion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直接箭头连接符 19">
              <a:extLst>
                <a:ext uri="{FF2B5EF4-FFF2-40B4-BE49-F238E27FC236}">
                  <a16:creationId xmlns:a16="http://schemas.microsoft.com/office/drawing/2014/main" id="{4B08DD9B-F9C2-4211-A124-CE36A7778337}"/>
                </a:ext>
              </a:extLst>
            </p:cNvPr>
            <p:cNvCxnSpPr>
              <a:cxnSpLocks/>
            </p:cNvCxnSpPr>
            <p:nvPr/>
          </p:nvCxnSpPr>
          <p:spPr>
            <a:xfrm>
              <a:off x="7911514" y="3894145"/>
              <a:ext cx="645396" cy="9317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">
              <a:extLst>
                <a:ext uri="{FF2B5EF4-FFF2-40B4-BE49-F238E27FC236}">
                  <a16:creationId xmlns:a16="http://schemas.microsoft.com/office/drawing/2014/main" id="{44CAA0FB-152D-418B-8C07-81BBC2337DFC}"/>
                </a:ext>
              </a:extLst>
            </p:cNvPr>
            <p:cNvCxnSpPr>
              <a:cxnSpLocks/>
              <a:stCxn id="215" idx="3"/>
              <a:endCxn id="218" idx="1"/>
            </p:cNvCxnSpPr>
            <p:nvPr/>
          </p:nvCxnSpPr>
          <p:spPr>
            <a:xfrm>
              <a:off x="7877324" y="3173804"/>
              <a:ext cx="916290" cy="297683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连接符: 肘形 22">
              <a:extLst>
                <a:ext uri="{FF2B5EF4-FFF2-40B4-BE49-F238E27FC236}">
                  <a16:creationId xmlns:a16="http://schemas.microsoft.com/office/drawing/2014/main" id="{0A6C8A5F-4C60-446A-938D-F34CEEE3088E}"/>
                </a:ext>
              </a:extLst>
            </p:cNvPr>
            <p:cNvCxnSpPr>
              <a:cxnSpLocks/>
              <a:stCxn id="217" idx="3"/>
              <a:endCxn id="218" idx="3"/>
            </p:cNvCxnSpPr>
            <p:nvPr/>
          </p:nvCxnSpPr>
          <p:spPr>
            <a:xfrm flipV="1">
              <a:off x="7906066" y="4355275"/>
              <a:ext cx="887548" cy="392172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箭头: 上 23">
              <a:extLst>
                <a:ext uri="{FF2B5EF4-FFF2-40B4-BE49-F238E27FC236}">
                  <a16:creationId xmlns:a16="http://schemas.microsoft.com/office/drawing/2014/main" id="{801AA184-6C05-45FA-9BF5-BEBEE808C80A}"/>
                </a:ext>
              </a:extLst>
            </p:cNvPr>
            <p:cNvSpPr/>
            <p:nvPr/>
          </p:nvSpPr>
          <p:spPr>
            <a:xfrm rot="5400000">
              <a:off x="9041731" y="3772620"/>
              <a:ext cx="421082" cy="366302"/>
            </a:xfrm>
            <a:prstGeom prst="up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3" name="图片 45">
              <a:extLst>
                <a:ext uri="{FF2B5EF4-FFF2-40B4-BE49-F238E27FC236}">
                  <a16:creationId xmlns:a16="http://schemas.microsoft.com/office/drawing/2014/main" id="{988F96B9-6080-426D-99C9-7DDC187C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073" y="3294547"/>
              <a:ext cx="1162656" cy="1172945"/>
            </a:xfrm>
            <a:prstGeom prst="rect">
              <a:avLst/>
            </a:prstGeom>
            <a:noFill/>
            <a:ln>
              <a:noFill/>
              <a:prstDash val="dash"/>
            </a:ln>
          </p:spPr>
        </p:pic>
        <p:sp>
          <p:nvSpPr>
            <p:cNvPr id="224" name="矩形 47">
              <a:extLst>
                <a:ext uri="{FF2B5EF4-FFF2-40B4-BE49-F238E27FC236}">
                  <a16:creationId xmlns:a16="http://schemas.microsoft.com/office/drawing/2014/main" id="{9C423B97-9F71-4AD3-A394-4FA750C42ED9}"/>
                </a:ext>
              </a:extLst>
            </p:cNvPr>
            <p:cNvSpPr/>
            <p:nvPr/>
          </p:nvSpPr>
          <p:spPr>
            <a:xfrm>
              <a:off x="1710367" y="2930297"/>
              <a:ext cx="1039956" cy="359074"/>
            </a:xfrm>
            <a:prstGeom prst="rect">
              <a:avLst/>
            </a:prstGeom>
            <a:solidFill>
              <a:srgbClr val="DEEBF7">
                <a:alpha val="20000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Code snippet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A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25" name="图片 50">
              <a:extLst>
                <a:ext uri="{FF2B5EF4-FFF2-40B4-BE49-F238E27FC236}">
                  <a16:creationId xmlns:a16="http://schemas.microsoft.com/office/drawing/2014/main" id="{41240AFA-5C8E-4CFD-A977-EEB6A9DA5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3343" y="2951188"/>
              <a:ext cx="1396317" cy="446400"/>
            </a:xfrm>
            <a:prstGeom prst="rect">
              <a:avLst/>
            </a:prstGeom>
            <a:ln>
              <a:noFill/>
              <a:prstDash val="dash"/>
            </a:ln>
          </p:spPr>
        </p:pic>
        <p:pic>
          <p:nvPicPr>
            <p:cNvPr id="226" name="图片 51">
              <a:extLst>
                <a:ext uri="{FF2B5EF4-FFF2-40B4-BE49-F238E27FC236}">
                  <a16:creationId xmlns:a16="http://schemas.microsoft.com/office/drawing/2014/main" id="{3803EE67-AB18-45E9-AFD8-F5C2E2B6D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3342" y="4327619"/>
              <a:ext cx="1389600" cy="844711"/>
            </a:xfrm>
            <a:prstGeom prst="rect">
              <a:avLst/>
            </a:prstGeom>
            <a:ln>
              <a:noFill/>
              <a:prstDash val="dash"/>
            </a:ln>
          </p:spPr>
        </p:pic>
        <p:sp>
          <p:nvSpPr>
            <p:cNvPr id="227" name="矩形 53">
              <a:extLst>
                <a:ext uri="{FF2B5EF4-FFF2-40B4-BE49-F238E27FC236}">
                  <a16:creationId xmlns:a16="http://schemas.microsoft.com/office/drawing/2014/main" id="{9AAF0602-7076-413F-9E0B-A4C4C9152319}"/>
                </a:ext>
              </a:extLst>
            </p:cNvPr>
            <p:cNvSpPr/>
            <p:nvPr/>
          </p:nvSpPr>
          <p:spPr>
            <a:xfrm>
              <a:off x="4962256" y="4249866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CFG</a:t>
              </a:r>
            </a:p>
            <a:p>
              <a:r>
                <a:rPr lang="en-US" altLang="zh-CN" sz="1000" dirty="0"/>
                <a:t>  A</a:t>
              </a:r>
              <a:endParaRPr lang="zh-CN" altLang="en-US" sz="1000" dirty="0"/>
            </a:p>
          </p:txBody>
        </p:sp>
        <p:sp>
          <p:nvSpPr>
            <p:cNvPr id="228" name="矩形 54">
              <a:extLst>
                <a:ext uri="{FF2B5EF4-FFF2-40B4-BE49-F238E27FC236}">
                  <a16:creationId xmlns:a16="http://schemas.microsoft.com/office/drawing/2014/main" id="{B9602251-DEC2-4957-89A1-58F4258DC065}"/>
                </a:ext>
              </a:extLst>
            </p:cNvPr>
            <p:cNvSpPr/>
            <p:nvPr/>
          </p:nvSpPr>
          <p:spPr>
            <a:xfrm>
              <a:off x="4970901" y="2837085"/>
              <a:ext cx="53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TEXT</a:t>
              </a:r>
            </a:p>
            <a:p>
              <a:r>
                <a:rPr lang="en-US" altLang="zh-CN" sz="1000" dirty="0"/>
                <a:t>   A</a:t>
              </a:r>
              <a:endParaRPr lang="zh-CN" altLang="en-US" sz="1000" dirty="0"/>
            </a:p>
          </p:txBody>
        </p:sp>
        <p:sp>
          <p:nvSpPr>
            <p:cNvPr id="229" name="矩形 55">
              <a:extLst>
                <a:ext uri="{FF2B5EF4-FFF2-40B4-BE49-F238E27FC236}">
                  <a16:creationId xmlns:a16="http://schemas.microsoft.com/office/drawing/2014/main" id="{AFD98977-510B-4FBE-8CC5-1D919EB059D6}"/>
                </a:ext>
              </a:extLst>
            </p:cNvPr>
            <p:cNvSpPr/>
            <p:nvPr/>
          </p:nvSpPr>
          <p:spPr>
            <a:xfrm>
              <a:off x="4989377" y="3389875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AST</a:t>
              </a:r>
            </a:p>
            <a:p>
              <a:r>
                <a:rPr lang="en-US" altLang="zh-CN" sz="1000" dirty="0"/>
                <a:t>  A</a:t>
              </a:r>
              <a:endParaRPr lang="zh-CN" altLang="en-US" sz="1000" dirty="0"/>
            </a:p>
          </p:txBody>
        </p:sp>
        <p:pic>
          <p:nvPicPr>
            <p:cNvPr id="230" name="图片 57">
              <a:extLst>
                <a:ext uri="{FF2B5EF4-FFF2-40B4-BE49-F238E27FC236}">
                  <a16:creationId xmlns:a16="http://schemas.microsoft.com/office/drawing/2014/main" id="{219BCAD8-D427-4B8A-8938-DF07B0F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576" y="3480445"/>
              <a:ext cx="1408570" cy="724351"/>
            </a:xfrm>
            <a:prstGeom prst="rect">
              <a:avLst/>
            </a:prstGeom>
            <a:ln>
              <a:noFill/>
              <a:prstDash val="dash"/>
            </a:ln>
          </p:spPr>
        </p:pic>
        <p:sp>
          <p:nvSpPr>
            <p:cNvPr id="231" name="矩形 60">
              <a:extLst>
                <a:ext uri="{FF2B5EF4-FFF2-40B4-BE49-F238E27FC236}">
                  <a16:creationId xmlns:a16="http://schemas.microsoft.com/office/drawing/2014/main" id="{B0E65611-CFE4-42DD-99A3-62F01BBEC7D8}"/>
                </a:ext>
              </a:extLst>
            </p:cNvPr>
            <p:cNvSpPr/>
            <p:nvPr/>
          </p:nvSpPr>
          <p:spPr>
            <a:xfrm>
              <a:off x="1665952" y="3291959"/>
              <a:ext cx="1151208" cy="1172945"/>
            </a:xfrm>
            <a:prstGeom prst="rect">
              <a:avLst/>
            </a:prstGeom>
            <a:solidFill>
              <a:srgbClr val="DEEBF7">
                <a:alpha val="20000"/>
              </a:srgb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2" name="矩形 61">
              <a:extLst>
                <a:ext uri="{FF2B5EF4-FFF2-40B4-BE49-F238E27FC236}">
                  <a16:creationId xmlns:a16="http://schemas.microsoft.com/office/drawing/2014/main" id="{59E0E698-E3C7-4F2C-82E9-A8FECB67D689}"/>
                </a:ext>
              </a:extLst>
            </p:cNvPr>
            <p:cNvSpPr/>
            <p:nvPr/>
          </p:nvSpPr>
          <p:spPr>
            <a:xfrm>
              <a:off x="3625667" y="2940115"/>
              <a:ext cx="1403993" cy="46115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3" name="矩形 62">
              <a:extLst>
                <a:ext uri="{FF2B5EF4-FFF2-40B4-BE49-F238E27FC236}">
                  <a16:creationId xmlns:a16="http://schemas.microsoft.com/office/drawing/2014/main" id="{E1050A1E-316D-4631-A943-00C3DC5D635A}"/>
                </a:ext>
              </a:extLst>
            </p:cNvPr>
            <p:cNvSpPr/>
            <p:nvPr/>
          </p:nvSpPr>
          <p:spPr>
            <a:xfrm>
              <a:off x="3607956" y="3470099"/>
              <a:ext cx="1412190" cy="744504"/>
            </a:xfrm>
            <a:prstGeom prst="rect">
              <a:avLst/>
            </a:prstGeom>
            <a:solidFill>
              <a:srgbClr val="E2F0D9">
                <a:alpha val="20000"/>
              </a:srgb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矩形 63">
              <a:extLst>
                <a:ext uri="{FF2B5EF4-FFF2-40B4-BE49-F238E27FC236}">
                  <a16:creationId xmlns:a16="http://schemas.microsoft.com/office/drawing/2014/main" id="{C0CF5476-AC4C-45FE-B957-801B0C2829A0}"/>
                </a:ext>
              </a:extLst>
            </p:cNvPr>
            <p:cNvSpPr/>
            <p:nvPr/>
          </p:nvSpPr>
          <p:spPr>
            <a:xfrm>
              <a:off x="3625667" y="4315215"/>
              <a:ext cx="1403993" cy="86474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" name="矩形 72">
              <a:extLst>
                <a:ext uri="{FF2B5EF4-FFF2-40B4-BE49-F238E27FC236}">
                  <a16:creationId xmlns:a16="http://schemas.microsoft.com/office/drawing/2014/main" id="{826AFA71-0192-4125-8443-F77227BAC0DE}"/>
                </a:ext>
              </a:extLst>
            </p:cNvPr>
            <p:cNvSpPr/>
            <p:nvPr/>
          </p:nvSpPr>
          <p:spPr>
            <a:xfrm>
              <a:off x="3895987" y="2359409"/>
              <a:ext cx="1701861" cy="359074"/>
            </a:xfrm>
            <a:prstGeom prst="rect">
              <a:avLst/>
            </a:prstGeom>
            <a:solidFill>
              <a:srgbClr val="DEEBF7">
                <a:alpha val="20000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(a) Multi- feature code representation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6" name="直接连接符 73">
              <a:extLst>
                <a:ext uri="{FF2B5EF4-FFF2-40B4-BE49-F238E27FC236}">
                  <a16:creationId xmlns:a16="http://schemas.microsoft.com/office/drawing/2014/main" id="{20764197-97E7-4E6E-A1FE-99A9B160E4EC}"/>
                </a:ext>
              </a:extLst>
            </p:cNvPr>
            <p:cNvCxnSpPr>
              <a:cxnSpLocks/>
            </p:cNvCxnSpPr>
            <p:nvPr/>
          </p:nvCxnSpPr>
          <p:spPr>
            <a:xfrm>
              <a:off x="6016032" y="2376550"/>
              <a:ext cx="0" cy="28803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74">
              <a:extLst>
                <a:ext uri="{FF2B5EF4-FFF2-40B4-BE49-F238E27FC236}">
                  <a16:creationId xmlns:a16="http://schemas.microsoft.com/office/drawing/2014/main" id="{2DFEA60D-CE40-4B3D-B8C2-A44DBF84E33F}"/>
                </a:ext>
              </a:extLst>
            </p:cNvPr>
            <p:cNvCxnSpPr>
              <a:cxnSpLocks/>
              <a:endCxn id="235" idx="3"/>
            </p:cNvCxnSpPr>
            <p:nvPr/>
          </p:nvCxnSpPr>
          <p:spPr>
            <a:xfrm flipH="1">
              <a:off x="5597848" y="2526569"/>
              <a:ext cx="639202" cy="1237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79">
              <a:extLst>
                <a:ext uri="{FF2B5EF4-FFF2-40B4-BE49-F238E27FC236}">
                  <a16:creationId xmlns:a16="http://schemas.microsoft.com/office/drawing/2014/main" id="{84D85D58-37D6-471C-83C8-502A7FA0B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20" y="2528899"/>
              <a:ext cx="49567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矩形 80">
              <a:extLst>
                <a:ext uri="{FF2B5EF4-FFF2-40B4-BE49-F238E27FC236}">
                  <a16:creationId xmlns:a16="http://schemas.microsoft.com/office/drawing/2014/main" id="{64A47899-4D0C-40BD-A70C-152CDEDABC64}"/>
                </a:ext>
              </a:extLst>
            </p:cNvPr>
            <p:cNvSpPr/>
            <p:nvPr/>
          </p:nvSpPr>
          <p:spPr>
            <a:xfrm>
              <a:off x="6488276" y="2341742"/>
              <a:ext cx="1517162" cy="359074"/>
            </a:xfrm>
            <a:prstGeom prst="rect">
              <a:avLst/>
            </a:prstGeom>
            <a:solidFill>
              <a:srgbClr val="DEEBF7">
                <a:alpha val="20000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(b) Attention + Fusion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91">
              <a:extLst>
                <a:ext uri="{FF2B5EF4-FFF2-40B4-BE49-F238E27FC236}">
                  <a16:creationId xmlns:a16="http://schemas.microsoft.com/office/drawing/2014/main" id="{466EB941-BFE6-4F2B-891A-3F7EF84C16B3}"/>
                </a:ext>
              </a:extLst>
            </p:cNvPr>
            <p:cNvSpPr/>
            <p:nvPr/>
          </p:nvSpPr>
          <p:spPr>
            <a:xfrm>
              <a:off x="1834572" y="2360727"/>
              <a:ext cx="1481361" cy="359074"/>
            </a:xfrm>
            <a:prstGeom prst="rect">
              <a:avLst/>
            </a:prstGeom>
            <a:solidFill>
              <a:srgbClr val="DEEBF7">
                <a:alpha val="20000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Java code pair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直接连接符 92">
              <a:extLst>
                <a:ext uri="{FF2B5EF4-FFF2-40B4-BE49-F238E27FC236}">
                  <a16:creationId xmlns:a16="http://schemas.microsoft.com/office/drawing/2014/main" id="{2C219E04-BEDA-4135-A4EF-39D7F1914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118" y="2542663"/>
              <a:ext cx="27964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93">
              <a:extLst>
                <a:ext uri="{FF2B5EF4-FFF2-40B4-BE49-F238E27FC236}">
                  <a16:creationId xmlns:a16="http://schemas.microsoft.com/office/drawing/2014/main" id="{05D87154-87E8-4F83-899A-8EEE93EA6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207" y="2534712"/>
              <a:ext cx="32941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95">
              <a:extLst>
                <a:ext uri="{FF2B5EF4-FFF2-40B4-BE49-F238E27FC236}">
                  <a16:creationId xmlns:a16="http://schemas.microsoft.com/office/drawing/2014/main" id="{920514B8-2D02-4B4B-B837-106E2FAEA39E}"/>
                </a:ext>
              </a:extLst>
            </p:cNvPr>
            <p:cNvCxnSpPr/>
            <p:nvPr/>
          </p:nvCxnSpPr>
          <p:spPr>
            <a:xfrm>
              <a:off x="1602672" y="2417202"/>
              <a:ext cx="0" cy="28803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矩形 87">
              <a:extLst>
                <a:ext uri="{FF2B5EF4-FFF2-40B4-BE49-F238E27FC236}">
                  <a16:creationId xmlns:a16="http://schemas.microsoft.com/office/drawing/2014/main" id="{F05F77E5-239A-4B5E-8DF3-19C8324D4DC0}"/>
                </a:ext>
              </a:extLst>
            </p:cNvPr>
            <p:cNvSpPr/>
            <p:nvPr/>
          </p:nvSpPr>
          <p:spPr>
            <a:xfrm>
              <a:off x="5932702" y="2669382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LSTM</a:t>
              </a:r>
            </a:p>
          </p:txBody>
        </p:sp>
        <p:sp>
          <p:nvSpPr>
            <p:cNvPr id="245" name="矩形 106">
              <a:extLst>
                <a:ext uri="{FF2B5EF4-FFF2-40B4-BE49-F238E27FC236}">
                  <a16:creationId xmlns:a16="http://schemas.microsoft.com/office/drawing/2014/main" id="{55233160-27A6-41D1-87A7-1977845A8C90}"/>
                </a:ext>
              </a:extLst>
            </p:cNvPr>
            <p:cNvSpPr/>
            <p:nvPr/>
          </p:nvSpPr>
          <p:spPr>
            <a:xfrm>
              <a:off x="5955616" y="3434235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Tree-LSTM</a:t>
              </a:r>
              <a:endParaRPr lang="zh-CN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156">
                  <a:extLst>
                    <a:ext uri="{FF2B5EF4-FFF2-40B4-BE49-F238E27FC236}">
                      <a16:creationId xmlns:a16="http://schemas.microsoft.com/office/drawing/2014/main" id="{CEE709FC-7C88-4CD7-BBF3-6E74280CE026}"/>
                    </a:ext>
                  </a:extLst>
                </p:cNvPr>
                <p:cNvSpPr/>
                <p:nvPr/>
              </p:nvSpPr>
              <p:spPr>
                <a:xfrm>
                  <a:off x="9074238" y="3477690"/>
                  <a:ext cx="366302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00" i="1" dirty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300" i="1" baseline="-25000" dirty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300" baseline="-25000" dirty="0"/>
                </a:p>
              </p:txBody>
            </p:sp>
          </mc:Choice>
          <mc:Fallback xmlns="">
            <p:sp>
              <p:nvSpPr>
                <p:cNvPr id="112" name="矩形 156">
                  <a:extLst>
                    <a:ext uri="{FF2B5EF4-FFF2-40B4-BE49-F238E27FC236}">
                      <a16:creationId xmlns:a16="http://schemas.microsoft.com/office/drawing/2014/main" id="{36FB484D-F978-4370-A5F6-7B2EE48D1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238" y="3477690"/>
                  <a:ext cx="366302" cy="2923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170">
                  <a:extLst>
                    <a:ext uri="{FF2B5EF4-FFF2-40B4-BE49-F238E27FC236}">
                      <a16:creationId xmlns:a16="http://schemas.microsoft.com/office/drawing/2014/main" id="{95CBE488-2143-40A0-A9B9-7D470AB0958A}"/>
                    </a:ext>
                  </a:extLst>
                </p:cNvPr>
                <p:cNvSpPr/>
                <p:nvPr/>
              </p:nvSpPr>
              <p:spPr>
                <a:xfrm>
                  <a:off x="7890217" y="2878105"/>
                  <a:ext cx="64620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baseline="3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𝒕𝒙𝒕</m:t>
                        </m:r>
                      </m:oMath>
                    </m:oMathPara>
                  </a14:m>
                  <a:endParaRPr lang="zh-CN" altLang="en-US" sz="1400" b="1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矩形 170">
                  <a:extLst>
                    <a:ext uri="{FF2B5EF4-FFF2-40B4-BE49-F238E27FC236}">
                      <a16:creationId xmlns:a16="http://schemas.microsoft.com/office/drawing/2014/main" id="{07F614A1-E3CE-46D1-9CA1-E1F33D86B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217" y="2878105"/>
                  <a:ext cx="64620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8" name="组合 187">
              <a:extLst>
                <a:ext uri="{FF2B5EF4-FFF2-40B4-BE49-F238E27FC236}">
                  <a16:creationId xmlns:a16="http://schemas.microsoft.com/office/drawing/2014/main" id="{17B24285-DFD1-411B-B74B-1AF1010DFBEF}"/>
                </a:ext>
              </a:extLst>
            </p:cNvPr>
            <p:cNvGrpSpPr/>
            <p:nvPr/>
          </p:nvGrpSpPr>
          <p:grpSpPr>
            <a:xfrm>
              <a:off x="5731883" y="2821343"/>
              <a:ext cx="281751" cy="690275"/>
              <a:chOff x="4536245" y="2404115"/>
              <a:chExt cx="281751" cy="690275"/>
            </a:xfrm>
          </p:grpSpPr>
          <p:sp>
            <p:nvSpPr>
              <p:cNvPr id="274" name="矩形 192">
                <a:extLst>
                  <a:ext uri="{FF2B5EF4-FFF2-40B4-BE49-F238E27FC236}">
                    <a16:creationId xmlns:a16="http://schemas.microsoft.com/office/drawing/2014/main" id="{87989E2F-FE15-4128-AE12-2D8DA221C279}"/>
                  </a:ext>
                </a:extLst>
              </p:cNvPr>
              <p:cNvSpPr/>
              <p:nvPr/>
            </p:nvSpPr>
            <p:spPr>
              <a:xfrm rot="5400000">
                <a:off x="4331983" y="2608377"/>
                <a:ext cx="690275" cy="281751"/>
              </a:xfrm>
              <a:prstGeom prst="rect">
                <a:avLst/>
              </a:prstGeom>
              <a:solidFill>
                <a:srgbClr val="DEEBF7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5" name="流程图: 可选过程 193">
                <a:extLst>
                  <a:ext uri="{FF2B5EF4-FFF2-40B4-BE49-F238E27FC236}">
                    <a16:creationId xmlns:a16="http://schemas.microsoft.com/office/drawing/2014/main" id="{9C2F9A23-7AAE-4147-AB31-A15ABA0E8409}"/>
                  </a:ext>
                </a:extLst>
              </p:cNvPr>
              <p:cNvSpPr/>
              <p:nvPr/>
            </p:nvSpPr>
            <p:spPr>
              <a:xfrm>
                <a:off x="4566522" y="2444538"/>
                <a:ext cx="220484" cy="608374"/>
              </a:xfrm>
              <a:prstGeom prst="flowChartAlternateProcess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65000"/>
                  </a:schemeClr>
                </a:solidFill>
                <a:prstDash val="sys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188">
              <a:extLst>
                <a:ext uri="{FF2B5EF4-FFF2-40B4-BE49-F238E27FC236}">
                  <a16:creationId xmlns:a16="http://schemas.microsoft.com/office/drawing/2014/main" id="{AA46F411-85FA-4E00-9823-5C75AE1B0392}"/>
                </a:ext>
              </a:extLst>
            </p:cNvPr>
            <p:cNvGrpSpPr/>
            <p:nvPr/>
          </p:nvGrpSpPr>
          <p:grpSpPr>
            <a:xfrm>
              <a:off x="5825156" y="2912932"/>
              <a:ext cx="94494" cy="492417"/>
              <a:chOff x="4629518" y="2495704"/>
              <a:chExt cx="94494" cy="492417"/>
            </a:xfrm>
          </p:grpSpPr>
          <p:sp>
            <p:nvSpPr>
              <p:cNvPr id="271" name="椭圆 189">
                <a:extLst>
                  <a:ext uri="{FF2B5EF4-FFF2-40B4-BE49-F238E27FC236}">
                    <a16:creationId xmlns:a16="http://schemas.microsoft.com/office/drawing/2014/main" id="{58A34156-9F33-4569-A486-E3B4DC06A0EC}"/>
                  </a:ext>
                </a:extLst>
              </p:cNvPr>
              <p:cNvSpPr/>
              <p:nvPr/>
            </p:nvSpPr>
            <p:spPr>
              <a:xfrm>
                <a:off x="4629518" y="2495704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190">
                <a:extLst>
                  <a:ext uri="{FF2B5EF4-FFF2-40B4-BE49-F238E27FC236}">
                    <a16:creationId xmlns:a16="http://schemas.microsoft.com/office/drawing/2014/main" id="{978A980C-F1EC-4BB8-A02A-3E4FD593767F}"/>
                  </a:ext>
                </a:extLst>
              </p:cNvPr>
              <p:cNvSpPr/>
              <p:nvPr/>
            </p:nvSpPr>
            <p:spPr>
              <a:xfrm>
                <a:off x="4629518" y="2690747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191">
                <a:extLst>
                  <a:ext uri="{FF2B5EF4-FFF2-40B4-BE49-F238E27FC236}">
                    <a16:creationId xmlns:a16="http://schemas.microsoft.com/office/drawing/2014/main" id="{EE38192D-8D5B-44FE-881D-4AC039923CE9}"/>
                  </a:ext>
                </a:extLst>
              </p:cNvPr>
              <p:cNvSpPr/>
              <p:nvPr/>
            </p:nvSpPr>
            <p:spPr>
              <a:xfrm>
                <a:off x="4629518" y="2885788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0" name="组合 197">
              <a:extLst>
                <a:ext uri="{FF2B5EF4-FFF2-40B4-BE49-F238E27FC236}">
                  <a16:creationId xmlns:a16="http://schemas.microsoft.com/office/drawing/2014/main" id="{DC9E6C63-57DC-499F-96D2-2FC653906CE4}"/>
                </a:ext>
              </a:extLst>
            </p:cNvPr>
            <p:cNvGrpSpPr/>
            <p:nvPr/>
          </p:nvGrpSpPr>
          <p:grpSpPr>
            <a:xfrm>
              <a:off x="5735701" y="3572876"/>
              <a:ext cx="281751" cy="690275"/>
              <a:chOff x="4536245" y="2404115"/>
              <a:chExt cx="281751" cy="690275"/>
            </a:xfrm>
          </p:grpSpPr>
          <p:sp>
            <p:nvSpPr>
              <p:cNvPr id="269" name="矩形 198">
                <a:extLst>
                  <a:ext uri="{FF2B5EF4-FFF2-40B4-BE49-F238E27FC236}">
                    <a16:creationId xmlns:a16="http://schemas.microsoft.com/office/drawing/2014/main" id="{E427F7CE-7742-47C9-924A-61F655B7D9B3}"/>
                  </a:ext>
                </a:extLst>
              </p:cNvPr>
              <p:cNvSpPr/>
              <p:nvPr/>
            </p:nvSpPr>
            <p:spPr>
              <a:xfrm rot="5400000">
                <a:off x="4331983" y="2608377"/>
                <a:ext cx="690275" cy="281751"/>
              </a:xfrm>
              <a:prstGeom prst="rect">
                <a:avLst/>
              </a:prstGeom>
              <a:solidFill>
                <a:srgbClr val="DEEBF7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0" name="流程图: 可选过程 199">
                <a:extLst>
                  <a:ext uri="{FF2B5EF4-FFF2-40B4-BE49-F238E27FC236}">
                    <a16:creationId xmlns:a16="http://schemas.microsoft.com/office/drawing/2014/main" id="{13D7E9B1-253C-4354-953C-DAE94FC2FE30}"/>
                  </a:ext>
                </a:extLst>
              </p:cNvPr>
              <p:cNvSpPr/>
              <p:nvPr/>
            </p:nvSpPr>
            <p:spPr>
              <a:xfrm>
                <a:off x="4569344" y="2444538"/>
                <a:ext cx="220484" cy="608374"/>
              </a:xfrm>
              <a:prstGeom prst="flowChartAlternateProcess">
                <a:avLst/>
              </a:prstGeom>
              <a:solidFill>
                <a:srgbClr val="E2F0D9"/>
              </a:solidFill>
              <a:ln w="12700" cmpd="sng">
                <a:solidFill>
                  <a:schemeClr val="bg1">
                    <a:lumMod val="65000"/>
                  </a:schemeClr>
                </a:solidFill>
                <a:prstDash val="sys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1" name="组合 200">
              <a:extLst>
                <a:ext uri="{FF2B5EF4-FFF2-40B4-BE49-F238E27FC236}">
                  <a16:creationId xmlns:a16="http://schemas.microsoft.com/office/drawing/2014/main" id="{33260BF5-E7B8-4C05-B749-9CF1612D29BC}"/>
                </a:ext>
              </a:extLst>
            </p:cNvPr>
            <p:cNvGrpSpPr/>
            <p:nvPr/>
          </p:nvGrpSpPr>
          <p:grpSpPr>
            <a:xfrm>
              <a:off x="5828974" y="3664465"/>
              <a:ext cx="94494" cy="492417"/>
              <a:chOff x="4629518" y="2495704"/>
              <a:chExt cx="94494" cy="492417"/>
            </a:xfrm>
          </p:grpSpPr>
          <p:sp>
            <p:nvSpPr>
              <p:cNvPr id="266" name="椭圆 201">
                <a:extLst>
                  <a:ext uri="{FF2B5EF4-FFF2-40B4-BE49-F238E27FC236}">
                    <a16:creationId xmlns:a16="http://schemas.microsoft.com/office/drawing/2014/main" id="{28B2C54A-279B-4EEE-9194-DC9B26C703B1}"/>
                  </a:ext>
                </a:extLst>
              </p:cNvPr>
              <p:cNvSpPr/>
              <p:nvPr/>
            </p:nvSpPr>
            <p:spPr>
              <a:xfrm>
                <a:off x="4629518" y="2495704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02">
                <a:extLst>
                  <a:ext uri="{FF2B5EF4-FFF2-40B4-BE49-F238E27FC236}">
                    <a16:creationId xmlns:a16="http://schemas.microsoft.com/office/drawing/2014/main" id="{D889060F-ACC1-4598-9301-85790F320A31}"/>
                  </a:ext>
                </a:extLst>
              </p:cNvPr>
              <p:cNvSpPr/>
              <p:nvPr/>
            </p:nvSpPr>
            <p:spPr>
              <a:xfrm>
                <a:off x="4629518" y="2690747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03">
                <a:extLst>
                  <a:ext uri="{FF2B5EF4-FFF2-40B4-BE49-F238E27FC236}">
                    <a16:creationId xmlns:a16="http://schemas.microsoft.com/office/drawing/2014/main" id="{A6A08C6B-890C-4423-B44A-EBFEC159A021}"/>
                  </a:ext>
                </a:extLst>
              </p:cNvPr>
              <p:cNvSpPr/>
              <p:nvPr/>
            </p:nvSpPr>
            <p:spPr>
              <a:xfrm>
                <a:off x="4629518" y="2885788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矩形 234">
                  <a:extLst>
                    <a:ext uri="{FF2B5EF4-FFF2-40B4-BE49-F238E27FC236}">
                      <a16:creationId xmlns:a16="http://schemas.microsoft.com/office/drawing/2014/main" id="{7D546CB3-015E-4CAD-944D-F756F52FF408}"/>
                    </a:ext>
                  </a:extLst>
                </p:cNvPr>
                <p:cNvSpPr/>
                <p:nvPr/>
              </p:nvSpPr>
              <p:spPr>
                <a:xfrm>
                  <a:off x="7881743" y="3582476"/>
                  <a:ext cx="64620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𝒂𝒔𝒕</m:t>
                        </m:r>
                      </m:oMath>
                    </m:oMathPara>
                  </a14:m>
                  <a:endParaRPr lang="zh-CN" altLang="en-US" sz="1400" b="1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矩形 234">
                  <a:extLst>
                    <a:ext uri="{FF2B5EF4-FFF2-40B4-BE49-F238E27FC236}">
                      <a16:creationId xmlns:a16="http://schemas.microsoft.com/office/drawing/2014/main" id="{9C170965-9E3F-42CE-94D4-3BD4694D4A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743" y="3582476"/>
                  <a:ext cx="6462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矩形 235">
                  <a:extLst>
                    <a:ext uri="{FF2B5EF4-FFF2-40B4-BE49-F238E27FC236}">
                      <a16:creationId xmlns:a16="http://schemas.microsoft.com/office/drawing/2014/main" id="{852A40AD-0168-486B-A85D-40E0C4DE463C}"/>
                    </a:ext>
                  </a:extLst>
                </p:cNvPr>
                <p:cNvSpPr/>
                <p:nvPr/>
              </p:nvSpPr>
              <p:spPr>
                <a:xfrm>
                  <a:off x="7878500" y="4441742"/>
                  <a:ext cx="64620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baseline="3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𝒄𝒇𝒈</m:t>
                        </m:r>
                      </m:oMath>
                    </m:oMathPara>
                  </a14:m>
                  <a:endParaRPr lang="zh-CN" altLang="en-US" sz="1400" b="1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 235">
                  <a:extLst>
                    <a:ext uri="{FF2B5EF4-FFF2-40B4-BE49-F238E27FC236}">
                      <a16:creationId xmlns:a16="http://schemas.microsoft.com/office/drawing/2014/main" id="{08FB7A5B-ED67-4834-88A5-6C9219DB7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00" y="4441742"/>
                  <a:ext cx="6462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" name="矩形 239">
              <a:extLst>
                <a:ext uri="{FF2B5EF4-FFF2-40B4-BE49-F238E27FC236}">
                  <a16:creationId xmlns:a16="http://schemas.microsoft.com/office/drawing/2014/main" id="{1EF08412-9D09-4B1A-B813-21DDDC7E91B2}"/>
                </a:ext>
              </a:extLst>
            </p:cNvPr>
            <p:cNvSpPr/>
            <p:nvPr/>
          </p:nvSpPr>
          <p:spPr>
            <a:xfrm>
              <a:off x="6050095" y="2953100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1x128</a:t>
              </a:r>
            </a:p>
          </p:txBody>
        </p:sp>
        <p:sp>
          <p:nvSpPr>
            <p:cNvPr id="255" name="矩形 240">
              <a:extLst>
                <a:ext uri="{FF2B5EF4-FFF2-40B4-BE49-F238E27FC236}">
                  <a16:creationId xmlns:a16="http://schemas.microsoft.com/office/drawing/2014/main" id="{698E7855-C4A3-40D0-8B85-E9A6759D1E6F}"/>
                </a:ext>
              </a:extLst>
            </p:cNvPr>
            <p:cNvSpPr/>
            <p:nvPr/>
          </p:nvSpPr>
          <p:spPr>
            <a:xfrm>
              <a:off x="6051588" y="3683622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1x128</a:t>
              </a:r>
            </a:p>
          </p:txBody>
        </p:sp>
        <p:grpSp>
          <p:nvGrpSpPr>
            <p:cNvPr id="256" name="组合 247">
              <a:extLst>
                <a:ext uri="{FF2B5EF4-FFF2-40B4-BE49-F238E27FC236}">
                  <a16:creationId xmlns:a16="http://schemas.microsoft.com/office/drawing/2014/main" id="{6F35D7EC-EB4C-4C22-B9E2-5B6D4351CAD8}"/>
                </a:ext>
              </a:extLst>
            </p:cNvPr>
            <p:cNvGrpSpPr/>
            <p:nvPr/>
          </p:nvGrpSpPr>
          <p:grpSpPr>
            <a:xfrm>
              <a:off x="5737104" y="4405485"/>
              <a:ext cx="281751" cy="690275"/>
              <a:chOff x="4536245" y="2404115"/>
              <a:chExt cx="281751" cy="690275"/>
            </a:xfrm>
          </p:grpSpPr>
          <p:sp>
            <p:nvSpPr>
              <p:cNvPr id="264" name="矩形 248">
                <a:extLst>
                  <a:ext uri="{FF2B5EF4-FFF2-40B4-BE49-F238E27FC236}">
                    <a16:creationId xmlns:a16="http://schemas.microsoft.com/office/drawing/2014/main" id="{150F1B1D-047A-411C-B640-0A7D298B7523}"/>
                  </a:ext>
                </a:extLst>
              </p:cNvPr>
              <p:cNvSpPr/>
              <p:nvPr/>
            </p:nvSpPr>
            <p:spPr>
              <a:xfrm rot="5400000">
                <a:off x="4331983" y="2608377"/>
                <a:ext cx="690275" cy="281751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5" name="流程图: 可选过程 249">
                <a:extLst>
                  <a:ext uri="{FF2B5EF4-FFF2-40B4-BE49-F238E27FC236}">
                    <a16:creationId xmlns:a16="http://schemas.microsoft.com/office/drawing/2014/main" id="{EBC93245-E19F-4D84-8D04-C5860D6EAB1E}"/>
                  </a:ext>
                </a:extLst>
              </p:cNvPr>
              <p:cNvSpPr/>
              <p:nvPr/>
            </p:nvSpPr>
            <p:spPr>
              <a:xfrm>
                <a:off x="4566522" y="2444538"/>
                <a:ext cx="220484" cy="608374"/>
              </a:xfrm>
              <a:prstGeom prst="flowChartAlternateProcess">
                <a:avLst/>
              </a:prstGeom>
              <a:solidFill>
                <a:srgbClr val="FFC000">
                  <a:alpha val="20000"/>
                </a:srgbClr>
              </a:solidFill>
              <a:ln w="12700" cmpd="sng">
                <a:solidFill>
                  <a:schemeClr val="bg1">
                    <a:lumMod val="65000"/>
                  </a:schemeClr>
                </a:solidFill>
                <a:prstDash val="sys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0">
              <a:extLst>
                <a:ext uri="{FF2B5EF4-FFF2-40B4-BE49-F238E27FC236}">
                  <a16:creationId xmlns:a16="http://schemas.microsoft.com/office/drawing/2014/main" id="{425376D2-F8A9-4DE0-8971-AD35603AFB60}"/>
                </a:ext>
              </a:extLst>
            </p:cNvPr>
            <p:cNvGrpSpPr/>
            <p:nvPr/>
          </p:nvGrpSpPr>
          <p:grpSpPr>
            <a:xfrm>
              <a:off x="5830377" y="4497074"/>
              <a:ext cx="94494" cy="492417"/>
              <a:chOff x="4629518" y="2495704"/>
              <a:chExt cx="94494" cy="492417"/>
            </a:xfrm>
          </p:grpSpPr>
          <p:sp>
            <p:nvSpPr>
              <p:cNvPr id="261" name="椭圆 251">
                <a:extLst>
                  <a:ext uri="{FF2B5EF4-FFF2-40B4-BE49-F238E27FC236}">
                    <a16:creationId xmlns:a16="http://schemas.microsoft.com/office/drawing/2014/main" id="{67F46943-4FED-490D-B8E7-9F6C37DFC1E7}"/>
                  </a:ext>
                </a:extLst>
              </p:cNvPr>
              <p:cNvSpPr/>
              <p:nvPr/>
            </p:nvSpPr>
            <p:spPr>
              <a:xfrm>
                <a:off x="4629518" y="2495704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52">
                <a:extLst>
                  <a:ext uri="{FF2B5EF4-FFF2-40B4-BE49-F238E27FC236}">
                    <a16:creationId xmlns:a16="http://schemas.microsoft.com/office/drawing/2014/main" id="{02568B8F-9D3E-4062-B017-7B6E5BDC9063}"/>
                  </a:ext>
                </a:extLst>
              </p:cNvPr>
              <p:cNvSpPr/>
              <p:nvPr/>
            </p:nvSpPr>
            <p:spPr>
              <a:xfrm>
                <a:off x="4629518" y="2690747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53">
                <a:extLst>
                  <a:ext uri="{FF2B5EF4-FFF2-40B4-BE49-F238E27FC236}">
                    <a16:creationId xmlns:a16="http://schemas.microsoft.com/office/drawing/2014/main" id="{784F43E4-E93E-4C34-B979-32B4F84B3ABA}"/>
                  </a:ext>
                </a:extLst>
              </p:cNvPr>
              <p:cNvSpPr/>
              <p:nvPr/>
            </p:nvSpPr>
            <p:spPr>
              <a:xfrm>
                <a:off x="4629518" y="2885788"/>
                <a:ext cx="94494" cy="102333"/>
              </a:xfrm>
              <a:prstGeom prst="ellipse">
                <a:avLst/>
              </a:prstGeom>
              <a:solidFill>
                <a:srgbClr val="DEEBF7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8" name="直接箭头连接符 271">
              <a:extLst>
                <a:ext uri="{FF2B5EF4-FFF2-40B4-BE49-F238E27FC236}">
                  <a16:creationId xmlns:a16="http://schemas.microsoft.com/office/drawing/2014/main" id="{8FCCE651-6CBF-45A6-8B09-EF422FAB8280}"/>
                </a:ext>
              </a:extLst>
            </p:cNvPr>
            <p:cNvCxnSpPr>
              <a:cxnSpLocks/>
              <a:stCxn id="264" idx="0"/>
              <a:endCxn id="217" idx="1"/>
            </p:cNvCxnSpPr>
            <p:nvPr/>
          </p:nvCxnSpPr>
          <p:spPr>
            <a:xfrm flipV="1">
              <a:off x="6018855" y="4747447"/>
              <a:ext cx="765464" cy="3176"/>
            </a:xfrm>
            <a:prstGeom prst="straightConnector1">
              <a:avLst/>
            </a:prstGeom>
            <a:ln w="12700" cap="sq">
              <a:solidFill>
                <a:schemeClr val="bg1">
                  <a:lumMod val="50000"/>
                </a:schemeClr>
              </a:solidFill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矩形 278">
              <a:extLst>
                <a:ext uri="{FF2B5EF4-FFF2-40B4-BE49-F238E27FC236}">
                  <a16:creationId xmlns:a16="http://schemas.microsoft.com/office/drawing/2014/main" id="{615D10C7-FB2C-41E5-8412-CC1E76CDE0B4}"/>
                </a:ext>
              </a:extLst>
            </p:cNvPr>
            <p:cNvSpPr/>
            <p:nvPr/>
          </p:nvSpPr>
          <p:spPr>
            <a:xfrm>
              <a:off x="5972960" y="4276759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Graph-LSTM</a:t>
              </a:r>
              <a:endParaRPr lang="zh-CN" altLang="en-US" sz="1000" dirty="0"/>
            </a:p>
          </p:txBody>
        </p:sp>
        <p:sp>
          <p:nvSpPr>
            <p:cNvPr id="260" name="矩形 134">
              <a:extLst>
                <a:ext uri="{FF2B5EF4-FFF2-40B4-BE49-F238E27FC236}">
                  <a16:creationId xmlns:a16="http://schemas.microsoft.com/office/drawing/2014/main" id="{16425939-1D55-4778-916E-6BCD076AD9F5}"/>
                </a:ext>
              </a:extLst>
            </p:cNvPr>
            <p:cNvSpPr/>
            <p:nvPr/>
          </p:nvSpPr>
          <p:spPr>
            <a:xfrm>
              <a:off x="6013634" y="4529250"/>
              <a:ext cx="10027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</a:rPr>
                <a:t>1x64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8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105" name="标题 1">
            <a:extLst>
              <a:ext uri="{FF2B5EF4-FFF2-40B4-BE49-F238E27FC236}">
                <a16:creationId xmlns:a16="http://schemas.microsoft.com/office/drawing/2014/main" id="{A16A63AA-E1B4-4F79-A2F4-380AE21218B7}"/>
              </a:ext>
            </a:extLst>
          </p:cNvPr>
          <p:cNvSpPr txBox="1">
            <a:spLocks/>
          </p:cNvSpPr>
          <p:nvPr/>
        </p:nvSpPr>
        <p:spPr>
          <a:xfrm>
            <a:off x="610333" y="1061141"/>
            <a:ext cx="4145698" cy="1129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Tokens: RNN</a:t>
            </a:r>
            <a:r>
              <a:rPr lang="zh-CN" altLang="en-US" dirty="0"/>
              <a:t>， </a:t>
            </a:r>
            <a:r>
              <a:rPr lang="en-US" altLang="zh-CN" dirty="0"/>
              <a:t>LSTM</a:t>
            </a:r>
          </a:p>
          <a:p>
            <a:endParaRPr lang="en-US" altLang="zh-CN" dirty="0"/>
          </a:p>
        </p:txBody>
      </p:sp>
      <p:pic>
        <p:nvPicPr>
          <p:cNvPr id="108" name="Picture 107" descr="A close up of a map&#10;&#10;Description automatically generated">
            <a:extLst>
              <a:ext uri="{FF2B5EF4-FFF2-40B4-BE49-F238E27FC236}">
                <a16:creationId xmlns:a16="http://schemas.microsoft.com/office/drawing/2014/main" id="{093EFC31-AAE6-4771-8FBE-F2CC926BA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7" y="2691001"/>
            <a:ext cx="4368456" cy="250506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4ED89A0F-86E2-42A1-9FD7-0C9EBD6C69A6}"/>
              </a:ext>
            </a:extLst>
          </p:cNvPr>
          <p:cNvSpPr/>
          <p:nvPr/>
        </p:nvSpPr>
        <p:spPr>
          <a:xfrm>
            <a:off x="5038380" y="1332272"/>
            <a:ext cx="6490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ASTs:  Tree-LSTM </a:t>
            </a:r>
            <a:r>
              <a:rPr lang="zh-CN" altLang="en-US" sz="2800" dirty="0"/>
              <a:t>， </a:t>
            </a:r>
            <a:r>
              <a:rPr lang="en-US" altLang="zh-CN" sz="2800" dirty="0" err="1"/>
              <a:t>B+Tree</a:t>
            </a:r>
            <a:r>
              <a:rPr lang="en-US" altLang="zh-CN" sz="2800" dirty="0"/>
              <a:t> LSTM </a:t>
            </a:r>
            <a:r>
              <a:rPr lang="en-US" altLang="zh-CN" sz="2800" dirty="0" err="1"/>
              <a:t>etc</a:t>
            </a:r>
            <a:endParaRPr lang="zh-CN" altLang="en-US" sz="2800" dirty="0"/>
          </a:p>
        </p:txBody>
      </p:sp>
      <p:pic>
        <p:nvPicPr>
          <p:cNvPr id="111" name="Picture 110" descr="A close up of a map&#10;&#10;Description automatically generated">
            <a:extLst>
              <a:ext uri="{FF2B5EF4-FFF2-40B4-BE49-F238E27FC236}">
                <a16:creationId xmlns:a16="http://schemas.microsoft.com/office/drawing/2014/main" id="{FE35E336-0A52-475F-9191-236B47275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708067"/>
            <a:ext cx="4368456" cy="24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0BD84-ABFA-446B-8D3E-EDEF461462D6}"/>
              </a:ext>
            </a:extLst>
          </p:cNvPr>
          <p:cNvSpPr/>
          <p:nvPr/>
        </p:nvSpPr>
        <p:spPr>
          <a:xfrm>
            <a:off x="1168907" y="1324171"/>
            <a:ext cx="830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Graph Embedding: Structure information extraction</a:t>
            </a:r>
            <a:endParaRPr lang="zh-CN" altLang="en-US" sz="2800" dirty="0"/>
          </a:p>
        </p:txBody>
      </p:sp>
      <p:pic>
        <p:nvPicPr>
          <p:cNvPr id="66" name="Picture 65" descr="A close up of a map&#10;&#10;Description automatically generated">
            <a:extLst>
              <a:ext uri="{FF2B5EF4-FFF2-40B4-BE49-F238E27FC236}">
                <a16:creationId xmlns:a16="http://schemas.microsoft.com/office/drawing/2014/main" id="{5B2FDB77-992C-4D0E-AADF-823F1A30F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9" y="2021213"/>
            <a:ext cx="2712584" cy="1593684"/>
          </a:xfrm>
          <a:prstGeom prst="rect">
            <a:avLst/>
          </a:prstGeom>
        </p:spPr>
      </p:pic>
      <p:pic>
        <p:nvPicPr>
          <p:cNvPr id="67" name="Picture 66" descr="A close up of a map&#10;&#10;Description automatically generated">
            <a:extLst>
              <a:ext uri="{FF2B5EF4-FFF2-40B4-BE49-F238E27FC236}">
                <a16:creationId xmlns:a16="http://schemas.microsoft.com/office/drawing/2014/main" id="{7FD032DD-7C20-4FE8-A49D-80169111C5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9" y="4444269"/>
            <a:ext cx="3911953" cy="1883222"/>
          </a:xfrm>
          <a:prstGeom prst="rect">
            <a:avLst/>
          </a:prstGeom>
        </p:spPr>
      </p:pic>
      <p:grpSp>
        <p:nvGrpSpPr>
          <p:cNvPr id="68" name="组合 233">
            <a:extLst>
              <a:ext uri="{FF2B5EF4-FFF2-40B4-BE49-F238E27FC236}">
                <a16:creationId xmlns:a16="http://schemas.microsoft.com/office/drawing/2014/main" id="{D4E20529-C991-4085-A364-4F8D348DBFFE}"/>
              </a:ext>
            </a:extLst>
          </p:cNvPr>
          <p:cNvGrpSpPr/>
          <p:nvPr/>
        </p:nvGrpSpPr>
        <p:grpSpPr>
          <a:xfrm>
            <a:off x="5803610" y="2021213"/>
            <a:ext cx="1872208" cy="1512168"/>
            <a:chOff x="6169269" y="1241542"/>
            <a:chExt cx="1522159" cy="1466375"/>
          </a:xfrm>
        </p:grpSpPr>
        <p:sp>
          <p:nvSpPr>
            <p:cNvPr id="69" name="椭圆 234">
              <a:extLst>
                <a:ext uri="{FF2B5EF4-FFF2-40B4-BE49-F238E27FC236}">
                  <a16:creationId xmlns:a16="http://schemas.microsoft.com/office/drawing/2014/main" id="{EDEE0AC8-51CC-4EF4-BDCD-6BD788240AA3}"/>
                </a:ext>
              </a:extLst>
            </p:cNvPr>
            <p:cNvSpPr/>
            <p:nvPr/>
          </p:nvSpPr>
          <p:spPr>
            <a:xfrm>
              <a:off x="6895743" y="1543071"/>
              <a:ext cx="455093" cy="188432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h3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椭圆 235">
              <a:extLst>
                <a:ext uri="{FF2B5EF4-FFF2-40B4-BE49-F238E27FC236}">
                  <a16:creationId xmlns:a16="http://schemas.microsoft.com/office/drawing/2014/main" id="{EC95C193-070E-4058-9846-C43412FCF4C7}"/>
                </a:ext>
              </a:extLst>
            </p:cNvPr>
            <p:cNvSpPr/>
            <p:nvPr/>
          </p:nvSpPr>
          <p:spPr>
            <a:xfrm>
              <a:off x="6178063" y="1785012"/>
              <a:ext cx="455093" cy="20288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h4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椭圆 236">
              <a:extLst>
                <a:ext uri="{FF2B5EF4-FFF2-40B4-BE49-F238E27FC236}">
                  <a16:creationId xmlns:a16="http://schemas.microsoft.com/office/drawing/2014/main" id="{0BD575EB-31C0-4330-BDB6-C877B1319A63}"/>
                </a:ext>
              </a:extLst>
            </p:cNvPr>
            <p:cNvSpPr/>
            <p:nvPr/>
          </p:nvSpPr>
          <p:spPr>
            <a:xfrm>
              <a:off x="6236939" y="1501420"/>
              <a:ext cx="455094" cy="191508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h2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椭圆 237">
              <a:extLst>
                <a:ext uri="{FF2B5EF4-FFF2-40B4-BE49-F238E27FC236}">
                  <a16:creationId xmlns:a16="http://schemas.microsoft.com/office/drawing/2014/main" id="{158EED97-9241-4078-8FA0-2BD9F3864A69}"/>
                </a:ext>
              </a:extLst>
            </p:cNvPr>
            <p:cNvSpPr/>
            <p:nvPr/>
          </p:nvSpPr>
          <p:spPr>
            <a:xfrm>
              <a:off x="6372686" y="2528920"/>
              <a:ext cx="455092" cy="178997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h6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椭圆 238">
              <a:extLst>
                <a:ext uri="{FF2B5EF4-FFF2-40B4-BE49-F238E27FC236}">
                  <a16:creationId xmlns:a16="http://schemas.microsoft.com/office/drawing/2014/main" id="{FAA89624-A7C8-4F2B-8828-DB1852634394}"/>
                </a:ext>
              </a:extLst>
            </p:cNvPr>
            <p:cNvSpPr/>
            <p:nvPr/>
          </p:nvSpPr>
          <p:spPr>
            <a:xfrm>
              <a:off x="6779466" y="2105638"/>
              <a:ext cx="455092" cy="204478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h5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椭圆 239">
              <a:extLst>
                <a:ext uri="{FF2B5EF4-FFF2-40B4-BE49-F238E27FC236}">
                  <a16:creationId xmlns:a16="http://schemas.microsoft.com/office/drawing/2014/main" id="{27D8BFC6-4D80-4C44-83EB-17AFDA9DC600}"/>
                </a:ext>
              </a:extLst>
            </p:cNvPr>
            <p:cNvSpPr/>
            <p:nvPr/>
          </p:nvSpPr>
          <p:spPr>
            <a:xfrm>
              <a:off x="7236336" y="2295411"/>
              <a:ext cx="455092" cy="188432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h7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5" name="连接符: 曲线 240">
              <a:extLst>
                <a:ext uri="{FF2B5EF4-FFF2-40B4-BE49-F238E27FC236}">
                  <a16:creationId xmlns:a16="http://schemas.microsoft.com/office/drawing/2014/main" id="{E5C6E3AA-D51F-490E-A5D3-929407A98597}"/>
                </a:ext>
              </a:extLst>
            </p:cNvPr>
            <p:cNvCxnSpPr>
              <a:cxnSpLocks/>
              <a:stCxn id="73" idx="4"/>
              <a:endCxn id="72" idx="0"/>
            </p:cNvCxnSpPr>
            <p:nvPr/>
          </p:nvCxnSpPr>
          <p:spPr>
            <a:xfrm rot="5400000">
              <a:off x="6694220" y="2216128"/>
              <a:ext cx="218804" cy="4067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曲线 241">
              <a:extLst>
                <a:ext uri="{FF2B5EF4-FFF2-40B4-BE49-F238E27FC236}">
                  <a16:creationId xmlns:a16="http://schemas.microsoft.com/office/drawing/2014/main" id="{B569ED2D-B134-48BE-A1A0-BD82F978965F}"/>
                </a:ext>
              </a:extLst>
            </p:cNvPr>
            <p:cNvCxnSpPr>
              <a:cxnSpLocks/>
              <a:stCxn id="72" idx="5"/>
              <a:endCxn id="74" idx="4"/>
            </p:cNvCxnSpPr>
            <p:nvPr/>
          </p:nvCxnSpPr>
          <p:spPr>
            <a:xfrm rot="5400000" flipH="1" flipV="1">
              <a:off x="7013576" y="2231397"/>
              <a:ext cx="197860" cy="702751"/>
            </a:xfrm>
            <a:prstGeom prst="curvedConnector3">
              <a:avLst>
                <a:gd name="adj1" fmla="val -363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242">
              <a:extLst>
                <a:ext uri="{FF2B5EF4-FFF2-40B4-BE49-F238E27FC236}">
                  <a16:creationId xmlns:a16="http://schemas.microsoft.com/office/drawing/2014/main" id="{304FD4B7-4529-414C-81E0-30F770C3CB50}"/>
                </a:ext>
              </a:extLst>
            </p:cNvPr>
            <p:cNvCxnSpPr>
              <a:cxnSpLocks/>
              <a:stCxn id="74" idx="0"/>
              <a:endCxn id="73" idx="6"/>
            </p:cNvCxnSpPr>
            <p:nvPr/>
          </p:nvCxnSpPr>
          <p:spPr>
            <a:xfrm rot="16200000" flipV="1">
              <a:off x="7305453" y="2136982"/>
              <a:ext cx="87534" cy="2293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243">
              <a:extLst>
                <a:ext uri="{FF2B5EF4-FFF2-40B4-BE49-F238E27FC236}">
                  <a16:creationId xmlns:a16="http://schemas.microsoft.com/office/drawing/2014/main" id="{74DA38D5-E67E-4575-9E3F-F0349D77DB8C}"/>
                </a:ext>
              </a:extLst>
            </p:cNvPr>
            <p:cNvSpPr/>
            <p:nvPr/>
          </p:nvSpPr>
          <p:spPr>
            <a:xfrm>
              <a:off x="6169269" y="2104287"/>
              <a:ext cx="455092" cy="20582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h8</a:t>
              </a:r>
              <a:endParaRPr lang="zh-CN" altLang="en-US" sz="1000" dirty="0"/>
            </a:p>
          </p:txBody>
        </p:sp>
        <p:sp>
          <p:nvSpPr>
            <p:cNvPr id="79" name="椭圆 244">
              <a:extLst>
                <a:ext uri="{FF2B5EF4-FFF2-40B4-BE49-F238E27FC236}">
                  <a16:creationId xmlns:a16="http://schemas.microsoft.com/office/drawing/2014/main" id="{2E250DD9-7D97-4EA3-B5C5-78F7CFC11B1A}"/>
                </a:ext>
              </a:extLst>
            </p:cNvPr>
            <p:cNvSpPr/>
            <p:nvPr/>
          </p:nvSpPr>
          <p:spPr>
            <a:xfrm>
              <a:off x="6580152" y="1241542"/>
              <a:ext cx="495592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h1</a:t>
              </a:r>
              <a:endParaRPr lang="zh-CN" altLang="en-US" sz="1000" dirty="0"/>
            </a:p>
          </p:txBody>
        </p:sp>
        <p:cxnSp>
          <p:nvCxnSpPr>
            <p:cNvPr id="80" name="直接箭头连接符 245">
              <a:extLst>
                <a:ext uri="{FF2B5EF4-FFF2-40B4-BE49-F238E27FC236}">
                  <a16:creationId xmlns:a16="http://schemas.microsoft.com/office/drawing/2014/main" id="{B74B1FAE-82BC-4668-B223-FCE1E3151058}"/>
                </a:ext>
              </a:extLst>
            </p:cNvPr>
            <p:cNvCxnSpPr>
              <a:cxnSpLocks/>
              <a:stCxn id="79" idx="4"/>
              <a:endCxn id="71" idx="0"/>
            </p:cNvCxnSpPr>
            <p:nvPr/>
          </p:nvCxnSpPr>
          <p:spPr>
            <a:xfrm flipH="1">
              <a:off x="6464486" y="1421542"/>
              <a:ext cx="363462" cy="798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246">
              <a:extLst>
                <a:ext uri="{FF2B5EF4-FFF2-40B4-BE49-F238E27FC236}">
                  <a16:creationId xmlns:a16="http://schemas.microsoft.com/office/drawing/2014/main" id="{B43870A5-67E9-487B-8559-F0BCE07207A8}"/>
                </a:ext>
              </a:extLst>
            </p:cNvPr>
            <p:cNvCxnSpPr>
              <a:cxnSpLocks/>
              <a:stCxn id="69" idx="4"/>
              <a:endCxn id="70" idx="7"/>
            </p:cNvCxnSpPr>
            <p:nvPr/>
          </p:nvCxnSpPr>
          <p:spPr>
            <a:xfrm flipH="1">
              <a:off x="6566509" y="1731503"/>
              <a:ext cx="556781" cy="832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247">
              <a:extLst>
                <a:ext uri="{FF2B5EF4-FFF2-40B4-BE49-F238E27FC236}">
                  <a16:creationId xmlns:a16="http://schemas.microsoft.com/office/drawing/2014/main" id="{0120663A-5026-4A02-8749-B8157401226F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6692033" y="1597174"/>
              <a:ext cx="203710" cy="401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248">
              <a:extLst>
                <a:ext uri="{FF2B5EF4-FFF2-40B4-BE49-F238E27FC236}">
                  <a16:creationId xmlns:a16="http://schemas.microsoft.com/office/drawing/2014/main" id="{DA2EBF55-1CFD-42D6-BB98-E2624F3E9E1C}"/>
                </a:ext>
              </a:extLst>
            </p:cNvPr>
            <p:cNvCxnSpPr>
              <a:cxnSpLocks/>
              <a:stCxn id="70" idx="4"/>
              <a:endCxn id="78" idx="0"/>
            </p:cNvCxnSpPr>
            <p:nvPr/>
          </p:nvCxnSpPr>
          <p:spPr>
            <a:xfrm flipH="1">
              <a:off x="6396815" y="1987892"/>
              <a:ext cx="8795" cy="1163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249">
              <a:extLst>
                <a:ext uri="{FF2B5EF4-FFF2-40B4-BE49-F238E27FC236}">
                  <a16:creationId xmlns:a16="http://schemas.microsoft.com/office/drawing/2014/main" id="{E385F27D-1FAA-4341-921A-F5159E5A978A}"/>
                </a:ext>
              </a:extLst>
            </p:cNvPr>
            <p:cNvCxnSpPr>
              <a:cxnSpLocks/>
              <a:stCxn id="70" idx="5"/>
              <a:endCxn id="73" idx="0"/>
            </p:cNvCxnSpPr>
            <p:nvPr/>
          </p:nvCxnSpPr>
          <p:spPr>
            <a:xfrm>
              <a:off x="6566509" y="1958181"/>
              <a:ext cx="440503" cy="1474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250">
              <a:extLst>
                <a:ext uri="{FF2B5EF4-FFF2-40B4-BE49-F238E27FC236}">
                  <a16:creationId xmlns:a16="http://schemas.microsoft.com/office/drawing/2014/main" id="{BFF38E7D-D6CB-458E-9761-3716E857381C}"/>
                </a:ext>
              </a:extLst>
            </p:cNvPr>
            <p:cNvCxnSpPr>
              <a:cxnSpLocks/>
              <a:stCxn id="73" idx="3"/>
              <a:endCxn id="78" idx="5"/>
            </p:cNvCxnSpPr>
            <p:nvPr/>
          </p:nvCxnSpPr>
          <p:spPr>
            <a:xfrm flipH="1" flipV="1">
              <a:off x="6557714" y="2279973"/>
              <a:ext cx="288399" cy="1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2DCF4BDD-29C2-4F71-9C1A-B71E4242F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43" y="5171567"/>
            <a:ext cx="3848100" cy="428625"/>
          </a:xfrm>
          <a:prstGeom prst="rect">
            <a:avLst/>
          </a:prstGeom>
        </p:spPr>
      </p:pic>
      <p:sp>
        <p:nvSpPr>
          <p:cNvPr id="87" name="箭头: 右 231">
            <a:extLst>
              <a:ext uri="{FF2B5EF4-FFF2-40B4-BE49-F238E27FC236}">
                <a16:creationId xmlns:a16="http://schemas.microsoft.com/office/drawing/2014/main" id="{362B7D25-DCC3-4972-A4CA-47E64FC24AB7}"/>
              </a:ext>
            </a:extLst>
          </p:cNvPr>
          <p:cNvSpPr/>
          <p:nvPr/>
        </p:nvSpPr>
        <p:spPr>
          <a:xfrm>
            <a:off x="4429842" y="2486696"/>
            <a:ext cx="364121" cy="52019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箭头: 右 231">
            <a:extLst>
              <a:ext uri="{FF2B5EF4-FFF2-40B4-BE49-F238E27FC236}">
                <a16:creationId xmlns:a16="http://schemas.microsoft.com/office/drawing/2014/main" id="{B559ADF4-D4F6-4C58-8141-9CBE930CCBE4}"/>
              </a:ext>
            </a:extLst>
          </p:cNvPr>
          <p:cNvSpPr/>
          <p:nvPr/>
        </p:nvSpPr>
        <p:spPr>
          <a:xfrm>
            <a:off x="4942488" y="5178778"/>
            <a:ext cx="364121" cy="52019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1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0A25-F82F-4A8B-878A-186C599A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components: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FE0AD-32F7-4F0C-A592-32D61EE4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571FA549-7737-43C3-9B63-A5972FCB2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6" y="1446138"/>
            <a:ext cx="5270739" cy="39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9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components: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8932957-B209-4B06-A8B3-EA66C62DCF88}"/>
              </a:ext>
            </a:extLst>
          </p:cNvPr>
          <p:cNvSpPr>
            <a:spLocks noGrp="1"/>
          </p:cNvSpPr>
          <p:nvPr/>
        </p:nvSpPr>
        <p:spPr>
          <a:xfrm>
            <a:off x="496097" y="1673367"/>
            <a:ext cx="10850562" cy="496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Attention on AST                                             </a:t>
            </a:r>
            <a:r>
              <a:rPr lang="en-US" altLang="zh-CN" dirty="0"/>
              <a:t>Attention on CFGs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Attention on sequence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Concatenation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093138-9739-4528-8CD6-0B5F875C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6" y="2386483"/>
            <a:ext cx="2493384" cy="711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139002-3C3E-4EF3-8E33-ECBBB670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49" y="4057953"/>
            <a:ext cx="2493384" cy="6626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0739BE-1BC0-4F67-9812-4551E640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1" y="5680916"/>
            <a:ext cx="4226991" cy="7151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D6F368-BBDE-4D42-B184-9C4F9F67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018" y="2327745"/>
            <a:ext cx="2305050" cy="8286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E6DFFF-DCD0-4214-8023-66F16750E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935" y="3731324"/>
            <a:ext cx="2952031" cy="10423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EE4C12-0D6A-4CE8-BB4A-9B380F2D4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493" y="2293804"/>
            <a:ext cx="2836254" cy="9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8CE86F-8320-4362-B634-7B8CB1677365}"/>
              </a:ext>
            </a:extLst>
          </p:cNvPr>
          <p:cNvSpPr>
            <a:spLocks noGrp="1"/>
          </p:cNvSpPr>
          <p:nvPr/>
        </p:nvSpPr>
        <p:spPr>
          <a:xfrm>
            <a:off x="691369" y="182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AC887B-5DBA-4A1A-A0A0-240CDE37A1DE}"/>
              </a:ext>
            </a:extLst>
          </p:cNvPr>
          <p:cNvSpPr>
            <a:spLocks noGrp="1"/>
          </p:cNvSpPr>
          <p:nvPr/>
        </p:nvSpPr>
        <p:spPr>
          <a:xfrm>
            <a:off x="564849" y="1662408"/>
            <a:ext cx="5860312" cy="353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BigCloneBench</a:t>
            </a:r>
          </a:p>
          <a:p>
            <a:pPr marL="0" indent="0">
              <a:buNone/>
            </a:pPr>
            <a:r>
              <a:rPr lang="en-AU" altLang="zh-CN" sz="1600" dirty="0">
                <a:hlinkClick r:id="rId2"/>
              </a:rPr>
              <a:t>https://github.com/clonebench/BigCloneBench</a:t>
            </a:r>
            <a:endParaRPr lang="en-AU" altLang="zh-CN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How to use the dataset: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 Demonstration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BBE94-D54E-43BA-86D5-137D1910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82" y="1717914"/>
            <a:ext cx="4068923" cy="18649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2B2DD8-DAF2-48A3-A248-B3CF8E8955AA}"/>
              </a:ext>
            </a:extLst>
          </p:cNvPr>
          <p:cNvGrpSpPr/>
          <p:nvPr/>
        </p:nvGrpSpPr>
        <p:grpSpPr>
          <a:xfrm>
            <a:off x="2964412" y="2956055"/>
            <a:ext cx="544320" cy="323640"/>
            <a:chOff x="2964412" y="2956055"/>
            <a:chExt cx="54432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3C28330-4E56-4647-B539-6BF74A782455}"/>
                    </a:ext>
                  </a:extLst>
                </p14:cNvPr>
                <p14:cNvContentPartPr/>
                <p14:nvPr/>
              </p14:nvContentPartPr>
              <p14:xfrm>
                <a:off x="3260692" y="3065135"/>
                <a:ext cx="248040" cy="9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3C28330-4E56-4647-B539-6BF74A7824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1692" y="3056495"/>
                  <a:ext cx="265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3B475A-185C-49E6-A90A-CB7EE3E132A0}"/>
                    </a:ext>
                  </a:extLst>
                </p14:cNvPr>
                <p14:cNvContentPartPr/>
                <p14:nvPr/>
              </p14:nvContentPartPr>
              <p14:xfrm>
                <a:off x="2964412" y="2956055"/>
                <a:ext cx="381960" cy="32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3B475A-185C-49E6-A90A-CB7EE3E132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5772" y="2947415"/>
                  <a:ext cx="39960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EC9BC-4BEF-4002-9B7D-D467DC8A16F4}"/>
                  </a:ext>
                </a:extLst>
              </p14:cNvPr>
              <p14:cNvContentPartPr/>
              <p14:nvPr/>
            </p14:nvContentPartPr>
            <p14:xfrm>
              <a:off x="9640252" y="3142535"/>
              <a:ext cx="496440" cy="259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EC9BC-4BEF-4002-9B7D-D467DC8A16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1252" y="3133535"/>
                <a:ext cx="51408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9CBDFD8-BC9F-47CC-ADBA-CBC978939944}"/>
              </a:ext>
            </a:extLst>
          </p:cNvPr>
          <p:cNvGrpSpPr/>
          <p:nvPr/>
        </p:nvGrpSpPr>
        <p:grpSpPr>
          <a:xfrm>
            <a:off x="10070092" y="2342615"/>
            <a:ext cx="403200" cy="277200"/>
            <a:chOff x="10070092" y="2342615"/>
            <a:chExt cx="403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B39CA8-DD05-4334-9A66-213F09D24DE9}"/>
                    </a:ext>
                  </a:extLst>
                </p14:cNvPr>
                <p14:cNvContentPartPr/>
                <p14:nvPr/>
              </p14:nvContentPartPr>
              <p14:xfrm>
                <a:off x="10257292" y="2411015"/>
                <a:ext cx="216000" cy="66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B39CA8-DD05-4334-9A66-213F09D24D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48652" y="2402375"/>
                  <a:ext cx="233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1DB974-2EE8-4CFB-BBB6-69828F248CE5}"/>
                    </a:ext>
                  </a:extLst>
                </p14:cNvPr>
                <p14:cNvContentPartPr/>
                <p14:nvPr/>
              </p14:nvContentPartPr>
              <p14:xfrm>
                <a:off x="10070092" y="2342615"/>
                <a:ext cx="183960" cy="27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1DB974-2EE8-4CFB-BBB6-69828F248C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1452" y="2333975"/>
                  <a:ext cx="20160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780772-81A9-4C9E-BAC7-C4B59CC8F097}"/>
              </a:ext>
            </a:extLst>
          </p:cNvPr>
          <p:cNvGrpSpPr/>
          <p:nvPr/>
        </p:nvGrpSpPr>
        <p:grpSpPr>
          <a:xfrm>
            <a:off x="9599572" y="3460055"/>
            <a:ext cx="452880" cy="555480"/>
            <a:chOff x="9599572" y="3460055"/>
            <a:chExt cx="45288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642C7B-E815-4911-BE19-66E1F4CF2108}"/>
                    </a:ext>
                  </a:extLst>
                </p14:cNvPr>
                <p14:cNvContentPartPr/>
                <p14:nvPr/>
              </p14:nvContentPartPr>
              <p14:xfrm>
                <a:off x="9835732" y="3493895"/>
                <a:ext cx="36720" cy="52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642C7B-E815-4911-BE19-66E1F4CF21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27092" y="3485255"/>
                  <a:ext cx="543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DC885A-573B-43DA-954F-812AB345F489}"/>
                    </a:ext>
                  </a:extLst>
                </p14:cNvPr>
                <p14:cNvContentPartPr/>
                <p14:nvPr/>
              </p14:nvContentPartPr>
              <p14:xfrm>
                <a:off x="9599572" y="3460055"/>
                <a:ext cx="452880" cy="21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DC885A-573B-43DA-954F-812AB345F4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90932" y="3451055"/>
                  <a:ext cx="47052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54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8420405-EC12-47DE-A213-C49DE1E25C96}"/>
              </a:ext>
            </a:extLst>
          </p:cNvPr>
          <p:cNvSpPr>
            <a:spLocks noGrp="1"/>
          </p:cNvSpPr>
          <p:nvPr/>
        </p:nvSpPr>
        <p:spPr>
          <a:xfrm>
            <a:off x="608163" y="186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B0499528-AF16-4C7F-84B6-97CFA6243F3B}"/>
              </a:ext>
            </a:extLst>
          </p:cNvPr>
          <p:cNvSpPr txBox="1"/>
          <p:nvPr/>
        </p:nvSpPr>
        <p:spPr>
          <a:xfrm>
            <a:off x="608163" y="4161829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Observations: </a:t>
            </a:r>
          </a:p>
          <a:p>
            <a:pPr marL="342900" indent="-342900">
              <a:buFont typeface="Courier New" charset="0"/>
              <a:buChar char="o"/>
            </a:pPr>
            <a:r>
              <a:rPr lang="en-US" sz="2000" dirty="0"/>
              <a:t>our proposed model outperforms best in almost all of evaluation metrics. </a:t>
            </a:r>
          </a:p>
          <a:p>
            <a:pPr marL="342900" indent="-342900">
              <a:buFont typeface="Courier New" charset="0"/>
              <a:buChar char="o"/>
            </a:pPr>
            <a:r>
              <a:rPr lang="en-US" sz="2000" dirty="0"/>
              <a:t>attention is effective.</a:t>
            </a:r>
          </a:p>
          <a:p>
            <a:pPr marL="342900" indent="-342900">
              <a:buFont typeface="Courier New" charset="0"/>
              <a:buChar char="o"/>
            </a:pPr>
            <a:r>
              <a:rPr lang="en-US" sz="2000" dirty="0"/>
              <a:t>performance of simply encoding the tree structure of code is worse than that of simply encoding the code as sequence.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3C3C4BA-2289-4622-BCA7-599CE63C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4" y="1186080"/>
            <a:ext cx="6200954" cy="29757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9C45D7-9A3C-41CA-A971-416438E9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18" y="849546"/>
            <a:ext cx="4479204" cy="3503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861754-F230-4EA3-AE1C-B4BF7F121D2B}"/>
                  </a:ext>
                </a:extLst>
              </p14:cNvPr>
              <p14:cNvContentPartPr/>
              <p14:nvPr/>
            </p14:nvContentPartPr>
            <p14:xfrm>
              <a:off x="8601652" y="2016815"/>
              <a:ext cx="213120" cy="226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861754-F230-4EA3-AE1C-B4BF7F121D2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93012" y="2008175"/>
                <a:ext cx="2307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CDDD01B-FB72-4263-BB48-CC1580B2F82B}"/>
              </a:ext>
            </a:extLst>
          </p:cNvPr>
          <p:cNvGrpSpPr/>
          <p:nvPr/>
        </p:nvGrpSpPr>
        <p:grpSpPr>
          <a:xfrm>
            <a:off x="7484212" y="1256135"/>
            <a:ext cx="206640" cy="180720"/>
            <a:chOff x="7484212" y="1256135"/>
            <a:chExt cx="20664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DF33F1-6887-4414-985E-6643E19BB518}"/>
                    </a:ext>
                  </a:extLst>
                </p14:cNvPr>
                <p14:cNvContentPartPr/>
                <p14:nvPr/>
              </p14:nvContentPartPr>
              <p14:xfrm>
                <a:off x="7575652" y="1256135"/>
                <a:ext cx="59760" cy="18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DF33F1-6887-4414-985E-6643E19BB5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67012" y="1247495"/>
                  <a:ext cx="7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236458-66A6-474C-BB72-1C71972D29A0}"/>
                    </a:ext>
                  </a:extLst>
                </p14:cNvPr>
                <p14:cNvContentPartPr/>
                <p14:nvPr/>
              </p14:nvContentPartPr>
              <p14:xfrm>
                <a:off x="7484212" y="1278095"/>
                <a:ext cx="14256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236458-66A6-474C-BB72-1C71972D29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75572" y="1269095"/>
                  <a:ext cx="160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B5918D-AC31-4A7A-B4A8-EADB6A7F9DF6}"/>
                    </a:ext>
                  </a:extLst>
                </p14:cNvPr>
                <p14:cNvContentPartPr/>
                <p14:nvPr/>
              </p14:nvContentPartPr>
              <p14:xfrm>
                <a:off x="7569532" y="1296815"/>
                <a:ext cx="121320" cy="56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B5918D-AC31-4A7A-B4A8-EADB6A7F9DF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60892" y="1287815"/>
                  <a:ext cx="1389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3D1326-2596-4830-A24E-6BC427F8A021}"/>
              </a:ext>
            </a:extLst>
          </p:cNvPr>
          <p:cNvGrpSpPr/>
          <p:nvPr/>
        </p:nvGrpSpPr>
        <p:grpSpPr>
          <a:xfrm>
            <a:off x="9635932" y="1177295"/>
            <a:ext cx="183960" cy="158040"/>
            <a:chOff x="9635932" y="1177295"/>
            <a:chExt cx="18396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EDDC42-97B8-4E1D-932F-519BF6A8D34F}"/>
                    </a:ext>
                  </a:extLst>
                </p14:cNvPr>
                <p14:cNvContentPartPr/>
                <p14:nvPr/>
              </p14:nvContentPartPr>
              <p14:xfrm>
                <a:off x="9765532" y="1184135"/>
                <a:ext cx="41040" cy="15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EDDC42-97B8-4E1D-932F-519BF6A8D3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56892" y="1175495"/>
                  <a:ext cx="5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28EF34-AA8D-4701-8BF9-FF2A43D8B0E6}"/>
                    </a:ext>
                  </a:extLst>
                </p14:cNvPr>
                <p14:cNvContentPartPr/>
                <p14:nvPr/>
              </p14:nvContentPartPr>
              <p14:xfrm>
                <a:off x="9635932" y="1177295"/>
                <a:ext cx="183960" cy="93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28EF34-AA8D-4701-8BF9-FF2A43D8B0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27292" y="1168655"/>
                  <a:ext cx="2016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582BE93-F0C7-49E1-8C60-9CE408E383BC}"/>
              </a:ext>
            </a:extLst>
          </p:cNvPr>
          <p:cNvGrpSpPr/>
          <p:nvPr/>
        </p:nvGrpSpPr>
        <p:grpSpPr>
          <a:xfrm>
            <a:off x="7361452" y="3559415"/>
            <a:ext cx="60840" cy="143280"/>
            <a:chOff x="7361452" y="3559415"/>
            <a:chExt cx="608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993039-DC23-4E3A-8326-C3F21C9FA6DF}"/>
                    </a:ext>
                  </a:extLst>
                </p14:cNvPr>
                <p14:cNvContentPartPr/>
                <p14:nvPr/>
              </p14:nvContentPartPr>
              <p14:xfrm>
                <a:off x="7379452" y="3559415"/>
                <a:ext cx="28080" cy="83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993039-DC23-4E3A-8326-C3F21C9FA6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70452" y="3550415"/>
                  <a:ext cx="45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04AEC3-DDA0-4129-87CC-BC32163FEC33}"/>
                    </a:ext>
                  </a:extLst>
                </p14:cNvPr>
                <p14:cNvContentPartPr/>
                <p14:nvPr/>
              </p14:nvContentPartPr>
              <p14:xfrm>
                <a:off x="7361452" y="3617375"/>
                <a:ext cx="60840" cy="8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04AEC3-DDA0-4129-87CC-BC32163FEC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52452" y="3608735"/>
                  <a:ext cx="784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89713-9F7A-4453-B79A-C4E62A027121}"/>
              </a:ext>
            </a:extLst>
          </p:cNvPr>
          <p:cNvGrpSpPr/>
          <p:nvPr/>
        </p:nvGrpSpPr>
        <p:grpSpPr>
          <a:xfrm>
            <a:off x="9583372" y="3594335"/>
            <a:ext cx="80640" cy="160560"/>
            <a:chOff x="9583372" y="3594335"/>
            <a:chExt cx="8064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267C87-F03C-40E5-9A80-A3FB53115B22}"/>
                    </a:ext>
                  </a:extLst>
                </p14:cNvPr>
                <p14:cNvContentPartPr/>
                <p14:nvPr/>
              </p14:nvContentPartPr>
              <p14:xfrm>
                <a:off x="9634132" y="3594335"/>
                <a:ext cx="29880" cy="13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267C87-F03C-40E5-9A80-A3FB53115B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25492" y="3585695"/>
                  <a:ext cx="47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223CE9-6167-4462-9FAC-7DEF58CF01AC}"/>
                    </a:ext>
                  </a:extLst>
                </p14:cNvPr>
                <p14:cNvContentPartPr/>
                <p14:nvPr/>
              </p14:nvContentPartPr>
              <p14:xfrm>
                <a:off x="9583372" y="3700535"/>
                <a:ext cx="22320" cy="5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223CE9-6167-4462-9FAC-7DEF58CF01A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74372" y="3691535"/>
                  <a:ext cx="3996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788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AB1C-924A-4693-96C6-0C46C0CB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26" y="782590"/>
            <a:ext cx="4535055" cy="656792"/>
          </a:xfrm>
        </p:spPr>
        <p:txBody>
          <a:bodyPr/>
          <a:lstStyle/>
          <a:p>
            <a:r>
              <a:rPr lang="en-US" altLang="zh-CN" dirty="0"/>
              <a:t>Threat to Validity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1A48-1D20-4628-819F-241D7D32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642" y="1629134"/>
            <a:ext cx="4546600" cy="1015623"/>
          </a:xfrm>
        </p:spPr>
        <p:txBody>
          <a:bodyPr>
            <a:noAutofit/>
          </a:bodyPr>
          <a:lstStyle/>
          <a:p>
            <a:pPr marL="228600" indent="-228600" algn="l">
              <a:buAutoNum type="arabicPeriod"/>
            </a:pPr>
            <a:r>
              <a:rPr lang="en-US" altLang="zh-CN" sz="1800" dirty="0"/>
              <a:t>Time cost for training is high.</a:t>
            </a:r>
          </a:p>
          <a:p>
            <a:pPr marL="228600" indent="-228600" algn="l">
              <a:buAutoNum type="arabicPeriod"/>
            </a:pPr>
            <a:r>
              <a:rPr lang="en-US" altLang="zh-CN" sz="1800" dirty="0"/>
              <a:t>Arbitrary clone detection is not available. </a:t>
            </a:r>
          </a:p>
          <a:p>
            <a:pPr marL="228600" indent="-228600" algn="l">
              <a:buAutoNum type="arabicPeriod"/>
            </a:pPr>
            <a:r>
              <a:rPr lang="en-US" altLang="zh-CN" sz="1800" dirty="0"/>
              <a:t> There is no other datasets available.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82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1254" y="1198925"/>
            <a:ext cx="9934673" cy="4795075"/>
            <a:chOff x="941254" y="1198925"/>
            <a:chExt cx="9934673" cy="4795075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069224" y="2645680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Model tuning</a:t>
              </a:r>
            </a:p>
          </p:txBody>
        </p: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8970344" y="1198925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Best performance</a:t>
              </a:r>
            </a:p>
          </p:txBody>
        </p: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6646144" y="1917463"/>
              <a:ext cx="133215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Feature fusion</a:t>
              </a:r>
            </a:p>
          </p:txBody>
        </p:sp>
        <p:sp>
          <p:nvSpPr>
            <p:cNvPr id="25" name="ïşḷ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941254" y="329745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Code representations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en-US" altLang="zh-CN" sz="1100" dirty="0"/>
              </a:p>
            </p:txBody>
          </p:sp>
          <p:sp>
            <p:nvSpPr>
              <p:cNvPr id="23" name="ïśļî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Encoder</a:t>
                </a:r>
              </a:p>
            </p:txBody>
          </p:sp>
        </p:grpSp>
      </p:grpSp>
      <p:sp>
        <p:nvSpPr>
          <p:cNvPr id="30" name="ïśļîḍé">
            <a:extLst>
              <a:ext uri="{FF2B5EF4-FFF2-40B4-BE49-F238E27FC236}">
                <a16:creationId xmlns:a16="http://schemas.microsoft.com/office/drawing/2014/main" id="{78D683FC-1F7F-4943-BFB8-E1233DB3A532}"/>
              </a:ext>
            </a:extLst>
          </p:cNvPr>
          <p:cNvSpPr txBox="1"/>
          <p:nvPr/>
        </p:nvSpPr>
        <p:spPr bwMode="auto">
          <a:xfrm>
            <a:off x="3730624" y="4039584"/>
            <a:ext cx="2108063" cy="94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/>
              <a:t>RNN, LSTM, AST, Graph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Attention networks</a:t>
            </a:r>
          </a:p>
        </p:txBody>
      </p:sp>
      <p:sp>
        <p:nvSpPr>
          <p:cNvPr id="31" name="ïśļîḍé">
            <a:extLst>
              <a:ext uri="{FF2B5EF4-FFF2-40B4-BE49-F238E27FC236}">
                <a16:creationId xmlns:a16="http://schemas.microsoft.com/office/drawing/2014/main" id="{E107C4A3-77D9-4830-B349-AEEB9D1C2B1B}"/>
              </a:ext>
            </a:extLst>
          </p:cNvPr>
          <p:cNvSpPr txBox="1"/>
          <p:nvPr/>
        </p:nvSpPr>
        <p:spPr bwMode="auto">
          <a:xfrm>
            <a:off x="6258188" y="3701191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Balance for Feature weights</a:t>
            </a:r>
            <a:endParaRPr lang="en-US" altLang="zh-CN" sz="1800" b="1" dirty="0"/>
          </a:p>
        </p:txBody>
      </p:sp>
      <p:sp>
        <p:nvSpPr>
          <p:cNvPr id="32" name="í$ḷïḑé">
            <a:extLst>
              <a:ext uri="{FF2B5EF4-FFF2-40B4-BE49-F238E27FC236}">
                <a16:creationId xmlns:a16="http://schemas.microsoft.com/office/drawing/2014/main" id="{2D8AD44D-17E6-46AD-BE61-7B229D3CF672}"/>
              </a:ext>
            </a:extLst>
          </p:cNvPr>
          <p:cNvSpPr/>
          <p:nvPr/>
        </p:nvSpPr>
        <p:spPr bwMode="auto">
          <a:xfrm>
            <a:off x="1660862" y="4039584"/>
            <a:ext cx="8545902" cy="2251089"/>
          </a:xfrm>
          <a:custGeom>
            <a:avLst/>
            <a:gdLst>
              <a:gd name="T0" fmla="*/ 0 w 7891"/>
              <a:gd name="T1" fmla="*/ 3955 h 4598"/>
              <a:gd name="T2" fmla="*/ 2655 w 7891"/>
              <a:gd name="T3" fmla="*/ 2236 h 4598"/>
              <a:gd name="T4" fmla="*/ 3513 w 7891"/>
              <a:gd name="T5" fmla="*/ 2964 h 4598"/>
              <a:gd name="T6" fmla="*/ 5274 w 7891"/>
              <a:gd name="T7" fmla="*/ 1264 h 4598"/>
              <a:gd name="T8" fmla="*/ 5728 w 7891"/>
              <a:gd name="T9" fmla="*/ 1638 h 4598"/>
              <a:gd name="T10" fmla="*/ 6829 w 7891"/>
              <a:gd name="T11" fmla="*/ 692 h 4598"/>
              <a:gd name="T12" fmla="*/ 6560 w 7891"/>
              <a:gd name="T13" fmla="*/ 480 h 4598"/>
              <a:gd name="T14" fmla="*/ 7891 w 7891"/>
              <a:gd name="T15" fmla="*/ 0 h 4598"/>
              <a:gd name="T16" fmla="*/ 7621 w 7891"/>
              <a:gd name="T17" fmla="*/ 1496 h 4598"/>
              <a:gd name="T18" fmla="*/ 7163 w 7891"/>
              <a:gd name="T19" fmla="*/ 1061 h 4598"/>
              <a:gd name="T20" fmla="*/ 5728 w 7891"/>
              <a:gd name="T21" fmla="*/ 2480 h 4598"/>
              <a:gd name="T22" fmla="*/ 5279 w 7891"/>
              <a:gd name="T23" fmla="*/ 2045 h 4598"/>
              <a:gd name="T24" fmla="*/ 3626 w 7891"/>
              <a:gd name="T25" fmla="*/ 3730 h 4598"/>
              <a:gd name="T26" fmla="*/ 2621 w 7891"/>
              <a:gd name="T27" fmla="*/ 2950 h 4598"/>
              <a:gd name="T28" fmla="*/ 392 w 7891"/>
              <a:gd name="T29" fmla="*/ 4598 h 4598"/>
              <a:gd name="T30" fmla="*/ 0 w 7891"/>
              <a:gd name="T31" fmla="*/ 3955 h 4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91" h="4598">
                <a:moveTo>
                  <a:pt x="0" y="3955"/>
                </a:moveTo>
                <a:lnTo>
                  <a:pt x="2655" y="2236"/>
                </a:lnTo>
                <a:lnTo>
                  <a:pt x="3513" y="2964"/>
                </a:lnTo>
                <a:lnTo>
                  <a:pt x="5274" y="1264"/>
                </a:lnTo>
                <a:lnTo>
                  <a:pt x="5728" y="1638"/>
                </a:lnTo>
                <a:lnTo>
                  <a:pt x="6829" y="692"/>
                </a:lnTo>
                <a:lnTo>
                  <a:pt x="6560" y="480"/>
                </a:lnTo>
                <a:lnTo>
                  <a:pt x="7891" y="0"/>
                </a:lnTo>
                <a:lnTo>
                  <a:pt x="7621" y="1496"/>
                </a:lnTo>
                <a:lnTo>
                  <a:pt x="7163" y="1061"/>
                </a:lnTo>
                <a:lnTo>
                  <a:pt x="5728" y="2480"/>
                </a:lnTo>
                <a:lnTo>
                  <a:pt x="5279" y="2045"/>
                </a:lnTo>
                <a:lnTo>
                  <a:pt x="3626" y="3730"/>
                </a:lnTo>
                <a:lnTo>
                  <a:pt x="2621" y="2950"/>
                </a:lnTo>
                <a:lnTo>
                  <a:pt x="392" y="4598"/>
                </a:lnTo>
                <a:lnTo>
                  <a:pt x="0" y="3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E142C9-89A6-4062-8D51-7B34BD8EC5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>
              <a:extLst>
                <a:ext uri="{FF2B5EF4-FFF2-40B4-BE49-F238E27FC236}">
                  <a16:creationId xmlns:a16="http://schemas.microsoft.com/office/drawing/2014/main" id="{242081F1-E3F8-4206-8DED-8F5F4ED4230D}"/>
                </a:ext>
              </a:extLst>
            </p:cNvPr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>
              <a:extLst>
                <a:ext uri="{FF2B5EF4-FFF2-40B4-BE49-F238E27FC236}">
                  <a16:creationId xmlns:a16="http://schemas.microsoft.com/office/drawing/2014/main" id="{55E7DA75-448D-49BC-AC2D-30A810A93EBB}"/>
                </a:ext>
              </a:extLst>
            </p:cNvPr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7" fmla="*/ 4087883 w 9505056"/>
                <a:gd name="connsiteY7" fmla="*/ 309207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0" fmla="*/ 5508611 w 9505056"/>
                <a:gd name="connsiteY0" fmla="*/ 0 h 4452528"/>
                <a:gd name="connsiteX1" fmla="*/ 9505056 w 9505056"/>
                <a:gd name="connsiteY1" fmla="*/ 0 h 4452528"/>
                <a:gd name="connsiteX2" fmla="*/ 9505056 w 9505056"/>
                <a:gd name="connsiteY2" fmla="*/ 4452528 h 4452528"/>
                <a:gd name="connsiteX3" fmla="*/ 0 w 9505056"/>
                <a:gd name="connsiteY3" fmla="*/ 4452528 h 4452528"/>
                <a:gd name="connsiteX4" fmla="*/ 0 w 9505056"/>
                <a:gd name="connsiteY4" fmla="*/ 0 h 4452528"/>
                <a:gd name="connsiteX5" fmla="*/ 3996443 w 9505056"/>
                <a:gd name="connsiteY5" fmla="*/ 0 h 44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>
              <a:extLst>
                <a:ext uri="{FF2B5EF4-FFF2-40B4-BE49-F238E27FC236}">
                  <a16:creationId xmlns:a16="http://schemas.microsoft.com/office/drawing/2014/main" id="{5D0D85C0-F965-4CBA-8178-7C0B54C88A04}"/>
                </a:ext>
              </a:extLst>
            </p:cNvPr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>
              <a:extLst>
                <a:ext uri="{FF2B5EF4-FFF2-40B4-BE49-F238E27FC236}">
                  <a16:creationId xmlns:a16="http://schemas.microsoft.com/office/drawing/2014/main" id="{59E89F2A-78FD-4DE7-A919-9A5F6B983593}"/>
                </a:ext>
              </a:extLst>
            </p:cNvPr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>
              <a:extLst>
                <a:ext uri="{FF2B5EF4-FFF2-40B4-BE49-F238E27FC236}">
                  <a16:creationId xmlns:a16="http://schemas.microsoft.com/office/drawing/2014/main" id="{F7C67A35-8F00-4203-BF52-4B5277BBD14D}"/>
                </a:ext>
              </a:extLst>
            </p:cNvPr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>
              <a:extLst>
                <a:ext uri="{FF2B5EF4-FFF2-40B4-BE49-F238E27FC236}">
                  <a16:creationId xmlns:a16="http://schemas.microsoft.com/office/drawing/2014/main" id="{634D196C-A26E-49BE-AEC5-6768CE63572A}"/>
                </a:ext>
              </a:extLst>
            </p:cNvPr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>
              <a:extLst>
                <a:ext uri="{FF2B5EF4-FFF2-40B4-BE49-F238E27FC236}">
                  <a16:creationId xmlns:a16="http://schemas.microsoft.com/office/drawing/2014/main" id="{CA9DB211-25F8-4163-8556-EBFC7C24DCB7}"/>
                </a:ext>
              </a:extLst>
            </p:cNvPr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>
              <a:extLst>
                <a:ext uri="{FF2B5EF4-FFF2-40B4-BE49-F238E27FC236}">
                  <a16:creationId xmlns:a16="http://schemas.microsoft.com/office/drawing/2014/main" id="{310E7423-E922-4D6B-9ADF-CE78FD4C8EDA}"/>
                </a:ext>
              </a:extLst>
            </p:cNvPr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>
              <a:extLst>
                <a:ext uri="{FF2B5EF4-FFF2-40B4-BE49-F238E27FC236}">
                  <a16:creationId xmlns:a16="http://schemas.microsoft.com/office/drawing/2014/main" id="{EFA2F8D2-DC58-448A-A3E8-4EB3C56BEAE2}"/>
                </a:ext>
              </a:extLst>
            </p:cNvPr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>
              <a:extLst>
                <a:ext uri="{FF2B5EF4-FFF2-40B4-BE49-F238E27FC236}">
                  <a16:creationId xmlns:a16="http://schemas.microsoft.com/office/drawing/2014/main" id="{E2B748B0-EADD-4008-8D30-E31A6285C292}"/>
                </a:ext>
              </a:extLst>
            </p:cNvPr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>
              <a:extLst>
                <a:ext uri="{FF2B5EF4-FFF2-40B4-BE49-F238E27FC236}">
                  <a16:creationId xmlns:a16="http://schemas.microsoft.com/office/drawing/2014/main" id="{AC59E99E-E519-401A-A9DA-E2D9F3FCCCB4}"/>
                </a:ext>
              </a:extLst>
            </p:cNvPr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>
              <a:extLst>
                <a:ext uri="{FF2B5EF4-FFF2-40B4-BE49-F238E27FC236}">
                  <a16:creationId xmlns:a16="http://schemas.microsoft.com/office/drawing/2014/main" id="{76240107-7681-4C54-8C47-4930F9FD71B9}"/>
                </a:ext>
              </a:extLst>
            </p:cNvPr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14D919-3E38-4C0D-8550-72ED7F214798}"/>
                </a:ext>
              </a:extLst>
            </p:cNvPr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D69B78-812A-4D5B-AE77-507EA02BBCF5}"/>
                </a:ext>
              </a:extLst>
            </p:cNvPr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0E4AB58-3CAA-4C37-80DD-E852A1F80B9F}"/>
                </a:ext>
              </a:extLst>
            </p:cNvPr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C634C24-C4E1-40FB-B06E-AD962C8A1CC0}"/>
                </a:ext>
              </a:extLst>
            </p:cNvPr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777E98-2649-4E4E-947F-4DFD8B9C7D8C}"/>
                </a:ext>
              </a:extLst>
            </p:cNvPr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>
              <a:extLst>
                <a:ext uri="{FF2B5EF4-FFF2-40B4-BE49-F238E27FC236}">
                  <a16:creationId xmlns:a16="http://schemas.microsoft.com/office/drawing/2014/main" id="{3DFF3B8D-21CC-452D-A8F5-D678901A9838}"/>
                </a:ext>
              </a:extLst>
            </p:cNvPr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What is Code clone detection</a:t>
              </a:r>
              <a:r>
                <a:rPr lang="zh-CN" altLang="en-US" sz="1400" b="1" dirty="0"/>
                <a:t>？</a:t>
              </a:r>
            </a:p>
          </p:txBody>
        </p:sp>
        <p:sp>
          <p:nvSpPr>
            <p:cNvPr id="24" name="íṥḻíḓe">
              <a:extLst>
                <a:ext uri="{FF2B5EF4-FFF2-40B4-BE49-F238E27FC236}">
                  <a16:creationId xmlns:a16="http://schemas.microsoft.com/office/drawing/2014/main" id="{EB5CF8BB-3CA0-44FF-BFC9-648E2E535576}"/>
                </a:ext>
              </a:extLst>
            </p:cNvPr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b="1" dirty="0"/>
                <a:t>Recap State-of the-Arts  approaches ( ASTNN, Code2Vec, DeepSim)</a:t>
              </a:r>
              <a:endParaRPr lang="zh-CN" altLang="en-US" sz="1400" b="1" dirty="0"/>
            </a:p>
          </p:txBody>
        </p:sp>
        <p:sp>
          <p:nvSpPr>
            <p:cNvPr id="25" name="íṩļiḍè">
              <a:extLst>
                <a:ext uri="{FF2B5EF4-FFF2-40B4-BE49-F238E27FC236}">
                  <a16:creationId xmlns:a16="http://schemas.microsoft.com/office/drawing/2014/main" id="{ACDD50F9-7BC9-435C-808C-DC4AF2A47AC8}"/>
                </a:ext>
              </a:extLst>
            </p:cNvPr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Our Approach ( Motivation)</a:t>
              </a:r>
              <a:endParaRPr lang="zh-CN" altLang="en-US" sz="1400" b="1" dirty="0"/>
            </a:p>
          </p:txBody>
        </p:sp>
        <p:sp>
          <p:nvSpPr>
            <p:cNvPr id="26" name="iŝlïḑê">
              <a:extLst>
                <a:ext uri="{FF2B5EF4-FFF2-40B4-BE49-F238E27FC236}">
                  <a16:creationId xmlns:a16="http://schemas.microsoft.com/office/drawing/2014/main" id="{EEF58507-B1F6-44E6-84C4-96F3BC31B328}"/>
                </a:ext>
              </a:extLst>
            </p:cNvPr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Introduction of Implementation (Token, AST, Graph Embedding [GCN])</a:t>
              </a:r>
              <a:endParaRPr lang="zh-CN" altLang="en-US" sz="1400" b="1" dirty="0"/>
            </a:p>
          </p:txBody>
        </p:sp>
        <p:sp>
          <p:nvSpPr>
            <p:cNvPr id="27" name="íṡļíḑé">
              <a:extLst>
                <a:ext uri="{FF2B5EF4-FFF2-40B4-BE49-F238E27FC236}">
                  <a16:creationId xmlns:a16="http://schemas.microsoft.com/office/drawing/2014/main" id="{BC5A2DBE-4064-43E9-84EE-97B1636A0447}"/>
                </a:ext>
              </a:extLst>
            </p:cNvPr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/>
                <a:t>Conclusion , Future work (Experiment results)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89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99501" y="2220475"/>
            <a:ext cx="3985202" cy="8651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544225" y="3024055"/>
            <a:ext cx="3985202" cy="3108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Henry (</a:t>
            </a:r>
            <a:r>
              <a:rPr lang="en-US" altLang="zh-CN" dirty="0" err="1"/>
              <a:t>Wei.Hua</a:t>
            </a:r>
            <a:r>
              <a:rPr lang="en-US" altLang="zh-CN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4592-59F9-4063-9EF1-841823A4A2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81915" y="3733755"/>
            <a:ext cx="3985202" cy="310871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3746" y="829520"/>
            <a:ext cx="8430729" cy="6567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What is Code clone detection</a:t>
            </a:r>
            <a:r>
              <a:rPr lang="zh-CN" altLang="en-US" dirty="0"/>
              <a:t>？</a:t>
            </a:r>
            <a:r>
              <a:rPr lang="en-US" altLang="zh-CN" dirty="0"/>
              <a:t>(Problem definition)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047B67-8363-4593-B4B3-CAB86F82A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4613" y="1868551"/>
            <a:ext cx="4546600" cy="328396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Sample code</a:t>
            </a:r>
            <a:endParaRPr lang="zh-CN" alt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16E97-CD9A-4CDC-8963-1A8D1404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41" y="2418345"/>
            <a:ext cx="3847228" cy="30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to detect code clones?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23950"/>
            <a:ext cx="10850563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528435" y="3760486"/>
              <a:ext cx="2213133" cy="944997"/>
              <a:chOff x="4311870" y="1357493"/>
              <a:chExt cx="2213133" cy="944997"/>
            </a:xfrm>
          </p:grpSpPr>
          <p:sp>
            <p:nvSpPr>
              <p:cNvPr id="21" name="ïṥľi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b="1" dirty="0"/>
                  <a:t>Copy-pastes ruin the structure of software projects.</a:t>
                </a:r>
              </a:p>
            </p:txBody>
          </p:sp>
          <p:sp>
            <p:nvSpPr>
              <p:cNvPr id="22" name="ïšḷíḋ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31187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Project maintenance</a:t>
                </a:r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b="1" dirty="0"/>
              </a:p>
            </p:txBody>
          </p:sp>
          <p:sp>
            <p:nvSpPr>
              <p:cNvPr id="20" name="iṥḻ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800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Plagiarism</a:t>
                </a:r>
                <a:br>
                  <a:rPr lang="en-US" altLang="zh-CN" b="1" dirty="0"/>
                </a:br>
                <a:r>
                  <a:rPr lang="en-US" altLang="zh-CN" b="1" dirty="0"/>
                  <a:t> &amp; Copyright issues.</a:t>
                </a: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i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Code Consistency 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DF61E5-A01F-4E2B-9CD6-3105BA413D8B}"/>
                  </a:ext>
                </a:extLst>
              </p14:cNvPr>
              <p14:cNvContentPartPr/>
              <p14:nvPr/>
            </p14:nvContentPartPr>
            <p14:xfrm>
              <a:off x="1539892" y="1749695"/>
              <a:ext cx="9000" cy="32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DF61E5-A01F-4E2B-9CD6-3105BA413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1252" y="1741055"/>
                <a:ext cx="2664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code clone detection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300"/>
            <a:ext cx="10850563" cy="4767943"/>
            <a:chOff x="669925" y="1130300"/>
            <a:chExt cx="10850563" cy="4767943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A41DE12-7112-4A45-B78B-6E3C52EBE7FA}"/>
                </a:ext>
              </a:extLst>
            </p:cNvPr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89C7F20-6C95-4DCC-BCDB-F06A0BF980C4}"/>
                </a:ext>
              </a:extLst>
            </p:cNvPr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8A1CD96-AB79-4742-874A-D9E0390E11DA}"/>
                </a:ext>
              </a:extLst>
            </p:cNvPr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>
              <a:extLst>
                <a:ext uri="{FF2B5EF4-FFF2-40B4-BE49-F238E27FC236}">
                  <a16:creationId xmlns:a16="http://schemas.microsoft.com/office/drawing/2014/main" id="{7DE0EB5B-473B-4AB3-8445-463D99DA4EAD}"/>
                </a:ext>
              </a:extLst>
            </p:cNvPr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/>
                <a:t>2020</a:t>
              </a:r>
              <a:endParaRPr lang="en-US" sz="2400" dirty="0"/>
            </a:p>
          </p:txBody>
        </p:sp>
        <p:sp>
          <p:nvSpPr>
            <p:cNvPr id="14" name="iṣ1îďè">
              <a:extLst>
                <a:ext uri="{FF2B5EF4-FFF2-40B4-BE49-F238E27FC236}">
                  <a16:creationId xmlns:a16="http://schemas.microsoft.com/office/drawing/2014/main" id="{1970028C-4F8F-4955-9A0F-5972CE68B79E}"/>
                </a:ext>
              </a:extLst>
            </p:cNvPr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>
              <a:extLst>
                <a:ext uri="{FF2B5EF4-FFF2-40B4-BE49-F238E27FC236}">
                  <a16:creationId xmlns:a16="http://schemas.microsoft.com/office/drawing/2014/main" id="{AA071F5F-7154-4E12-9369-25ED05D027DE}"/>
                </a:ext>
              </a:extLst>
            </p:cNvPr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>
              <a:extLst>
                <a:ext uri="{FF2B5EF4-FFF2-40B4-BE49-F238E27FC236}">
                  <a16:creationId xmlns:a16="http://schemas.microsoft.com/office/drawing/2014/main" id="{15CFA2D9-F109-45E7-B647-346E4253CE87}"/>
                </a:ext>
              </a:extLst>
            </p:cNvPr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>
              <a:extLst>
                <a:ext uri="{FF2B5EF4-FFF2-40B4-BE49-F238E27FC236}">
                  <a16:creationId xmlns:a16="http://schemas.microsoft.com/office/drawing/2014/main" id="{7BA47E93-1E13-44DA-BF4A-6B8E03238519}"/>
                </a:ext>
              </a:extLst>
            </p:cNvPr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>
              <a:extLst>
                <a:ext uri="{FF2B5EF4-FFF2-40B4-BE49-F238E27FC236}">
                  <a16:creationId xmlns:a16="http://schemas.microsoft.com/office/drawing/2014/main" id="{2239D962-BFA3-42FD-8EC8-77875F392145}"/>
                </a:ext>
              </a:extLst>
            </p:cNvPr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>
                <a:extLst>
                  <a:ext uri="{FF2B5EF4-FFF2-40B4-BE49-F238E27FC236}">
                    <a16:creationId xmlns:a16="http://schemas.microsoft.com/office/drawing/2014/main" id="{2BD7C688-6D58-4AE5-80C1-D39AE20E163A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  <p:sp>
            <p:nvSpPr>
              <p:cNvPr id="32" name="ísḻïdè">
                <a:extLst>
                  <a:ext uri="{FF2B5EF4-FFF2-40B4-BE49-F238E27FC236}">
                    <a16:creationId xmlns:a16="http://schemas.microsoft.com/office/drawing/2014/main" id="{CF289BC5-9FB9-4030-8D35-70D1AF7A751D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highlight>
                      <a:srgbClr val="C0C0C0"/>
                    </a:highlight>
                  </a:rPr>
                  <a:t>Q1: Semantic clones</a:t>
                </a:r>
              </a:p>
            </p:txBody>
          </p:sp>
        </p:grpSp>
        <p:grpSp>
          <p:nvGrpSpPr>
            <p:cNvPr id="19" name="îṣľidè">
              <a:extLst>
                <a:ext uri="{FF2B5EF4-FFF2-40B4-BE49-F238E27FC236}">
                  <a16:creationId xmlns:a16="http://schemas.microsoft.com/office/drawing/2014/main" id="{A77985E0-4819-43B7-B0D5-04ED5854CAD9}"/>
                </a:ext>
              </a:extLst>
            </p:cNvPr>
            <p:cNvGrpSpPr/>
            <p:nvPr/>
          </p:nvGrpSpPr>
          <p:grpSpPr>
            <a:xfrm>
              <a:off x="669925" y="2411233"/>
              <a:ext cx="3221075" cy="1382050"/>
              <a:chOff x="8092701" y="1130300"/>
              <a:chExt cx="3426198" cy="1382050"/>
            </a:xfrm>
          </p:grpSpPr>
          <p:sp>
            <p:nvSpPr>
              <p:cNvPr id="29" name="íS1ïḋe">
                <a:extLst>
                  <a:ext uri="{FF2B5EF4-FFF2-40B4-BE49-F238E27FC236}">
                    <a16:creationId xmlns:a16="http://schemas.microsoft.com/office/drawing/2014/main" id="{C4442009-072D-4AFD-905A-A1B4A9D03D9D}"/>
                  </a:ext>
                </a:extLst>
              </p:cNvPr>
              <p:cNvSpPr/>
              <p:nvPr/>
            </p:nvSpPr>
            <p:spPr bwMode="auto">
              <a:xfrm>
                <a:off x="8092701" y="182960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  <p:sp>
            <p:nvSpPr>
              <p:cNvPr id="30" name="ïsľîḍe">
                <a:extLst>
                  <a:ext uri="{FF2B5EF4-FFF2-40B4-BE49-F238E27FC236}">
                    <a16:creationId xmlns:a16="http://schemas.microsoft.com/office/drawing/2014/main" id="{6C119B99-64F5-4283-A464-000BB3B5ACB3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654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highlight>
                      <a:srgbClr val="C0C0C0"/>
                    </a:highlight>
                  </a:rPr>
                  <a:t>Q3: Logic flow &amp; data flow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highlight>
                      <a:srgbClr val="C0C0C0"/>
                    </a:highlight>
                  </a:rPr>
                  <a:t> recognition</a:t>
                </a:r>
              </a:p>
            </p:txBody>
          </p:sp>
        </p:grpSp>
        <p:grpSp>
          <p:nvGrpSpPr>
            <p:cNvPr id="21" name="íSľiďé">
              <a:extLst>
                <a:ext uri="{FF2B5EF4-FFF2-40B4-BE49-F238E27FC236}">
                  <a16:creationId xmlns:a16="http://schemas.microsoft.com/office/drawing/2014/main" id="{02DCBD41-B898-4185-839F-62F62C66CC4D}"/>
                </a:ext>
              </a:extLst>
            </p:cNvPr>
            <p:cNvGrpSpPr/>
            <p:nvPr/>
          </p:nvGrpSpPr>
          <p:grpSpPr>
            <a:xfrm>
              <a:off x="7516484" y="2326668"/>
              <a:ext cx="4000827" cy="1173700"/>
              <a:chOff x="15375260" y="-1516132"/>
              <a:chExt cx="4255606" cy="1173700"/>
            </a:xfrm>
          </p:grpSpPr>
          <p:sp>
            <p:nvSpPr>
              <p:cNvPr id="25" name="îṩľiḓe">
                <a:extLst>
                  <a:ext uri="{FF2B5EF4-FFF2-40B4-BE49-F238E27FC236}">
                    <a16:creationId xmlns:a16="http://schemas.microsoft.com/office/drawing/2014/main" id="{059AF731-1DBD-4A7F-8C13-343E758EC7AB}"/>
                  </a:ext>
                </a:extLst>
              </p:cNvPr>
              <p:cNvSpPr/>
              <p:nvPr/>
            </p:nvSpPr>
            <p:spPr bwMode="auto">
              <a:xfrm>
                <a:off x="15375260" y="-1025181"/>
                <a:ext cx="4255606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b="1" dirty="0"/>
                  <a:t>Text, AST, (Control-flow, data-flow )Graph of source code</a:t>
                </a:r>
              </a:p>
            </p:txBody>
          </p:sp>
          <p:sp>
            <p:nvSpPr>
              <p:cNvPr id="26" name="íśľïḑe">
                <a:extLst>
                  <a:ext uri="{FF2B5EF4-FFF2-40B4-BE49-F238E27FC236}">
                    <a16:creationId xmlns:a16="http://schemas.microsoft.com/office/drawing/2014/main" id="{A6915833-8629-46A3-910E-596F65F88155}"/>
                  </a:ext>
                </a:extLst>
              </p:cNvPr>
              <p:cNvSpPr txBox="1"/>
              <p:nvPr/>
            </p:nvSpPr>
            <p:spPr bwMode="auto">
              <a:xfrm>
                <a:off x="16208046" y="-1516132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highlight>
                      <a:srgbClr val="C0C0C0"/>
                    </a:highlight>
                  </a:rPr>
                  <a:t>Q4: Inexplicit features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F5B773-40D7-4F76-9EE0-FDB153BE8AF1}"/>
                </a:ext>
              </a:extLst>
            </p:cNvPr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863C0C-4171-4BF3-B37F-B7E99CA16078}"/>
                </a:ext>
              </a:extLst>
            </p:cNvPr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6A3B41-23A8-42A0-AC34-B720CBFC81D7}"/>
                </a:ext>
              </a:extLst>
            </p:cNvPr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îşliḋè">
            <a:extLst>
              <a:ext uri="{FF2B5EF4-FFF2-40B4-BE49-F238E27FC236}">
                <a16:creationId xmlns:a16="http://schemas.microsoft.com/office/drawing/2014/main" id="{371365BE-135D-48CD-9B3A-374A5208C32D}"/>
              </a:ext>
            </a:extLst>
          </p:cNvPr>
          <p:cNvSpPr/>
          <p:nvPr/>
        </p:nvSpPr>
        <p:spPr bwMode="auto">
          <a:xfrm>
            <a:off x="763101" y="1699909"/>
            <a:ext cx="3217899" cy="68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/>
              <a:t>Functional clone detection is hard even humans can not distinguish functional clones.</a:t>
            </a:r>
          </a:p>
        </p:txBody>
      </p:sp>
      <p:sp>
        <p:nvSpPr>
          <p:cNvPr id="42" name="îşliḋè">
            <a:extLst>
              <a:ext uri="{FF2B5EF4-FFF2-40B4-BE49-F238E27FC236}">
                <a16:creationId xmlns:a16="http://schemas.microsoft.com/office/drawing/2014/main" id="{E86CE45B-F44D-473F-98DE-B59EE17713DA}"/>
              </a:ext>
            </a:extLst>
          </p:cNvPr>
          <p:cNvSpPr/>
          <p:nvPr/>
        </p:nvSpPr>
        <p:spPr bwMode="auto">
          <a:xfrm>
            <a:off x="671512" y="3109845"/>
            <a:ext cx="3217899" cy="68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/>
              <a:t>Graph structured information is hard to be extracted.</a:t>
            </a:r>
          </a:p>
        </p:txBody>
      </p:sp>
      <p:sp>
        <p:nvSpPr>
          <p:cNvPr id="43" name="îşliḋè">
            <a:extLst>
              <a:ext uri="{FF2B5EF4-FFF2-40B4-BE49-F238E27FC236}">
                <a16:creationId xmlns:a16="http://schemas.microsoft.com/office/drawing/2014/main" id="{2DADD805-1B05-4C70-BDB6-5AFB59347387}"/>
              </a:ext>
            </a:extLst>
          </p:cNvPr>
          <p:cNvSpPr/>
          <p:nvPr/>
        </p:nvSpPr>
        <p:spPr bwMode="auto">
          <a:xfrm>
            <a:off x="8300999" y="1657227"/>
            <a:ext cx="3217899" cy="68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/>
              <a:t>Tons of code snippets </a:t>
            </a:r>
          </a:p>
        </p:txBody>
      </p:sp>
      <p:sp>
        <p:nvSpPr>
          <p:cNvPr id="44" name="iśḷiḍè">
            <a:extLst>
              <a:ext uri="{FF2B5EF4-FFF2-40B4-BE49-F238E27FC236}">
                <a16:creationId xmlns:a16="http://schemas.microsoft.com/office/drawing/2014/main" id="{542AF922-2A6D-4C7B-A4AA-0EAED199CC0F}"/>
              </a:ext>
            </a:extLst>
          </p:cNvPr>
          <p:cNvSpPr txBox="1"/>
          <p:nvPr/>
        </p:nvSpPr>
        <p:spPr bwMode="auto">
          <a:xfrm>
            <a:off x="8300999" y="1166276"/>
            <a:ext cx="3217899" cy="49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highlight>
                  <a:srgbClr val="C0C0C0"/>
                </a:highlight>
              </a:rPr>
              <a:t>Q2: Scalability</a:t>
            </a:r>
          </a:p>
        </p:txBody>
      </p:sp>
    </p:spTree>
    <p:extLst>
      <p:ext uri="{BB962C8B-B14F-4D97-AF65-F5344CB8AC3E}">
        <p14:creationId xmlns:p14="http://schemas.microsoft.com/office/powerpoint/2010/main" val="40744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State-of-the-the-Art tools (existing solution)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8382E-5448-42D3-A1D4-D1860E39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" y="2089840"/>
            <a:ext cx="11289101" cy="4116055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BFAB78EA-AC3F-48CB-9D4A-CB1BEB478644}"/>
              </a:ext>
            </a:extLst>
          </p:cNvPr>
          <p:cNvSpPr txBox="1">
            <a:spLocks/>
          </p:cNvSpPr>
          <p:nvPr/>
        </p:nvSpPr>
        <p:spPr>
          <a:xfrm>
            <a:off x="610332" y="10611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AST-based representation : ASTNN</a:t>
            </a:r>
            <a:endParaRPr lang="zh-CN" alt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93CD29-D780-49AD-82DC-33CD62888EBD}"/>
              </a:ext>
            </a:extLst>
          </p:cNvPr>
          <p:cNvGrpSpPr/>
          <p:nvPr/>
        </p:nvGrpSpPr>
        <p:grpSpPr>
          <a:xfrm>
            <a:off x="5680612" y="1922810"/>
            <a:ext cx="3854160" cy="4465440"/>
            <a:chOff x="5680612" y="1894055"/>
            <a:chExt cx="3854160" cy="44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D9A06F-A014-4414-8D96-1F94E6AB0CA5}"/>
                    </a:ext>
                  </a:extLst>
                </p14:cNvPr>
                <p14:cNvContentPartPr/>
                <p14:nvPr/>
              </p14:nvContentPartPr>
              <p14:xfrm>
                <a:off x="7734772" y="1894055"/>
                <a:ext cx="5040" cy="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D9A06F-A014-4414-8D96-1F94E6AB0C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26132" y="1885055"/>
                  <a:ext cx="22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E2D70B-D8A1-4690-8944-B53D066255CE}"/>
                    </a:ext>
                  </a:extLst>
                </p14:cNvPr>
                <p14:cNvContentPartPr/>
                <p14:nvPr/>
              </p14:nvContentPartPr>
              <p14:xfrm>
                <a:off x="9490132" y="2363135"/>
                <a:ext cx="44640" cy="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E2D70B-D8A1-4690-8944-B53D066255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81132" y="2354495"/>
                  <a:ext cx="62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D4B339-9BEB-4500-BF51-1C2D8833EB15}"/>
                    </a:ext>
                  </a:extLst>
                </p14:cNvPr>
                <p14:cNvContentPartPr/>
                <p14:nvPr/>
              </p14:nvContentPartPr>
              <p14:xfrm>
                <a:off x="6161572" y="6350135"/>
                <a:ext cx="5040" cy="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D4B339-9BEB-4500-BF51-1C2D8833EB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2572" y="6341135"/>
                  <a:ext cx="22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F72B87-23D7-4E1C-AC5D-6097C017EC8D}"/>
                    </a:ext>
                  </a:extLst>
                </p14:cNvPr>
                <p14:cNvContentPartPr/>
                <p14:nvPr/>
              </p14:nvContentPartPr>
              <p14:xfrm>
                <a:off x="5680612" y="5963135"/>
                <a:ext cx="450360" cy="34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F72B87-23D7-4E1C-AC5D-6097C017EC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71612" y="5954135"/>
                  <a:ext cx="468000" cy="35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86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State-of-the-the-Art tools</a:t>
            </a:r>
            <a:endParaRPr lang="zh-CN" altLang="en-US" dirty="0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FAB78EA-AC3F-48CB-9D4A-CB1BEB478644}"/>
              </a:ext>
            </a:extLst>
          </p:cNvPr>
          <p:cNvSpPr txBox="1">
            <a:spLocks/>
          </p:cNvSpPr>
          <p:nvPr/>
        </p:nvSpPr>
        <p:spPr>
          <a:xfrm>
            <a:off x="610332" y="10611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Attention-based code representation : code2vec</a:t>
            </a: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E9742D-403D-4604-BDF1-41CC17E8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478657"/>
            <a:ext cx="9042613" cy="3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State-of-the-the-Art tools</a:t>
            </a:r>
            <a:endParaRPr lang="zh-CN" altLang="en-US" dirty="0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FAB78EA-AC3F-48CB-9D4A-CB1BEB478644}"/>
              </a:ext>
            </a:extLst>
          </p:cNvPr>
          <p:cNvSpPr txBox="1">
            <a:spLocks/>
          </p:cNvSpPr>
          <p:nvPr/>
        </p:nvSpPr>
        <p:spPr>
          <a:xfrm>
            <a:off x="610332" y="10611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Byte-code-based representation: DeepSim 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0A289-D35F-4C95-8BC6-86B14A98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164949"/>
            <a:ext cx="3673298" cy="4511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E66C3-D5DC-4922-865A-6F922AF6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81" y="2258789"/>
            <a:ext cx="4290677" cy="3538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38F68-4D72-4C83-A427-D2ADEF41EBB7}"/>
                  </a:ext>
                </a:extLst>
              </p14:cNvPr>
              <p14:cNvContentPartPr/>
              <p14:nvPr/>
            </p14:nvContentPartPr>
            <p14:xfrm>
              <a:off x="607132" y="2001695"/>
              <a:ext cx="3544200" cy="11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38F68-4D72-4C83-A427-D2ADEF41EB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92" y="1993055"/>
                <a:ext cx="35618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85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Feature Fusion </a:t>
            </a:r>
            <a:r>
              <a:rPr lang="zh-CN" altLang="en-US" dirty="0"/>
              <a:t>（</a:t>
            </a:r>
            <a:r>
              <a:rPr lang="en-US" altLang="zh-CN" dirty="0"/>
              <a:t>Motivation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807FE-6A2F-4CAA-98C5-451DFB2F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49" y="1533341"/>
            <a:ext cx="6181912" cy="37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72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2386</TotalTime>
  <Words>485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Impact</vt:lpstr>
      <vt:lpstr>主题5</vt:lpstr>
      <vt:lpstr>Code Clone Detection</vt:lpstr>
      <vt:lpstr>PowerPoint Presentation</vt:lpstr>
      <vt:lpstr>What is Code clone detection？(Problem definition)</vt:lpstr>
      <vt:lpstr>Why we need to detect code clones?</vt:lpstr>
      <vt:lpstr>Problems in code clone detection</vt:lpstr>
      <vt:lpstr>State-of-the-the-Art tools (existing solution)</vt:lpstr>
      <vt:lpstr>State-of-the-the-Art tools</vt:lpstr>
      <vt:lpstr>State-of-the-the-Art tools</vt:lpstr>
      <vt:lpstr>Our Approach: Feature Fusion （Motivation）</vt:lpstr>
      <vt:lpstr>Limitations:</vt:lpstr>
      <vt:lpstr>Our Approach: Feature Fusion+ Attention ( Architecture)</vt:lpstr>
      <vt:lpstr>Implementation Details</vt:lpstr>
      <vt:lpstr>Implementation Details</vt:lpstr>
      <vt:lpstr>Attention components: </vt:lpstr>
      <vt:lpstr>Attention components:</vt:lpstr>
      <vt:lpstr>PowerPoint Presentation</vt:lpstr>
      <vt:lpstr>PowerPoint Presentation</vt:lpstr>
      <vt:lpstr>Threat to Validity</vt:lpstr>
      <vt:lpstr>Conclusion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uni que</cp:lastModifiedBy>
  <cp:revision>67</cp:revision>
  <cp:lastPrinted>2017-12-11T16:00:00Z</cp:lastPrinted>
  <dcterms:created xsi:type="dcterms:W3CDTF">2017-12-11T16:00:00Z</dcterms:created>
  <dcterms:modified xsi:type="dcterms:W3CDTF">2020-04-22T06:27:25Z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