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3" r:id="rId6"/>
    <p:sldId id="259" r:id="rId7"/>
    <p:sldId id="261" r:id="rId8"/>
    <p:sldId id="262" r:id="rId9"/>
    <p:sldId id="265" r:id="rId10"/>
    <p:sldId id="286" r:id="rId11"/>
    <p:sldId id="266" r:id="rId12"/>
    <p:sldId id="287" r:id="rId13"/>
    <p:sldId id="293" r:id="rId14"/>
    <p:sldId id="294" r:id="rId15"/>
    <p:sldId id="295" r:id="rId16"/>
    <p:sldId id="296" r:id="rId17"/>
    <p:sldId id="288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290" r:id="rId29"/>
    <p:sldId id="307" r:id="rId30"/>
    <p:sldId id="291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B74A"/>
    <a:srgbClr val="C8E8AD"/>
    <a:srgbClr val="FF9F58"/>
    <a:srgbClr val="FFEADB"/>
    <a:srgbClr val="D7E9FF"/>
    <a:srgbClr val="FF8181"/>
    <a:srgbClr val="FFE4E4"/>
    <a:srgbClr val="1DA9BF"/>
    <a:srgbClr val="0C596D"/>
    <a:srgbClr val="035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FF4-4BF4-82F9-CD778A3E12D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FF4-4BF4-82F9-CD778A3E12D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Unidirectional</c:v>
                </c:pt>
                <c:pt idx="1">
                  <c:v>Bidirectional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FF4-4BF4-82F9-CD778A3E12D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2EB-4184-B1B9-EF147878AE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2EB-4184-B1B9-EF147878AE0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Experimental </c:v>
                </c:pt>
                <c:pt idx="1">
                  <c:v>Case Study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EB-4184-B1B9-EF147878AE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E34-4E69-AF0D-34228298C9E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E34-4E69-AF0D-34228298C9E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E34-4E69-AF0D-34228298C9E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University </c:v>
                </c:pt>
                <c:pt idx="1">
                  <c:v>Industrial </c:v>
                </c:pt>
                <c:pt idx="2">
                  <c:v>Open Source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E34-4E69-AF0D-34228298C9E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7EFB6C-AB9C-43E2-B7D2-071612B3EAD2}" type="doc">
      <dgm:prSet loTypeId="urn:microsoft.com/office/officeart/2018/5/layout/IconLeaf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94D8FCF-C26E-43BC-BF5F-388D77E6B94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Background and Objectives </a:t>
          </a:r>
        </a:p>
      </dgm:t>
    </dgm:pt>
    <dgm:pt modelId="{2096D99E-DAC6-46C2-89C9-3333A438EFD9}" type="parTrans" cxnId="{A16C6881-A5B0-41A2-9AA5-B28D6B3E02B2}">
      <dgm:prSet/>
      <dgm:spPr/>
      <dgm:t>
        <a:bodyPr/>
        <a:lstStyle/>
        <a:p>
          <a:endParaRPr lang="en-US"/>
        </a:p>
      </dgm:t>
    </dgm:pt>
    <dgm:pt modelId="{CFE5DC31-B9D0-44A0-875C-937DE6AB9642}" type="sibTrans" cxnId="{A16C6881-A5B0-41A2-9AA5-B28D6B3E02B2}">
      <dgm:prSet/>
      <dgm:spPr/>
      <dgm:t>
        <a:bodyPr/>
        <a:lstStyle/>
        <a:p>
          <a:endParaRPr lang="en-US"/>
        </a:p>
      </dgm:t>
    </dgm:pt>
    <dgm:pt modelId="{2F08D15D-EED1-4250-8971-7CEAEE2058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Research Methods </a:t>
          </a:r>
        </a:p>
      </dgm:t>
    </dgm:pt>
    <dgm:pt modelId="{E89ECA8B-C61A-4A65-8ECD-62097451018F}" type="parTrans" cxnId="{51007E3A-408D-4044-B8A3-6D622455BEFF}">
      <dgm:prSet/>
      <dgm:spPr/>
      <dgm:t>
        <a:bodyPr/>
        <a:lstStyle/>
        <a:p>
          <a:endParaRPr lang="en-US"/>
        </a:p>
      </dgm:t>
    </dgm:pt>
    <dgm:pt modelId="{B9BA2841-83C1-47E0-9A45-BD8278E1CF0C}" type="sibTrans" cxnId="{51007E3A-408D-4044-B8A3-6D622455BEFF}">
      <dgm:prSet/>
      <dgm:spPr/>
      <dgm:t>
        <a:bodyPr/>
        <a:lstStyle/>
        <a:p>
          <a:endParaRPr lang="en-US"/>
        </a:p>
      </dgm:t>
    </dgm:pt>
    <dgm:pt modelId="{4B2BC565-DEFB-401B-9230-A7516C754B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Main</a:t>
          </a:r>
          <a:r>
            <a:rPr lang="en-US" dirty="0"/>
            <a:t> </a:t>
          </a:r>
          <a:r>
            <a:rPr lang="en-US" b="1" dirty="0"/>
            <a:t>Findings</a:t>
          </a:r>
          <a:r>
            <a:rPr lang="en-US" dirty="0"/>
            <a:t> </a:t>
          </a:r>
        </a:p>
      </dgm:t>
    </dgm:pt>
    <dgm:pt modelId="{42CB1A33-0683-47F9-AACB-2FA50D8E40E1}" type="parTrans" cxnId="{57484B4F-D0E2-4E4F-B2F4-20AB482FBB61}">
      <dgm:prSet/>
      <dgm:spPr/>
      <dgm:t>
        <a:bodyPr/>
        <a:lstStyle/>
        <a:p>
          <a:endParaRPr lang="en-US"/>
        </a:p>
      </dgm:t>
    </dgm:pt>
    <dgm:pt modelId="{9D7CF729-42BD-4C1C-8409-7ABC5571B711}" type="sibTrans" cxnId="{57484B4F-D0E2-4E4F-B2F4-20AB482FBB61}">
      <dgm:prSet/>
      <dgm:spPr/>
      <dgm:t>
        <a:bodyPr/>
        <a:lstStyle/>
        <a:p>
          <a:endParaRPr lang="en-US"/>
        </a:p>
      </dgm:t>
    </dgm:pt>
    <dgm:pt modelId="{B241822D-C88B-417B-9EC6-4EE130C68F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Validity Treats </a:t>
          </a:r>
        </a:p>
      </dgm:t>
    </dgm:pt>
    <dgm:pt modelId="{9F5B7ED5-ADEE-4E21-BBBD-90B5F9206B1A}" type="parTrans" cxnId="{CC5BFA19-5387-4140-9AFD-2B7710587DD8}">
      <dgm:prSet/>
      <dgm:spPr/>
      <dgm:t>
        <a:bodyPr/>
        <a:lstStyle/>
        <a:p>
          <a:endParaRPr lang="en-US"/>
        </a:p>
      </dgm:t>
    </dgm:pt>
    <dgm:pt modelId="{720BBB72-CB35-4D8A-A2EC-98DA71FEED02}" type="sibTrans" cxnId="{CC5BFA19-5387-4140-9AFD-2B7710587DD8}">
      <dgm:prSet/>
      <dgm:spPr/>
      <dgm:t>
        <a:bodyPr/>
        <a:lstStyle/>
        <a:p>
          <a:endParaRPr lang="en-US"/>
        </a:p>
      </dgm:t>
    </dgm:pt>
    <dgm:pt modelId="{AE0133D0-1CA0-4FAA-A5BC-42CFCB6327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Research Opportunities and Future Works</a:t>
          </a:r>
        </a:p>
      </dgm:t>
    </dgm:pt>
    <dgm:pt modelId="{8505F420-1204-47A3-AEF0-1683AF8F9B62}" type="parTrans" cxnId="{7ED7298F-43F0-4F5F-A41F-AC7C6E99BB20}">
      <dgm:prSet/>
      <dgm:spPr/>
      <dgm:t>
        <a:bodyPr/>
        <a:lstStyle/>
        <a:p>
          <a:endParaRPr lang="en-US"/>
        </a:p>
      </dgm:t>
    </dgm:pt>
    <dgm:pt modelId="{FCA01D19-9326-471F-816A-04D329FAE216}" type="sibTrans" cxnId="{7ED7298F-43F0-4F5F-A41F-AC7C6E99BB20}">
      <dgm:prSet/>
      <dgm:spPr/>
      <dgm:t>
        <a:bodyPr/>
        <a:lstStyle/>
        <a:p>
          <a:endParaRPr lang="en-US"/>
        </a:p>
      </dgm:t>
    </dgm:pt>
    <dgm:pt modelId="{5968D07D-FD64-44EB-A9BF-723B6139C578}" type="pres">
      <dgm:prSet presAssocID="{497EFB6C-AB9C-43E2-B7D2-071612B3EAD2}" presName="root" presStyleCnt="0">
        <dgm:presLayoutVars>
          <dgm:dir/>
          <dgm:resizeHandles val="exact"/>
        </dgm:presLayoutVars>
      </dgm:prSet>
      <dgm:spPr/>
    </dgm:pt>
    <dgm:pt modelId="{C32F9C2C-958C-4D39-90B0-CF4DDD6D2F7C}" type="pres">
      <dgm:prSet presAssocID="{794D8FCF-C26E-43BC-BF5F-388D77E6B94B}" presName="compNode" presStyleCnt="0"/>
      <dgm:spPr/>
    </dgm:pt>
    <dgm:pt modelId="{C37FA6EC-E926-4DCA-B372-F9A28C69B401}" type="pres">
      <dgm:prSet presAssocID="{794D8FCF-C26E-43BC-BF5F-388D77E6B94B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FA7C978-AD55-4F91-BE00-6630F547C5AA}" type="pres">
      <dgm:prSet presAssocID="{794D8FCF-C26E-43BC-BF5F-388D77E6B94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F191FBD-8DC3-46C9-AF00-53AA1C7F5BBA}" type="pres">
      <dgm:prSet presAssocID="{794D8FCF-C26E-43BC-BF5F-388D77E6B94B}" presName="spaceRect" presStyleCnt="0"/>
      <dgm:spPr/>
    </dgm:pt>
    <dgm:pt modelId="{447741AB-0C90-42B7-83D3-07FF86C75F63}" type="pres">
      <dgm:prSet presAssocID="{794D8FCF-C26E-43BC-BF5F-388D77E6B94B}" presName="textRect" presStyleLbl="revTx" presStyleIdx="0" presStyleCnt="5">
        <dgm:presLayoutVars>
          <dgm:chMax val="1"/>
          <dgm:chPref val="1"/>
        </dgm:presLayoutVars>
      </dgm:prSet>
      <dgm:spPr/>
    </dgm:pt>
    <dgm:pt modelId="{A1FDC634-12C5-4937-A63D-7498C66DEC86}" type="pres">
      <dgm:prSet presAssocID="{CFE5DC31-B9D0-44A0-875C-937DE6AB9642}" presName="sibTrans" presStyleCnt="0"/>
      <dgm:spPr/>
    </dgm:pt>
    <dgm:pt modelId="{C88BA5DB-743F-4F45-ABE8-B90D375C47E9}" type="pres">
      <dgm:prSet presAssocID="{2F08D15D-EED1-4250-8971-7CEAEE2058C6}" presName="compNode" presStyleCnt="0"/>
      <dgm:spPr/>
    </dgm:pt>
    <dgm:pt modelId="{3C66E9C5-7D62-46CE-A68A-FC937EAE4B2A}" type="pres">
      <dgm:prSet presAssocID="{2F08D15D-EED1-4250-8971-7CEAEE2058C6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4734D96-8F64-4D02-92EE-0ABA417D2FC3}" type="pres">
      <dgm:prSet presAssocID="{2F08D15D-EED1-4250-8971-7CEAEE2058C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0E61036-A287-4F9B-BE4A-D50B67B24960}" type="pres">
      <dgm:prSet presAssocID="{2F08D15D-EED1-4250-8971-7CEAEE2058C6}" presName="spaceRect" presStyleCnt="0"/>
      <dgm:spPr/>
    </dgm:pt>
    <dgm:pt modelId="{0EBFFAA4-93D7-4CE6-931F-EB1B2CB088DF}" type="pres">
      <dgm:prSet presAssocID="{2F08D15D-EED1-4250-8971-7CEAEE2058C6}" presName="textRect" presStyleLbl="revTx" presStyleIdx="1" presStyleCnt="5">
        <dgm:presLayoutVars>
          <dgm:chMax val="1"/>
          <dgm:chPref val="1"/>
        </dgm:presLayoutVars>
      </dgm:prSet>
      <dgm:spPr/>
    </dgm:pt>
    <dgm:pt modelId="{43C3C059-B8FD-49D8-8432-91C10D775C81}" type="pres">
      <dgm:prSet presAssocID="{B9BA2841-83C1-47E0-9A45-BD8278E1CF0C}" presName="sibTrans" presStyleCnt="0"/>
      <dgm:spPr/>
    </dgm:pt>
    <dgm:pt modelId="{0DC2935A-4871-44C8-87BA-32C0CE1E3477}" type="pres">
      <dgm:prSet presAssocID="{4B2BC565-DEFB-401B-9230-A7516C754BBC}" presName="compNode" presStyleCnt="0"/>
      <dgm:spPr/>
    </dgm:pt>
    <dgm:pt modelId="{7F53DE88-680A-4686-9D4E-BBA6CD76AC0B}" type="pres">
      <dgm:prSet presAssocID="{4B2BC565-DEFB-401B-9230-A7516C754BBC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E0D3704-51A7-4F2C-9E3A-E19BF995BB88}" type="pres">
      <dgm:prSet presAssocID="{4B2BC565-DEFB-401B-9230-A7516C754BB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37F7701-7D0E-4C63-B621-F8864C4FEAC8}" type="pres">
      <dgm:prSet presAssocID="{4B2BC565-DEFB-401B-9230-A7516C754BBC}" presName="spaceRect" presStyleCnt="0"/>
      <dgm:spPr/>
    </dgm:pt>
    <dgm:pt modelId="{0D86EECA-1F9B-4F34-9C61-89F65F2C85A9}" type="pres">
      <dgm:prSet presAssocID="{4B2BC565-DEFB-401B-9230-A7516C754BBC}" presName="textRect" presStyleLbl="revTx" presStyleIdx="2" presStyleCnt="5">
        <dgm:presLayoutVars>
          <dgm:chMax val="1"/>
          <dgm:chPref val="1"/>
        </dgm:presLayoutVars>
      </dgm:prSet>
      <dgm:spPr/>
    </dgm:pt>
    <dgm:pt modelId="{81A0A8F4-F0F5-4C19-A054-0720643BE901}" type="pres">
      <dgm:prSet presAssocID="{9D7CF729-42BD-4C1C-8409-7ABC5571B711}" presName="sibTrans" presStyleCnt="0"/>
      <dgm:spPr/>
    </dgm:pt>
    <dgm:pt modelId="{6E73A020-E03F-427D-81B3-65C1D998EDBD}" type="pres">
      <dgm:prSet presAssocID="{B241822D-C88B-417B-9EC6-4EE130C68FCA}" presName="compNode" presStyleCnt="0"/>
      <dgm:spPr/>
    </dgm:pt>
    <dgm:pt modelId="{3D257F75-A0FA-47E1-BC45-A92E1573B610}" type="pres">
      <dgm:prSet presAssocID="{B241822D-C88B-417B-9EC6-4EE130C68FCA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74815AF-B97D-4225-9D3F-080C9DE33CC9}" type="pres">
      <dgm:prSet presAssocID="{B241822D-C88B-417B-9EC6-4EE130C68FC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9868FCE3-6445-4067-9FD4-91525FC037AE}" type="pres">
      <dgm:prSet presAssocID="{B241822D-C88B-417B-9EC6-4EE130C68FCA}" presName="spaceRect" presStyleCnt="0"/>
      <dgm:spPr/>
    </dgm:pt>
    <dgm:pt modelId="{3B4147F3-71CF-483A-942D-96D921323459}" type="pres">
      <dgm:prSet presAssocID="{B241822D-C88B-417B-9EC6-4EE130C68FCA}" presName="textRect" presStyleLbl="revTx" presStyleIdx="3" presStyleCnt="5">
        <dgm:presLayoutVars>
          <dgm:chMax val="1"/>
          <dgm:chPref val="1"/>
        </dgm:presLayoutVars>
      </dgm:prSet>
      <dgm:spPr/>
    </dgm:pt>
    <dgm:pt modelId="{4B70EC89-D837-4ED4-B7D6-F66AF04F8DEC}" type="pres">
      <dgm:prSet presAssocID="{720BBB72-CB35-4D8A-A2EC-98DA71FEED02}" presName="sibTrans" presStyleCnt="0"/>
      <dgm:spPr/>
    </dgm:pt>
    <dgm:pt modelId="{C0C3F0B6-C74D-4107-9AFB-44463C284E56}" type="pres">
      <dgm:prSet presAssocID="{AE0133D0-1CA0-4FAA-A5BC-42CFCB632736}" presName="compNode" presStyleCnt="0"/>
      <dgm:spPr/>
    </dgm:pt>
    <dgm:pt modelId="{9C99846F-B59B-4407-B542-A63F16E92C14}" type="pres">
      <dgm:prSet presAssocID="{AE0133D0-1CA0-4FAA-A5BC-42CFCB632736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5018566-0DEF-4E4C-B289-B9F98860CE08}" type="pres">
      <dgm:prSet presAssocID="{AE0133D0-1CA0-4FAA-A5BC-42CFCB6327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1219EDF-E103-4279-9B04-AC8F55403B5E}" type="pres">
      <dgm:prSet presAssocID="{AE0133D0-1CA0-4FAA-A5BC-42CFCB632736}" presName="spaceRect" presStyleCnt="0"/>
      <dgm:spPr/>
    </dgm:pt>
    <dgm:pt modelId="{1A8C7514-BED8-494A-ACBF-3C62D38EBE87}" type="pres">
      <dgm:prSet presAssocID="{AE0133D0-1CA0-4FAA-A5BC-42CFCB63273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7B36314-3BFC-4991-91B8-71DA86721F21}" type="presOf" srcId="{B241822D-C88B-417B-9EC6-4EE130C68FCA}" destId="{3B4147F3-71CF-483A-942D-96D921323459}" srcOrd="0" destOrd="0" presId="urn:microsoft.com/office/officeart/2018/5/layout/IconLeafLabelList"/>
    <dgm:cxn modelId="{CC5BFA19-5387-4140-9AFD-2B7710587DD8}" srcId="{497EFB6C-AB9C-43E2-B7D2-071612B3EAD2}" destId="{B241822D-C88B-417B-9EC6-4EE130C68FCA}" srcOrd="3" destOrd="0" parTransId="{9F5B7ED5-ADEE-4E21-BBBD-90B5F9206B1A}" sibTransId="{720BBB72-CB35-4D8A-A2EC-98DA71FEED02}"/>
    <dgm:cxn modelId="{B575562D-6689-402B-A32C-6587CB7970CC}" type="presOf" srcId="{2F08D15D-EED1-4250-8971-7CEAEE2058C6}" destId="{0EBFFAA4-93D7-4CE6-931F-EB1B2CB088DF}" srcOrd="0" destOrd="0" presId="urn:microsoft.com/office/officeart/2018/5/layout/IconLeafLabelList"/>
    <dgm:cxn modelId="{4C4D0C2F-44E9-467E-956D-5E6E3381FA5A}" type="presOf" srcId="{794D8FCF-C26E-43BC-BF5F-388D77E6B94B}" destId="{447741AB-0C90-42B7-83D3-07FF86C75F63}" srcOrd="0" destOrd="0" presId="urn:microsoft.com/office/officeart/2018/5/layout/IconLeafLabelList"/>
    <dgm:cxn modelId="{D3070A31-CF29-4892-AFA9-8067BA29BB0A}" type="presOf" srcId="{497EFB6C-AB9C-43E2-B7D2-071612B3EAD2}" destId="{5968D07D-FD64-44EB-A9BF-723B6139C578}" srcOrd="0" destOrd="0" presId="urn:microsoft.com/office/officeart/2018/5/layout/IconLeafLabelList"/>
    <dgm:cxn modelId="{51007E3A-408D-4044-B8A3-6D622455BEFF}" srcId="{497EFB6C-AB9C-43E2-B7D2-071612B3EAD2}" destId="{2F08D15D-EED1-4250-8971-7CEAEE2058C6}" srcOrd="1" destOrd="0" parTransId="{E89ECA8B-C61A-4A65-8ECD-62097451018F}" sibTransId="{B9BA2841-83C1-47E0-9A45-BD8278E1CF0C}"/>
    <dgm:cxn modelId="{57484B4F-D0E2-4E4F-B2F4-20AB482FBB61}" srcId="{497EFB6C-AB9C-43E2-B7D2-071612B3EAD2}" destId="{4B2BC565-DEFB-401B-9230-A7516C754BBC}" srcOrd="2" destOrd="0" parTransId="{42CB1A33-0683-47F9-AACB-2FA50D8E40E1}" sibTransId="{9D7CF729-42BD-4C1C-8409-7ABC5571B711}"/>
    <dgm:cxn modelId="{A16C6881-A5B0-41A2-9AA5-B28D6B3E02B2}" srcId="{497EFB6C-AB9C-43E2-B7D2-071612B3EAD2}" destId="{794D8FCF-C26E-43BC-BF5F-388D77E6B94B}" srcOrd="0" destOrd="0" parTransId="{2096D99E-DAC6-46C2-89C9-3333A438EFD9}" sibTransId="{CFE5DC31-B9D0-44A0-875C-937DE6AB9642}"/>
    <dgm:cxn modelId="{7ED7298F-43F0-4F5F-A41F-AC7C6E99BB20}" srcId="{497EFB6C-AB9C-43E2-B7D2-071612B3EAD2}" destId="{AE0133D0-1CA0-4FAA-A5BC-42CFCB632736}" srcOrd="4" destOrd="0" parTransId="{8505F420-1204-47A3-AEF0-1683AF8F9B62}" sibTransId="{FCA01D19-9326-471F-816A-04D329FAE216}"/>
    <dgm:cxn modelId="{9870FAA9-EE13-4C9E-BCB2-1B29C708BC18}" type="presOf" srcId="{4B2BC565-DEFB-401B-9230-A7516C754BBC}" destId="{0D86EECA-1F9B-4F34-9C61-89F65F2C85A9}" srcOrd="0" destOrd="0" presId="urn:microsoft.com/office/officeart/2018/5/layout/IconLeafLabelList"/>
    <dgm:cxn modelId="{18D08CB6-41FD-4590-8BD4-1E00BAEC9EC6}" type="presOf" srcId="{AE0133D0-1CA0-4FAA-A5BC-42CFCB632736}" destId="{1A8C7514-BED8-494A-ACBF-3C62D38EBE87}" srcOrd="0" destOrd="0" presId="urn:microsoft.com/office/officeart/2018/5/layout/IconLeafLabelList"/>
    <dgm:cxn modelId="{65A76607-0631-4F9D-95E2-0D41725282DE}" type="presParOf" srcId="{5968D07D-FD64-44EB-A9BF-723B6139C578}" destId="{C32F9C2C-958C-4D39-90B0-CF4DDD6D2F7C}" srcOrd="0" destOrd="0" presId="urn:microsoft.com/office/officeart/2018/5/layout/IconLeafLabelList"/>
    <dgm:cxn modelId="{93C73B98-C27F-4FCE-83CF-A12F6ADA15A6}" type="presParOf" srcId="{C32F9C2C-958C-4D39-90B0-CF4DDD6D2F7C}" destId="{C37FA6EC-E926-4DCA-B372-F9A28C69B401}" srcOrd="0" destOrd="0" presId="urn:microsoft.com/office/officeart/2018/5/layout/IconLeafLabelList"/>
    <dgm:cxn modelId="{5E8C844C-9AF6-4FD4-8915-7005973BBA69}" type="presParOf" srcId="{C32F9C2C-958C-4D39-90B0-CF4DDD6D2F7C}" destId="{2FA7C978-AD55-4F91-BE00-6630F547C5AA}" srcOrd="1" destOrd="0" presId="urn:microsoft.com/office/officeart/2018/5/layout/IconLeafLabelList"/>
    <dgm:cxn modelId="{164C986B-E812-4420-86AF-E7B1D4607068}" type="presParOf" srcId="{C32F9C2C-958C-4D39-90B0-CF4DDD6D2F7C}" destId="{7F191FBD-8DC3-46C9-AF00-53AA1C7F5BBA}" srcOrd="2" destOrd="0" presId="urn:microsoft.com/office/officeart/2018/5/layout/IconLeafLabelList"/>
    <dgm:cxn modelId="{C6132641-CAD7-4D4A-9D9D-BE70CD2AAAE3}" type="presParOf" srcId="{C32F9C2C-958C-4D39-90B0-CF4DDD6D2F7C}" destId="{447741AB-0C90-42B7-83D3-07FF86C75F63}" srcOrd="3" destOrd="0" presId="urn:microsoft.com/office/officeart/2018/5/layout/IconLeafLabelList"/>
    <dgm:cxn modelId="{7D0F2344-70DC-4B8B-8D79-2755830F605F}" type="presParOf" srcId="{5968D07D-FD64-44EB-A9BF-723B6139C578}" destId="{A1FDC634-12C5-4937-A63D-7498C66DEC86}" srcOrd="1" destOrd="0" presId="urn:microsoft.com/office/officeart/2018/5/layout/IconLeafLabelList"/>
    <dgm:cxn modelId="{D42C4A65-3F0F-489B-BB99-ECDED58303B7}" type="presParOf" srcId="{5968D07D-FD64-44EB-A9BF-723B6139C578}" destId="{C88BA5DB-743F-4F45-ABE8-B90D375C47E9}" srcOrd="2" destOrd="0" presId="urn:microsoft.com/office/officeart/2018/5/layout/IconLeafLabelList"/>
    <dgm:cxn modelId="{726B2252-831E-493A-ABF6-3757BA7A0583}" type="presParOf" srcId="{C88BA5DB-743F-4F45-ABE8-B90D375C47E9}" destId="{3C66E9C5-7D62-46CE-A68A-FC937EAE4B2A}" srcOrd="0" destOrd="0" presId="urn:microsoft.com/office/officeart/2018/5/layout/IconLeafLabelList"/>
    <dgm:cxn modelId="{13639F05-02AB-4B5B-8E8A-CB985822340C}" type="presParOf" srcId="{C88BA5DB-743F-4F45-ABE8-B90D375C47E9}" destId="{E4734D96-8F64-4D02-92EE-0ABA417D2FC3}" srcOrd="1" destOrd="0" presId="urn:microsoft.com/office/officeart/2018/5/layout/IconLeafLabelList"/>
    <dgm:cxn modelId="{9BEF3F3B-8FDD-421F-A84A-C06D335A5B43}" type="presParOf" srcId="{C88BA5DB-743F-4F45-ABE8-B90D375C47E9}" destId="{10E61036-A287-4F9B-BE4A-D50B67B24960}" srcOrd="2" destOrd="0" presId="urn:microsoft.com/office/officeart/2018/5/layout/IconLeafLabelList"/>
    <dgm:cxn modelId="{8DFD44F8-30FB-450F-87A5-DCFACC622FD8}" type="presParOf" srcId="{C88BA5DB-743F-4F45-ABE8-B90D375C47E9}" destId="{0EBFFAA4-93D7-4CE6-931F-EB1B2CB088DF}" srcOrd="3" destOrd="0" presId="urn:microsoft.com/office/officeart/2018/5/layout/IconLeafLabelList"/>
    <dgm:cxn modelId="{4FD1AD52-0CB6-418B-B3C4-726753ACC0BC}" type="presParOf" srcId="{5968D07D-FD64-44EB-A9BF-723B6139C578}" destId="{43C3C059-B8FD-49D8-8432-91C10D775C81}" srcOrd="3" destOrd="0" presId="urn:microsoft.com/office/officeart/2018/5/layout/IconLeafLabelList"/>
    <dgm:cxn modelId="{DF423E27-5F9C-4846-B1C5-0D81D2F02805}" type="presParOf" srcId="{5968D07D-FD64-44EB-A9BF-723B6139C578}" destId="{0DC2935A-4871-44C8-87BA-32C0CE1E3477}" srcOrd="4" destOrd="0" presId="urn:microsoft.com/office/officeart/2018/5/layout/IconLeafLabelList"/>
    <dgm:cxn modelId="{E4446198-E3CA-4DF3-83B0-4B26AAE8A22E}" type="presParOf" srcId="{0DC2935A-4871-44C8-87BA-32C0CE1E3477}" destId="{7F53DE88-680A-4686-9D4E-BBA6CD76AC0B}" srcOrd="0" destOrd="0" presId="urn:microsoft.com/office/officeart/2018/5/layout/IconLeafLabelList"/>
    <dgm:cxn modelId="{0642D891-F180-4C3C-ACF9-2AF12900F0D2}" type="presParOf" srcId="{0DC2935A-4871-44C8-87BA-32C0CE1E3477}" destId="{DE0D3704-51A7-4F2C-9E3A-E19BF995BB88}" srcOrd="1" destOrd="0" presId="urn:microsoft.com/office/officeart/2018/5/layout/IconLeafLabelList"/>
    <dgm:cxn modelId="{0E13BC3A-7952-483B-889C-03AAE1FEEE23}" type="presParOf" srcId="{0DC2935A-4871-44C8-87BA-32C0CE1E3477}" destId="{937F7701-7D0E-4C63-B621-F8864C4FEAC8}" srcOrd="2" destOrd="0" presId="urn:microsoft.com/office/officeart/2018/5/layout/IconLeafLabelList"/>
    <dgm:cxn modelId="{2E9A2F36-9587-4BC4-B714-DA4A3CDCDCB1}" type="presParOf" srcId="{0DC2935A-4871-44C8-87BA-32C0CE1E3477}" destId="{0D86EECA-1F9B-4F34-9C61-89F65F2C85A9}" srcOrd="3" destOrd="0" presId="urn:microsoft.com/office/officeart/2018/5/layout/IconLeafLabelList"/>
    <dgm:cxn modelId="{05ADB9EA-8F9C-4F97-BE3E-137815FACFB3}" type="presParOf" srcId="{5968D07D-FD64-44EB-A9BF-723B6139C578}" destId="{81A0A8F4-F0F5-4C19-A054-0720643BE901}" srcOrd="5" destOrd="0" presId="urn:microsoft.com/office/officeart/2018/5/layout/IconLeafLabelList"/>
    <dgm:cxn modelId="{68ACDA98-486F-484C-B8C6-693DC755DC16}" type="presParOf" srcId="{5968D07D-FD64-44EB-A9BF-723B6139C578}" destId="{6E73A020-E03F-427D-81B3-65C1D998EDBD}" srcOrd="6" destOrd="0" presId="urn:microsoft.com/office/officeart/2018/5/layout/IconLeafLabelList"/>
    <dgm:cxn modelId="{D1370E84-FECF-4B97-85A2-E759E47155ED}" type="presParOf" srcId="{6E73A020-E03F-427D-81B3-65C1D998EDBD}" destId="{3D257F75-A0FA-47E1-BC45-A92E1573B610}" srcOrd="0" destOrd="0" presId="urn:microsoft.com/office/officeart/2018/5/layout/IconLeafLabelList"/>
    <dgm:cxn modelId="{3F1D024E-1F17-4622-BF05-A56C53F1E1CE}" type="presParOf" srcId="{6E73A020-E03F-427D-81B3-65C1D998EDBD}" destId="{874815AF-B97D-4225-9D3F-080C9DE33CC9}" srcOrd="1" destOrd="0" presId="urn:microsoft.com/office/officeart/2018/5/layout/IconLeafLabelList"/>
    <dgm:cxn modelId="{A2259D09-4F99-42FC-B425-0C383436C259}" type="presParOf" srcId="{6E73A020-E03F-427D-81B3-65C1D998EDBD}" destId="{9868FCE3-6445-4067-9FD4-91525FC037AE}" srcOrd="2" destOrd="0" presId="urn:microsoft.com/office/officeart/2018/5/layout/IconLeafLabelList"/>
    <dgm:cxn modelId="{F12F387E-325A-40B1-AA43-E18E5EDE5E29}" type="presParOf" srcId="{6E73A020-E03F-427D-81B3-65C1D998EDBD}" destId="{3B4147F3-71CF-483A-942D-96D921323459}" srcOrd="3" destOrd="0" presId="urn:microsoft.com/office/officeart/2018/5/layout/IconLeafLabelList"/>
    <dgm:cxn modelId="{90784F9D-B304-4C8A-A4B6-37D6586CC199}" type="presParOf" srcId="{5968D07D-FD64-44EB-A9BF-723B6139C578}" destId="{4B70EC89-D837-4ED4-B7D6-F66AF04F8DEC}" srcOrd="7" destOrd="0" presId="urn:microsoft.com/office/officeart/2018/5/layout/IconLeafLabelList"/>
    <dgm:cxn modelId="{02E91026-C303-483C-B6E3-0D8F0436AF26}" type="presParOf" srcId="{5968D07D-FD64-44EB-A9BF-723B6139C578}" destId="{C0C3F0B6-C74D-4107-9AFB-44463C284E56}" srcOrd="8" destOrd="0" presId="urn:microsoft.com/office/officeart/2018/5/layout/IconLeafLabelList"/>
    <dgm:cxn modelId="{B8CBE17A-CE7A-459A-A412-5BD4467EF51B}" type="presParOf" srcId="{C0C3F0B6-C74D-4107-9AFB-44463C284E56}" destId="{9C99846F-B59B-4407-B542-A63F16E92C14}" srcOrd="0" destOrd="0" presId="urn:microsoft.com/office/officeart/2018/5/layout/IconLeafLabelList"/>
    <dgm:cxn modelId="{8BDD748E-55EF-4EE6-9EA5-A534E7E04499}" type="presParOf" srcId="{C0C3F0B6-C74D-4107-9AFB-44463C284E56}" destId="{25018566-0DEF-4E4C-B289-B9F98860CE08}" srcOrd="1" destOrd="0" presId="urn:microsoft.com/office/officeart/2018/5/layout/IconLeafLabelList"/>
    <dgm:cxn modelId="{18FFA06E-4AD2-4843-A350-769E3D469BD0}" type="presParOf" srcId="{C0C3F0B6-C74D-4107-9AFB-44463C284E56}" destId="{B1219EDF-E103-4279-9B04-AC8F55403B5E}" srcOrd="2" destOrd="0" presId="urn:microsoft.com/office/officeart/2018/5/layout/IconLeafLabelList"/>
    <dgm:cxn modelId="{663EAA8F-36A8-49C0-AC8C-B0B4C28C06A9}" type="presParOf" srcId="{C0C3F0B6-C74D-4107-9AFB-44463C284E56}" destId="{1A8C7514-BED8-494A-ACBF-3C62D38EBE8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A9D004-5A21-4AFE-9BCE-187EE6915746}" type="doc">
      <dgm:prSet loTypeId="urn:diagrams.loki3.com/Bracke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D9B4C2-6379-410A-BA4C-E0ACBE6584C4}">
      <dgm:prSet phldrT="[Text]"/>
      <dgm:spPr/>
      <dgm:t>
        <a:bodyPr/>
        <a:lstStyle/>
        <a:p>
          <a:r>
            <a:rPr lang="en-US" dirty="0"/>
            <a:t>Step 1 : Planning</a:t>
          </a:r>
        </a:p>
      </dgm:t>
    </dgm:pt>
    <dgm:pt modelId="{CEB10068-2274-4A70-9A1A-89C3F5C79822}" type="parTrans" cxnId="{61A1CFB6-B61C-456F-B27F-9649049536DA}">
      <dgm:prSet/>
      <dgm:spPr/>
      <dgm:t>
        <a:bodyPr/>
        <a:lstStyle/>
        <a:p>
          <a:endParaRPr lang="en-US"/>
        </a:p>
      </dgm:t>
    </dgm:pt>
    <dgm:pt modelId="{17C9F5A8-A019-495C-89B8-BCD20636FE0C}" type="sibTrans" cxnId="{61A1CFB6-B61C-456F-B27F-9649049536DA}">
      <dgm:prSet/>
      <dgm:spPr/>
      <dgm:t>
        <a:bodyPr/>
        <a:lstStyle/>
        <a:p>
          <a:endParaRPr lang="en-US"/>
        </a:p>
      </dgm:t>
    </dgm:pt>
    <dgm:pt modelId="{9FE39274-9E9C-44F7-B950-617757835CDB}">
      <dgm:prSet phldrT="[Text]"/>
      <dgm:spPr/>
      <dgm:t>
        <a:bodyPr/>
        <a:lstStyle/>
        <a:p>
          <a:r>
            <a:rPr lang="en-US" dirty="0"/>
            <a:t>Specify research questions</a:t>
          </a:r>
        </a:p>
      </dgm:t>
    </dgm:pt>
    <dgm:pt modelId="{C142AB85-EC63-4942-9D18-56C42048453D}" type="parTrans" cxnId="{56579C79-DE93-426A-892E-024C5D91C0BD}">
      <dgm:prSet/>
      <dgm:spPr/>
      <dgm:t>
        <a:bodyPr/>
        <a:lstStyle/>
        <a:p>
          <a:endParaRPr lang="en-US"/>
        </a:p>
      </dgm:t>
    </dgm:pt>
    <dgm:pt modelId="{90EDFC46-546F-405E-92F9-A7287D1248FB}" type="sibTrans" cxnId="{56579C79-DE93-426A-892E-024C5D91C0BD}">
      <dgm:prSet/>
      <dgm:spPr/>
      <dgm:t>
        <a:bodyPr/>
        <a:lstStyle/>
        <a:p>
          <a:endParaRPr lang="en-US"/>
        </a:p>
      </dgm:t>
    </dgm:pt>
    <dgm:pt modelId="{BDE765FF-C205-409A-8226-C25D08240ACA}">
      <dgm:prSet phldrT="[Text]"/>
      <dgm:spPr/>
      <dgm:t>
        <a:bodyPr/>
        <a:lstStyle/>
        <a:p>
          <a:r>
            <a:rPr lang="en-US" dirty="0"/>
            <a:t>Step 2 : Conducting</a:t>
          </a:r>
        </a:p>
      </dgm:t>
    </dgm:pt>
    <dgm:pt modelId="{04069E1D-5876-4546-94F2-254B6BFF9505}" type="parTrans" cxnId="{E5CF830E-67A6-4887-9BF0-4D4BC877B39D}">
      <dgm:prSet/>
      <dgm:spPr/>
      <dgm:t>
        <a:bodyPr/>
        <a:lstStyle/>
        <a:p>
          <a:endParaRPr lang="en-US"/>
        </a:p>
      </dgm:t>
    </dgm:pt>
    <dgm:pt modelId="{D3D124E8-30BD-45EB-9319-F48B610120D2}" type="sibTrans" cxnId="{E5CF830E-67A6-4887-9BF0-4D4BC877B39D}">
      <dgm:prSet/>
      <dgm:spPr/>
      <dgm:t>
        <a:bodyPr/>
        <a:lstStyle/>
        <a:p>
          <a:endParaRPr lang="en-US"/>
        </a:p>
      </dgm:t>
    </dgm:pt>
    <dgm:pt modelId="{8C09A00D-EE6E-4D65-B6D2-9A1BA74B339D}">
      <dgm:prSet phldrT="[Text]"/>
      <dgm:spPr/>
      <dgm:t>
        <a:bodyPr/>
        <a:lstStyle/>
        <a:p>
          <a:r>
            <a:rPr lang="en-US" dirty="0"/>
            <a:t>Search the relevant literature </a:t>
          </a:r>
        </a:p>
      </dgm:t>
    </dgm:pt>
    <dgm:pt modelId="{0B15D8B3-822A-49B8-B4C5-95C3947CE989}" type="parTrans" cxnId="{3CBD5ED5-D6A9-47CD-B09F-4532FFC1A1D1}">
      <dgm:prSet/>
      <dgm:spPr/>
      <dgm:t>
        <a:bodyPr/>
        <a:lstStyle/>
        <a:p>
          <a:endParaRPr lang="en-US"/>
        </a:p>
      </dgm:t>
    </dgm:pt>
    <dgm:pt modelId="{1B1FBB83-A999-48DC-8065-2C246603D0BF}" type="sibTrans" cxnId="{3CBD5ED5-D6A9-47CD-B09F-4532FFC1A1D1}">
      <dgm:prSet/>
      <dgm:spPr/>
      <dgm:t>
        <a:bodyPr/>
        <a:lstStyle/>
        <a:p>
          <a:endParaRPr lang="en-US"/>
        </a:p>
      </dgm:t>
    </dgm:pt>
    <dgm:pt modelId="{3F79199F-DF18-4C2C-AAE6-6CBA46A0E1FD}">
      <dgm:prSet phldrT="[Text]"/>
      <dgm:spPr/>
      <dgm:t>
        <a:bodyPr/>
        <a:lstStyle/>
        <a:p>
          <a:r>
            <a:rPr lang="en-US" dirty="0"/>
            <a:t>Develop the review's protocol</a:t>
          </a:r>
        </a:p>
      </dgm:t>
    </dgm:pt>
    <dgm:pt modelId="{48436326-3929-4A4E-A933-F07B160F96B9}" type="parTrans" cxnId="{72027E04-3639-40B8-BB27-1F78959FC8AB}">
      <dgm:prSet/>
      <dgm:spPr/>
      <dgm:t>
        <a:bodyPr/>
        <a:lstStyle/>
        <a:p>
          <a:endParaRPr lang="en-US"/>
        </a:p>
      </dgm:t>
    </dgm:pt>
    <dgm:pt modelId="{403A111D-2990-4B80-AD74-8F2CFB10D1D4}" type="sibTrans" cxnId="{72027E04-3639-40B8-BB27-1F78959FC8AB}">
      <dgm:prSet/>
      <dgm:spPr/>
      <dgm:t>
        <a:bodyPr/>
        <a:lstStyle/>
        <a:p>
          <a:endParaRPr lang="en-US"/>
        </a:p>
      </dgm:t>
    </dgm:pt>
    <dgm:pt modelId="{C4C17442-D0F3-4BC0-AA92-89C04942A7B8}">
      <dgm:prSet phldrT="[Text]"/>
      <dgm:spPr/>
      <dgm:t>
        <a:bodyPr/>
        <a:lstStyle/>
        <a:p>
          <a:r>
            <a:rPr lang="en-US" dirty="0"/>
            <a:t>Perform selection of primary studies </a:t>
          </a:r>
        </a:p>
      </dgm:t>
    </dgm:pt>
    <dgm:pt modelId="{F1607281-67DC-436A-A70A-721D36920BC3}" type="parTrans" cxnId="{EBFF2646-95ED-4A8E-8575-0DF7A2F4427D}">
      <dgm:prSet/>
      <dgm:spPr/>
      <dgm:t>
        <a:bodyPr/>
        <a:lstStyle/>
        <a:p>
          <a:endParaRPr lang="en-US"/>
        </a:p>
      </dgm:t>
    </dgm:pt>
    <dgm:pt modelId="{0C4021B4-5A56-4C7E-8E17-90E2814DCA58}" type="sibTrans" cxnId="{EBFF2646-95ED-4A8E-8575-0DF7A2F4427D}">
      <dgm:prSet/>
      <dgm:spPr/>
      <dgm:t>
        <a:bodyPr/>
        <a:lstStyle/>
        <a:p>
          <a:endParaRPr lang="en-US"/>
        </a:p>
      </dgm:t>
    </dgm:pt>
    <dgm:pt modelId="{6B556AFA-82CF-420A-9446-7FD33CC3867A}">
      <dgm:prSet phldrT="[Text]"/>
      <dgm:spPr/>
      <dgm:t>
        <a:bodyPr/>
        <a:lstStyle/>
        <a:p>
          <a:r>
            <a:rPr lang="en-US" dirty="0"/>
            <a:t>Preform data extraction </a:t>
          </a:r>
        </a:p>
      </dgm:t>
    </dgm:pt>
    <dgm:pt modelId="{EF305DA2-E0A0-4A50-9572-FC321B63833F}" type="parTrans" cxnId="{1466EA1D-6D73-451F-92FC-CD919D6D342F}">
      <dgm:prSet/>
      <dgm:spPr/>
      <dgm:t>
        <a:bodyPr/>
        <a:lstStyle/>
        <a:p>
          <a:endParaRPr lang="en-US"/>
        </a:p>
      </dgm:t>
    </dgm:pt>
    <dgm:pt modelId="{A9CC8CB2-134E-40B5-BE0E-43D1A062B45E}" type="sibTrans" cxnId="{1466EA1D-6D73-451F-92FC-CD919D6D342F}">
      <dgm:prSet/>
      <dgm:spPr/>
      <dgm:t>
        <a:bodyPr/>
        <a:lstStyle/>
        <a:p>
          <a:endParaRPr lang="en-US"/>
        </a:p>
      </dgm:t>
    </dgm:pt>
    <dgm:pt modelId="{3C50D329-FF21-45FE-A965-ED5B996A8077}">
      <dgm:prSet phldrT="[Text]"/>
      <dgm:spPr/>
      <dgm:t>
        <a:bodyPr/>
        <a:lstStyle/>
        <a:p>
          <a:r>
            <a:rPr lang="en-US" dirty="0"/>
            <a:t>Assess studies quality </a:t>
          </a:r>
        </a:p>
      </dgm:t>
    </dgm:pt>
    <dgm:pt modelId="{DC48CAAF-1F94-4833-BC80-9BBAAC9FC034}" type="parTrans" cxnId="{7AE3760B-C1FB-4482-9CDA-3DBEA2C176FA}">
      <dgm:prSet/>
      <dgm:spPr/>
      <dgm:t>
        <a:bodyPr/>
        <a:lstStyle/>
        <a:p>
          <a:endParaRPr lang="en-US"/>
        </a:p>
      </dgm:t>
    </dgm:pt>
    <dgm:pt modelId="{887EACDB-D34C-4B9A-93EA-86760E8F6F2C}" type="sibTrans" cxnId="{7AE3760B-C1FB-4482-9CDA-3DBEA2C176FA}">
      <dgm:prSet/>
      <dgm:spPr/>
      <dgm:t>
        <a:bodyPr/>
        <a:lstStyle/>
        <a:p>
          <a:endParaRPr lang="en-US"/>
        </a:p>
      </dgm:t>
    </dgm:pt>
    <dgm:pt modelId="{F6653CDC-2C42-4AA0-93AF-31E22082812F}">
      <dgm:prSet phldrT="[Text]"/>
      <dgm:spPr/>
      <dgm:t>
        <a:bodyPr/>
        <a:lstStyle/>
        <a:p>
          <a:r>
            <a:rPr lang="en-US"/>
            <a:t>Conduct synthesis of evidence </a:t>
          </a:r>
        </a:p>
      </dgm:t>
    </dgm:pt>
    <dgm:pt modelId="{91A7BD3C-DFAB-4715-804B-8710DF792B74}" type="parTrans" cxnId="{B19263D8-4055-44A2-93FC-F560ED41C24F}">
      <dgm:prSet/>
      <dgm:spPr/>
      <dgm:t>
        <a:bodyPr/>
        <a:lstStyle/>
        <a:p>
          <a:endParaRPr lang="en-US"/>
        </a:p>
      </dgm:t>
    </dgm:pt>
    <dgm:pt modelId="{3E68C29E-6D7E-43E0-ADF1-BDBE5847DBFA}" type="sibTrans" cxnId="{B19263D8-4055-44A2-93FC-F560ED41C24F}">
      <dgm:prSet/>
      <dgm:spPr/>
      <dgm:t>
        <a:bodyPr/>
        <a:lstStyle/>
        <a:p>
          <a:endParaRPr lang="en-US"/>
        </a:p>
      </dgm:t>
    </dgm:pt>
    <dgm:pt modelId="{B128CC0D-C20C-4A06-94BB-97D7E7216B7E}">
      <dgm:prSet phldrT="[Text]"/>
      <dgm:spPr/>
      <dgm:t>
        <a:bodyPr/>
        <a:lstStyle/>
        <a:p>
          <a:r>
            <a:rPr lang="en-US"/>
            <a:t>Step 3 : Reporting </a:t>
          </a:r>
        </a:p>
      </dgm:t>
    </dgm:pt>
    <dgm:pt modelId="{6918607D-8358-48D9-A351-79CD052692EA}" type="parTrans" cxnId="{3A3C2849-0E76-4689-9615-D03DD0750B17}">
      <dgm:prSet/>
      <dgm:spPr/>
      <dgm:t>
        <a:bodyPr/>
        <a:lstStyle/>
        <a:p>
          <a:endParaRPr lang="en-US"/>
        </a:p>
      </dgm:t>
    </dgm:pt>
    <dgm:pt modelId="{F70564C9-1970-49AE-BA70-1E681D6E5CB4}" type="sibTrans" cxnId="{3A3C2849-0E76-4689-9615-D03DD0750B17}">
      <dgm:prSet/>
      <dgm:spPr/>
      <dgm:t>
        <a:bodyPr/>
        <a:lstStyle/>
        <a:p>
          <a:endParaRPr lang="en-US"/>
        </a:p>
      </dgm:t>
    </dgm:pt>
    <dgm:pt modelId="{159F4E87-FA5B-461B-A1EE-996085519C2C}">
      <dgm:prSet phldrT="[Text]"/>
      <dgm:spPr/>
      <dgm:t>
        <a:bodyPr/>
        <a:lstStyle/>
        <a:p>
          <a:r>
            <a:rPr lang="en-US"/>
            <a:t>Write up the SLR report/paper</a:t>
          </a:r>
        </a:p>
      </dgm:t>
    </dgm:pt>
    <dgm:pt modelId="{497DD4C0-2F01-4620-80F9-3E84C5A02C84}" type="parTrans" cxnId="{4DD6B58A-2674-4992-A1DA-82F3E9414FDE}">
      <dgm:prSet/>
      <dgm:spPr/>
      <dgm:t>
        <a:bodyPr/>
        <a:lstStyle/>
        <a:p>
          <a:endParaRPr lang="en-US"/>
        </a:p>
      </dgm:t>
    </dgm:pt>
    <dgm:pt modelId="{0BAC2AAE-BE4E-4815-8456-BBC4C24472FE}" type="sibTrans" cxnId="{4DD6B58A-2674-4992-A1DA-82F3E9414FDE}">
      <dgm:prSet/>
      <dgm:spPr/>
      <dgm:t>
        <a:bodyPr/>
        <a:lstStyle/>
        <a:p>
          <a:endParaRPr lang="en-US"/>
        </a:p>
      </dgm:t>
    </dgm:pt>
    <dgm:pt modelId="{94B058F1-D5D2-44A5-968B-0E77620ABCB0}">
      <dgm:prSet phldrT="[Text]"/>
      <dgm:spPr/>
      <dgm:t>
        <a:bodyPr/>
        <a:lstStyle/>
        <a:p>
          <a:r>
            <a:rPr lang="en-US" dirty="0"/>
            <a:t>Validate Protocol</a:t>
          </a:r>
        </a:p>
      </dgm:t>
    </dgm:pt>
    <dgm:pt modelId="{07150287-F799-4456-A890-C6AB4935EF3B}" type="parTrans" cxnId="{5195F87D-5460-4664-9E25-B93309F9CAA4}">
      <dgm:prSet/>
      <dgm:spPr/>
      <dgm:t>
        <a:bodyPr/>
        <a:lstStyle/>
        <a:p>
          <a:endParaRPr lang="en-US"/>
        </a:p>
      </dgm:t>
    </dgm:pt>
    <dgm:pt modelId="{B62A31EA-54EB-4318-AEBE-E2E613E19717}" type="sibTrans" cxnId="{5195F87D-5460-4664-9E25-B93309F9CAA4}">
      <dgm:prSet/>
      <dgm:spPr/>
      <dgm:t>
        <a:bodyPr/>
        <a:lstStyle/>
        <a:p>
          <a:endParaRPr lang="en-US"/>
        </a:p>
      </dgm:t>
    </dgm:pt>
    <dgm:pt modelId="{862E86D8-8DE0-4158-BE6B-253722169FB8}" type="pres">
      <dgm:prSet presAssocID="{BBA9D004-5A21-4AFE-9BCE-187EE6915746}" presName="Name0" presStyleCnt="0">
        <dgm:presLayoutVars>
          <dgm:dir/>
          <dgm:animLvl val="lvl"/>
          <dgm:resizeHandles val="exact"/>
        </dgm:presLayoutVars>
      </dgm:prSet>
      <dgm:spPr/>
    </dgm:pt>
    <dgm:pt modelId="{2376CDC0-75BC-40B3-8E77-61ABE8AF2242}" type="pres">
      <dgm:prSet presAssocID="{51D9B4C2-6379-410A-BA4C-E0ACBE6584C4}" presName="linNode" presStyleCnt="0"/>
      <dgm:spPr/>
    </dgm:pt>
    <dgm:pt modelId="{88AC3F91-0DEA-4905-B124-1CEDA1EC1279}" type="pres">
      <dgm:prSet presAssocID="{51D9B4C2-6379-410A-BA4C-E0ACBE6584C4}" presName="parTx" presStyleLbl="revTx" presStyleIdx="0" presStyleCnt="3">
        <dgm:presLayoutVars>
          <dgm:chMax val="1"/>
          <dgm:bulletEnabled val="1"/>
        </dgm:presLayoutVars>
      </dgm:prSet>
      <dgm:spPr/>
    </dgm:pt>
    <dgm:pt modelId="{E9A86BBD-8D9C-4A0D-8A0D-8136DF387154}" type="pres">
      <dgm:prSet presAssocID="{51D9B4C2-6379-410A-BA4C-E0ACBE6584C4}" presName="bracket" presStyleLbl="parChTrans1D1" presStyleIdx="0" presStyleCnt="3"/>
      <dgm:spPr/>
    </dgm:pt>
    <dgm:pt modelId="{29BF8029-4AA1-4C5C-96B4-1A0A797B9907}" type="pres">
      <dgm:prSet presAssocID="{51D9B4C2-6379-410A-BA4C-E0ACBE6584C4}" presName="spH" presStyleCnt="0"/>
      <dgm:spPr/>
    </dgm:pt>
    <dgm:pt modelId="{D3874357-5822-4D27-B516-C912EA5291C0}" type="pres">
      <dgm:prSet presAssocID="{51D9B4C2-6379-410A-BA4C-E0ACBE6584C4}" presName="desTx" presStyleLbl="node1" presStyleIdx="0" presStyleCnt="3">
        <dgm:presLayoutVars>
          <dgm:bulletEnabled val="1"/>
        </dgm:presLayoutVars>
      </dgm:prSet>
      <dgm:spPr/>
    </dgm:pt>
    <dgm:pt modelId="{E9293743-296F-4171-B858-91453421DAC6}" type="pres">
      <dgm:prSet presAssocID="{17C9F5A8-A019-495C-89B8-BCD20636FE0C}" presName="spV" presStyleCnt="0"/>
      <dgm:spPr/>
    </dgm:pt>
    <dgm:pt modelId="{38D79312-26B6-485C-884F-39E92BEDC644}" type="pres">
      <dgm:prSet presAssocID="{BDE765FF-C205-409A-8226-C25D08240ACA}" presName="linNode" presStyleCnt="0"/>
      <dgm:spPr/>
    </dgm:pt>
    <dgm:pt modelId="{72710635-C01B-455C-B85A-38FF6B4878EC}" type="pres">
      <dgm:prSet presAssocID="{BDE765FF-C205-409A-8226-C25D08240ACA}" presName="parTx" presStyleLbl="revTx" presStyleIdx="1" presStyleCnt="3">
        <dgm:presLayoutVars>
          <dgm:chMax val="1"/>
          <dgm:bulletEnabled val="1"/>
        </dgm:presLayoutVars>
      </dgm:prSet>
      <dgm:spPr/>
    </dgm:pt>
    <dgm:pt modelId="{427EF56E-41B0-4553-855B-A8481E4DB81D}" type="pres">
      <dgm:prSet presAssocID="{BDE765FF-C205-409A-8226-C25D08240ACA}" presName="bracket" presStyleLbl="parChTrans1D1" presStyleIdx="1" presStyleCnt="3"/>
      <dgm:spPr/>
    </dgm:pt>
    <dgm:pt modelId="{45120A12-10BD-491E-A6DF-F524D6561C93}" type="pres">
      <dgm:prSet presAssocID="{BDE765FF-C205-409A-8226-C25D08240ACA}" presName="spH" presStyleCnt="0"/>
      <dgm:spPr/>
    </dgm:pt>
    <dgm:pt modelId="{DF136B2D-6BA9-4D83-9C36-E2EAE24D4CED}" type="pres">
      <dgm:prSet presAssocID="{BDE765FF-C205-409A-8226-C25D08240ACA}" presName="desTx" presStyleLbl="node1" presStyleIdx="1" presStyleCnt="3">
        <dgm:presLayoutVars>
          <dgm:bulletEnabled val="1"/>
        </dgm:presLayoutVars>
      </dgm:prSet>
      <dgm:spPr/>
    </dgm:pt>
    <dgm:pt modelId="{8C91C2E3-4F85-4CA4-A4C5-DDC814B3436D}" type="pres">
      <dgm:prSet presAssocID="{D3D124E8-30BD-45EB-9319-F48B610120D2}" presName="spV" presStyleCnt="0"/>
      <dgm:spPr/>
    </dgm:pt>
    <dgm:pt modelId="{445EF2D3-4F62-4F1A-AF2F-8C7E4F15B371}" type="pres">
      <dgm:prSet presAssocID="{B128CC0D-C20C-4A06-94BB-97D7E7216B7E}" presName="linNode" presStyleCnt="0"/>
      <dgm:spPr/>
    </dgm:pt>
    <dgm:pt modelId="{8F1EBD4B-6226-41E8-9881-BF1319243136}" type="pres">
      <dgm:prSet presAssocID="{B128CC0D-C20C-4A06-94BB-97D7E7216B7E}" presName="parTx" presStyleLbl="revTx" presStyleIdx="2" presStyleCnt="3">
        <dgm:presLayoutVars>
          <dgm:chMax val="1"/>
          <dgm:bulletEnabled val="1"/>
        </dgm:presLayoutVars>
      </dgm:prSet>
      <dgm:spPr/>
    </dgm:pt>
    <dgm:pt modelId="{DB1547C4-374B-4D21-8F27-3345D17D365E}" type="pres">
      <dgm:prSet presAssocID="{B128CC0D-C20C-4A06-94BB-97D7E7216B7E}" presName="bracket" presStyleLbl="parChTrans1D1" presStyleIdx="2" presStyleCnt="3"/>
      <dgm:spPr/>
    </dgm:pt>
    <dgm:pt modelId="{E6501F6A-33C0-4A73-9210-219A27817191}" type="pres">
      <dgm:prSet presAssocID="{B128CC0D-C20C-4A06-94BB-97D7E7216B7E}" presName="spH" presStyleCnt="0"/>
      <dgm:spPr/>
    </dgm:pt>
    <dgm:pt modelId="{EEA40523-D6CE-40A8-B5F6-6AFEC19872E3}" type="pres">
      <dgm:prSet presAssocID="{B128CC0D-C20C-4A06-94BB-97D7E7216B7E}" presName="desTx" presStyleLbl="node1" presStyleIdx="2" presStyleCnt="3">
        <dgm:presLayoutVars>
          <dgm:bulletEnabled val="1"/>
        </dgm:presLayoutVars>
      </dgm:prSet>
      <dgm:spPr/>
    </dgm:pt>
  </dgm:ptLst>
  <dgm:cxnLst>
    <dgm:cxn modelId="{72027E04-3639-40B8-BB27-1F78959FC8AB}" srcId="{51D9B4C2-6379-410A-BA4C-E0ACBE6584C4}" destId="{3F79199F-DF18-4C2C-AAE6-6CBA46A0E1FD}" srcOrd="1" destOrd="0" parTransId="{48436326-3929-4A4E-A933-F07B160F96B9}" sibTransId="{403A111D-2990-4B80-AD74-8F2CFB10D1D4}"/>
    <dgm:cxn modelId="{7AE3760B-C1FB-4482-9CDA-3DBEA2C176FA}" srcId="{BDE765FF-C205-409A-8226-C25D08240ACA}" destId="{3C50D329-FF21-45FE-A965-ED5B996A8077}" srcOrd="3" destOrd="0" parTransId="{DC48CAAF-1F94-4833-BC80-9BBAAC9FC034}" sibTransId="{887EACDB-D34C-4B9A-93EA-86760E8F6F2C}"/>
    <dgm:cxn modelId="{E5CF830E-67A6-4887-9BF0-4D4BC877B39D}" srcId="{BBA9D004-5A21-4AFE-9BCE-187EE6915746}" destId="{BDE765FF-C205-409A-8226-C25D08240ACA}" srcOrd="1" destOrd="0" parTransId="{04069E1D-5876-4546-94F2-254B6BFF9505}" sibTransId="{D3D124E8-30BD-45EB-9319-F48B610120D2}"/>
    <dgm:cxn modelId="{9A9D5511-8EC3-465F-ABC2-19E5AD32EF0C}" type="presOf" srcId="{B128CC0D-C20C-4A06-94BB-97D7E7216B7E}" destId="{8F1EBD4B-6226-41E8-9881-BF1319243136}" srcOrd="0" destOrd="0" presId="urn:diagrams.loki3.com/BracketList"/>
    <dgm:cxn modelId="{AE7CD71A-5DA8-4E2F-AC83-668F33BBDB3C}" type="presOf" srcId="{8C09A00D-EE6E-4D65-B6D2-9A1BA74B339D}" destId="{DF136B2D-6BA9-4D83-9C36-E2EAE24D4CED}" srcOrd="0" destOrd="0" presId="urn:diagrams.loki3.com/BracketList"/>
    <dgm:cxn modelId="{1466EA1D-6D73-451F-92FC-CD919D6D342F}" srcId="{BDE765FF-C205-409A-8226-C25D08240ACA}" destId="{6B556AFA-82CF-420A-9446-7FD33CC3867A}" srcOrd="2" destOrd="0" parTransId="{EF305DA2-E0A0-4A50-9572-FC321B63833F}" sibTransId="{A9CC8CB2-134E-40B5-BE0E-43D1A062B45E}"/>
    <dgm:cxn modelId="{9517A924-5689-46A3-B7C1-7E8E5981BA9F}" type="presOf" srcId="{3C50D329-FF21-45FE-A965-ED5B996A8077}" destId="{DF136B2D-6BA9-4D83-9C36-E2EAE24D4CED}" srcOrd="0" destOrd="3" presId="urn:diagrams.loki3.com/BracketList"/>
    <dgm:cxn modelId="{698CA728-17C4-4001-AF64-2C8401DF3AED}" type="presOf" srcId="{6B556AFA-82CF-420A-9446-7FD33CC3867A}" destId="{DF136B2D-6BA9-4D83-9C36-E2EAE24D4CED}" srcOrd="0" destOrd="2" presId="urn:diagrams.loki3.com/BracketList"/>
    <dgm:cxn modelId="{858D6833-AFC4-4AD7-9714-261D9525457E}" type="presOf" srcId="{F6653CDC-2C42-4AA0-93AF-31E22082812F}" destId="{DF136B2D-6BA9-4D83-9C36-E2EAE24D4CED}" srcOrd="0" destOrd="4" presId="urn:diagrams.loki3.com/BracketList"/>
    <dgm:cxn modelId="{EBFF2646-95ED-4A8E-8575-0DF7A2F4427D}" srcId="{BDE765FF-C205-409A-8226-C25D08240ACA}" destId="{C4C17442-D0F3-4BC0-AA92-89C04942A7B8}" srcOrd="1" destOrd="0" parTransId="{F1607281-67DC-436A-A70A-721D36920BC3}" sibTransId="{0C4021B4-5A56-4C7E-8E17-90E2814DCA58}"/>
    <dgm:cxn modelId="{3A52A267-4FEA-46B8-9410-84E599C22B41}" type="presOf" srcId="{C4C17442-D0F3-4BC0-AA92-89C04942A7B8}" destId="{DF136B2D-6BA9-4D83-9C36-E2EAE24D4CED}" srcOrd="0" destOrd="1" presId="urn:diagrams.loki3.com/BracketList"/>
    <dgm:cxn modelId="{3A3C2849-0E76-4689-9615-D03DD0750B17}" srcId="{BBA9D004-5A21-4AFE-9BCE-187EE6915746}" destId="{B128CC0D-C20C-4A06-94BB-97D7E7216B7E}" srcOrd="2" destOrd="0" parTransId="{6918607D-8358-48D9-A351-79CD052692EA}" sibTransId="{F70564C9-1970-49AE-BA70-1E681D6E5CB4}"/>
    <dgm:cxn modelId="{56579C79-DE93-426A-892E-024C5D91C0BD}" srcId="{51D9B4C2-6379-410A-BA4C-E0ACBE6584C4}" destId="{9FE39274-9E9C-44F7-B950-617757835CDB}" srcOrd="0" destOrd="0" parTransId="{C142AB85-EC63-4942-9D18-56C42048453D}" sibTransId="{90EDFC46-546F-405E-92F9-A7287D1248FB}"/>
    <dgm:cxn modelId="{5195F87D-5460-4664-9E25-B93309F9CAA4}" srcId="{51D9B4C2-6379-410A-BA4C-E0ACBE6584C4}" destId="{94B058F1-D5D2-44A5-968B-0E77620ABCB0}" srcOrd="2" destOrd="0" parTransId="{07150287-F799-4456-A890-C6AB4935EF3B}" sibTransId="{B62A31EA-54EB-4318-AEBE-E2E613E19717}"/>
    <dgm:cxn modelId="{4DD6B58A-2674-4992-A1DA-82F3E9414FDE}" srcId="{B128CC0D-C20C-4A06-94BB-97D7E7216B7E}" destId="{159F4E87-FA5B-461B-A1EE-996085519C2C}" srcOrd="0" destOrd="0" parTransId="{497DD4C0-2F01-4620-80F9-3E84C5A02C84}" sibTransId="{0BAC2AAE-BE4E-4815-8456-BBC4C24472FE}"/>
    <dgm:cxn modelId="{80B95198-736B-4706-BDD7-4CC89F76E2BE}" type="presOf" srcId="{BDE765FF-C205-409A-8226-C25D08240ACA}" destId="{72710635-C01B-455C-B85A-38FF6B4878EC}" srcOrd="0" destOrd="0" presId="urn:diagrams.loki3.com/BracketList"/>
    <dgm:cxn modelId="{9FCDBAAF-71C0-4535-B737-C4E4E82C91C0}" type="presOf" srcId="{94B058F1-D5D2-44A5-968B-0E77620ABCB0}" destId="{D3874357-5822-4D27-B516-C912EA5291C0}" srcOrd="0" destOrd="2" presId="urn:diagrams.loki3.com/BracketList"/>
    <dgm:cxn modelId="{22F2F7B4-8464-4FDC-8510-D35DD56F0722}" type="presOf" srcId="{51D9B4C2-6379-410A-BA4C-E0ACBE6584C4}" destId="{88AC3F91-0DEA-4905-B124-1CEDA1EC1279}" srcOrd="0" destOrd="0" presId="urn:diagrams.loki3.com/BracketList"/>
    <dgm:cxn modelId="{61A1CFB6-B61C-456F-B27F-9649049536DA}" srcId="{BBA9D004-5A21-4AFE-9BCE-187EE6915746}" destId="{51D9B4C2-6379-410A-BA4C-E0ACBE6584C4}" srcOrd="0" destOrd="0" parTransId="{CEB10068-2274-4A70-9A1A-89C3F5C79822}" sibTransId="{17C9F5A8-A019-495C-89B8-BCD20636FE0C}"/>
    <dgm:cxn modelId="{F83DB6CC-2794-4C70-8E0C-DBE2DEC24DEF}" type="presOf" srcId="{BBA9D004-5A21-4AFE-9BCE-187EE6915746}" destId="{862E86D8-8DE0-4158-BE6B-253722169FB8}" srcOrd="0" destOrd="0" presId="urn:diagrams.loki3.com/BracketList"/>
    <dgm:cxn modelId="{3CBD5ED5-D6A9-47CD-B09F-4532FFC1A1D1}" srcId="{BDE765FF-C205-409A-8226-C25D08240ACA}" destId="{8C09A00D-EE6E-4D65-B6D2-9A1BA74B339D}" srcOrd="0" destOrd="0" parTransId="{0B15D8B3-822A-49B8-B4C5-95C3947CE989}" sibTransId="{1B1FBB83-A999-48DC-8065-2C246603D0BF}"/>
    <dgm:cxn modelId="{B19263D8-4055-44A2-93FC-F560ED41C24F}" srcId="{BDE765FF-C205-409A-8226-C25D08240ACA}" destId="{F6653CDC-2C42-4AA0-93AF-31E22082812F}" srcOrd="4" destOrd="0" parTransId="{91A7BD3C-DFAB-4715-804B-8710DF792B74}" sibTransId="{3E68C29E-6D7E-43E0-ADF1-BDBE5847DBFA}"/>
    <dgm:cxn modelId="{89F40DED-1F52-4CEA-8CD9-EEB624AA3211}" type="presOf" srcId="{9FE39274-9E9C-44F7-B950-617757835CDB}" destId="{D3874357-5822-4D27-B516-C912EA5291C0}" srcOrd="0" destOrd="0" presId="urn:diagrams.loki3.com/BracketList"/>
    <dgm:cxn modelId="{1D2586EF-A39D-439B-A32A-5FDE774037AC}" type="presOf" srcId="{159F4E87-FA5B-461B-A1EE-996085519C2C}" destId="{EEA40523-D6CE-40A8-B5F6-6AFEC19872E3}" srcOrd="0" destOrd="0" presId="urn:diagrams.loki3.com/BracketList"/>
    <dgm:cxn modelId="{253068F0-0CD3-4BFA-B858-7DF4020EA37F}" type="presOf" srcId="{3F79199F-DF18-4C2C-AAE6-6CBA46A0E1FD}" destId="{D3874357-5822-4D27-B516-C912EA5291C0}" srcOrd="0" destOrd="1" presId="urn:diagrams.loki3.com/BracketList"/>
    <dgm:cxn modelId="{1CE924DF-BFE5-46A9-9806-2381C8B633F8}" type="presParOf" srcId="{862E86D8-8DE0-4158-BE6B-253722169FB8}" destId="{2376CDC0-75BC-40B3-8E77-61ABE8AF2242}" srcOrd="0" destOrd="0" presId="urn:diagrams.loki3.com/BracketList"/>
    <dgm:cxn modelId="{E8BF9932-53AC-4B09-90C7-F7215D9B585B}" type="presParOf" srcId="{2376CDC0-75BC-40B3-8E77-61ABE8AF2242}" destId="{88AC3F91-0DEA-4905-B124-1CEDA1EC1279}" srcOrd="0" destOrd="0" presId="urn:diagrams.loki3.com/BracketList"/>
    <dgm:cxn modelId="{9D52F14E-8E7F-4CCB-9636-2A44E9CE9FE5}" type="presParOf" srcId="{2376CDC0-75BC-40B3-8E77-61ABE8AF2242}" destId="{E9A86BBD-8D9C-4A0D-8A0D-8136DF387154}" srcOrd="1" destOrd="0" presId="urn:diagrams.loki3.com/BracketList"/>
    <dgm:cxn modelId="{D384DE11-9B16-4BD2-8179-E87E2A40F6FB}" type="presParOf" srcId="{2376CDC0-75BC-40B3-8E77-61ABE8AF2242}" destId="{29BF8029-4AA1-4C5C-96B4-1A0A797B9907}" srcOrd="2" destOrd="0" presId="urn:diagrams.loki3.com/BracketList"/>
    <dgm:cxn modelId="{47D7F540-CE01-4831-A8E4-8367702B07C7}" type="presParOf" srcId="{2376CDC0-75BC-40B3-8E77-61ABE8AF2242}" destId="{D3874357-5822-4D27-B516-C912EA5291C0}" srcOrd="3" destOrd="0" presId="urn:diagrams.loki3.com/BracketList"/>
    <dgm:cxn modelId="{4BC06CFB-3D09-4CFA-B4EB-B68E25C82F17}" type="presParOf" srcId="{862E86D8-8DE0-4158-BE6B-253722169FB8}" destId="{E9293743-296F-4171-B858-91453421DAC6}" srcOrd="1" destOrd="0" presId="urn:diagrams.loki3.com/BracketList"/>
    <dgm:cxn modelId="{2EEAEDE8-E433-4C99-8AAA-3D6F0F65C626}" type="presParOf" srcId="{862E86D8-8DE0-4158-BE6B-253722169FB8}" destId="{38D79312-26B6-485C-884F-39E92BEDC644}" srcOrd="2" destOrd="0" presId="urn:diagrams.loki3.com/BracketList"/>
    <dgm:cxn modelId="{B4B8BB0E-74F5-4738-B20F-44547B6C39B7}" type="presParOf" srcId="{38D79312-26B6-485C-884F-39E92BEDC644}" destId="{72710635-C01B-455C-B85A-38FF6B4878EC}" srcOrd="0" destOrd="0" presId="urn:diagrams.loki3.com/BracketList"/>
    <dgm:cxn modelId="{4D7A9D91-4CD5-4CA4-B059-DC76DAA3180E}" type="presParOf" srcId="{38D79312-26B6-485C-884F-39E92BEDC644}" destId="{427EF56E-41B0-4553-855B-A8481E4DB81D}" srcOrd="1" destOrd="0" presId="urn:diagrams.loki3.com/BracketList"/>
    <dgm:cxn modelId="{6D774E8F-23E6-47B7-8393-CDEE67938976}" type="presParOf" srcId="{38D79312-26B6-485C-884F-39E92BEDC644}" destId="{45120A12-10BD-491E-A6DF-F524D6561C93}" srcOrd="2" destOrd="0" presId="urn:diagrams.loki3.com/BracketList"/>
    <dgm:cxn modelId="{E3BD4A99-7EC6-482F-9C42-E391BAA10196}" type="presParOf" srcId="{38D79312-26B6-485C-884F-39E92BEDC644}" destId="{DF136B2D-6BA9-4D83-9C36-E2EAE24D4CED}" srcOrd="3" destOrd="0" presId="urn:diagrams.loki3.com/BracketList"/>
    <dgm:cxn modelId="{89F8C244-A318-47D0-9F68-D643B48CC414}" type="presParOf" srcId="{862E86D8-8DE0-4158-BE6B-253722169FB8}" destId="{8C91C2E3-4F85-4CA4-A4C5-DDC814B3436D}" srcOrd="3" destOrd="0" presId="urn:diagrams.loki3.com/BracketList"/>
    <dgm:cxn modelId="{BBE74D4B-ED2B-4F0C-A19F-7ADF6B1D2CE5}" type="presParOf" srcId="{862E86D8-8DE0-4158-BE6B-253722169FB8}" destId="{445EF2D3-4F62-4F1A-AF2F-8C7E4F15B371}" srcOrd="4" destOrd="0" presId="urn:diagrams.loki3.com/BracketList"/>
    <dgm:cxn modelId="{6CD418BA-275A-48C5-8B22-4216E238BEE2}" type="presParOf" srcId="{445EF2D3-4F62-4F1A-AF2F-8C7E4F15B371}" destId="{8F1EBD4B-6226-41E8-9881-BF1319243136}" srcOrd="0" destOrd="0" presId="urn:diagrams.loki3.com/BracketList"/>
    <dgm:cxn modelId="{E4163E4B-6D42-45D2-BAA9-3C89D0C3E64E}" type="presParOf" srcId="{445EF2D3-4F62-4F1A-AF2F-8C7E4F15B371}" destId="{DB1547C4-374B-4D21-8F27-3345D17D365E}" srcOrd="1" destOrd="0" presId="urn:diagrams.loki3.com/BracketList"/>
    <dgm:cxn modelId="{2214B97A-F757-4AAB-8C2F-619AEECA3DB0}" type="presParOf" srcId="{445EF2D3-4F62-4F1A-AF2F-8C7E4F15B371}" destId="{E6501F6A-33C0-4A73-9210-219A27817191}" srcOrd="2" destOrd="0" presId="urn:diagrams.loki3.com/BracketList"/>
    <dgm:cxn modelId="{00F95E3F-EE8D-4101-8460-A3ECDF250A35}" type="presParOf" srcId="{445EF2D3-4F62-4F1A-AF2F-8C7E4F15B371}" destId="{EEA40523-D6CE-40A8-B5F6-6AFEC19872E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FA6EC-E926-4DCA-B372-F9A28C69B401}">
      <dsp:nvSpPr>
        <dsp:cNvPr id="0" name=""/>
        <dsp:cNvSpPr/>
      </dsp:nvSpPr>
      <dsp:spPr>
        <a:xfrm>
          <a:off x="1351467" y="4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7C978-AD55-4F91-BE00-6630F547C5AA}">
      <dsp:nvSpPr>
        <dsp:cNvPr id="0" name=""/>
        <dsp:cNvSpPr/>
      </dsp:nvSpPr>
      <dsp:spPr>
        <a:xfrm>
          <a:off x="1585467" y="23404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741AB-0C90-42B7-83D3-07FF86C75F63}">
      <dsp:nvSpPr>
        <dsp:cNvPr id="0" name=""/>
        <dsp:cNvSpPr/>
      </dsp:nvSpPr>
      <dsp:spPr>
        <a:xfrm>
          <a:off x="1000467" y="144004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Background and Objectives </a:t>
          </a:r>
        </a:p>
      </dsp:txBody>
      <dsp:txXfrm>
        <a:off x="1000467" y="1440049"/>
        <a:ext cx="1800000" cy="720000"/>
      </dsp:txXfrm>
    </dsp:sp>
    <dsp:sp modelId="{3C66E9C5-7D62-46CE-A68A-FC937EAE4B2A}">
      <dsp:nvSpPr>
        <dsp:cNvPr id="0" name=""/>
        <dsp:cNvSpPr/>
      </dsp:nvSpPr>
      <dsp:spPr>
        <a:xfrm>
          <a:off x="3466467" y="4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34D96-8F64-4D02-92EE-0ABA417D2FC3}">
      <dsp:nvSpPr>
        <dsp:cNvPr id="0" name=""/>
        <dsp:cNvSpPr/>
      </dsp:nvSpPr>
      <dsp:spPr>
        <a:xfrm>
          <a:off x="3700467" y="23404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FFAA4-93D7-4CE6-931F-EB1B2CB088DF}">
      <dsp:nvSpPr>
        <dsp:cNvPr id="0" name=""/>
        <dsp:cNvSpPr/>
      </dsp:nvSpPr>
      <dsp:spPr>
        <a:xfrm>
          <a:off x="3115467" y="144004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Research Methods </a:t>
          </a:r>
        </a:p>
      </dsp:txBody>
      <dsp:txXfrm>
        <a:off x="3115467" y="1440049"/>
        <a:ext cx="1800000" cy="720000"/>
      </dsp:txXfrm>
    </dsp:sp>
    <dsp:sp modelId="{7F53DE88-680A-4686-9D4E-BBA6CD76AC0B}">
      <dsp:nvSpPr>
        <dsp:cNvPr id="0" name=""/>
        <dsp:cNvSpPr/>
      </dsp:nvSpPr>
      <dsp:spPr>
        <a:xfrm>
          <a:off x="5581467" y="4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D3704-51A7-4F2C-9E3A-E19BF995BB88}">
      <dsp:nvSpPr>
        <dsp:cNvPr id="0" name=""/>
        <dsp:cNvSpPr/>
      </dsp:nvSpPr>
      <dsp:spPr>
        <a:xfrm>
          <a:off x="5815467" y="23404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6EECA-1F9B-4F34-9C61-89F65F2C85A9}">
      <dsp:nvSpPr>
        <dsp:cNvPr id="0" name=""/>
        <dsp:cNvSpPr/>
      </dsp:nvSpPr>
      <dsp:spPr>
        <a:xfrm>
          <a:off x="5230467" y="144004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Main</a:t>
          </a:r>
          <a:r>
            <a:rPr lang="en-US" sz="1400" kern="1200" dirty="0"/>
            <a:t> </a:t>
          </a:r>
          <a:r>
            <a:rPr lang="en-US" sz="1400" b="1" kern="1200" dirty="0"/>
            <a:t>Findings</a:t>
          </a:r>
          <a:r>
            <a:rPr lang="en-US" sz="1400" kern="1200" dirty="0"/>
            <a:t> </a:t>
          </a:r>
        </a:p>
      </dsp:txBody>
      <dsp:txXfrm>
        <a:off x="5230467" y="1440049"/>
        <a:ext cx="1800000" cy="720000"/>
      </dsp:txXfrm>
    </dsp:sp>
    <dsp:sp modelId="{3D257F75-A0FA-47E1-BC45-A92E1573B610}">
      <dsp:nvSpPr>
        <dsp:cNvPr id="0" name=""/>
        <dsp:cNvSpPr/>
      </dsp:nvSpPr>
      <dsp:spPr>
        <a:xfrm>
          <a:off x="2408967" y="261004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815AF-B97D-4225-9D3F-080C9DE33CC9}">
      <dsp:nvSpPr>
        <dsp:cNvPr id="0" name=""/>
        <dsp:cNvSpPr/>
      </dsp:nvSpPr>
      <dsp:spPr>
        <a:xfrm>
          <a:off x="2642967" y="284404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147F3-71CF-483A-942D-96D921323459}">
      <dsp:nvSpPr>
        <dsp:cNvPr id="0" name=""/>
        <dsp:cNvSpPr/>
      </dsp:nvSpPr>
      <dsp:spPr>
        <a:xfrm>
          <a:off x="2057967" y="405004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Validity Treats </a:t>
          </a:r>
        </a:p>
      </dsp:txBody>
      <dsp:txXfrm>
        <a:off x="2057967" y="4050049"/>
        <a:ext cx="1800000" cy="720000"/>
      </dsp:txXfrm>
    </dsp:sp>
    <dsp:sp modelId="{9C99846F-B59B-4407-B542-A63F16E92C14}">
      <dsp:nvSpPr>
        <dsp:cNvPr id="0" name=""/>
        <dsp:cNvSpPr/>
      </dsp:nvSpPr>
      <dsp:spPr>
        <a:xfrm>
          <a:off x="4523967" y="261004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18566-0DEF-4E4C-B289-B9F98860CE08}">
      <dsp:nvSpPr>
        <dsp:cNvPr id="0" name=""/>
        <dsp:cNvSpPr/>
      </dsp:nvSpPr>
      <dsp:spPr>
        <a:xfrm>
          <a:off x="4757967" y="284404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C7514-BED8-494A-ACBF-3C62D38EBE87}">
      <dsp:nvSpPr>
        <dsp:cNvPr id="0" name=""/>
        <dsp:cNvSpPr/>
      </dsp:nvSpPr>
      <dsp:spPr>
        <a:xfrm>
          <a:off x="4172967" y="405004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Research Opportunities and Future Works</a:t>
          </a:r>
        </a:p>
      </dsp:txBody>
      <dsp:txXfrm>
        <a:off x="4172967" y="405004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C3F91-0DEA-4905-B124-1CEDA1EC1279}">
      <dsp:nvSpPr>
        <dsp:cNvPr id="0" name=""/>
        <dsp:cNvSpPr/>
      </dsp:nvSpPr>
      <dsp:spPr>
        <a:xfrm>
          <a:off x="3211" y="225471"/>
          <a:ext cx="1642728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 1 : Planning</a:t>
          </a:r>
        </a:p>
      </dsp:txBody>
      <dsp:txXfrm>
        <a:off x="3211" y="225471"/>
        <a:ext cx="1642728" cy="568012"/>
      </dsp:txXfrm>
    </dsp:sp>
    <dsp:sp modelId="{E9A86BBD-8D9C-4A0D-8A0D-8136DF387154}">
      <dsp:nvSpPr>
        <dsp:cNvPr id="0" name=""/>
        <dsp:cNvSpPr/>
      </dsp:nvSpPr>
      <dsp:spPr>
        <a:xfrm>
          <a:off x="1645940" y="39091"/>
          <a:ext cx="328545" cy="94077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74357-5822-4D27-B516-C912EA5291C0}">
      <dsp:nvSpPr>
        <dsp:cNvPr id="0" name=""/>
        <dsp:cNvSpPr/>
      </dsp:nvSpPr>
      <dsp:spPr>
        <a:xfrm>
          <a:off x="2105904" y="39091"/>
          <a:ext cx="4468222" cy="9407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Specify research questions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Develop the review's protocol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Validate Protocol</a:t>
          </a:r>
        </a:p>
      </dsp:txBody>
      <dsp:txXfrm>
        <a:off x="2105904" y="39091"/>
        <a:ext cx="4468222" cy="940770"/>
      </dsp:txXfrm>
    </dsp:sp>
    <dsp:sp modelId="{72710635-C01B-455C-B85A-38FF6B4878EC}">
      <dsp:nvSpPr>
        <dsp:cNvPr id="0" name=""/>
        <dsp:cNvSpPr/>
      </dsp:nvSpPr>
      <dsp:spPr>
        <a:xfrm>
          <a:off x="3211" y="1502572"/>
          <a:ext cx="1642728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 2 : Conducting</a:t>
          </a:r>
        </a:p>
      </dsp:txBody>
      <dsp:txXfrm>
        <a:off x="3211" y="1502572"/>
        <a:ext cx="1642728" cy="568012"/>
      </dsp:txXfrm>
    </dsp:sp>
    <dsp:sp modelId="{427EF56E-41B0-4553-855B-A8481E4DB81D}">
      <dsp:nvSpPr>
        <dsp:cNvPr id="0" name=""/>
        <dsp:cNvSpPr/>
      </dsp:nvSpPr>
      <dsp:spPr>
        <a:xfrm>
          <a:off x="1645940" y="1041062"/>
          <a:ext cx="328545" cy="149103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36B2D-6BA9-4D83-9C36-E2EAE24D4CED}">
      <dsp:nvSpPr>
        <dsp:cNvPr id="0" name=""/>
        <dsp:cNvSpPr/>
      </dsp:nvSpPr>
      <dsp:spPr>
        <a:xfrm>
          <a:off x="2105904" y="1041062"/>
          <a:ext cx="4468222" cy="14910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Search the relevant literature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Perform selection of primary studies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Preform data extraction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Assess studies quality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Conduct synthesis of evidence </a:t>
          </a:r>
        </a:p>
      </dsp:txBody>
      <dsp:txXfrm>
        <a:off x="2105904" y="1041062"/>
        <a:ext cx="4468222" cy="1491032"/>
      </dsp:txXfrm>
    </dsp:sp>
    <dsp:sp modelId="{8F1EBD4B-6226-41E8-9881-BF1319243136}">
      <dsp:nvSpPr>
        <dsp:cNvPr id="0" name=""/>
        <dsp:cNvSpPr/>
      </dsp:nvSpPr>
      <dsp:spPr>
        <a:xfrm>
          <a:off x="3211" y="2593295"/>
          <a:ext cx="1642728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3 : Reporting </a:t>
          </a:r>
        </a:p>
      </dsp:txBody>
      <dsp:txXfrm>
        <a:off x="3211" y="2593295"/>
        <a:ext cx="1642728" cy="568012"/>
      </dsp:txXfrm>
    </dsp:sp>
    <dsp:sp modelId="{DB1547C4-374B-4D21-8F27-3345D17D365E}">
      <dsp:nvSpPr>
        <dsp:cNvPr id="0" name=""/>
        <dsp:cNvSpPr/>
      </dsp:nvSpPr>
      <dsp:spPr>
        <a:xfrm>
          <a:off x="1645940" y="2593295"/>
          <a:ext cx="328545" cy="5680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40523-D6CE-40A8-B5F6-6AFEC19872E3}">
      <dsp:nvSpPr>
        <dsp:cNvPr id="0" name=""/>
        <dsp:cNvSpPr/>
      </dsp:nvSpPr>
      <dsp:spPr>
        <a:xfrm>
          <a:off x="2105904" y="2593295"/>
          <a:ext cx="4468222" cy="5680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Write up the SLR report/paper</a:t>
          </a:r>
        </a:p>
      </dsp:txBody>
      <dsp:txXfrm>
        <a:off x="2105904" y="2593295"/>
        <a:ext cx="4468222" cy="568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noProof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5C833BC-89A8-4D28-9D63-F45F14D694BF}"/>
              </a:ext>
            </a:extLst>
          </p:cNvPr>
          <p:cNvSpPr/>
          <p:nvPr userDrawn="1"/>
        </p:nvSpPr>
        <p:spPr>
          <a:xfrm flipH="1">
            <a:off x="123987" y="124955"/>
            <a:ext cx="11953415" cy="440800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4785">
                <a:moveTo>
                  <a:pt x="17" y="0"/>
                </a:moveTo>
                <a:lnTo>
                  <a:pt x="21617" y="0"/>
                </a:lnTo>
                <a:lnTo>
                  <a:pt x="21617" y="17322"/>
                </a:lnTo>
                <a:cubicBezTo>
                  <a:pt x="10919" y="19230"/>
                  <a:pt x="10221" y="28798"/>
                  <a:pt x="0" y="22875"/>
                </a:cubicBezTo>
                <a:cubicBezTo>
                  <a:pt x="6" y="15250"/>
                  <a:pt x="11" y="7625"/>
                  <a:pt x="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noProof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224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3">
            <a:extLst>
              <a:ext uri="{FF2B5EF4-FFF2-40B4-BE49-F238E27FC236}">
                <a16:creationId xmlns:a16="http://schemas.microsoft.com/office/drawing/2014/main" id="{7F75D8AF-79DE-4E2B-A15F-8EC66948BC31}"/>
              </a:ext>
            </a:extLst>
          </p:cNvPr>
          <p:cNvSpPr/>
          <p:nvPr userDrawn="1"/>
        </p:nvSpPr>
        <p:spPr>
          <a:xfrm flipH="1" flipV="1">
            <a:off x="114590" y="4581492"/>
            <a:ext cx="11962815" cy="215268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  <a:gd name="connsiteX0" fmla="*/ 34 w 21634"/>
              <a:gd name="connsiteY0" fmla="*/ 0 h 36778"/>
              <a:gd name="connsiteX1" fmla="*/ 21634 w 21634"/>
              <a:gd name="connsiteY1" fmla="*/ 0 h 36778"/>
              <a:gd name="connsiteX2" fmla="*/ 21634 w 21634"/>
              <a:gd name="connsiteY2" fmla="*/ 17322 h 36778"/>
              <a:gd name="connsiteX3" fmla="*/ 0 w 21634"/>
              <a:gd name="connsiteY3" fmla="*/ 35787 h 36778"/>
              <a:gd name="connsiteX4" fmla="*/ 34 w 21634"/>
              <a:gd name="connsiteY4" fmla="*/ 0 h 36778"/>
              <a:gd name="connsiteX0" fmla="*/ 34 w 21634"/>
              <a:gd name="connsiteY0" fmla="*/ 0 h 41874"/>
              <a:gd name="connsiteX1" fmla="*/ 21634 w 21634"/>
              <a:gd name="connsiteY1" fmla="*/ 0 h 41874"/>
              <a:gd name="connsiteX2" fmla="*/ 21634 w 21634"/>
              <a:gd name="connsiteY2" fmla="*/ 17322 h 41874"/>
              <a:gd name="connsiteX3" fmla="*/ 0 w 21634"/>
              <a:gd name="connsiteY3" fmla="*/ 35787 h 41874"/>
              <a:gd name="connsiteX4" fmla="*/ 34 w 21634"/>
              <a:gd name="connsiteY4" fmla="*/ 0 h 41874"/>
              <a:gd name="connsiteX0" fmla="*/ 34 w 21634"/>
              <a:gd name="connsiteY0" fmla="*/ 0 h 42123"/>
              <a:gd name="connsiteX1" fmla="*/ 21634 w 21634"/>
              <a:gd name="connsiteY1" fmla="*/ 0 h 42123"/>
              <a:gd name="connsiteX2" fmla="*/ 21634 w 21634"/>
              <a:gd name="connsiteY2" fmla="*/ 17322 h 42123"/>
              <a:gd name="connsiteX3" fmla="*/ 0 w 21634"/>
              <a:gd name="connsiteY3" fmla="*/ 35787 h 42123"/>
              <a:gd name="connsiteX4" fmla="*/ 34 w 21634"/>
              <a:gd name="connsiteY4" fmla="*/ 0 h 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4" h="42123">
                <a:moveTo>
                  <a:pt x="34" y="0"/>
                </a:moveTo>
                <a:lnTo>
                  <a:pt x="21634" y="0"/>
                </a:lnTo>
                <a:lnTo>
                  <a:pt x="21634" y="17322"/>
                </a:lnTo>
                <a:cubicBezTo>
                  <a:pt x="10970" y="21444"/>
                  <a:pt x="9198" y="56098"/>
                  <a:pt x="0" y="35787"/>
                </a:cubicBezTo>
                <a:cubicBezTo>
                  <a:pt x="6" y="28162"/>
                  <a:pt x="28" y="7625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Section Header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tx1"/>
                </a:solidFill>
              </a:rPr>
              <a:pPr/>
              <a:t>‹#›</a:t>
            </a:fld>
            <a:endParaRPr lang="en-US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1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8E3AAF-44AA-41E0-AE18-8B461598AD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6314" y="1825625"/>
            <a:ext cx="530678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C1B8B60-5429-4EF9-93D0-2CCCF562B91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89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70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4043"/>
            <a:ext cx="3932237" cy="108952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3535EE-90E2-422C-B7AC-4D346E8D6E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500215"/>
            <a:ext cx="6172200" cy="53687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42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4043"/>
            <a:ext cx="3932237" cy="108952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31CB29F-0BE0-476F-B57A-7638E9BFA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00215"/>
            <a:ext cx="6172200" cy="536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996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0"/>
            <a:endParaRPr lang="en-US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noProof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Section Header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Section Header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F05F3BA-65F5-4621-807B-C8B857D01C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38900" y="1463346"/>
            <a:ext cx="5181600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CDF89E18-CCB2-4D69-AB77-CAB656EC211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38898" y="2149311"/>
            <a:ext cx="5181601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86F9159-693C-4325-939A-8C6869B224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6314" y="1463346"/>
            <a:ext cx="5306787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EA361C8-0231-48E8-965E-6BB6D606C9F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314" y="2149311"/>
            <a:ext cx="5306789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74" r:id="rId8"/>
    <p:sldLayoutId id="2147483666" r:id="rId9"/>
    <p:sldLayoutId id="2147483664" r:id="rId10"/>
    <p:sldLayoutId id="2147483663" r:id="rId11"/>
    <p:sldLayoutId id="2147483667" r:id="rId12"/>
    <p:sldLayoutId id="2147483671" r:id="rId13"/>
    <p:sldLayoutId id="2147483672" r:id="rId14"/>
    <p:sldLayoutId id="2147483673" r:id="rId15"/>
    <p:sldLayoutId id="2147483675" r:id="rId16"/>
    <p:sldLayoutId id="2147483676" r:id="rId17"/>
    <p:sldLayoutId id="2147483665" r:id="rId18"/>
    <p:sldLayoutId id="2147483669" r:id="rId19"/>
    <p:sldLayoutId id="214748367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71" y="5603181"/>
            <a:ext cx="9144000" cy="341632"/>
          </a:xfrm>
        </p:spPr>
        <p:txBody>
          <a:bodyPr>
            <a:normAutofit/>
          </a:bodyPr>
          <a:lstStyle/>
          <a:p>
            <a:r>
              <a:rPr lang="en-AU" dirty="0">
                <a:latin typeface="Abadi" panose="020B0604020104020204" pitchFamily="34" charset="0"/>
              </a:rPr>
              <a:t>Thazin Win Win Aung, </a:t>
            </a:r>
            <a:r>
              <a:rPr lang="en-AU" dirty="0" err="1">
                <a:latin typeface="Abadi" panose="020B0604020104020204" pitchFamily="34" charset="0"/>
              </a:rPr>
              <a:t>Yulei</a:t>
            </a:r>
            <a:r>
              <a:rPr lang="en-AU" dirty="0">
                <a:latin typeface="Abadi" panose="020B0604020104020204" pitchFamily="34" charset="0"/>
              </a:rPr>
              <a:t> Sui, Huan </a:t>
            </a:r>
            <a:r>
              <a:rPr lang="en-AU" dirty="0" err="1">
                <a:latin typeface="Abadi" panose="020B0604020104020204" pitchFamily="34" charset="0"/>
              </a:rPr>
              <a:t>Huo</a:t>
            </a:r>
            <a:endParaRPr lang="en-US" dirty="0">
              <a:solidFill>
                <a:schemeClr val="accent3"/>
              </a:solidFill>
              <a:latin typeface="Abadi" panose="020B0604020104020204" pitchFamily="34" charset="0"/>
            </a:endParaRPr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901450"/>
            <a:ext cx="10607040" cy="701731"/>
          </a:xfrm>
        </p:spPr>
        <p:txBody>
          <a:bodyPr wrap="square" anchor="b">
            <a:noAutofit/>
          </a:bodyPr>
          <a:lstStyle/>
          <a:p>
            <a:r>
              <a:rPr lang="en-US" sz="2500" b="0" dirty="0">
                <a:latin typeface="Abadi" panose="020B0604020104020204" pitchFamily="34" charset="0"/>
              </a:rPr>
              <a:t>A Literature Review of Automatic Traceability Links Recovery</a:t>
            </a:r>
            <a:br>
              <a:rPr lang="en-US" sz="2500" b="0" dirty="0">
                <a:latin typeface="Abadi" panose="020B0604020104020204" pitchFamily="34" charset="0"/>
              </a:rPr>
            </a:br>
            <a:r>
              <a:rPr lang="en-US" sz="2500" b="0" dirty="0">
                <a:latin typeface="Abadi" panose="020B0604020104020204" pitchFamily="34" charset="0"/>
              </a:rPr>
              <a:t>for Software Change Impact Analysis</a:t>
            </a:r>
            <a:endParaRPr lang="en-US" sz="2500" dirty="0">
              <a:latin typeface="Abadi" panose="020B0604020104020204" pitchFamily="34" charset="0"/>
            </a:endParaRPr>
          </a:p>
        </p:txBody>
      </p:sp>
      <p:pic>
        <p:nvPicPr>
          <p:cNvPr id="1028" name="Picture 4" descr="University of Technology Sydney - NS Group">
            <a:extLst>
              <a:ext uri="{FF2B5EF4-FFF2-40B4-BE49-F238E27FC236}">
                <a16:creationId xmlns:a16="http://schemas.microsoft.com/office/drawing/2014/main" id="{81633153-C54F-4B74-9A9C-E97770EF5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675" y="76200"/>
            <a:ext cx="2687638" cy="2544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Our buildings | University of Technology Sydney">
            <a:extLst>
              <a:ext uri="{FF2B5EF4-FFF2-40B4-BE49-F238E27FC236}">
                <a16:creationId xmlns:a16="http://schemas.microsoft.com/office/drawing/2014/main" id="{4AE73C6C-FA88-4B1B-A84C-B187C2FA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63" y="76200"/>
            <a:ext cx="3789363" cy="38115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The Dreaming Towers- UTS Towers – Inside the Collection">
            <a:extLst>
              <a:ext uri="{FF2B5EF4-FFF2-40B4-BE49-F238E27FC236}">
                <a16:creationId xmlns:a16="http://schemas.microsoft.com/office/drawing/2014/main" id="{3FCD4456-81F1-4A44-8DBF-63DB3F669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4" b="11237"/>
          <a:stretch/>
        </p:blipFill>
        <p:spPr bwMode="auto">
          <a:xfrm>
            <a:off x="41275" y="76200"/>
            <a:ext cx="1595438" cy="1852613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MC MOVES TO A NEW HOME! – Electronic Music Conference">
            <a:extLst>
              <a:ext uri="{FF2B5EF4-FFF2-40B4-BE49-F238E27FC236}">
                <a16:creationId xmlns:a16="http://schemas.microsoft.com/office/drawing/2014/main" id="{0B3337F4-146B-4EED-86D5-85313DC1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76200"/>
            <a:ext cx="3790950" cy="38115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ts-logo | GLOGIFT">
            <a:extLst>
              <a:ext uri="{FF2B5EF4-FFF2-40B4-BE49-F238E27FC236}">
                <a16:creationId xmlns:a16="http://schemas.microsoft.com/office/drawing/2014/main" id="{5A1CD4CE-DD22-4676-9A28-41B71DB05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700" y="2778595"/>
            <a:ext cx="2469595" cy="1088197"/>
          </a:xfrm>
          <a:prstGeom prst="roundRect">
            <a:avLst>
              <a:gd name="adj" fmla="val 8594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UTS Alumni Green, Building 7 - Taylor Thomson Whitting">
            <a:extLst>
              <a:ext uri="{FF2B5EF4-FFF2-40B4-BE49-F238E27FC236}">
                <a16:creationId xmlns:a16="http://schemas.microsoft.com/office/drawing/2014/main" id="{36A0518E-9FDD-41D3-A85D-85D6B1F01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7" r="29224" b="4"/>
          <a:stretch/>
        </p:blipFill>
        <p:spPr bwMode="auto">
          <a:xfrm>
            <a:off x="41275" y="2011363"/>
            <a:ext cx="1595438" cy="1876425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Research Methodology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55BDE-14AC-4B09-8F7D-000BB16C6A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3536674" cy="334508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Systematic Literature Review (SLR)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961DBD-E306-4BA2-8925-7A77198B52D4}"/>
              </a:ext>
            </a:extLst>
          </p:cNvPr>
          <p:cNvSpPr/>
          <p:nvPr/>
        </p:nvSpPr>
        <p:spPr>
          <a:xfrm>
            <a:off x="446314" y="2025197"/>
            <a:ext cx="111741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SLR</a:t>
            </a:r>
            <a:r>
              <a:rPr lang="en-US" sz="1600" dirty="0"/>
              <a:t> – “</a:t>
            </a:r>
            <a:r>
              <a:rPr lang="en-US" sz="1600" dirty="0">
                <a:latin typeface="Abadi" panose="020B0604020104020204" pitchFamily="34" charset="0"/>
              </a:rPr>
              <a:t>form of secondary study that uses a well-defined methodology to identify, analyze and interpret all available evidence related to a specific research question in a way that is unbiased and (to a degree) repeatable</a:t>
            </a:r>
            <a:r>
              <a:rPr lang="en-US" sz="1600" dirty="0"/>
              <a:t>”</a:t>
            </a:r>
          </a:p>
          <a:p>
            <a:pPr algn="just"/>
            <a:r>
              <a:rPr lang="en-US" sz="1600" dirty="0">
                <a:latin typeface="Abadi" panose="020B0604020104020204" pitchFamily="34" charset="0"/>
              </a:rPr>
              <a:t>								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FEE42005-DBB7-48F0-A057-B4D4BAB3F1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262094"/>
              </p:ext>
            </p:extLst>
          </p:nvPr>
        </p:nvGraphicFramePr>
        <p:xfrm>
          <a:off x="446314" y="2916533"/>
          <a:ext cx="6577338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F24B5E3-DA0B-42B9-AA1D-28B383961E5C}"/>
              </a:ext>
            </a:extLst>
          </p:cNvPr>
          <p:cNvSpPr/>
          <p:nvPr/>
        </p:nvSpPr>
        <p:spPr>
          <a:xfrm>
            <a:off x="8557675" y="6357785"/>
            <a:ext cx="2560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(Kitchenham &amp; Charters, 2007)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53609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C1123-83DF-467E-981F-4A0C9893CF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Define Search String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40CE2-A98A-47FA-959F-182A2C365F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Define Data 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55D1A-BD3D-46F2-874D-3F051528C8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2156688"/>
            <a:ext cx="4900386" cy="285717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>
                <a:latin typeface="Abadi" panose="020B0604020104020204" pitchFamily="34" charset="0"/>
              </a:rPr>
              <a:t>ABSTRACT: (Abstract: trace*) </a:t>
            </a:r>
          </a:p>
          <a:p>
            <a:r>
              <a:rPr lang="en-US" sz="1600" dirty="0">
                <a:latin typeface="Abadi" panose="020B0604020104020204" pitchFamily="34" charset="0"/>
              </a:rPr>
              <a:t>AND (Abstract: recover* OR Abstract: maintain OR Abstract: link OR Abstract: establish) </a:t>
            </a:r>
          </a:p>
          <a:p>
            <a:r>
              <a:rPr lang="en-US" sz="1600" dirty="0">
                <a:latin typeface="Abadi" panose="020B0604020104020204" pitchFamily="34" charset="0"/>
              </a:rPr>
              <a:t>AND (Abstract: requirement OR Abstract: specification OR Abstract: architecture OR Abstract: design OR Abstract: code OR Abstract: implementation OR Abstract: test OR Abstract: bug) </a:t>
            </a:r>
          </a:p>
          <a:p>
            <a:r>
              <a:rPr lang="en-US" sz="1600" dirty="0">
                <a:latin typeface="Abadi" panose="020B0604020104020204" pitchFamily="34" charset="0"/>
              </a:rPr>
              <a:t>AND (Abstract: change OR Abstract: impact OR Abstract: analysis OR Abstract: system comprehension)</a:t>
            </a:r>
            <a:endParaRPr lang="en-AU" sz="1600" dirty="0">
              <a:latin typeface="Abadi" panose="020B0604020104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1AFCF-1B25-4F14-926E-6674AE30F6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0114" y="2156688"/>
            <a:ext cx="4900386" cy="285717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1600" dirty="0">
                <a:latin typeface="Abadi" panose="020B0604020104020204" pitchFamily="34" charset="0"/>
              </a:rPr>
              <a:t>ACM Digital Library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1600" dirty="0">
                <a:latin typeface="Abadi" panose="020B0604020104020204" pitchFamily="34" charset="0"/>
              </a:rPr>
              <a:t>IEEE </a:t>
            </a:r>
            <a:r>
              <a:rPr lang="en-AU" sz="1600" dirty="0" err="1">
                <a:latin typeface="Abadi" panose="020B0604020104020204" pitchFamily="34" charset="0"/>
              </a:rPr>
              <a:t>xplore</a:t>
            </a:r>
            <a:endParaRPr lang="en-AU" sz="1600" dirty="0"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1600" dirty="0">
                <a:latin typeface="Abadi" panose="020B0604020104020204" pitchFamily="34" charset="0"/>
              </a:rPr>
              <a:t>Science Direct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1600" dirty="0">
                <a:latin typeface="Abadi" panose="020B0604020104020204" pitchFamily="34" charset="0"/>
              </a:rPr>
              <a:t>SpringerLink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1600" dirty="0">
                <a:latin typeface="Abadi" panose="020B0604020104020204" pitchFamily="34" charset="0"/>
              </a:rPr>
              <a:t>Scopus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83ECB1-DA9A-4232-BE45-69D69B39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50916"/>
            <a:ext cx="11174186" cy="1089529"/>
          </a:xfrm>
        </p:spPr>
        <p:txBody>
          <a:bodyPr/>
          <a:lstStyle/>
          <a:p>
            <a:r>
              <a:rPr lang="en-US" dirty="0"/>
              <a:t>Search Strategy and Data Sources 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132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75A334-3480-4559-B581-0117C6E6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75" y="264458"/>
            <a:ext cx="11174186" cy="590931"/>
          </a:xfrm>
        </p:spPr>
        <p:txBody>
          <a:bodyPr/>
          <a:lstStyle/>
          <a:p>
            <a:r>
              <a:rPr lang="en-US" dirty="0"/>
              <a:t>Study Selection 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BDE696-1C3D-44A0-B34A-AC13DB578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862" y="1779016"/>
            <a:ext cx="3533397" cy="3676650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B443610A-781C-4F7C-B2FC-80F876BE0686}"/>
              </a:ext>
            </a:extLst>
          </p:cNvPr>
          <p:cNvGrpSpPr/>
          <p:nvPr/>
        </p:nvGrpSpPr>
        <p:grpSpPr>
          <a:xfrm>
            <a:off x="4458871" y="4789882"/>
            <a:ext cx="3741373" cy="704850"/>
            <a:chOff x="446314" y="4565763"/>
            <a:chExt cx="3741373" cy="70485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E968AE2-70E4-4CC9-BC19-196CFE5F0849}"/>
                </a:ext>
              </a:extLst>
            </p:cNvPr>
            <p:cNvGrpSpPr/>
            <p:nvPr/>
          </p:nvGrpSpPr>
          <p:grpSpPr>
            <a:xfrm>
              <a:off x="446314" y="4565763"/>
              <a:ext cx="2473406" cy="704850"/>
              <a:chOff x="511461" y="5033928"/>
              <a:chExt cx="2473406" cy="70485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FEBCC7C-17B6-4D7D-9723-2E8F033B997B}"/>
                  </a:ext>
                </a:extLst>
              </p:cNvPr>
              <p:cNvSpPr txBox="1"/>
              <p:nvPr/>
            </p:nvSpPr>
            <p:spPr>
              <a:xfrm>
                <a:off x="983998" y="5267325"/>
                <a:ext cx="20008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 b="1" dirty="0">
                    <a:solidFill>
                      <a:srgbClr val="00B050"/>
                    </a:solidFill>
                    <a:latin typeface="Abadi" panose="020B0604020104020204" pitchFamily="34" charset="0"/>
                  </a:rPr>
                  <a:t>Forward Snowballing</a:t>
                </a:r>
              </a:p>
            </p:txBody>
          </p:sp>
          <p:pic>
            <p:nvPicPr>
              <p:cNvPr id="55" name="Graphic 54" descr="Quotes">
                <a:extLst>
                  <a:ext uri="{FF2B5EF4-FFF2-40B4-BE49-F238E27FC236}">
                    <a16:creationId xmlns:a16="http://schemas.microsoft.com/office/drawing/2014/main" id="{3F3C73B5-3CB7-4B1C-B884-0201A89EFC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1461" y="5033928"/>
                <a:ext cx="704850" cy="704850"/>
              </a:xfrm>
              <a:prstGeom prst="rect">
                <a:avLst/>
              </a:prstGeom>
            </p:spPr>
          </p:pic>
        </p:grpSp>
        <p:sp>
          <p:nvSpPr>
            <p:cNvPr id="61" name="Arrow: Striped Right 60">
              <a:extLst>
                <a:ext uri="{FF2B5EF4-FFF2-40B4-BE49-F238E27FC236}">
                  <a16:creationId xmlns:a16="http://schemas.microsoft.com/office/drawing/2014/main" id="{17401CB1-E536-4503-B730-200B286001F6}"/>
                </a:ext>
              </a:extLst>
            </p:cNvPr>
            <p:cNvSpPr/>
            <p:nvPr/>
          </p:nvSpPr>
          <p:spPr>
            <a:xfrm>
              <a:off x="3071394" y="4745180"/>
              <a:ext cx="1116293" cy="403363"/>
            </a:xfrm>
            <a:prstGeom prst="stripedRightArrow">
              <a:avLst/>
            </a:prstGeom>
            <a:solidFill>
              <a:srgbClr val="1DA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100F068-E722-4106-BD3C-6E4CF1E07943}"/>
              </a:ext>
            </a:extLst>
          </p:cNvPr>
          <p:cNvGrpSpPr/>
          <p:nvPr/>
        </p:nvGrpSpPr>
        <p:grpSpPr>
          <a:xfrm>
            <a:off x="5360013" y="2531626"/>
            <a:ext cx="2450347" cy="704850"/>
            <a:chOff x="507367" y="2278024"/>
            <a:chExt cx="3026134" cy="70485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557BA44-F358-47C3-A2D9-60D35CAD9FA4}"/>
                </a:ext>
              </a:extLst>
            </p:cNvPr>
            <p:cNvGrpSpPr/>
            <p:nvPr/>
          </p:nvGrpSpPr>
          <p:grpSpPr>
            <a:xfrm>
              <a:off x="507367" y="2278024"/>
              <a:ext cx="1677043" cy="704850"/>
              <a:chOff x="646925" y="2258304"/>
              <a:chExt cx="1677043" cy="70485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A7BD161-DCF2-4817-89F0-8B3A6BFB65E3}"/>
                  </a:ext>
                </a:extLst>
              </p:cNvPr>
              <p:cNvSpPr txBox="1"/>
              <p:nvPr/>
            </p:nvSpPr>
            <p:spPr>
              <a:xfrm>
                <a:off x="1296123" y="2334672"/>
                <a:ext cx="10278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latin typeface="Abadi" panose="020B0604020104020204" pitchFamily="34" charset="0"/>
                  </a:rPr>
                  <a:t>Scan</a:t>
                </a:r>
                <a:r>
                  <a:rPr lang="en-AU" sz="1600" dirty="0"/>
                  <a:t> </a:t>
                </a:r>
                <a:r>
                  <a:rPr lang="en-AU" sz="1600" b="1" dirty="0">
                    <a:solidFill>
                      <a:schemeClr val="accent3"/>
                    </a:solidFill>
                  </a:rPr>
                  <a:t>Title</a:t>
                </a:r>
              </a:p>
            </p:txBody>
          </p:sp>
          <p:grpSp>
            <p:nvGrpSpPr>
              <p:cNvPr id="20" name="Graphic 8" descr="Search Inventory">
                <a:extLst>
                  <a:ext uri="{FF2B5EF4-FFF2-40B4-BE49-F238E27FC236}">
                    <a16:creationId xmlns:a16="http://schemas.microsoft.com/office/drawing/2014/main" id="{48A6B21F-F4F2-41C1-9218-E535E915C80E}"/>
                  </a:ext>
                </a:extLst>
              </p:cNvPr>
              <p:cNvGrpSpPr/>
              <p:nvPr/>
            </p:nvGrpSpPr>
            <p:grpSpPr>
              <a:xfrm>
                <a:off x="646925" y="2258304"/>
                <a:ext cx="800178" cy="704850"/>
                <a:chOff x="494525" y="2105904"/>
                <a:chExt cx="800178" cy="704850"/>
              </a:xfrm>
              <a:solidFill>
                <a:srgbClr val="000000"/>
              </a:solidFill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6EF9F79C-351B-455D-B531-987BDBD3C08E}"/>
                    </a:ext>
                  </a:extLst>
                </p:cNvPr>
                <p:cNvSpPr/>
                <p:nvPr/>
              </p:nvSpPr>
              <p:spPr>
                <a:xfrm>
                  <a:off x="770750" y="2153529"/>
                  <a:ext cx="47625" cy="38100"/>
                </a:xfrm>
                <a:custGeom>
                  <a:avLst/>
                  <a:gdLst>
                    <a:gd name="connsiteX0" fmla="*/ 0 w 47625"/>
                    <a:gd name="connsiteY0" fmla="*/ 0 h 38100"/>
                    <a:gd name="connsiteX1" fmla="*/ 47625 w 47625"/>
                    <a:gd name="connsiteY1" fmla="*/ 0 h 38100"/>
                    <a:gd name="connsiteX2" fmla="*/ 47625 w 47625"/>
                    <a:gd name="connsiteY2" fmla="*/ 38100 h 38100"/>
                    <a:gd name="connsiteX3" fmla="*/ 0 w 47625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5" h="38100">
                      <a:moveTo>
                        <a:pt x="0" y="0"/>
                      </a:moveTo>
                      <a:lnTo>
                        <a:pt x="47625" y="0"/>
                      </a:lnTo>
                      <a:lnTo>
                        <a:pt x="47625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3BF99CC-88A8-4A44-A50A-6BA650B968DC}"/>
                    </a:ext>
                  </a:extLst>
                </p:cNvPr>
                <p:cNvSpPr/>
                <p:nvPr/>
              </p:nvSpPr>
              <p:spPr>
                <a:xfrm>
                  <a:off x="656450" y="2382129"/>
                  <a:ext cx="47625" cy="38100"/>
                </a:xfrm>
                <a:custGeom>
                  <a:avLst/>
                  <a:gdLst>
                    <a:gd name="connsiteX0" fmla="*/ 0 w 47625"/>
                    <a:gd name="connsiteY0" fmla="*/ 0 h 38100"/>
                    <a:gd name="connsiteX1" fmla="*/ 47625 w 47625"/>
                    <a:gd name="connsiteY1" fmla="*/ 0 h 38100"/>
                    <a:gd name="connsiteX2" fmla="*/ 47625 w 47625"/>
                    <a:gd name="connsiteY2" fmla="*/ 38100 h 38100"/>
                    <a:gd name="connsiteX3" fmla="*/ 0 w 47625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5" h="38100">
                      <a:moveTo>
                        <a:pt x="0" y="0"/>
                      </a:moveTo>
                      <a:lnTo>
                        <a:pt x="47625" y="0"/>
                      </a:lnTo>
                      <a:lnTo>
                        <a:pt x="47625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6503123E-D672-4C9A-97C7-385C9497D4DA}"/>
                    </a:ext>
                  </a:extLst>
                </p:cNvPr>
                <p:cNvSpPr/>
                <p:nvPr/>
              </p:nvSpPr>
              <p:spPr>
                <a:xfrm>
                  <a:off x="542150" y="2610729"/>
                  <a:ext cx="47625" cy="38100"/>
                </a:xfrm>
                <a:custGeom>
                  <a:avLst/>
                  <a:gdLst>
                    <a:gd name="connsiteX0" fmla="*/ 0 w 47625"/>
                    <a:gd name="connsiteY0" fmla="*/ 0 h 38100"/>
                    <a:gd name="connsiteX1" fmla="*/ 47625 w 47625"/>
                    <a:gd name="connsiteY1" fmla="*/ 0 h 38100"/>
                    <a:gd name="connsiteX2" fmla="*/ 47625 w 47625"/>
                    <a:gd name="connsiteY2" fmla="*/ 38100 h 38100"/>
                    <a:gd name="connsiteX3" fmla="*/ 0 w 47625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5" h="38100">
                      <a:moveTo>
                        <a:pt x="0" y="0"/>
                      </a:moveTo>
                      <a:lnTo>
                        <a:pt x="47625" y="0"/>
                      </a:lnTo>
                      <a:lnTo>
                        <a:pt x="47625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417D5C6B-A3FC-49F8-90F3-32342850633F}"/>
                    </a:ext>
                  </a:extLst>
                </p:cNvPr>
                <p:cNvSpPr/>
                <p:nvPr/>
              </p:nvSpPr>
              <p:spPr>
                <a:xfrm>
                  <a:off x="770750" y="2610729"/>
                  <a:ext cx="47625" cy="38100"/>
                </a:xfrm>
                <a:custGeom>
                  <a:avLst/>
                  <a:gdLst>
                    <a:gd name="connsiteX0" fmla="*/ 0 w 47625"/>
                    <a:gd name="connsiteY0" fmla="*/ 0 h 38100"/>
                    <a:gd name="connsiteX1" fmla="*/ 47625 w 47625"/>
                    <a:gd name="connsiteY1" fmla="*/ 0 h 38100"/>
                    <a:gd name="connsiteX2" fmla="*/ 47625 w 47625"/>
                    <a:gd name="connsiteY2" fmla="*/ 38100 h 38100"/>
                    <a:gd name="connsiteX3" fmla="*/ 0 w 47625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5" h="38100">
                      <a:moveTo>
                        <a:pt x="0" y="0"/>
                      </a:moveTo>
                      <a:lnTo>
                        <a:pt x="47625" y="0"/>
                      </a:lnTo>
                      <a:lnTo>
                        <a:pt x="47625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2C62C8F0-2220-4E4F-9E64-F8A5368ED07C}"/>
                    </a:ext>
                  </a:extLst>
                </p:cNvPr>
                <p:cNvSpPr/>
                <p:nvPr/>
              </p:nvSpPr>
              <p:spPr>
                <a:xfrm>
                  <a:off x="999350" y="2610729"/>
                  <a:ext cx="47625" cy="38100"/>
                </a:xfrm>
                <a:custGeom>
                  <a:avLst/>
                  <a:gdLst>
                    <a:gd name="connsiteX0" fmla="*/ 0 w 47625"/>
                    <a:gd name="connsiteY0" fmla="*/ 0 h 38100"/>
                    <a:gd name="connsiteX1" fmla="*/ 47625 w 47625"/>
                    <a:gd name="connsiteY1" fmla="*/ 0 h 38100"/>
                    <a:gd name="connsiteX2" fmla="*/ 47625 w 47625"/>
                    <a:gd name="connsiteY2" fmla="*/ 38100 h 38100"/>
                    <a:gd name="connsiteX3" fmla="*/ 0 w 47625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5" h="38100">
                      <a:moveTo>
                        <a:pt x="0" y="0"/>
                      </a:moveTo>
                      <a:lnTo>
                        <a:pt x="47625" y="0"/>
                      </a:lnTo>
                      <a:lnTo>
                        <a:pt x="47625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EA3CE69-ACF1-42DB-B940-10DF4B490FA8}"/>
                    </a:ext>
                  </a:extLst>
                </p:cNvPr>
                <p:cNvSpPr/>
                <p:nvPr/>
              </p:nvSpPr>
              <p:spPr>
                <a:xfrm>
                  <a:off x="905652" y="2192324"/>
                  <a:ext cx="179422" cy="254184"/>
                </a:xfrm>
                <a:custGeom>
                  <a:avLst/>
                  <a:gdLst>
                    <a:gd name="connsiteX0" fmla="*/ 65122 w 179422"/>
                    <a:gd name="connsiteY0" fmla="*/ 0 h 254184"/>
                    <a:gd name="connsiteX1" fmla="*/ 46072 w 179422"/>
                    <a:gd name="connsiteY1" fmla="*/ 13687 h 254184"/>
                    <a:gd name="connsiteX2" fmla="*/ 46072 w 179422"/>
                    <a:gd name="connsiteY2" fmla="*/ 142180 h 254184"/>
                    <a:gd name="connsiteX3" fmla="*/ 0 w 179422"/>
                    <a:gd name="connsiteY3" fmla="*/ 142180 h 254184"/>
                    <a:gd name="connsiteX4" fmla="*/ 4696 w 179422"/>
                    <a:gd name="connsiteY4" fmla="*/ 161230 h 254184"/>
                    <a:gd name="connsiteX5" fmla="*/ 160372 w 179422"/>
                    <a:gd name="connsiteY5" fmla="*/ 161230 h 254184"/>
                    <a:gd name="connsiteX6" fmla="*/ 160372 w 179422"/>
                    <a:gd name="connsiteY6" fmla="*/ 254184 h 254184"/>
                    <a:gd name="connsiteX7" fmla="*/ 179422 w 179422"/>
                    <a:gd name="connsiteY7" fmla="*/ 249345 h 254184"/>
                    <a:gd name="connsiteX8" fmla="*/ 179422 w 179422"/>
                    <a:gd name="connsiteY8" fmla="*/ 142180 h 254184"/>
                    <a:gd name="connsiteX9" fmla="*/ 65122 w 179422"/>
                    <a:gd name="connsiteY9" fmla="*/ 142180 h 254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9422" h="254184">
                      <a:moveTo>
                        <a:pt x="65122" y="0"/>
                      </a:moveTo>
                      <a:cubicBezTo>
                        <a:pt x="58397" y="4016"/>
                        <a:pt x="52025" y="8595"/>
                        <a:pt x="46072" y="13687"/>
                      </a:cubicBezTo>
                      <a:lnTo>
                        <a:pt x="46072" y="142180"/>
                      </a:lnTo>
                      <a:lnTo>
                        <a:pt x="0" y="142180"/>
                      </a:lnTo>
                      <a:cubicBezTo>
                        <a:pt x="1111" y="148633"/>
                        <a:pt x="2679" y="154999"/>
                        <a:pt x="4696" y="161230"/>
                      </a:cubicBezTo>
                      <a:lnTo>
                        <a:pt x="160372" y="161230"/>
                      </a:lnTo>
                      <a:lnTo>
                        <a:pt x="160372" y="254184"/>
                      </a:lnTo>
                      <a:cubicBezTo>
                        <a:pt x="166829" y="253027"/>
                        <a:pt x="173196" y="251410"/>
                        <a:pt x="179422" y="249345"/>
                      </a:cubicBezTo>
                      <a:lnTo>
                        <a:pt x="179422" y="142180"/>
                      </a:lnTo>
                      <a:lnTo>
                        <a:pt x="65122" y="1421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F8A4813C-B2A2-45F7-AE27-EDE49F2FC9B5}"/>
                    </a:ext>
                  </a:extLst>
                </p:cNvPr>
                <p:cNvSpPr/>
                <p:nvPr/>
              </p:nvSpPr>
              <p:spPr>
                <a:xfrm>
                  <a:off x="494525" y="2105904"/>
                  <a:ext cx="704850" cy="704850"/>
                </a:xfrm>
                <a:custGeom>
                  <a:avLst/>
                  <a:gdLst>
                    <a:gd name="connsiteX0" fmla="*/ 685800 w 704850"/>
                    <a:gd name="connsiteY0" fmla="*/ 587740 h 704850"/>
                    <a:gd name="connsiteX1" fmla="*/ 685800 w 704850"/>
                    <a:gd name="connsiteY1" fmla="*/ 685800 h 704850"/>
                    <a:gd name="connsiteX2" fmla="*/ 476250 w 704850"/>
                    <a:gd name="connsiteY2" fmla="*/ 685800 h 704850"/>
                    <a:gd name="connsiteX3" fmla="*/ 476250 w 704850"/>
                    <a:gd name="connsiteY3" fmla="*/ 476250 h 704850"/>
                    <a:gd name="connsiteX4" fmla="*/ 619230 w 704850"/>
                    <a:gd name="connsiteY4" fmla="*/ 476250 h 704850"/>
                    <a:gd name="connsiteX5" fmla="*/ 615363 w 704850"/>
                    <a:gd name="connsiteY5" fmla="*/ 469744 h 704850"/>
                    <a:gd name="connsiteX6" fmla="*/ 609600 w 704850"/>
                    <a:gd name="connsiteY6" fmla="*/ 457200 h 704850"/>
                    <a:gd name="connsiteX7" fmla="*/ 590550 w 704850"/>
                    <a:gd name="connsiteY7" fmla="*/ 457200 h 704850"/>
                    <a:gd name="connsiteX8" fmla="*/ 590550 w 704850"/>
                    <a:gd name="connsiteY8" fmla="*/ 414652 h 704850"/>
                    <a:gd name="connsiteX9" fmla="*/ 571500 w 704850"/>
                    <a:gd name="connsiteY9" fmla="*/ 417662 h 704850"/>
                    <a:gd name="connsiteX10" fmla="*/ 571500 w 704850"/>
                    <a:gd name="connsiteY10" fmla="*/ 457200 h 704850"/>
                    <a:gd name="connsiteX11" fmla="*/ 361950 w 704850"/>
                    <a:gd name="connsiteY11" fmla="*/ 457200 h 704850"/>
                    <a:gd name="connsiteX12" fmla="*/ 361950 w 704850"/>
                    <a:gd name="connsiteY12" fmla="*/ 312620 h 704850"/>
                    <a:gd name="connsiteX13" fmla="*/ 343071 w 704850"/>
                    <a:gd name="connsiteY13" fmla="*/ 270520 h 704850"/>
                    <a:gd name="connsiteX14" fmla="*/ 342900 w 704850"/>
                    <a:gd name="connsiteY14" fmla="*/ 270520 h 704850"/>
                    <a:gd name="connsiteX15" fmla="*/ 342900 w 704850"/>
                    <a:gd name="connsiteY15" fmla="*/ 457200 h 704850"/>
                    <a:gd name="connsiteX16" fmla="*/ 133350 w 704850"/>
                    <a:gd name="connsiteY16" fmla="*/ 457200 h 704850"/>
                    <a:gd name="connsiteX17" fmla="*/ 133350 w 704850"/>
                    <a:gd name="connsiteY17" fmla="*/ 247650 h 704850"/>
                    <a:gd name="connsiteX18" fmla="*/ 337042 w 704850"/>
                    <a:gd name="connsiteY18" fmla="*/ 247650 h 704850"/>
                    <a:gd name="connsiteX19" fmla="*/ 334080 w 704850"/>
                    <a:gd name="connsiteY19" fmla="*/ 228600 h 704850"/>
                    <a:gd name="connsiteX20" fmla="*/ 247650 w 704850"/>
                    <a:gd name="connsiteY20" fmla="*/ 228600 h 704850"/>
                    <a:gd name="connsiteX21" fmla="*/ 247650 w 704850"/>
                    <a:gd name="connsiteY21" fmla="*/ 19050 h 704850"/>
                    <a:gd name="connsiteX22" fmla="*/ 440331 w 704850"/>
                    <a:gd name="connsiteY22" fmla="*/ 19050 h 704850"/>
                    <a:gd name="connsiteX23" fmla="*/ 476250 w 704850"/>
                    <a:gd name="connsiteY23" fmla="*/ 2543 h 704850"/>
                    <a:gd name="connsiteX24" fmla="*/ 476250 w 704850"/>
                    <a:gd name="connsiteY24" fmla="*/ 0 h 704850"/>
                    <a:gd name="connsiteX25" fmla="*/ 228600 w 704850"/>
                    <a:gd name="connsiteY25" fmla="*/ 0 h 704850"/>
                    <a:gd name="connsiteX26" fmla="*/ 228600 w 704850"/>
                    <a:gd name="connsiteY26" fmla="*/ 228600 h 704850"/>
                    <a:gd name="connsiteX27" fmla="*/ 114300 w 704850"/>
                    <a:gd name="connsiteY27" fmla="*/ 228600 h 704850"/>
                    <a:gd name="connsiteX28" fmla="*/ 114300 w 704850"/>
                    <a:gd name="connsiteY28" fmla="*/ 457200 h 704850"/>
                    <a:gd name="connsiteX29" fmla="*/ 0 w 704850"/>
                    <a:gd name="connsiteY29" fmla="*/ 457200 h 704850"/>
                    <a:gd name="connsiteX30" fmla="*/ 0 w 704850"/>
                    <a:gd name="connsiteY30" fmla="*/ 704850 h 704850"/>
                    <a:gd name="connsiteX31" fmla="*/ 704850 w 704850"/>
                    <a:gd name="connsiteY31" fmla="*/ 704850 h 704850"/>
                    <a:gd name="connsiteX32" fmla="*/ 704850 w 704850"/>
                    <a:gd name="connsiteY32" fmla="*/ 606914 h 704850"/>
                    <a:gd name="connsiteX33" fmla="*/ 685800 w 704850"/>
                    <a:gd name="connsiteY33" fmla="*/ 587740 h 704850"/>
                    <a:gd name="connsiteX34" fmla="*/ 228600 w 704850"/>
                    <a:gd name="connsiteY34" fmla="*/ 685800 h 704850"/>
                    <a:gd name="connsiteX35" fmla="*/ 19050 w 704850"/>
                    <a:gd name="connsiteY35" fmla="*/ 685800 h 704850"/>
                    <a:gd name="connsiteX36" fmla="*/ 19050 w 704850"/>
                    <a:gd name="connsiteY36" fmla="*/ 476250 h 704850"/>
                    <a:gd name="connsiteX37" fmla="*/ 228600 w 704850"/>
                    <a:gd name="connsiteY37" fmla="*/ 476250 h 704850"/>
                    <a:gd name="connsiteX38" fmla="*/ 457200 w 704850"/>
                    <a:gd name="connsiteY38" fmla="*/ 685800 h 704850"/>
                    <a:gd name="connsiteX39" fmla="*/ 247650 w 704850"/>
                    <a:gd name="connsiteY39" fmla="*/ 685800 h 704850"/>
                    <a:gd name="connsiteX40" fmla="*/ 247650 w 704850"/>
                    <a:gd name="connsiteY40" fmla="*/ 476250 h 704850"/>
                    <a:gd name="connsiteX41" fmla="*/ 457200 w 704850"/>
                    <a:gd name="connsiteY41" fmla="*/ 476250 h 704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04850" h="704850">
                      <a:moveTo>
                        <a:pt x="685800" y="587740"/>
                      </a:moveTo>
                      <a:lnTo>
                        <a:pt x="685800" y="685800"/>
                      </a:lnTo>
                      <a:lnTo>
                        <a:pt x="476250" y="685800"/>
                      </a:lnTo>
                      <a:lnTo>
                        <a:pt x="476250" y="476250"/>
                      </a:lnTo>
                      <a:lnTo>
                        <a:pt x="619230" y="476250"/>
                      </a:lnTo>
                      <a:lnTo>
                        <a:pt x="615363" y="469744"/>
                      </a:lnTo>
                      <a:cubicBezTo>
                        <a:pt x="613012" y="465774"/>
                        <a:pt x="611080" y="461570"/>
                        <a:pt x="609600" y="457200"/>
                      </a:cubicBezTo>
                      <a:lnTo>
                        <a:pt x="590550" y="457200"/>
                      </a:lnTo>
                      <a:lnTo>
                        <a:pt x="590550" y="414652"/>
                      </a:lnTo>
                      <a:cubicBezTo>
                        <a:pt x="584302" y="415947"/>
                        <a:pt x="577939" y="416928"/>
                        <a:pt x="571500" y="417662"/>
                      </a:cubicBezTo>
                      <a:lnTo>
                        <a:pt x="571500" y="457200"/>
                      </a:lnTo>
                      <a:lnTo>
                        <a:pt x="361950" y="457200"/>
                      </a:lnTo>
                      <a:lnTo>
                        <a:pt x="361950" y="312620"/>
                      </a:lnTo>
                      <a:cubicBezTo>
                        <a:pt x="354154" y="299310"/>
                        <a:pt x="347823" y="285194"/>
                        <a:pt x="343071" y="270520"/>
                      </a:cubicBezTo>
                      <a:cubicBezTo>
                        <a:pt x="342976" y="270224"/>
                        <a:pt x="342900" y="270234"/>
                        <a:pt x="342900" y="270520"/>
                      </a:cubicBezTo>
                      <a:lnTo>
                        <a:pt x="342900" y="457200"/>
                      </a:lnTo>
                      <a:lnTo>
                        <a:pt x="133350" y="457200"/>
                      </a:lnTo>
                      <a:lnTo>
                        <a:pt x="133350" y="247650"/>
                      </a:lnTo>
                      <a:lnTo>
                        <a:pt x="337042" y="247650"/>
                      </a:lnTo>
                      <a:cubicBezTo>
                        <a:pt x="335766" y="241402"/>
                        <a:pt x="334794" y="235039"/>
                        <a:pt x="334080" y="228600"/>
                      </a:cubicBezTo>
                      <a:lnTo>
                        <a:pt x="247650" y="228600"/>
                      </a:lnTo>
                      <a:lnTo>
                        <a:pt x="247650" y="19050"/>
                      </a:lnTo>
                      <a:lnTo>
                        <a:pt x="440331" y="19050"/>
                      </a:lnTo>
                      <a:cubicBezTo>
                        <a:pt x="451766" y="12445"/>
                        <a:pt x="463790" y="6919"/>
                        <a:pt x="476250" y="2543"/>
                      </a:cubicBezTo>
                      <a:lnTo>
                        <a:pt x="476250" y="0"/>
                      </a:lnTo>
                      <a:lnTo>
                        <a:pt x="228600" y="0"/>
                      </a:lnTo>
                      <a:lnTo>
                        <a:pt x="228600" y="228600"/>
                      </a:lnTo>
                      <a:lnTo>
                        <a:pt x="114300" y="228600"/>
                      </a:lnTo>
                      <a:lnTo>
                        <a:pt x="114300" y="457200"/>
                      </a:lnTo>
                      <a:lnTo>
                        <a:pt x="0" y="457200"/>
                      </a:lnTo>
                      <a:lnTo>
                        <a:pt x="0" y="704850"/>
                      </a:lnTo>
                      <a:lnTo>
                        <a:pt x="704850" y="704850"/>
                      </a:lnTo>
                      <a:lnTo>
                        <a:pt x="704850" y="606914"/>
                      </a:lnTo>
                      <a:cubicBezTo>
                        <a:pt x="697270" y="601874"/>
                        <a:pt x="690790" y="595353"/>
                        <a:pt x="685800" y="587740"/>
                      </a:cubicBezTo>
                      <a:close/>
                      <a:moveTo>
                        <a:pt x="228600" y="685800"/>
                      </a:moveTo>
                      <a:lnTo>
                        <a:pt x="19050" y="685800"/>
                      </a:lnTo>
                      <a:lnTo>
                        <a:pt x="19050" y="476250"/>
                      </a:lnTo>
                      <a:lnTo>
                        <a:pt x="228600" y="476250"/>
                      </a:lnTo>
                      <a:close/>
                      <a:moveTo>
                        <a:pt x="457200" y="685800"/>
                      </a:moveTo>
                      <a:lnTo>
                        <a:pt x="247650" y="685800"/>
                      </a:lnTo>
                      <a:lnTo>
                        <a:pt x="247650" y="476250"/>
                      </a:lnTo>
                      <a:lnTo>
                        <a:pt x="457200" y="4762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E8789CC8-918D-4F45-BFFF-0D3AB9557190}"/>
                    </a:ext>
                  </a:extLst>
                </p:cNvPr>
                <p:cNvSpPr/>
                <p:nvPr/>
              </p:nvSpPr>
              <p:spPr>
                <a:xfrm>
                  <a:off x="857225" y="2127384"/>
                  <a:ext cx="437477" cy="569090"/>
                </a:xfrm>
                <a:custGeom>
                  <a:avLst/>
                  <a:gdLst>
                    <a:gd name="connsiteX0" fmla="*/ 431951 w 437477"/>
                    <a:gd name="connsiteY0" fmla="*/ 498098 h 569090"/>
                    <a:gd name="connsiteX1" fmla="*/ 363200 w 437477"/>
                    <a:gd name="connsiteY1" fmla="*/ 382560 h 569090"/>
                    <a:gd name="connsiteX2" fmla="*/ 306421 w 437477"/>
                    <a:gd name="connsiteY2" fmla="*/ 366482 h 569090"/>
                    <a:gd name="connsiteX3" fmla="*/ 288743 w 437477"/>
                    <a:gd name="connsiteY3" fmla="*/ 336812 h 569090"/>
                    <a:gd name="connsiteX4" fmla="*/ 336812 w 437477"/>
                    <a:gd name="connsiteY4" fmla="*/ 80329 h 569090"/>
                    <a:gd name="connsiteX5" fmla="*/ 80328 w 437477"/>
                    <a:gd name="connsiteY5" fmla="*/ 32260 h 569090"/>
                    <a:gd name="connsiteX6" fmla="*/ 32260 w 437477"/>
                    <a:gd name="connsiteY6" fmla="*/ 288743 h 569090"/>
                    <a:gd name="connsiteX7" fmla="*/ 272484 w 437477"/>
                    <a:gd name="connsiteY7" fmla="*/ 346746 h 569090"/>
                    <a:gd name="connsiteX8" fmla="*/ 290029 w 437477"/>
                    <a:gd name="connsiteY8" fmla="*/ 376188 h 569090"/>
                    <a:gd name="connsiteX9" fmla="*/ 274255 w 437477"/>
                    <a:gd name="connsiteY9" fmla="*/ 398857 h 569090"/>
                    <a:gd name="connsiteX10" fmla="*/ 277218 w 437477"/>
                    <a:gd name="connsiteY10" fmla="*/ 433652 h 569090"/>
                    <a:gd name="connsiteX11" fmla="*/ 345960 w 437477"/>
                    <a:gd name="connsiteY11" fmla="*/ 549200 h 569090"/>
                    <a:gd name="connsiteX12" fmla="*/ 383278 w 437477"/>
                    <a:gd name="connsiteY12" fmla="*/ 569069 h 569090"/>
                    <a:gd name="connsiteX13" fmla="*/ 411272 w 437477"/>
                    <a:gd name="connsiteY13" fmla="*/ 561211 h 569090"/>
                    <a:gd name="connsiteX14" fmla="*/ 434904 w 437477"/>
                    <a:gd name="connsiteY14" fmla="*/ 532874 h 569090"/>
                    <a:gd name="connsiteX15" fmla="*/ 431951 w 437477"/>
                    <a:gd name="connsiteY15" fmla="*/ 498098 h 569090"/>
                    <a:gd name="connsiteX16" fmla="*/ 18509 w 437477"/>
                    <a:gd name="connsiteY16" fmla="*/ 200376 h 569090"/>
                    <a:gd name="connsiteX17" fmla="*/ 167270 w 437477"/>
                    <a:gd name="connsiteY17" fmla="*/ 17511 h 569090"/>
                    <a:gd name="connsiteX18" fmla="*/ 350135 w 437477"/>
                    <a:gd name="connsiteY18" fmla="*/ 166272 h 569090"/>
                    <a:gd name="connsiteX19" fmla="*/ 201374 w 437477"/>
                    <a:gd name="connsiteY19" fmla="*/ 349137 h 569090"/>
                    <a:gd name="connsiteX20" fmla="*/ 167270 w 437477"/>
                    <a:gd name="connsiteY20" fmla="*/ 349137 h 569090"/>
                    <a:gd name="connsiteX21" fmla="*/ 18509 w 437477"/>
                    <a:gd name="connsiteY21" fmla="*/ 200376 h 569090"/>
                    <a:gd name="connsiteX22" fmla="*/ 416911 w 437477"/>
                    <a:gd name="connsiteY22" fmla="*/ 526645 h 569090"/>
                    <a:gd name="connsiteX23" fmla="*/ 401538 w 437477"/>
                    <a:gd name="connsiteY23" fmla="*/ 544800 h 569090"/>
                    <a:gd name="connsiteX24" fmla="*/ 362333 w 437477"/>
                    <a:gd name="connsiteY24" fmla="*/ 539456 h 569090"/>
                    <a:gd name="connsiteX25" fmla="*/ 293572 w 437477"/>
                    <a:gd name="connsiteY25" fmla="*/ 423918 h 569090"/>
                    <a:gd name="connsiteX26" fmla="*/ 292239 w 437477"/>
                    <a:gd name="connsiteY26" fmla="*/ 405106 h 569090"/>
                    <a:gd name="connsiteX27" fmla="*/ 307602 w 437477"/>
                    <a:gd name="connsiteY27" fmla="*/ 386961 h 569090"/>
                    <a:gd name="connsiteX28" fmla="*/ 326014 w 437477"/>
                    <a:gd name="connsiteY28" fmla="*/ 381712 h 569090"/>
                    <a:gd name="connsiteX29" fmla="*/ 346817 w 437477"/>
                    <a:gd name="connsiteY29" fmla="*/ 392295 h 569090"/>
                    <a:gd name="connsiteX30" fmla="*/ 415559 w 437477"/>
                    <a:gd name="connsiteY30" fmla="*/ 507843 h 569090"/>
                    <a:gd name="connsiteX31" fmla="*/ 416911 w 437477"/>
                    <a:gd name="connsiteY31" fmla="*/ 526645 h 569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37477" h="569090">
                      <a:moveTo>
                        <a:pt x="431951" y="498098"/>
                      </a:moveTo>
                      <a:lnTo>
                        <a:pt x="363200" y="382560"/>
                      </a:lnTo>
                      <a:cubicBezTo>
                        <a:pt x="350714" y="364089"/>
                        <a:pt x="326737" y="357300"/>
                        <a:pt x="306421" y="366482"/>
                      </a:cubicBezTo>
                      <a:lnTo>
                        <a:pt x="288743" y="336812"/>
                      </a:lnTo>
                      <a:cubicBezTo>
                        <a:pt x="372842" y="279260"/>
                        <a:pt x="394364" y="164428"/>
                        <a:pt x="336812" y="80329"/>
                      </a:cubicBezTo>
                      <a:cubicBezTo>
                        <a:pt x="279260" y="-3771"/>
                        <a:pt x="164428" y="-25292"/>
                        <a:pt x="80328" y="32260"/>
                      </a:cubicBezTo>
                      <a:cubicBezTo>
                        <a:pt x="-3771" y="89812"/>
                        <a:pt x="-25292" y="204644"/>
                        <a:pt x="32260" y="288743"/>
                      </a:cubicBezTo>
                      <a:cubicBezTo>
                        <a:pt x="85652" y="366763"/>
                        <a:pt x="189374" y="391807"/>
                        <a:pt x="272484" y="346746"/>
                      </a:cubicBezTo>
                      <a:lnTo>
                        <a:pt x="290029" y="376188"/>
                      </a:lnTo>
                      <a:cubicBezTo>
                        <a:pt x="282838" y="382197"/>
                        <a:pt x="277391" y="390026"/>
                        <a:pt x="274255" y="398857"/>
                      </a:cubicBezTo>
                      <a:cubicBezTo>
                        <a:pt x="269982" y="410314"/>
                        <a:pt x="271069" y="423083"/>
                        <a:pt x="277218" y="433652"/>
                      </a:cubicBezTo>
                      <a:lnTo>
                        <a:pt x="345960" y="549200"/>
                      </a:lnTo>
                      <a:cubicBezTo>
                        <a:pt x="353986" y="561983"/>
                        <a:pt x="368193" y="569546"/>
                        <a:pt x="383278" y="569069"/>
                      </a:cubicBezTo>
                      <a:cubicBezTo>
                        <a:pt x="393146" y="569012"/>
                        <a:pt x="402816" y="566297"/>
                        <a:pt x="411272" y="561211"/>
                      </a:cubicBezTo>
                      <a:cubicBezTo>
                        <a:pt x="422247" y="554850"/>
                        <a:pt x="430618" y="544813"/>
                        <a:pt x="434904" y="532874"/>
                      </a:cubicBezTo>
                      <a:cubicBezTo>
                        <a:pt x="439174" y="521424"/>
                        <a:pt x="438091" y="508665"/>
                        <a:pt x="431951" y="498098"/>
                      </a:cubicBezTo>
                      <a:close/>
                      <a:moveTo>
                        <a:pt x="18509" y="200376"/>
                      </a:moveTo>
                      <a:cubicBezTo>
                        <a:pt x="9092" y="108799"/>
                        <a:pt x="75694" y="26928"/>
                        <a:pt x="167270" y="17511"/>
                      </a:cubicBezTo>
                      <a:cubicBezTo>
                        <a:pt x="258847" y="8093"/>
                        <a:pt x="340718" y="74696"/>
                        <a:pt x="350135" y="166272"/>
                      </a:cubicBezTo>
                      <a:cubicBezTo>
                        <a:pt x="359553" y="257848"/>
                        <a:pt x="292950" y="339720"/>
                        <a:pt x="201374" y="349137"/>
                      </a:cubicBezTo>
                      <a:cubicBezTo>
                        <a:pt x="190036" y="350303"/>
                        <a:pt x="178608" y="350303"/>
                        <a:pt x="167270" y="349137"/>
                      </a:cubicBezTo>
                      <a:cubicBezTo>
                        <a:pt x="88735" y="340987"/>
                        <a:pt x="26659" y="278911"/>
                        <a:pt x="18509" y="200376"/>
                      </a:cubicBezTo>
                      <a:close/>
                      <a:moveTo>
                        <a:pt x="416911" y="526645"/>
                      </a:moveTo>
                      <a:cubicBezTo>
                        <a:pt x="414079" y="534315"/>
                        <a:pt x="408637" y="540743"/>
                        <a:pt x="401538" y="544800"/>
                      </a:cubicBezTo>
                      <a:cubicBezTo>
                        <a:pt x="386850" y="553515"/>
                        <a:pt x="369267" y="551115"/>
                        <a:pt x="362333" y="539456"/>
                      </a:cubicBezTo>
                      <a:lnTo>
                        <a:pt x="293572" y="423918"/>
                      </a:lnTo>
                      <a:cubicBezTo>
                        <a:pt x="290340" y="418161"/>
                        <a:pt x="289851" y="411261"/>
                        <a:pt x="292239" y="405106"/>
                      </a:cubicBezTo>
                      <a:cubicBezTo>
                        <a:pt x="295067" y="397439"/>
                        <a:pt x="300507" y="391015"/>
                        <a:pt x="307602" y="386961"/>
                      </a:cubicBezTo>
                      <a:cubicBezTo>
                        <a:pt x="313159" y="383595"/>
                        <a:pt x="319518" y="381782"/>
                        <a:pt x="326014" y="381712"/>
                      </a:cubicBezTo>
                      <a:cubicBezTo>
                        <a:pt x="334336" y="381291"/>
                        <a:pt x="342256" y="385321"/>
                        <a:pt x="346817" y="392295"/>
                      </a:cubicBezTo>
                      <a:lnTo>
                        <a:pt x="415559" y="507843"/>
                      </a:lnTo>
                      <a:cubicBezTo>
                        <a:pt x="418797" y="513593"/>
                        <a:pt x="419293" y="520490"/>
                        <a:pt x="416911" y="5266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</p:grpSp>
        </p:grpSp>
        <p:sp>
          <p:nvSpPr>
            <p:cNvPr id="62" name="Arrow: Striped Right 61">
              <a:extLst>
                <a:ext uri="{FF2B5EF4-FFF2-40B4-BE49-F238E27FC236}">
                  <a16:creationId xmlns:a16="http://schemas.microsoft.com/office/drawing/2014/main" id="{932D9BF9-45C9-4E90-93EF-55929031EFA1}"/>
                </a:ext>
              </a:extLst>
            </p:cNvPr>
            <p:cNvSpPr/>
            <p:nvPr/>
          </p:nvSpPr>
          <p:spPr>
            <a:xfrm>
              <a:off x="2395459" y="2478049"/>
              <a:ext cx="1138042" cy="403363"/>
            </a:xfrm>
            <a:prstGeom prst="stripedRightArrow">
              <a:avLst/>
            </a:prstGeom>
            <a:solidFill>
              <a:srgbClr val="1DA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7B698B0-DC6C-4D0F-ACB5-071B29431592}"/>
              </a:ext>
            </a:extLst>
          </p:cNvPr>
          <p:cNvGrpSpPr/>
          <p:nvPr/>
        </p:nvGrpSpPr>
        <p:grpSpPr>
          <a:xfrm>
            <a:off x="4823802" y="4022056"/>
            <a:ext cx="3049180" cy="704850"/>
            <a:chOff x="545712" y="3823680"/>
            <a:chExt cx="3049180" cy="70485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900678-1A9A-444F-A720-B04E89ED0DC1}"/>
                </a:ext>
              </a:extLst>
            </p:cNvPr>
            <p:cNvGrpSpPr/>
            <p:nvPr/>
          </p:nvGrpSpPr>
          <p:grpSpPr>
            <a:xfrm>
              <a:off x="545712" y="3823680"/>
              <a:ext cx="2083289" cy="704850"/>
              <a:chOff x="570686" y="3656702"/>
              <a:chExt cx="2083289" cy="704850"/>
            </a:xfrm>
          </p:grpSpPr>
          <p:grpSp>
            <p:nvGrpSpPr>
              <p:cNvPr id="43" name="Graphic 8" descr="Search Inventory">
                <a:extLst>
                  <a:ext uri="{FF2B5EF4-FFF2-40B4-BE49-F238E27FC236}">
                    <a16:creationId xmlns:a16="http://schemas.microsoft.com/office/drawing/2014/main" id="{82F006AC-73F9-4B70-9550-0551DBFA9BB8}"/>
                  </a:ext>
                </a:extLst>
              </p:cNvPr>
              <p:cNvGrpSpPr/>
              <p:nvPr/>
            </p:nvGrpSpPr>
            <p:grpSpPr>
              <a:xfrm>
                <a:off x="570686" y="3656702"/>
                <a:ext cx="800177" cy="704850"/>
                <a:chOff x="494525" y="2105904"/>
                <a:chExt cx="800177" cy="704850"/>
              </a:xfrm>
              <a:solidFill>
                <a:srgbClr val="000000"/>
              </a:solidFill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D79CEA24-5EBA-4606-8CAA-D369DE63D893}"/>
                    </a:ext>
                  </a:extLst>
                </p:cNvPr>
                <p:cNvSpPr/>
                <p:nvPr/>
              </p:nvSpPr>
              <p:spPr>
                <a:xfrm>
                  <a:off x="770750" y="2153529"/>
                  <a:ext cx="47625" cy="38100"/>
                </a:xfrm>
                <a:custGeom>
                  <a:avLst/>
                  <a:gdLst>
                    <a:gd name="connsiteX0" fmla="*/ 0 w 47625"/>
                    <a:gd name="connsiteY0" fmla="*/ 0 h 38100"/>
                    <a:gd name="connsiteX1" fmla="*/ 47625 w 47625"/>
                    <a:gd name="connsiteY1" fmla="*/ 0 h 38100"/>
                    <a:gd name="connsiteX2" fmla="*/ 47625 w 47625"/>
                    <a:gd name="connsiteY2" fmla="*/ 38100 h 38100"/>
                    <a:gd name="connsiteX3" fmla="*/ 0 w 47625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5" h="38100">
                      <a:moveTo>
                        <a:pt x="0" y="0"/>
                      </a:moveTo>
                      <a:lnTo>
                        <a:pt x="47625" y="0"/>
                      </a:lnTo>
                      <a:lnTo>
                        <a:pt x="47625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9346E7F9-9662-4AB2-A04B-EADB25C7B21A}"/>
                    </a:ext>
                  </a:extLst>
                </p:cNvPr>
                <p:cNvSpPr/>
                <p:nvPr/>
              </p:nvSpPr>
              <p:spPr>
                <a:xfrm>
                  <a:off x="656450" y="2382129"/>
                  <a:ext cx="47625" cy="38100"/>
                </a:xfrm>
                <a:custGeom>
                  <a:avLst/>
                  <a:gdLst>
                    <a:gd name="connsiteX0" fmla="*/ 0 w 47625"/>
                    <a:gd name="connsiteY0" fmla="*/ 0 h 38100"/>
                    <a:gd name="connsiteX1" fmla="*/ 47625 w 47625"/>
                    <a:gd name="connsiteY1" fmla="*/ 0 h 38100"/>
                    <a:gd name="connsiteX2" fmla="*/ 47625 w 47625"/>
                    <a:gd name="connsiteY2" fmla="*/ 38100 h 38100"/>
                    <a:gd name="connsiteX3" fmla="*/ 0 w 47625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5" h="38100">
                      <a:moveTo>
                        <a:pt x="0" y="0"/>
                      </a:moveTo>
                      <a:lnTo>
                        <a:pt x="47625" y="0"/>
                      </a:lnTo>
                      <a:lnTo>
                        <a:pt x="47625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BFF375D-3F60-4EF6-AD48-48244BB0213C}"/>
                    </a:ext>
                  </a:extLst>
                </p:cNvPr>
                <p:cNvSpPr/>
                <p:nvPr/>
              </p:nvSpPr>
              <p:spPr>
                <a:xfrm>
                  <a:off x="542150" y="2610729"/>
                  <a:ext cx="47625" cy="38100"/>
                </a:xfrm>
                <a:custGeom>
                  <a:avLst/>
                  <a:gdLst>
                    <a:gd name="connsiteX0" fmla="*/ 0 w 47625"/>
                    <a:gd name="connsiteY0" fmla="*/ 0 h 38100"/>
                    <a:gd name="connsiteX1" fmla="*/ 47625 w 47625"/>
                    <a:gd name="connsiteY1" fmla="*/ 0 h 38100"/>
                    <a:gd name="connsiteX2" fmla="*/ 47625 w 47625"/>
                    <a:gd name="connsiteY2" fmla="*/ 38100 h 38100"/>
                    <a:gd name="connsiteX3" fmla="*/ 0 w 47625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5" h="38100">
                      <a:moveTo>
                        <a:pt x="0" y="0"/>
                      </a:moveTo>
                      <a:lnTo>
                        <a:pt x="47625" y="0"/>
                      </a:lnTo>
                      <a:lnTo>
                        <a:pt x="47625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94CABBDE-C1F3-4B3E-926E-B010BC8F92DF}"/>
                    </a:ext>
                  </a:extLst>
                </p:cNvPr>
                <p:cNvSpPr/>
                <p:nvPr/>
              </p:nvSpPr>
              <p:spPr>
                <a:xfrm>
                  <a:off x="770750" y="2610729"/>
                  <a:ext cx="47625" cy="38100"/>
                </a:xfrm>
                <a:custGeom>
                  <a:avLst/>
                  <a:gdLst>
                    <a:gd name="connsiteX0" fmla="*/ 0 w 47625"/>
                    <a:gd name="connsiteY0" fmla="*/ 0 h 38100"/>
                    <a:gd name="connsiteX1" fmla="*/ 47625 w 47625"/>
                    <a:gd name="connsiteY1" fmla="*/ 0 h 38100"/>
                    <a:gd name="connsiteX2" fmla="*/ 47625 w 47625"/>
                    <a:gd name="connsiteY2" fmla="*/ 38100 h 38100"/>
                    <a:gd name="connsiteX3" fmla="*/ 0 w 47625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5" h="38100">
                      <a:moveTo>
                        <a:pt x="0" y="0"/>
                      </a:moveTo>
                      <a:lnTo>
                        <a:pt x="47625" y="0"/>
                      </a:lnTo>
                      <a:lnTo>
                        <a:pt x="47625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E061E5A-9E7C-46D1-847E-AA7DA48D1F9D}"/>
                    </a:ext>
                  </a:extLst>
                </p:cNvPr>
                <p:cNvSpPr/>
                <p:nvPr/>
              </p:nvSpPr>
              <p:spPr>
                <a:xfrm>
                  <a:off x="999350" y="2610729"/>
                  <a:ext cx="47625" cy="38100"/>
                </a:xfrm>
                <a:custGeom>
                  <a:avLst/>
                  <a:gdLst>
                    <a:gd name="connsiteX0" fmla="*/ 0 w 47625"/>
                    <a:gd name="connsiteY0" fmla="*/ 0 h 38100"/>
                    <a:gd name="connsiteX1" fmla="*/ 47625 w 47625"/>
                    <a:gd name="connsiteY1" fmla="*/ 0 h 38100"/>
                    <a:gd name="connsiteX2" fmla="*/ 47625 w 47625"/>
                    <a:gd name="connsiteY2" fmla="*/ 38100 h 38100"/>
                    <a:gd name="connsiteX3" fmla="*/ 0 w 47625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5" h="38100">
                      <a:moveTo>
                        <a:pt x="0" y="0"/>
                      </a:moveTo>
                      <a:lnTo>
                        <a:pt x="47625" y="0"/>
                      </a:lnTo>
                      <a:lnTo>
                        <a:pt x="47625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509CB624-D7EB-4986-B9F6-E2FB8F97ACF4}"/>
                    </a:ext>
                  </a:extLst>
                </p:cNvPr>
                <p:cNvSpPr/>
                <p:nvPr/>
              </p:nvSpPr>
              <p:spPr>
                <a:xfrm>
                  <a:off x="905652" y="2192324"/>
                  <a:ext cx="179422" cy="254184"/>
                </a:xfrm>
                <a:custGeom>
                  <a:avLst/>
                  <a:gdLst>
                    <a:gd name="connsiteX0" fmla="*/ 65122 w 179422"/>
                    <a:gd name="connsiteY0" fmla="*/ 0 h 254184"/>
                    <a:gd name="connsiteX1" fmla="*/ 46072 w 179422"/>
                    <a:gd name="connsiteY1" fmla="*/ 13687 h 254184"/>
                    <a:gd name="connsiteX2" fmla="*/ 46072 w 179422"/>
                    <a:gd name="connsiteY2" fmla="*/ 142180 h 254184"/>
                    <a:gd name="connsiteX3" fmla="*/ 0 w 179422"/>
                    <a:gd name="connsiteY3" fmla="*/ 142180 h 254184"/>
                    <a:gd name="connsiteX4" fmla="*/ 4696 w 179422"/>
                    <a:gd name="connsiteY4" fmla="*/ 161230 h 254184"/>
                    <a:gd name="connsiteX5" fmla="*/ 160372 w 179422"/>
                    <a:gd name="connsiteY5" fmla="*/ 161230 h 254184"/>
                    <a:gd name="connsiteX6" fmla="*/ 160372 w 179422"/>
                    <a:gd name="connsiteY6" fmla="*/ 254184 h 254184"/>
                    <a:gd name="connsiteX7" fmla="*/ 179422 w 179422"/>
                    <a:gd name="connsiteY7" fmla="*/ 249345 h 254184"/>
                    <a:gd name="connsiteX8" fmla="*/ 179422 w 179422"/>
                    <a:gd name="connsiteY8" fmla="*/ 142180 h 254184"/>
                    <a:gd name="connsiteX9" fmla="*/ 65122 w 179422"/>
                    <a:gd name="connsiteY9" fmla="*/ 142180 h 254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9422" h="254184">
                      <a:moveTo>
                        <a:pt x="65122" y="0"/>
                      </a:moveTo>
                      <a:cubicBezTo>
                        <a:pt x="58397" y="4016"/>
                        <a:pt x="52025" y="8595"/>
                        <a:pt x="46072" y="13687"/>
                      </a:cubicBezTo>
                      <a:lnTo>
                        <a:pt x="46072" y="142180"/>
                      </a:lnTo>
                      <a:lnTo>
                        <a:pt x="0" y="142180"/>
                      </a:lnTo>
                      <a:cubicBezTo>
                        <a:pt x="1111" y="148633"/>
                        <a:pt x="2679" y="154999"/>
                        <a:pt x="4696" y="161230"/>
                      </a:cubicBezTo>
                      <a:lnTo>
                        <a:pt x="160372" y="161230"/>
                      </a:lnTo>
                      <a:lnTo>
                        <a:pt x="160372" y="254184"/>
                      </a:lnTo>
                      <a:cubicBezTo>
                        <a:pt x="166829" y="253027"/>
                        <a:pt x="173196" y="251410"/>
                        <a:pt x="179422" y="249345"/>
                      </a:cubicBezTo>
                      <a:lnTo>
                        <a:pt x="179422" y="142180"/>
                      </a:lnTo>
                      <a:lnTo>
                        <a:pt x="65122" y="1421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43D2DD19-6768-4382-B416-67305C4704C9}"/>
                    </a:ext>
                  </a:extLst>
                </p:cNvPr>
                <p:cNvSpPr/>
                <p:nvPr/>
              </p:nvSpPr>
              <p:spPr>
                <a:xfrm>
                  <a:off x="494525" y="2105904"/>
                  <a:ext cx="704850" cy="704850"/>
                </a:xfrm>
                <a:custGeom>
                  <a:avLst/>
                  <a:gdLst>
                    <a:gd name="connsiteX0" fmla="*/ 685800 w 704850"/>
                    <a:gd name="connsiteY0" fmla="*/ 587740 h 704850"/>
                    <a:gd name="connsiteX1" fmla="*/ 685800 w 704850"/>
                    <a:gd name="connsiteY1" fmla="*/ 685800 h 704850"/>
                    <a:gd name="connsiteX2" fmla="*/ 476250 w 704850"/>
                    <a:gd name="connsiteY2" fmla="*/ 685800 h 704850"/>
                    <a:gd name="connsiteX3" fmla="*/ 476250 w 704850"/>
                    <a:gd name="connsiteY3" fmla="*/ 476250 h 704850"/>
                    <a:gd name="connsiteX4" fmla="*/ 619230 w 704850"/>
                    <a:gd name="connsiteY4" fmla="*/ 476250 h 704850"/>
                    <a:gd name="connsiteX5" fmla="*/ 615363 w 704850"/>
                    <a:gd name="connsiteY5" fmla="*/ 469744 h 704850"/>
                    <a:gd name="connsiteX6" fmla="*/ 609600 w 704850"/>
                    <a:gd name="connsiteY6" fmla="*/ 457200 h 704850"/>
                    <a:gd name="connsiteX7" fmla="*/ 590550 w 704850"/>
                    <a:gd name="connsiteY7" fmla="*/ 457200 h 704850"/>
                    <a:gd name="connsiteX8" fmla="*/ 590550 w 704850"/>
                    <a:gd name="connsiteY8" fmla="*/ 414652 h 704850"/>
                    <a:gd name="connsiteX9" fmla="*/ 571500 w 704850"/>
                    <a:gd name="connsiteY9" fmla="*/ 417662 h 704850"/>
                    <a:gd name="connsiteX10" fmla="*/ 571500 w 704850"/>
                    <a:gd name="connsiteY10" fmla="*/ 457200 h 704850"/>
                    <a:gd name="connsiteX11" fmla="*/ 361950 w 704850"/>
                    <a:gd name="connsiteY11" fmla="*/ 457200 h 704850"/>
                    <a:gd name="connsiteX12" fmla="*/ 361950 w 704850"/>
                    <a:gd name="connsiteY12" fmla="*/ 312620 h 704850"/>
                    <a:gd name="connsiteX13" fmla="*/ 343071 w 704850"/>
                    <a:gd name="connsiteY13" fmla="*/ 270520 h 704850"/>
                    <a:gd name="connsiteX14" fmla="*/ 342900 w 704850"/>
                    <a:gd name="connsiteY14" fmla="*/ 270520 h 704850"/>
                    <a:gd name="connsiteX15" fmla="*/ 342900 w 704850"/>
                    <a:gd name="connsiteY15" fmla="*/ 457200 h 704850"/>
                    <a:gd name="connsiteX16" fmla="*/ 133350 w 704850"/>
                    <a:gd name="connsiteY16" fmla="*/ 457200 h 704850"/>
                    <a:gd name="connsiteX17" fmla="*/ 133350 w 704850"/>
                    <a:gd name="connsiteY17" fmla="*/ 247650 h 704850"/>
                    <a:gd name="connsiteX18" fmla="*/ 337042 w 704850"/>
                    <a:gd name="connsiteY18" fmla="*/ 247650 h 704850"/>
                    <a:gd name="connsiteX19" fmla="*/ 334080 w 704850"/>
                    <a:gd name="connsiteY19" fmla="*/ 228600 h 704850"/>
                    <a:gd name="connsiteX20" fmla="*/ 247650 w 704850"/>
                    <a:gd name="connsiteY20" fmla="*/ 228600 h 704850"/>
                    <a:gd name="connsiteX21" fmla="*/ 247650 w 704850"/>
                    <a:gd name="connsiteY21" fmla="*/ 19050 h 704850"/>
                    <a:gd name="connsiteX22" fmla="*/ 440331 w 704850"/>
                    <a:gd name="connsiteY22" fmla="*/ 19050 h 704850"/>
                    <a:gd name="connsiteX23" fmla="*/ 476250 w 704850"/>
                    <a:gd name="connsiteY23" fmla="*/ 2543 h 704850"/>
                    <a:gd name="connsiteX24" fmla="*/ 476250 w 704850"/>
                    <a:gd name="connsiteY24" fmla="*/ 0 h 704850"/>
                    <a:gd name="connsiteX25" fmla="*/ 228600 w 704850"/>
                    <a:gd name="connsiteY25" fmla="*/ 0 h 704850"/>
                    <a:gd name="connsiteX26" fmla="*/ 228600 w 704850"/>
                    <a:gd name="connsiteY26" fmla="*/ 228600 h 704850"/>
                    <a:gd name="connsiteX27" fmla="*/ 114300 w 704850"/>
                    <a:gd name="connsiteY27" fmla="*/ 228600 h 704850"/>
                    <a:gd name="connsiteX28" fmla="*/ 114300 w 704850"/>
                    <a:gd name="connsiteY28" fmla="*/ 457200 h 704850"/>
                    <a:gd name="connsiteX29" fmla="*/ 0 w 704850"/>
                    <a:gd name="connsiteY29" fmla="*/ 457200 h 704850"/>
                    <a:gd name="connsiteX30" fmla="*/ 0 w 704850"/>
                    <a:gd name="connsiteY30" fmla="*/ 704850 h 704850"/>
                    <a:gd name="connsiteX31" fmla="*/ 704850 w 704850"/>
                    <a:gd name="connsiteY31" fmla="*/ 704850 h 704850"/>
                    <a:gd name="connsiteX32" fmla="*/ 704850 w 704850"/>
                    <a:gd name="connsiteY32" fmla="*/ 606914 h 704850"/>
                    <a:gd name="connsiteX33" fmla="*/ 685800 w 704850"/>
                    <a:gd name="connsiteY33" fmla="*/ 587740 h 704850"/>
                    <a:gd name="connsiteX34" fmla="*/ 228600 w 704850"/>
                    <a:gd name="connsiteY34" fmla="*/ 685800 h 704850"/>
                    <a:gd name="connsiteX35" fmla="*/ 19050 w 704850"/>
                    <a:gd name="connsiteY35" fmla="*/ 685800 h 704850"/>
                    <a:gd name="connsiteX36" fmla="*/ 19050 w 704850"/>
                    <a:gd name="connsiteY36" fmla="*/ 476250 h 704850"/>
                    <a:gd name="connsiteX37" fmla="*/ 228600 w 704850"/>
                    <a:gd name="connsiteY37" fmla="*/ 476250 h 704850"/>
                    <a:gd name="connsiteX38" fmla="*/ 457200 w 704850"/>
                    <a:gd name="connsiteY38" fmla="*/ 685800 h 704850"/>
                    <a:gd name="connsiteX39" fmla="*/ 247650 w 704850"/>
                    <a:gd name="connsiteY39" fmla="*/ 685800 h 704850"/>
                    <a:gd name="connsiteX40" fmla="*/ 247650 w 704850"/>
                    <a:gd name="connsiteY40" fmla="*/ 476250 h 704850"/>
                    <a:gd name="connsiteX41" fmla="*/ 457200 w 704850"/>
                    <a:gd name="connsiteY41" fmla="*/ 476250 h 704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04850" h="704850">
                      <a:moveTo>
                        <a:pt x="685800" y="587740"/>
                      </a:moveTo>
                      <a:lnTo>
                        <a:pt x="685800" y="685800"/>
                      </a:lnTo>
                      <a:lnTo>
                        <a:pt x="476250" y="685800"/>
                      </a:lnTo>
                      <a:lnTo>
                        <a:pt x="476250" y="476250"/>
                      </a:lnTo>
                      <a:lnTo>
                        <a:pt x="619230" y="476250"/>
                      </a:lnTo>
                      <a:lnTo>
                        <a:pt x="615363" y="469744"/>
                      </a:lnTo>
                      <a:cubicBezTo>
                        <a:pt x="613012" y="465774"/>
                        <a:pt x="611080" y="461570"/>
                        <a:pt x="609600" y="457200"/>
                      </a:cubicBezTo>
                      <a:lnTo>
                        <a:pt x="590550" y="457200"/>
                      </a:lnTo>
                      <a:lnTo>
                        <a:pt x="590550" y="414652"/>
                      </a:lnTo>
                      <a:cubicBezTo>
                        <a:pt x="584302" y="415947"/>
                        <a:pt x="577939" y="416928"/>
                        <a:pt x="571500" y="417662"/>
                      </a:cubicBezTo>
                      <a:lnTo>
                        <a:pt x="571500" y="457200"/>
                      </a:lnTo>
                      <a:lnTo>
                        <a:pt x="361950" y="457200"/>
                      </a:lnTo>
                      <a:lnTo>
                        <a:pt x="361950" y="312620"/>
                      </a:lnTo>
                      <a:cubicBezTo>
                        <a:pt x="354154" y="299310"/>
                        <a:pt x="347823" y="285194"/>
                        <a:pt x="343071" y="270520"/>
                      </a:cubicBezTo>
                      <a:cubicBezTo>
                        <a:pt x="342976" y="270224"/>
                        <a:pt x="342900" y="270234"/>
                        <a:pt x="342900" y="270520"/>
                      </a:cubicBezTo>
                      <a:lnTo>
                        <a:pt x="342900" y="457200"/>
                      </a:lnTo>
                      <a:lnTo>
                        <a:pt x="133350" y="457200"/>
                      </a:lnTo>
                      <a:lnTo>
                        <a:pt x="133350" y="247650"/>
                      </a:lnTo>
                      <a:lnTo>
                        <a:pt x="337042" y="247650"/>
                      </a:lnTo>
                      <a:cubicBezTo>
                        <a:pt x="335766" y="241402"/>
                        <a:pt x="334794" y="235039"/>
                        <a:pt x="334080" y="228600"/>
                      </a:cubicBezTo>
                      <a:lnTo>
                        <a:pt x="247650" y="228600"/>
                      </a:lnTo>
                      <a:lnTo>
                        <a:pt x="247650" y="19050"/>
                      </a:lnTo>
                      <a:lnTo>
                        <a:pt x="440331" y="19050"/>
                      </a:lnTo>
                      <a:cubicBezTo>
                        <a:pt x="451766" y="12445"/>
                        <a:pt x="463790" y="6919"/>
                        <a:pt x="476250" y="2543"/>
                      </a:cubicBezTo>
                      <a:lnTo>
                        <a:pt x="476250" y="0"/>
                      </a:lnTo>
                      <a:lnTo>
                        <a:pt x="228600" y="0"/>
                      </a:lnTo>
                      <a:lnTo>
                        <a:pt x="228600" y="228600"/>
                      </a:lnTo>
                      <a:lnTo>
                        <a:pt x="114300" y="228600"/>
                      </a:lnTo>
                      <a:lnTo>
                        <a:pt x="114300" y="457200"/>
                      </a:lnTo>
                      <a:lnTo>
                        <a:pt x="0" y="457200"/>
                      </a:lnTo>
                      <a:lnTo>
                        <a:pt x="0" y="704850"/>
                      </a:lnTo>
                      <a:lnTo>
                        <a:pt x="704850" y="704850"/>
                      </a:lnTo>
                      <a:lnTo>
                        <a:pt x="704850" y="606914"/>
                      </a:lnTo>
                      <a:cubicBezTo>
                        <a:pt x="697270" y="601874"/>
                        <a:pt x="690790" y="595353"/>
                        <a:pt x="685800" y="587740"/>
                      </a:cubicBezTo>
                      <a:close/>
                      <a:moveTo>
                        <a:pt x="228600" y="685800"/>
                      </a:moveTo>
                      <a:lnTo>
                        <a:pt x="19050" y="685800"/>
                      </a:lnTo>
                      <a:lnTo>
                        <a:pt x="19050" y="476250"/>
                      </a:lnTo>
                      <a:lnTo>
                        <a:pt x="228600" y="476250"/>
                      </a:lnTo>
                      <a:close/>
                      <a:moveTo>
                        <a:pt x="457200" y="685800"/>
                      </a:moveTo>
                      <a:lnTo>
                        <a:pt x="247650" y="685800"/>
                      </a:lnTo>
                      <a:lnTo>
                        <a:pt x="247650" y="476250"/>
                      </a:lnTo>
                      <a:lnTo>
                        <a:pt x="457200" y="4762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6B3F5086-AF27-4487-97BE-50EA3AB3675F}"/>
                    </a:ext>
                  </a:extLst>
                </p:cNvPr>
                <p:cNvSpPr/>
                <p:nvPr/>
              </p:nvSpPr>
              <p:spPr>
                <a:xfrm>
                  <a:off x="857225" y="2127384"/>
                  <a:ext cx="437477" cy="569090"/>
                </a:xfrm>
                <a:custGeom>
                  <a:avLst/>
                  <a:gdLst>
                    <a:gd name="connsiteX0" fmla="*/ 431951 w 437477"/>
                    <a:gd name="connsiteY0" fmla="*/ 498098 h 569090"/>
                    <a:gd name="connsiteX1" fmla="*/ 363200 w 437477"/>
                    <a:gd name="connsiteY1" fmla="*/ 382560 h 569090"/>
                    <a:gd name="connsiteX2" fmla="*/ 306421 w 437477"/>
                    <a:gd name="connsiteY2" fmla="*/ 366482 h 569090"/>
                    <a:gd name="connsiteX3" fmla="*/ 288743 w 437477"/>
                    <a:gd name="connsiteY3" fmla="*/ 336812 h 569090"/>
                    <a:gd name="connsiteX4" fmla="*/ 336812 w 437477"/>
                    <a:gd name="connsiteY4" fmla="*/ 80329 h 569090"/>
                    <a:gd name="connsiteX5" fmla="*/ 80328 w 437477"/>
                    <a:gd name="connsiteY5" fmla="*/ 32260 h 569090"/>
                    <a:gd name="connsiteX6" fmla="*/ 32260 w 437477"/>
                    <a:gd name="connsiteY6" fmla="*/ 288743 h 569090"/>
                    <a:gd name="connsiteX7" fmla="*/ 272484 w 437477"/>
                    <a:gd name="connsiteY7" fmla="*/ 346746 h 569090"/>
                    <a:gd name="connsiteX8" fmla="*/ 290029 w 437477"/>
                    <a:gd name="connsiteY8" fmla="*/ 376188 h 569090"/>
                    <a:gd name="connsiteX9" fmla="*/ 274255 w 437477"/>
                    <a:gd name="connsiteY9" fmla="*/ 398857 h 569090"/>
                    <a:gd name="connsiteX10" fmla="*/ 277218 w 437477"/>
                    <a:gd name="connsiteY10" fmla="*/ 433652 h 569090"/>
                    <a:gd name="connsiteX11" fmla="*/ 345960 w 437477"/>
                    <a:gd name="connsiteY11" fmla="*/ 549200 h 569090"/>
                    <a:gd name="connsiteX12" fmla="*/ 383278 w 437477"/>
                    <a:gd name="connsiteY12" fmla="*/ 569069 h 569090"/>
                    <a:gd name="connsiteX13" fmla="*/ 411272 w 437477"/>
                    <a:gd name="connsiteY13" fmla="*/ 561211 h 569090"/>
                    <a:gd name="connsiteX14" fmla="*/ 434904 w 437477"/>
                    <a:gd name="connsiteY14" fmla="*/ 532874 h 569090"/>
                    <a:gd name="connsiteX15" fmla="*/ 431951 w 437477"/>
                    <a:gd name="connsiteY15" fmla="*/ 498098 h 569090"/>
                    <a:gd name="connsiteX16" fmla="*/ 18509 w 437477"/>
                    <a:gd name="connsiteY16" fmla="*/ 200376 h 569090"/>
                    <a:gd name="connsiteX17" fmla="*/ 167270 w 437477"/>
                    <a:gd name="connsiteY17" fmla="*/ 17511 h 569090"/>
                    <a:gd name="connsiteX18" fmla="*/ 350135 w 437477"/>
                    <a:gd name="connsiteY18" fmla="*/ 166272 h 569090"/>
                    <a:gd name="connsiteX19" fmla="*/ 201374 w 437477"/>
                    <a:gd name="connsiteY19" fmla="*/ 349137 h 569090"/>
                    <a:gd name="connsiteX20" fmla="*/ 167270 w 437477"/>
                    <a:gd name="connsiteY20" fmla="*/ 349137 h 569090"/>
                    <a:gd name="connsiteX21" fmla="*/ 18509 w 437477"/>
                    <a:gd name="connsiteY21" fmla="*/ 200376 h 569090"/>
                    <a:gd name="connsiteX22" fmla="*/ 416911 w 437477"/>
                    <a:gd name="connsiteY22" fmla="*/ 526645 h 569090"/>
                    <a:gd name="connsiteX23" fmla="*/ 401538 w 437477"/>
                    <a:gd name="connsiteY23" fmla="*/ 544800 h 569090"/>
                    <a:gd name="connsiteX24" fmla="*/ 362333 w 437477"/>
                    <a:gd name="connsiteY24" fmla="*/ 539456 h 569090"/>
                    <a:gd name="connsiteX25" fmla="*/ 293572 w 437477"/>
                    <a:gd name="connsiteY25" fmla="*/ 423918 h 569090"/>
                    <a:gd name="connsiteX26" fmla="*/ 292239 w 437477"/>
                    <a:gd name="connsiteY26" fmla="*/ 405106 h 569090"/>
                    <a:gd name="connsiteX27" fmla="*/ 307602 w 437477"/>
                    <a:gd name="connsiteY27" fmla="*/ 386961 h 569090"/>
                    <a:gd name="connsiteX28" fmla="*/ 326014 w 437477"/>
                    <a:gd name="connsiteY28" fmla="*/ 381712 h 569090"/>
                    <a:gd name="connsiteX29" fmla="*/ 346817 w 437477"/>
                    <a:gd name="connsiteY29" fmla="*/ 392295 h 569090"/>
                    <a:gd name="connsiteX30" fmla="*/ 415559 w 437477"/>
                    <a:gd name="connsiteY30" fmla="*/ 507843 h 569090"/>
                    <a:gd name="connsiteX31" fmla="*/ 416911 w 437477"/>
                    <a:gd name="connsiteY31" fmla="*/ 526645 h 569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37477" h="569090">
                      <a:moveTo>
                        <a:pt x="431951" y="498098"/>
                      </a:moveTo>
                      <a:lnTo>
                        <a:pt x="363200" y="382560"/>
                      </a:lnTo>
                      <a:cubicBezTo>
                        <a:pt x="350714" y="364089"/>
                        <a:pt x="326737" y="357300"/>
                        <a:pt x="306421" y="366482"/>
                      </a:cubicBezTo>
                      <a:lnTo>
                        <a:pt x="288743" y="336812"/>
                      </a:lnTo>
                      <a:cubicBezTo>
                        <a:pt x="372842" y="279260"/>
                        <a:pt x="394364" y="164428"/>
                        <a:pt x="336812" y="80329"/>
                      </a:cubicBezTo>
                      <a:cubicBezTo>
                        <a:pt x="279260" y="-3771"/>
                        <a:pt x="164428" y="-25292"/>
                        <a:pt x="80328" y="32260"/>
                      </a:cubicBezTo>
                      <a:cubicBezTo>
                        <a:pt x="-3771" y="89812"/>
                        <a:pt x="-25292" y="204644"/>
                        <a:pt x="32260" y="288743"/>
                      </a:cubicBezTo>
                      <a:cubicBezTo>
                        <a:pt x="85652" y="366763"/>
                        <a:pt x="189374" y="391807"/>
                        <a:pt x="272484" y="346746"/>
                      </a:cubicBezTo>
                      <a:lnTo>
                        <a:pt x="290029" y="376188"/>
                      </a:lnTo>
                      <a:cubicBezTo>
                        <a:pt x="282838" y="382197"/>
                        <a:pt x="277391" y="390026"/>
                        <a:pt x="274255" y="398857"/>
                      </a:cubicBezTo>
                      <a:cubicBezTo>
                        <a:pt x="269982" y="410314"/>
                        <a:pt x="271069" y="423083"/>
                        <a:pt x="277218" y="433652"/>
                      </a:cubicBezTo>
                      <a:lnTo>
                        <a:pt x="345960" y="549200"/>
                      </a:lnTo>
                      <a:cubicBezTo>
                        <a:pt x="353986" y="561983"/>
                        <a:pt x="368193" y="569546"/>
                        <a:pt x="383278" y="569069"/>
                      </a:cubicBezTo>
                      <a:cubicBezTo>
                        <a:pt x="393146" y="569012"/>
                        <a:pt x="402816" y="566297"/>
                        <a:pt x="411272" y="561211"/>
                      </a:cubicBezTo>
                      <a:cubicBezTo>
                        <a:pt x="422247" y="554850"/>
                        <a:pt x="430618" y="544813"/>
                        <a:pt x="434904" y="532874"/>
                      </a:cubicBezTo>
                      <a:cubicBezTo>
                        <a:pt x="439174" y="521424"/>
                        <a:pt x="438091" y="508665"/>
                        <a:pt x="431951" y="498098"/>
                      </a:cubicBezTo>
                      <a:close/>
                      <a:moveTo>
                        <a:pt x="18509" y="200376"/>
                      </a:moveTo>
                      <a:cubicBezTo>
                        <a:pt x="9092" y="108799"/>
                        <a:pt x="75694" y="26928"/>
                        <a:pt x="167270" y="17511"/>
                      </a:cubicBezTo>
                      <a:cubicBezTo>
                        <a:pt x="258847" y="8093"/>
                        <a:pt x="340718" y="74696"/>
                        <a:pt x="350135" y="166272"/>
                      </a:cubicBezTo>
                      <a:cubicBezTo>
                        <a:pt x="359553" y="257848"/>
                        <a:pt x="292950" y="339720"/>
                        <a:pt x="201374" y="349137"/>
                      </a:cubicBezTo>
                      <a:cubicBezTo>
                        <a:pt x="190036" y="350303"/>
                        <a:pt x="178608" y="350303"/>
                        <a:pt x="167270" y="349137"/>
                      </a:cubicBezTo>
                      <a:cubicBezTo>
                        <a:pt x="88735" y="340987"/>
                        <a:pt x="26659" y="278911"/>
                        <a:pt x="18509" y="200376"/>
                      </a:cubicBezTo>
                      <a:close/>
                      <a:moveTo>
                        <a:pt x="416911" y="526645"/>
                      </a:moveTo>
                      <a:cubicBezTo>
                        <a:pt x="414079" y="534315"/>
                        <a:pt x="408637" y="540743"/>
                        <a:pt x="401538" y="544800"/>
                      </a:cubicBezTo>
                      <a:cubicBezTo>
                        <a:pt x="386850" y="553515"/>
                        <a:pt x="369267" y="551115"/>
                        <a:pt x="362333" y="539456"/>
                      </a:cubicBezTo>
                      <a:lnTo>
                        <a:pt x="293572" y="423918"/>
                      </a:lnTo>
                      <a:cubicBezTo>
                        <a:pt x="290340" y="418161"/>
                        <a:pt x="289851" y="411261"/>
                        <a:pt x="292239" y="405106"/>
                      </a:cubicBezTo>
                      <a:cubicBezTo>
                        <a:pt x="295067" y="397439"/>
                        <a:pt x="300507" y="391015"/>
                        <a:pt x="307602" y="386961"/>
                      </a:cubicBezTo>
                      <a:cubicBezTo>
                        <a:pt x="313159" y="383595"/>
                        <a:pt x="319518" y="381782"/>
                        <a:pt x="326014" y="381712"/>
                      </a:cubicBezTo>
                      <a:cubicBezTo>
                        <a:pt x="334336" y="381291"/>
                        <a:pt x="342256" y="385321"/>
                        <a:pt x="346817" y="392295"/>
                      </a:cubicBezTo>
                      <a:lnTo>
                        <a:pt x="415559" y="507843"/>
                      </a:lnTo>
                      <a:cubicBezTo>
                        <a:pt x="418797" y="513593"/>
                        <a:pt x="419293" y="520490"/>
                        <a:pt x="416911" y="5266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C589EE3-9C66-47D4-8809-11E8AC031C10}"/>
                  </a:ext>
                </a:extLst>
              </p:cNvPr>
              <p:cNvSpPr txBox="1"/>
              <p:nvPr/>
            </p:nvSpPr>
            <p:spPr>
              <a:xfrm>
                <a:off x="1323161" y="3961035"/>
                <a:ext cx="13308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latin typeface="Abadi" panose="020B0604020104020204" pitchFamily="34" charset="0"/>
                  </a:rPr>
                  <a:t>Scan </a:t>
                </a:r>
                <a:r>
                  <a:rPr lang="en-AU" sz="1600" b="1" dirty="0">
                    <a:solidFill>
                      <a:schemeClr val="accent6"/>
                    </a:solidFill>
                    <a:latin typeface="Abadi" panose="020B0604020104020204" pitchFamily="34" charset="0"/>
                  </a:rPr>
                  <a:t>Content</a:t>
                </a:r>
              </a:p>
            </p:txBody>
          </p:sp>
        </p:grpSp>
        <p:sp>
          <p:nvSpPr>
            <p:cNvPr id="63" name="Arrow: Striped Right 62">
              <a:extLst>
                <a:ext uri="{FF2B5EF4-FFF2-40B4-BE49-F238E27FC236}">
                  <a16:creationId xmlns:a16="http://schemas.microsoft.com/office/drawing/2014/main" id="{874CE1A8-C5C2-4DB8-B98A-AD6508CB70C7}"/>
                </a:ext>
              </a:extLst>
            </p:cNvPr>
            <p:cNvSpPr/>
            <p:nvPr/>
          </p:nvSpPr>
          <p:spPr>
            <a:xfrm>
              <a:off x="2670679" y="4095608"/>
              <a:ext cx="924213" cy="403363"/>
            </a:xfrm>
            <a:prstGeom prst="stripedRightArrow">
              <a:avLst/>
            </a:prstGeom>
            <a:solidFill>
              <a:srgbClr val="1DA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D924DF5-1C32-41F7-AE70-387FD3AFA0B6}"/>
              </a:ext>
            </a:extLst>
          </p:cNvPr>
          <p:cNvGrpSpPr/>
          <p:nvPr/>
        </p:nvGrpSpPr>
        <p:grpSpPr>
          <a:xfrm>
            <a:off x="4807563" y="3518683"/>
            <a:ext cx="3049180" cy="704850"/>
            <a:chOff x="545712" y="3413552"/>
            <a:chExt cx="3049180" cy="70485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EBD464C-6DCE-4278-AFE8-F3048FA0F256}"/>
                </a:ext>
              </a:extLst>
            </p:cNvPr>
            <p:cNvGrpSpPr/>
            <p:nvPr/>
          </p:nvGrpSpPr>
          <p:grpSpPr>
            <a:xfrm>
              <a:off x="545712" y="3413552"/>
              <a:ext cx="2124967" cy="704850"/>
              <a:chOff x="570686" y="3656702"/>
              <a:chExt cx="2124967" cy="704850"/>
            </a:xfrm>
          </p:grpSpPr>
          <p:grpSp>
            <p:nvGrpSpPr>
              <p:cNvPr id="10" name="Graphic 8" descr="Search Inventory">
                <a:extLst>
                  <a:ext uri="{FF2B5EF4-FFF2-40B4-BE49-F238E27FC236}">
                    <a16:creationId xmlns:a16="http://schemas.microsoft.com/office/drawing/2014/main" id="{ABB4A729-1CB9-4D08-936C-7E98FCED6B98}"/>
                  </a:ext>
                </a:extLst>
              </p:cNvPr>
              <p:cNvGrpSpPr/>
              <p:nvPr/>
            </p:nvGrpSpPr>
            <p:grpSpPr>
              <a:xfrm>
                <a:off x="570686" y="3656702"/>
                <a:ext cx="800178" cy="704850"/>
                <a:chOff x="494525" y="2105904"/>
                <a:chExt cx="800178" cy="704850"/>
              </a:xfrm>
              <a:solidFill>
                <a:srgbClr val="000000"/>
              </a:solidFill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A422C33B-D383-48BD-80F7-431D4991B570}"/>
                    </a:ext>
                  </a:extLst>
                </p:cNvPr>
                <p:cNvSpPr/>
                <p:nvPr/>
              </p:nvSpPr>
              <p:spPr>
                <a:xfrm>
                  <a:off x="770750" y="2153529"/>
                  <a:ext cx="47625" cy="38100"/>
                </a:xfrm>
                <a:custGeom>
                  <a:avLst/>
                  <a:gdLst>
                    <a:gd name="connsiteX0" fmla="*/ 0 w 47625"/>
                    <a:gd name="connsiteY0" fmla="*/ 0 h 38100"/>
                    <a:gd name="connsiteX1" fmla="*/ 47625 w 47625"/>
                    <a:gd name="connsiteY1" fmla="*/ 0 h 38100"/>
                    <a:gd name="connsiteX2" fmla="*/ 47625 w 47625"/>
                    <a:gd name="connsiteY2" fmla="*/ 38100 h 38100"/>
                    <a:gd name="connsiteX3" fmla="*/ 0 w 47625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5" h="38100">
                      <a:moveTo>
                        <a:pt x="0" y="0"/>
                      </a:moveTo>
                      <a:lnTo>
                        <a:pt x="47625" y="0"/>
                      </a:lnTo>
                      <a:lnTo>
                        <a:pt x="47625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273A2470-CF9B-492E-AC68-1FDEE48460CB}"/>
                    </a:ext>
                  </a:extLst>
                </p:cNvPr>
                <p:cNvSpPr/>
                <p:nvPr/>
              </p:nvSpPr>
              <p:spPr>
                <a:xfrm>
                  <a:off x="656450" y="2382129"/>
                  <a:ext cx="47625" cy="38100"/>
                </a:xfrm>
                <a:custGeom>
                  <a:avLst/>
                  <a:gdLst>
                    <a:gd name="connsiteX0" fmla="*/ 0 w 47625"/>
                    <a:gd name="connsiteY0" fmla="*/ 0 h 38100"/>
                    <a:gd name="connsiteX1" fmla="*/ 47625 w 47625"/>
                    <a:gd name="connsiteY1" fmla="*/ 0 h 38100"/>
                    <a:gd name="connsiteX2" fmla="*/ 47625 w 47625"/>
                    <a:gd name="connsiteY2" fmla="*/ 38100 h 38100"/>
                    <a:gd name="connsiteX3" fmla="*/ 0 w 47625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5" h="38100">
                      <a:moveTo>
                        <a:pt x="0" y="0"/>
                      </a:moveTo>
                      <a:lnTo>
                        <a:pt x="47625" y="0"/>
                      </a:lnTo>
                      <a:lnTo>
                        <a:pt x="47625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61B85D23-84A4-4198-81F2-4E6E3E7EDD23}"/>
                    </a:ext>
                  </a:extLst>
                </p:cNvPr>
                <p:cNvSpPr/>
                <p:nvPr/>
              </p:nvSpPr>
              <p:spPr>
                <a:xfrm>
                  <a:off x="542150" y="2610729"/>
                  <a:ext cx="47625" cy="38100"/>
                </a:xfrm>
                <a:custGeom>
                  <a:avLst/>
                  <a:gdLst>
                    <a:gd name="connsiteX0" fmla="*/ 0 w 47625"/>
                    <a:gd name="connsiteY0" fmla="*/ 0 h 38100"/>
                    <a:gd name="connsiteX1" fmla="*/ 47625 w 47625"/>
                    <a:gd name="connsiteY1" fmla="*/ 0 h 38100"/>
                    <a:gd name="connsiteX2" fmla="*/ 47625 w 47625"/>
                    <a:gd name="connsiteY2" fmla="*/ 38100 h 38100"/>
                    <a:gd name="connsiteX3" fmla="*/ 0 w 47625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5" h="38100">
                      <a:moveTo>
                        <a:pt x="0" y="0"/>
                      </a:moveTo>
                      <a:lnTo>
                        <a:pt x="47625" y="0"/>
                      </a:lnTo>
                      <a:lnTo>
                        <a:pt x="47625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29873EA3-B68A-4068-A4CB-06675DD46395}"/>
                    </a:ext>
                  </a:extLst>
                </p:cNvPr>
                <p:cNvSpPr/>
                <p:nvPr/>
              </p:nvSpPr>
              <p:spPr>
                <a:xfrm>
                  <a:off x="770750" y="2610729"/>
                  <a:ext cx="47625" cy="38100"/>
                </a:xfrm>
                <a:custGeom>
                  <a:avLst/>
                  <a:gdLst>
                    <a:gd name="connsiteX0" fmla="*/ 0 w 47625"/>
                    <a:gd name="connsiteY0" fmla="*/ 0 h 38100"/>
                    <a:gd name="connsiteX1" fmla="*/ 47625 w 47625"/>
                    <a:gd name="connsiteY1" fmla="*/ 0 h 38100"/>
                    <a:gd name="connsiteX2" fmla="*/ 47625 w 47625"/>
                    <a:gd name="connsiteY2" fmla="*/ 38100 h 38100"/>
                    <a:gd name="connsiteX3" fmla="*/ 0 w 47625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5" h="38100">
                      <a:moveTo>
                        <a:pt x="0" y="0"/>
                      </a:moveTo>
                      <a:lnTo>
                        <a:pt x="47625" y="0"/>
                      </a:lnTo>
                      <a:lnTo>
                        <a:pt x="47625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4732A2A7-CC08-44BA-B0FC-AFE74C85D92A}"/>
                    </a:ext>
                  </a:extLst>
                </p:cNvPr>
                <p:cNvSpPr/>
                <p:nvPr/>
              </p:nvSpPr>
              <p:spPr>
                <a:xfrm>
                  <a:off x="999350" y="2610729"/>
                  <a:ext cx="47625" cy="38100"/>
                </a:xfrm>
                <a:custGeom>
                  <a:avLst/>
                  <a:gdLst>
                    <a:gd name="connsiteX0" fmla="*/ 0 w 47625"/>
                    <a:gd name="connsiteY0" fmla="*/ 0 h 38100"/>
                    <a:gd name="connsiteX1" fmla="*/ 47625 w 47625"/>
                    <a:gd name="connsiteY1" fmla="*/ 0 h 38100"/>
                    <a:gd name="connsiteX2" fmla="*/ 47625 w 47625"/>
                    <a:gd name="connsiteY2" fmla="*/ 38100 h 38100"/>
                    <a:gd name="connsiteX3" fmla="*/ 0 w 47625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5" h="38100">
                      <a:moveTo>
                        <a:pt x="0" y="0"/>
                      </a:moveTo>
                      <a:lnTo>
                        <a:pt x="47625" y="0"/>
                      </a:lnTo>
                      <a:lnTo>
                        <a:pt x="47625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8B591E-46EB-437C-82D8-6B652B08437F}"/>
                    </a:ext>
                  </a:extLst>
                </p:cNvPr>
                <p:cNvSpPr/>
                <p:nvPr/>
              </p:nvSpPr>
              <p:spPr>
                <a:xfrm>
                  <a:off x="905652" y="2192324"/>
                  <a:ext cx="179422" cy="254184"/>
                </a:xfrm>
                <a:custGeom>
                  <a:avLst/>
                  <a:gdLst>
                    <a:gd name="connsiteX0" fmla="*/ 65122 w 179422"/>
                    <a:gd name="connsiteY0" fmla="*/ 0 h 254184"/>
                    <a:gd name="connsiteX1" fmla="*/ 46072 w 179422"/>
                    <a:gd name="connsiteY1" fmla="*/ 13687 h 254184"/>
                    <a:gd name="connsiteX2" fmla="*/ 46072 w 179422"/>
                    <a:gd name="connsiteY2" fmla="*/ 142180 h 254184"/>
                    <a:gd name="connsiteX3" fmla="*/ 0 w 179422"/>
                    <a:gd name="connsiteY3" fmla="*/ 142180 h 254184"/>
                    <a:gd name="connsiteX4" fmla="*/ 4696 w 179422"/>
                    <a:gd name="connsiteY4" fmla="*/ 161230 h 254184"/>
                    <a:gd name="connsiteX5" fmla="*/ 160372 w 179422"/>
                    <a:gd name="connsiteY5" fmla="*/ 161230 h 254184"/>
                    <a:gd name="connsiteX6" fmla="*/ 160372 w 179422"/>
                    <a:gd name="connsiteY6" fmla="*/ 254184 h 254184"/>
                    <a:gd name="connsiteX7" fmla="*/ 179422 w 179422"/>
                    <a:gd name="connsiteY7" fmla="*/ 249345 h 254184"/>
                    <a:gd name="connsiteX8" fmla="*/ 179422 w 179422"/>
                    <a:gd name="connsiteY8" fmla="*/ 142180 h 254184"/>
                    <a:gd name="connsiteX9" fmla="*/ 65122 w 179422"/>
                    <a:gd name="connsiteY9" fmla="*/ 142180 h 254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9422" h="254184">
                      <a:moveTo>
                        <a:pt x="65122" y="0"/>
                      </a:moveTo>
                      <a:cubicBezTo>
                        <a:pt x="58397" y="4016"/>
                        <a:pt x="52025" y="8595"/>
                        <a:pt x="46072" y="13687"/>
                      </a:cubicBezTo>
                      <a:lnTo>
                        <a:pt x="46072" y="142180"/>
                      </a:lnTo>
                      <a:lnTo>
                        <a:pt x="0" y="142180"/>
                      </a:lnTo>
                      <a:cubicBezTo>
                        <a:pt x="1111" y="148633"/>
                        <a:pt x="2679" y="154999"/>
                        <a:pt x="4696" y="161230"/>
                      </a:cubicBezTo>
                      <a:lnTo>
                        <a:pt x="160372" y="161230"/>
                      </a:lnTo>
                      <a:lnTo>
                        <a:pt x="160372" y="254184"/>
                      </a:lnTo>
                      <a:cubicBezTo>
                        <a:pt x="166829" y="253027"/>
                        <a:pt x="173196" y="251410"/>
                        <a:pt x="179422" y="249345"/>
                      </a:cubicBezTo>
                      <a:lnTo>
                        <a:pt x="179422" y="142180"/>
                      </a:lnTo>
                      <a:lnTo>
                        <a:pt x="65122" y="1421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40038FC-D8AD-4C09-857D-E082FCE5640C}"/>
                    </a:ext>
                  </a:extLst>
                </p:cNvPr>
                <p:cNvSpPr/>
                <p:nvPr/>
              </p:nvSpPr>
              <p:spPr>
                <a:xfrm>
                  <a:off x="494525" y="2105904"/>
                  <a:ext cx="704850" cy="704850"/>
                </a:xfrm>
                <a:custGeom>
                  <a:avLst/>
                  <a:gdLst>
                    <a:gd name="connsiteX0" fmla="*/ 685800 w 704850"/>
                    <a:gd name="connsiteY0" fmla="*/ 587740 h 704850"/>
                    <a:gd name="connsiteX1" fmla="*/ 685800 w 704850"/>
                    <a:gd name="connsiteY1" fmla="*/ 685800 h 704850"/>
                    <a:gd name="connsiteX2" fmla="*/ 476250 w 704850"/>
                    <a:gd name="connsiteY2" fmla="*/ 685800 h 704850"/>
                    <a:gd name="connsiteX3" fmla="*/ 476250 w 704850"/>
                    <a:gd name="connsiteY3" fmla="*/ 476250 h 704850"/>
                    <a:gd name="connsiteX4" fmla="*/ 619230 w 704850"/>
                    <a:gd name="connsiteY4" fmla="*/ 476250 h 704850"/>
                    <a:gd name="connsiteX5" fmla="*/ 615363 w 704850"/>
                    <a:gd name="connsiteY5" fmla="*/ 469744 h 704850"/>
                    <a:gd name="connsiteX6" fmla="*/ 609600 w 704850"/>
                    <a:gd name="connsiteY6" fmla="*/ 457200 h 704850"/>
                    <a:gd name="connsiteX7" fmla="*/ 590550 w 704850"/>
                    <a:gd name="connsiteY7" fmla="*/ 457200 h 704850"/>
                    <a:gd name="connsiteX8" fmla="*/ 590550 w 704850"/>
                    <a:gd name="connsiteY8" fmla="*/ 414652 h 704850"/>
                    <a:gd name="connsiteX9" fmla="*/ 571500 w 704850"/>
                    <a:gd name="connsiteY9" fmla="*/ 417662 h 704850"/>
                    <a:gd name="connsiteX10" fmla="*/ 571500 w 704850"/>
                    <a:gd name="connsiteY10" fmla="*/ 457200 h 704850"/>
                    <a:gd name="connsiteX11" fmla="*/ 361950 w 704850"/>
                    <a:gd name="connsiteY11" fmla="*/ 457200 h 704850"/>
                    <a:gd name="connsiteX12" fmla="*/ 361950 w 704850"/>
                    <a:gd name="connsiteY12" fmla="*/ 312620 h 704850"/>
                    <a:gd name="connsiteX13" fmla="*/ 343071 w 704850"/>
                    <a:gd name="connsiteY13" fmla="*/ 270520 h 704850"/>
                    <a:gd name="connsiteX14" fmla="*/ 342900 w 704850"/>
                    <a:gd name="connsiteY14" fmla="*/ 270520 h 704850"/>
                    <a:gd name="connsiteX15" fmla="*/ 342900 w 704850"/>
                    <a:gd name="connsiteY15" fmla="*/ 457200 h 704850"/>
                    <a:gd name="connsiteX16" fmla="*/ 133350 w 704850"/>
                    <a:gd name="connsiteY16" fmla="*/ 457200 h 704850"/>
                    <a:gd name="connsiteX17" fmla="*/ 133350 w 704850"/>
                    <a:gd name="connsiteY17" fmla="*/ 247650 h 704850"/>
                    <a:gd name="connsiteX18" fmla="*/ 337042 w 704850"/>
                    <a:gd name="connsiteY18" fmla="*/ 247650 h 704850"/>
                    <a:gd name="connsiteX19" fmla="*/ 334080 w 704850"/>
                    <a:gd name="connsiteY19" fmla="*/ 228600 h 704850"/>
                    <a:gd name="connsiteX20" fmla="*/ 247650 w 704850"/>
                    <a:gd name="connsiteY20" fmla="*/ 228600 h 704850"/>
                    <a:gd name="connsiteX21" fmla="*/ 247650 w 704850"/>
                    <a:gd name="connsiteY21" fmla="*/ 19050 h 704850"/>
                    <a:gd name="connsiteX22" fmla="*/ 440331 w 704850"/>
                    <a:gd name="connsiteY22" fmla="*/ 19050 h 704850"/>
                    <a:gd name="connsiteX23" fmla="*/ 476250 w 704850"/>
                    <a:gd name="connsiteY23" fmla="*/ 2543 h 704850"/>
                    <a:gd name="connsiteX24" fmla="*/ 476250 w 704850"/>
                    <a:gd name="connsiteY24" fmla="*/ 0 h 704850"/>
                    <a:gd name="connsiteX25" fmla="*/ 228600 w 704850"/>
                    <a:gd name="connsiteY25" fmla="*/ 0 h 704850"/>
                    <a:gd name="connsiteX26" fmla="*/ 228600 w 704850"/>
                    <a:gd name="connsiteY26" fmla="*/ 228600 h 704850"/>
                    <a:gd name="connsiteX27" fmla="*/ 114300 w 704850"/>
                    <a:gd name="connsiteY27" fmla="*/ 228600 h 704850"/>
                    <a:gd name="connsiteX28" fmla="*/ 114300 w 704850"/>
                    <a:gd name="connsiteY28" fmla="*/ 457200 h 704850"/>
                    <a:gd name="connsiteX29" fmla="*/ 0 w 704850"/>
                    <a:gd name="connsiteY29" fmla="*/ 457200 h 704850"/>
                    <a:gd name="connsiteX30" fmla="*/ 0 w 704850"/>
                    <a:gd name="connsiteY30" fmla="*/ 704850 h 704850"/>
                    <a:gd name="connsiteX31" fmla="*/ 704850 w 704850"/>
                    <a:gd name="connsiteY31" fmla="*/ 704850 h 704850"/>
                    <a:gd name="connsiteX32" fmla="*/ 704850 w 704850"/>
                    <a:gd name="connsiteY32" fmla="*/ 606914 h 704850"/>
                    <a:gd name="connsiteX33" fmla="*/ 685800 w 704850"/>
                    <a:gd name="connsiteY33" fmla="*/ 587740 h 704850"/>
                    <a:gd name="connsiteX34" fmla="*/ 228600 w 704850"/>
                    <a:gd name="connsiteY34" fmla="*/ 685800 h 704850"/>
                    <a:gd name="connsiteX35" fmla="*/ 19050 w 704850"/>
                    <a:gd name="connsiteY35" fmla="*/ 685800 h 704850"/>
                    <a:gd name="connsiteX36" fmla="*/ 19050 w 704850"/>
                    <a:gd name="connsiteY36" fmla="*/ 476250 h 704850"/>
                    <a:gd name="connsiteX37" fmla="*/ 228600 w 704850"/>
                    <a:gd name="connsiteY37" fmla="*/ 476250 h 704850"/>
                    <a:gd name="connsiteX38" fmla="*/ 457200 w 704850"/>
                    <a:gd name="connsiteY38" fmla="*/ 685800 h 704850"/>
                    <a:gd name="connsiteX39" fmla="*/ 247650 w 704850"/>
                    <a:gd name="connsiteY39" fmla="*/ 685800 h 704850"/>
                    <a:gd name="connsiteX40" fmla="*/ 247650 w 704850"/>
                    <a:gd name="connsiteY40" fmla="*/ 476250 h 704850"/>
                    <a:gd name="connsiteX41" fmla="*/ 457200 w 704850"/>
                    <a:gd name="connsiteY41" fmla="*/ 476250 h 704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04850" h="704850">
                      <a:moveTo>
                        <a:pt x="685800" y="587740"/>
                      </a:moveTo>
                      <a:lnTo>
                        <a:pt x="685800" y="685800"/>
                      </a:lnTo>
                      <a:lnTo>
                        <a:pt x="476250" y="685800"/>
                      </a:lnTo>
                      <a:lnTo>
                        <a:pt x="476250" y="476250"/>
                      </a:lnTo>
                      <a:lnTo>
                        <a:pt x="619230" y="476250"/>
                      </a:lnTo>
                      <a:lnTo>
                        <a:pt x="615363" y="469744"/>
                      </a:lnTo>
                      <a:cubicBezTo>
                        <a:pt x="613012" y="465774"/>
                        <a:pt x="611080" y="461570"/>
                        <a:pt x="609600" y="457200"/>
                      </a:cubicBezTo>
                      <a:lnTo>
                        <a:pt x="590550" y="457200"/>
                      </a:lnTo>
                      <a:lnTo>
                        <a:pt x="590550" y="414652"/>
                      </a:lnTo>
                      <a:cubicBezTo>
                        <a:pt x="584302" y="415947"/>
                        <a:pt x="577939" y="416928"/>
                        <a:pt x="571500" y="417662"/>
                      </a:cubicBezTo>
                      <a:lnTo>
                        <a:pt x="571500" y="457200"/>
                      </a:lnTo>
                      <a:lnTo>
                        <a:pt x="361950" y="457200"/>
                      </a:lnTo>
                      <a:lnTo>
                        <a:pt x="361950" y="312620"/>
                      </a:lnTo>
                      <a:cubicBezTo>
                        <a:pt x="354154" y="299310"/>
                        <a:pt x="347823" y="285194"/>
                        <a:pt x="343071" y="270520"/>
                      </a:cubicBezTo>
                      <a:cubicBezTo>
                        <a:pt x="342976" y="270224"/>
                        <a:pt x="342900" y="270234"/>
                        <a:pt x="342900" y="270520"/>
                      </a:cubicBezTo>
                      <a:lnTo>
                        <a:pt x="342900" y="457200"/>
                      </a:lnTo>
                      <a:lnTo>
                        <a:pt x="133350" y="457200"/>
                      </a:lnTo>
                      <a:lnTo>
                        <a:pt x="133350" y="247650"/>
                      </a:lnTo>
                      <a:lnTo>
                        <a:pt x="337042" y="247650"/>
                      </a:lnTo>
                      <a:cubicBezTo>
                        <a:pt x="335766" y="241402"/>
                        <a:pt x="334794" y="235039"/>
                        <a:pt x="334080" y="228600"/>
                      </a:cubicBezTo>
                      <a:lnTo>
                        <a:pt x="247650" y="228600"/>
                      </a:lnTo>
                      <a:lnTo>
                        <a:pt x="247650" y="19050"/>
                      </a:lnTo>
                      <a:lnTo>
                        <a:pt x="440331" y="19050"/>
                      </a:lnTo>
                      <a:cubicBezTo>
                        <a:pt x="451766" y="12445"/>
                        <a:pt x="463790" y="6919"/>
                        <a:pt x="476250" y="2543"/>
                      </a:cubicBezTo>
                      <a:lnTo>
                        <a:pt x="476250" y="0"/>
                      </a:lnTo>
                      <a:lnTo>
                        <a:pt x="228600" y="0"/>
                      </a:lnTo>
                      <a:lnTo>
                        <a:pt x="228600" y="228600"/>
                      </a:lnTo>
                      <a:lnTo>
                        <a:pt x="114300" y="228600"/>
                      </a:lnTo>
                      <a:lnTo>
                        <a:pt x="114300" y="457200"/>
                      </a:lnTo>
                      <a:lnTo>
                        <a:pt x="0" y="457200"/>
                      </a:lnTo>
                      <a:lnTo>
                        <a:pt x="0" y="704850"/>
                      </a:lnTo>
                      <a:lnTo>
                        <a:pt x="704850" y="704850"/>
                      </a:lnTo>
                      <a:lnTo>
                        <a:pt x="704850" y="606914"/>
                      </a:lnTo>
                      <a:cubicBezTo>
                        <a:pt x="697270" y="601874"/>
                        <a:pt x="690790" y="595353"/>
                        <a:pt x="685800" y="587740"/>
                      </a:cubicBezTo>
                      <a:close/>
                      <a:moveTo>
                        <a:pt x="228600" y="685800"/>
                      </a:moveTo>
                      <a:lnTo>
                        <a:pt x="19050" y="685800"/>
                      </a:lnTo>
                      <a:lnTo>
                        <a:pt x="19050" y="476250"/>
                      </a:lnTo>
                      <a:lnTo>
                        <a:pt x="228600" y="476250"/>
                      </a:lnTo>
                      <a:close/>
                      <a:moveTo>
                        <a:pt x="457200" y="685800"/>
                      </a:moveTo>
                      <a:lnTo>
                        <a:pt x="247650" y="685800"/>
                      </a:lnTo>
                      <a:lnTo>
                        <a:pt x="247650" y="476250"/>
                      </a:lnTo>
                      <a:lnTo>
                        <a:pt x="457200" y="4762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DDF38771-C288-4863-BE1B-B335DFABCA67}"/>
                    </a:ext>
                  </a:extLst>
                </p:cNvPr>
                <p:cNvSpPr/>
                <p:nvPr/>
              </p:nvSpPr>
              <p:spPr>
                <a:xfrm>
                  <a:off x="857225" y="2127384"/>
                  <a:ext cx="437477" cy="569090"/>
                </a:xfrm>
                <a:custGeom>
                  <a:avLst/>
                  <a:gdLst>
                    <a:gd name="connsiteX0" fmla="*/ 431951 w 437477"/>
                    <a:gd name="connsiteY0" fmla="*/ 498098 h 569090"/>
                    <a:gd name="connsiteX1" fmla="*/ 363200 w 437477"/>
                    <a:gd name="connsiteY1" fmla="*/ 382560 h 569090"/>
                    <a:gd name="connsiteX2" fmla="*/ 306421 w 437477"/>
                    <a:gd name="connsiteY2" fmla="*/ 366482 h 569090"/>
                    <a:gd name="connsiteX3" fmla="*/ 288743 w 437477"/>
                    <a:gd name="connsiteY3" fmla="*/ 336812 h 569090"/>
                    <a:gd name="connsiteX4" fmla="*/ 336812 w 437477"/>
                    <a:gd name="connsiteY4" fmla="*/ 80329 h 569090"/>
                    <a:gd name="connsiteX5" fmla="*/ 80328 w 437477"/>
                    <a:gd name="connsiteY5" fmla="*/ 32260 h 569090"/>
                    <a:gd name="connsiteX6" fmla="*/ 32260 w 437477"/>
                    <a:gd name="connsiteY6" fmla="*/ 288743 h 569090"/>
                    <a:gd name="connsiteX7" fmla="*/ 272484 w 437477"/>
                    <a:gd name="connsiteY7" fmla="*/ 346746 h 569090"/>
                    <a:gd name="connsiteX8" fmla="*/ 290029 w 437477"/>
                    <a:gd name="connsiteY8" fmla="*/ 376188 h 569090"/>
                    <a:gd name="connsiteX9" fmla="*/ 274255 w 437477"/>
                    <a:gd name="connsiteY9" fmla="*/ 398857 h 569090"/>
                    <a:gd name="connsiteX10" fmla="*/ 277218 w 437477"/>
                    <a:gd name="connsiteY10" fmla="*/ 433652 h 569090"/>
                    <a:gd name="connsiteX11" fmla="*/ 345960 w 437477"/>
                    <a:gd name="connsiteY11" fmla="*/ 549200 h 569090"/>
                    <a:gd name="connsiteX12" fmla="*/ 383278 w 437477"/>
                    <a:gd name="connsiteY12" fmla="*/ 569069 h 569090"/>
                    <a:gd name="connsiteX13" fmla="*/ 411272 w 437477"/>
                    <a:gd name="connsiteY13" fmla="*/ 561211 h 569090"/>
                    <a:gd name="connsiteX14" fmla="*/ 434904 w 437477"/>
                    <a:gd name="connsiteY14" fmla="*/ 532874 h 569090"/>
                    <a:gd name="connsiteX15" fmla="*/ 431951 w 437477"/>
                    <a:gd name="connsiteY15" fmla="*/ 498098 h 569090"/>
                    <a:gd name="connsiteX16" fmla="*/ 18509 w 437477"/>
                    <a:gd name="connsiteY16" fmla="*/ 200376 h 569090"/>
                    <a:gd name="connsiteX17" fmla="*/ 167270 w 437477"/>
                    <a:gd name="connsiteY17" fmla="*/ 17511 h 569090"/>
                    <a:gd name="connsiteX18" fmla="*/ 350135 w 437477"/>
                    <a:gd name="connsiteY18" fmla="*/ 166272 h 569090"/>
                    <a:gd name="connsiteX19" fmla="*/ 201374 w 437477"/>
                    <a:gd name="connsiteY19" fmla="*/ 349137 h 569090"/>
                    <a:gd name="connsiteX20" fmla="*/ 167270 w 437477"/>
                    <a:gd name="connsiteY20" fmla="*/ 349137 h 569090"/>
                    <a:gd name="connsiteX21" fmla="*/ 18509 w 437477"/>
                    <a:gd name="connsiteY21" fmla="*/ 200376 h 569090"/>
                    <a:gd name="connsiteX22" fmla="*/ 416911 w 437477"/>
                    <a:gd name="connsiteY22" fmla="*/ 526645 h 569090"/>
                    <a:gd name="connsiteX23" fmla="*/ 401538 w 437477"/>
                    <a:gd name="connsiteY23" fmla="*/ 544800 h 569090"/>
                    <a:gd name="connsiteX24" fmla="*/ 362333 w 437477"/>
                    <a:gd name="connsiteY24" fmla="*/ 539456 h 569090"/>
                    <a:gd name="connsiteX25" fmla="*/ 293572 w 437477"/>
                    <a:gd name="connsiteY25" fmla="*/ 423918 h 569090"/>
                    <a:gd name="connsiteX26" fmla="*/ 292239 w 437477"/>
                    <a:gd name="connsiteY26" fmla="*/ 405106 h 569090"/>
                    <a:gd name="connsiteX27" fmla="*/ 307602 w 437477"/>
                    <a:gd name="connsiteY27" fmla="*/ 386961 h 569090"/>
                    <a:gd name="connsiteX28" fmla="*/ 326014 w 437477"/>
                    <a:gd name="connsiteY28" fmla="*/ 381712 h 569090"/>
                    <a:gd name="connsiteX29" fmla="*/ 346817 w 437477"/>
                    <a:gd name="connsiteY29" fmla="*/ 392295 h 569090"/>
                    <a:gd name="connsiteX30" fmla="*/ 415559 w 437477"/>
                    <a:gd name="connsiteY30" fmla="*/ 507843 h 569090"/>
                    <a:gd name="connsiteX31" fmla="*/ 416911 w 437477"/>
                    <a:gd name="connsiteY31" fmla="*/ 526645 h 569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37477" h="569090">
                      <a:moveTo>
                        <a:pt x="431951" y="498098"/>
                      </a:moveTo>
                      <a:lnTo>
                        <a:pt x="363200" y="382560"/>
                      </a:lnTo>
                      <a:cubicBezTo>
                        <a:pt x="350714" y="364089"/>
                        <a:pt x="326737" y="357300"/>
                        <a:pt x="306421" y="366482"/>
                      </a:cubicBezTo>
                      <a:lnTo>
                        <a:pt x="288743" y="336812"/>
                      </a:lnTo>
                      <a:cubicBezTo>
                        <a:pt x="372842" y="279260"/>
                        <a:pt x="394364" y="164428"/>
                        <a:pt x="336812" y="80329"/>
                      </a:cubicBezTo>
                      <a:cubicBezTo>
                        <a:pt x="279260" y="-3771"/>
                        <a:pt x="164428" y="-25292"/>
                        <a:pt x="80328" y="32260"/>
                      </a:cubicBezTo>
                      <a:cubicBezTo>
                        <a:pt x="-3771" y="89812"/>
                        <a:pt x="-25292" y="204644"/>
                        <a:pt x="32260" y="288743"/>
                      </a:cubicBezTo>
                      <a:cubicBezTo>
                        <a:pt x="85652" y="366763"/>
                        <a:pt x="189374" y="391807"/>
                        <a:pt x="272484" y="346746"/>
                      </a:cubicBezTo>
                      <a:lnTo>
                        <a:pt x="290029" y="376188"/>
                      </a:lnTo>
                      <a:cubicBezTo>
                        <a:pt x="282838" y="382197"/>
                        <a:pt x="277391" y="390026"/>
                        <a:pt x="274255" y="398857"/>
                      </a:cubicBezTo>
                      <a:cubicBezTo>
                        <a:pt x="269982" y="410314"/>
                        <a:pt x="271069" y="423083"/>
                        <a:pt x="277218" y="433652"/>
                      </a:cubicBezTo>
                      <a:lnTo>
                        <a:pt x="345960" y="549200"/>
                      </a:lnTo>
                      <a:cubicBezTo>
                        <a:pt x="353986" y="561983"/>
                        <a:pt x="368193" y="569546"/>
                        <a:pt x="383278" y="569069"/>
                      </a:cubicBezTo>
                      <a:cubicBezTo>
                        <a:pt x="393146" y="569012"/>
                        <a:pt x="402816" y="566297"/>
                        <a:pt x="411272" y="561211"/>
                      </a:cubicBezTo>
                      <a:cubicBezTo>
                        <a:pt x="422247" y="554850"/>
                        <a:pt x="430618" y="544813"/>
                        <a:pt x="434904" y="532874"/>
                      </a:cubicBezTo>
                      <a:cubicBezTo>
                        <a:pt x="439174" y="521424"/>
                        <a:pt x="438091" y="508665"/>
                        <a:pt x="431951" y="498098"/>
                      </a:cubicBezTo>
                      <a:close/>
                      <a:moveTo>
                        <a:pt x="18509" y="200376"/>
                      </a:moveTo>
                      <a:cubicBezTo>
                        <a:pt x="9092" y="108799"/>
                        <a:pt x="75694" y="26928"/>
                        <a:pt x="167270" y="17511"/>
                      </a:cubicBezTo>
                      <a:cubicBezTo>
                        <a:pt x="258847" y="8093"/>
                        <a:pt x="340718" y="74696"/>
                        <a:pt x="350135" y="166272"/>
                      </a:cubicBezTo>
                      <a:cubicBezTo>
                        <a:pt x="359553" y="257848"/>
                        <a:pt x="292950" y="339720"/>
                        <a:pt x="201374" y="349137"/>
                      </a:cubicBezTo>
                      <a:cubicBezTo>
                        <a:pt x="190036" y="350303"/>
                        <a:pt x="178608" y="350303"/>
                        <a:pt x="167270" y="349137"/>
                      </a:cubicBezTo>
                      <a:cubicBezTo>
                        <a:pt x="88735" y="340987"/>
                        <a:pt x="26659" y="278911"/>
                        <a:pt x="18509" y="200376"/>
                      </a:cubicBezTo>
                      <a:close/>
                      <a:moveTo>
                        <a:pt x="416911" y="526645"/>
                      </a:moveTo>
                      <a:cubicBezTo>
                        <a:pt x="414079" y="534315"/>
                        <a:pt x="408637" y="540743"/>
                        <a:pt x="401538" y="544800"/>
                      </a:cubicBezTo>
                      <a:cubicBezTo>
                        <a:pt x="386850" y="553515"/>
                        <a:pt x="369267" y="551115"/>
                        <a:pt x="362333" y="539456"/>
                      </a:cubicBezTo>
                      <a:lnTo>
                        <a:pt x="293572" y="423918"/>
                      </a:lnTo>
                      <a:cubicBezTo>
                        <a:pt x="290340" y="418161"/>
                        <a:pt x="289851" y="411261"/>
                        <a:pt x="292239" y="405106"/>
                      </a:cubicBezTo>
                      <a:cubicBezTo>
                        <a:pt x="295067" y="397439"/>
                        <a:pt x="300507" y="391015"/>
                        <a:pt x="307602" y="386961"/>
                      </a:cubicBezTo>
                      <a:cubicBezTo>
                        <a:pt x="313159" y="383595"/>
                        <a:pt x="319518" y="381782"/>
                        <a:pt x="326014" y="381712"/>
                      </a:cubicBezTo>
                      <a:cubicBezTo>
                        <a:pt x="334336" y="381291"/>
                        <a:pt x="342256" y="385321"/>
                        <a:pt x="346817" y="392295"/>
                      </a:cubicBezTo>
                      <a:lnTo>
                        <a:pt x="415559" y="507843"/>
                      </a:lnTo>
                      <a:cubicBezTo>
                        <a:pt x="418797" y="513593"/>
                        <a:pt x="419293" y="520490"/>
                        <a:pt x="416911" y="5266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6C304C-1CF8-44AA-B0B8-48DAD8E3A8BF}"/>
                  </a:ext>
                </a:extLst>
              </p:cNvPr>
              <p:cNvSpPr txBox="1"/>
              <p:nvPr/>
            </p:nvSpPr>
            <p:spPr>
              <a:xfrm>
                <a:off x="1323161" y="3961035"/>
                <a:ext cx="13724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latin typeface="Abadi" panose="020B0604020104020204" pitchFamily="34" charset="0"/>
                  </a:rPr>
                  <a:t>Scan </a:t>
                </a:r>
                <a:r>
                  <a:rPr lang="en-AU" sz="1600" b="1" dirty="0">
                    <a:solidFill>
                      <a:schemeClr val="accent4"/>
                    </a:solidFill>
                    <a:latin typeface="Abadi" panose="020B0604020104020204" pitchFamily="34" charset="0"/>
                  </a:rPr>
                  <a:t>Abstract</a:t>
                </a:r>
              </a:p>
            </p:txBody>
          </p:sp>
        </p:grpSp>
        <p:sp>
          <p:nvSpPr>
            <p:cNvPr id="64" name="Arrow: Striped Right 63">
              <a:extLst>
                <a:ext uri="{FF2B5EF4-FFF2-40B4-BE49-F238E27FC236}">
                  <a16:creationId xmlns:a16="http://schemas.microsoft.com/office/drawing/2014/main" id="{08ACF1AB-02E9-4005-B33D-70415FD00A42}"/>
                </a:ext>
              </a:extLst>
            </p:cNvPr>
            <p:cNvSpPr/>
            <p:nvPr/>
          </p:nvSpPr>
          <p:spPr>
            <a:xfrm>
              <a:off x="2670679" y="3685480"/>
              <a:ext cx="924213" cy="403363"/>
            </a:xfrm>
            <a:prstGeom prst="stripedRightArrow">
              <a:avLst/>
            </a:prstGeom>
            <a:solidFill>
              <a:srgbClr val="1DA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6C3CAC6-D781-431A-81C7-D3EE538DC1B4}"/>
              </a:ext>
            </a:extLst>
          </p:cNvPr>
          <p:cNvSpPr txBox="1"/>
          <p:nvPr/>
        </p:nvSpPr>
        <p:spPr>
          <a:xfrm>
            <a:off x="290068" y="1773179"/>
            <a:ext cx="4653394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Abadi" panose="020B0604020104020204" pitchFamily="34" charset="0"/>
              </a:rPr>
              <a:t>The publications are written in English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Abadi" panose="020B0604020104020204" pitchFamily="34" charset="0"/>
              </a:rPr>
              <a:t>Research explicitly mention they are targeting trace recovery relating to software maintenance and change impact analysis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Abadi" panose="020B0604020104020204" pitchFamily="34" charset="0"/>
              </a:rPr>
              <a:t>Studies contain empirical results (e.g., case study, experiments </a:t>
            </a:r>
            <a:r>
              <a:rPr lang="en-AU" sz="1600" dirty="0">
                <a:latin typeface="Abadi" panose="020B0604020104020204" pitchFamily="34" charset="0"/>
              </a:rPr>
              <a:t>and surveys)</a:t>
            </a:r>
          </a:p>
        </p:txBody>
      </p:sp>
      <p:sp>
        <p:nvSpPr>
          <p:cNvPr id="89" name="Text Placeholder 1">
            <a:extLst>
              <a:ext uri="{FF2B5EF4-FFF2-40B4-BE49-F238E27FC236}">
                <a16:creationId xmlns:a16="http://schemas.microsoft.com/office/drawing/2014/main" id="{C5646CB0-DFF5-403A-A584-3153364731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7196" y="1133628"/>
            <a:ext cx="4900386" cy="334508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Selection Criteria </a:t>
            </a:r>
          </a:p>
        </p:txBody>
      </p:sp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58692033-A78E-4611-905F-2974A5053869}"/>
              </a:ext>
            </a:extLst>
          </p:cNvPr>
          <p:cNvSpPr txBox="1">
            <a:spLocks/>
          </p:cNvSpPr>
          <p:nvPr/>
        </p:nvSpPr>
        <p:spPr>
          <a:xfrm>
            <a:off x="6931223" y="1135458"/>
            <a:ext cx="4900386" cy="3345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chemeClr val="bg1"/>
                </a:solidFill>
              </a:rPr>
              <a:t> Publication Year  (2012 – 2019)</a:t>
            </a:r>
          </a:p>
        </p:txBody>
      </p:sp>
    </p:spTree>
    <p:extLst>
      <p:ext uri="{BB962C8B-B14F-4D97-AF65-F5344CB8AC3E}">
        <p14:creationId xmlns:p14="http://schemas.microsoft.com/office/powerpoint/2010/main" val="168773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C1123-83DF-467E-981F-4A0C9893CF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Quality 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40CE2-A98A-47FA-959F-182A2C365F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Data Extraction and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55D1A-BD3D-46F2-874D-3F051528C8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2156688"/>
            <a:ext cx="5047248" cy="225890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latin typeface="Abadi" panose="020B0604020104020204" pitchFamily="34" charset="0"/>
              </a:rPr>
              <a:t>Assessment of research design : </a:t>
            </a:r>
            <a:r>
              <a:rPr lang="en-US" sz="1800" dirty="0">
                <a:latin typeface="Abadi" panose="020B0604020104020204" pitchFamily="34" charset="0"/>
              </a:rPr>
              <a:t>To assess the quality of </a:t>
            </a:r>
            <a:r>
              <a:rPr lang="en-AU" sz="1800" dirty="0">
                <a:latin typeface="Abadi" panose="020B0604020104020204" pitchFamily="34" charset="0"/>
              </a:rPr>
              <a:t>studies, we reviewed </a:t>
            </a:r>
            <a:r>
              <a:rPr lang="en-US" sz="1800" dirty="0">
                <a:latin typeface="Abadi" panose="020B0604020104020204" pitchFamily="34" charset="0"/>
              </a:rPr>
              <a:t> the details of research objectives, </a:t>
            </a:r>
            <a:r>
              <a:rPr lang="en-AU" sz="1800" dirty="0">
                <a:latin typeface="Abadi" panose="020B0604020104020204" pitchFamily="34" charset="0"/>
              </a:rPr>
              <a:t>design and evaluation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latin typeface="Abadi" panose="020B0604020104020204" pitchFamily="34" charset="0"/>
              </a:rPr>
              <a:t>Assessment of publication source and impact : </a:t>
            </a:r>
            <a:r>
              <a:rPr lang="en-US" sz="1800" dirty="0">
                <a:latin typeface="Abadi" panose="020B0604020104020204" pitchFamily="34" charset="0"/>
              </a:rPr>
              <a:t>W</a:t>
            </a:r>
            <a:r>
              <a:rPr lang="en-AU" sz="1800" dirty="0">
                <a:latin typeface="Abadi" panose="020B0604020104020204" pitchFamily="34" charset="0"/>
              </a:rPr>
              <a:t>e checked the professional computer science CORE journal/conference </a:t>
            </a:r>
            <a:r>
              <a:rPr lang="en-US" sz="1800" dirty="0">
                <a:latin typeface="Abadi" panose="020B0604020104020204" pitchFamily="34" charset="0"/>
              </a:rPr>
              <a:t>ranking site to evaluate the quality of the publications’ sources.</a:t>
            </a:r>
            <a:endParaRPr lang="en-AU" sz="1800" dirty="0">
              <a:latin typeface="Abadi" panose="020B0604020104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1AFCF-1B25-4F14-926E-6674AE30F6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0114" y="2156688"/>
            <a:ext cx="4900386" cy="382208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1600" b="1" dirty="0">
                <a:latin typeface="Abadi" panose="020B0604020104020204" pitchFamily="34" charset="0"/>
              </a:rPr>
              <a:t>Title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1600" b="1" dirty="0">
                <a:latin typeface="Abadi" panose="020B0604020104020204" pitchFamily="34" charset="0"/>
              </a:rPr>
              <a:t>Authors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1600" b="1" dirty="0">
                <a:latin typeface="Abadi" panose="020B0604020104020204" pitchFamily="34" charset="0"/>
              </a:rPr>
              <a:t>Type of outlet (journal or conference)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1600" b="1" dirty="0">
                <a:latin typeface="Abadi" panose="020B0604020104020204" pitchFamily="34" charset="0"/>
              </a:rPr>
              <a:t>Name of outlet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1600" b="1" dirty="0">
                <a:latin typeface="Abadi" panose="020B0604020104020204" pitchFamily="34" charset="0"/>
              </a:rPr>
              <a:t>Publication Year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1600" b="1" dirty="0">
                <a:latin typeface="Abadi" panose="020B0604020104020204" pitchFamily="34" charset="0"/>
              </a:rPr>
              <a:t>Type of trace artifacts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1600" b="1" dirty="0">
                <a:latin typeface="Abadi" panose="020B0604020104020204" pitchFamily="34" charset="0"/>
              </a:rPr>
              <a:t>Trace direction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1600" b="1" dirty="0">
                <a:latin typeface="Abadi" panose="020B0604020104020204" pitchFamily="34" charset="0"/>
              </a:rPr>
              <a:t>Trace recovery technique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1600" b="1" dirty="0">
                <a:latin typeface="Abadi" panose="020B0604020104020204" pitchFamily="34" charset="0"/>
              </a:rPr>
              <a:t>Quality of evaluation (e.g., research design)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1600" b="1" dirty="0">
                <a:latin typeface="Abadi" panose="020B0604020104020204" pitchFamily="34" charset="0"/>
              </a:rPr>
              <a:t>Ranking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1600" b="1" dirty="0">
                <a:latin typeface="Abadi" panose="020B0604020104020204" pitchFamily="34" charset="0"/>
              </a:rPr>
              <a:t>CIA coverage </a:t>
            </a:r>
          </a:p>
          <a:p>
            <a:endParaRPr lang="en-AU" sz="16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83ECB1-DA9A-4232-BE45-69D69B39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50916"/>
            <a:ext cx="11745686" cy="108952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Quality Assessment &amp; Data Extraction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270480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D4E439-7AFE-41C2-9561-67F5879C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544089"/>
            <a:ext cx="9666514" cy="746846"/>
          </a:xfrm>
        </p:spPr>
        <p:txBody>
          <a:bodyPr/>
          <a:lstStyle/>
          <a:p>
            <a:r>
              <a:rPr lang="en-US" dirty="0"/>
              <a:t>Main Findings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7B128-5866-4067-9B7F-0E73E6CBF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686" y="2414284"/>
            <a:ext cx="9666514" cy="2349874"/>
          </a:xfrm>
        </p:spPr>
        <p:txBody>
          <a:bodyPr/>
          <a:lstStyle/>
          <a:p>
            <a:r>
              <a:rPr lang="en-US" dirty="0">
                <a:solidFill>
                  <a:srgbClr val="03556D"/>
                </a:solidFill>
                <a:latin typeface="Abadi" panose="020B0604020104020204" pitchFamily="34" charset="0"/>
              </a:rPr>
              <a:t>RQ1. What approaches have been adopted to recover traceability links between artifacts to support CIA?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AU" sz="1600" dirty="0">
                <a:solidFill>
                  <a:schemeClr val="accent3"/>
                </a:solidFill>
                <a:latin typeface="Abadi" panose="020B0604020104020204" pitchFamily="34" charset="0"/>
              </a:rPr>
              <a:t>Traceability Links Recovery Approaches Between Software Artifacts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AU" sz="1600" dirty="0">
                <a:solidFill>
                  <a:schemeClr val="accent3"/>
                </a:solidFill>
                <a:latin typeface="Abadi" panose="020B0604020104020204" pitchFamily="34" charset="0"/>
              </a:rPr>
              <a:t>Traceability tools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AU" sz="1600" dirty="0">
                <a:solidFill>
                  <a:schemeClr val="accent3"/>
                </a:solidFill>
                <a:latin typeface="Abadi" panose="020B0604020104020204" pitchFamily="34" charset="0"/>
              </a:rPr>
              <a:t>Evaluation and Traceability Direction</a:t>
            </a:r>
          </a:p>
          <a:p>
            <a:r>
              <a:rPr lang="en-US" dirty="0">
                <a:latin typeface="Abadi" panose="020B0604020104020204" pitchFamily="34" charset="0"/>
              </a:rPr>
              <a:t>RQ2. Which change impact sets have been covered?</a:t>
            </a:r>
            <a:endParaRPr lang="en-AU" dirty="0">
              <a:latin typeface="Abadi" panose="020B0604020104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AU" sz="1600" dirty="0">
                <a:solidFill>
                  <a:srgbClr val="03556D"/>
                </a:solidFill>
                <a:latin typeface="Abadi" panose="020B0604020104020204" pitchFamily="34" charset="0"/>
              </a:rPr>
              <a:t>Support Change Impact Set</a:t>
            </a:r>
          </a:p>
          <a:p>
            <a:r>
              <a:rPr lang="en-US" dirty="0">
                <a:latin typeface="Abadi" panose="020B0604020104020204" pitchFamily="34" charset="0"/>
              </a:rPr>
              <a:t>RQ3. How have studies adopted transitive tracing approaches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AU" sz="1600" dirty="0">
                <a:solidFill>
                  <a:srgbClr val="03556D"/>
                </a:solidFill>
                <a:latin typeface="Abadi" panose="020B0604020104020204" pitchFamily="34" charset="0"/>
              </a:rPr>
              <a:t>Traceability Links Recovery Methods</a:t>
            </a:r>
            <a:endParaRPr lang="en-US" sz="1600" dirty="0">
              <a:solidFill>
                <a:srgbClr val="03556D"/>
              </a:solidFill>
              <a:latin typeface="Abadi" panose="020B0604020104020204" pitchFamily="34" charset="0"/>
            </a:endParaRPr>
          </a:p>
        </p:txBody>
      </p:sp>
      <p:pic>
        <p:nvPicPr>
          <p:cNvPr id="11" name="Picture Placeholder 10" descr="Divider slide accent image">
            <a:extLst>
              <a:ext uri="{FF2B5EF4-FFF2-40B4-BE49-F238E27FC236}">
                <a16:creationId xmlns:a16="http://schemas.microsoft.com/office/drawing/2014/main" id="{E8D5AD70-28A1-4A01-AE97-1F4CBFF499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EB8303B-9502-480C-9C51-6EF9094D5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A910B8A-C82A-4E81-9270-CD27D277859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14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12" descr="uts-logo | GLOGIFT">
            <a:extLst>
              <a:ext uri="{FF2B5EF4-FFF2-40B4-BE49-F238E27FC236}">
                <a16:creationId xmlns:a16="http://schemas.microsoft.com/office/drawing/2014/main" id="{77924A40-12AA-445D-A0BD-D6BB1C1F6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482" y="135744"/>
            <a:ext cx="1025465" cy="469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58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83ECB1-DA9A-4232-BE45-69D69B39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306588"/>
            <a:ext cx="11616732" cy="424732"/>
          </a:xfrm>
        </p:spPr>
        <p:txBody>
          <a:bodyPr/>
          <a:lstStyle/>
          <a:p>
            <a:r>
              <a:rPr lang="en-US" sz="2400" dirty="0"/>
              <a:t>Traceability Links Recovery Approaches Between Software Artifacts (1/4)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2496E9-C6EA-4A43-9F44-44C934A9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752352"/>
            <a:ext cx="11070183" cy="5826759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713B955-FD3B-473F-A28C-D71A4DF74C56}"/>
              </a:ext>
            </a:extLst>
          </p:cNvPr>
          <p:cNvSpPr/>
          <p:nvPr/>
        </p:nvSpPr>
        <p:spPr>
          <a:xfrm>
            <a:off x="750277" y="4607169"/>
            <a:ext cx="1500554" cy="1699846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A2E141-67A6-469E-A558-65B5BAF4DFC7}"/>
              </a:ext>
            </a:extLst>
          </p:cNvPr>
          <p:cNvSpPr/>
          <p:nvPr/>
        </p:nvSpPr>
        <p:spPr>
          <a:xfrm>
            <a:off x="2403230" y="4595446"/>
            <a:ext cx="2473569" cy="1699846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D413E53-521D-4A59-93EF-000437A0FF3B}"/>
              </a:ext>
            </a:extLst>
          </p:cNvPr>
          <p:cNvSpPr/>
          <p:nvPr/>
        </p:nvSpPr>
        <p:spPr>
          <a:xfrm>
            <a:off x="750277" y="2133600"/>
            <a:ext cx="6236677" cy="750277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AF23EB-77C0-46BE-BD0B-A12FBE13C4E3}"/>
              </a:ext>
            </a:extLst>
          </p:cNvPr>
          <p:cNvSpPr/>
          <p:nvPr/>
        </p:nvSpPr>
        <p:spPr>
          <a:xfrm>
            <a:off x="4536831" y="996462"/>
            <a:ext cx="1559170" cy="961292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C7374A9-5E4E-4AAD-AAED-659FDD679BD1}"/>
              </a:ext>
            </a:extLst>
          </p:cNvPr>
          <p:cNvSpPr/>
          <p:nvPr/>
        </p:nvSpPr>
        <p:spPr>
          <a:xfrm>
            <a:off x="6986954" y="2133600"/>
            <a:ext cx="3634154" cy="750277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579EE47-439C-4E4B-B81F-58CFE9243AF6}"/>
              </a:ext>
            </a:extLst>
          </p:cNvPr>
          <p:cNvSpPr/>
          <p:nvPr/>
        </p:nvSpPr>
        <p:spPr>
          <a:xfrm>
            <a:off x="6095999" y="692699"/>
            <a:ext cx="5420497" cy="1419869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E41BF18-BB1F-476D-9BDD-CDCBCDF13FE5}"/>
              </a:ext>
            </a:extLst>
          </p:cNvPr>
          <p:cNvSpPr/>
          <p:nvPr/>
        </p:nvSpPr>
        <p:spPr>
          <a:xfrm>
            <a:off x="7162799" y="3856892"/>
            <a:ext cx="1301263" cy="750277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64DB140-33DE-4B55-9133-3E5496D040B9}"/>
              </a:ext>
            </a:extLst>
          </p:cNvPr>
          <p:cNvSpPr/>
          <p:nvPr/>
        </p:nvSpPr>
        <p:spPr>
          <a:xfrm>
            <a:off x="10099430" y="3290592"/>
            <a:ext cx="1417066" cy="859377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F1BC06-F84A-404F-A87A-96AECCBAB68B}"/>
              </a:ext>
            </a:extLst>
          </p:cNvPr>
          <p:cNvSpPr/>
          <p:nvPr/>
        </p:nvSpPr>
        <p:spPr>
          <a:xfrm>
            <a:off x="9788770" y="4607169"/>
            <a:ext cx="1417066" cy="859377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5A811FD-F11A-4F31-A585-31B398853A12}"/>
              </a:ext>
            </a:extLst>
          </p:cNvPr>
          <p:cNvSpPr/>
          <p:nvPr/>
        </p:nvSpPr>
        <p:spPr>
          <a:xfrm>
            <a:off x="11205837" y="1188521"/>
            <a:ext cx="310660" cy="452710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BCB6ED6-6B55-42E0-B893-57A3C5548E3C}"/>
              </a:ext>
            </a:extLst>
          </p:cNvPr>
          <p:cNvSpPr/>
          <p:nvPr/>
        </p:nvSpPr>
        <p:spPr>
          <a:xfrm>
            <a:off x="11170669" y="3216611"/>
            <a:ext cx="310660" cy="452710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05FBBCA-309B-4BD8-9B82-C0AE3AFC4ED8}"/>
              </a:ext>
            </a:extLst>
          </p:cNvPr>
          <p:cNvSpPr/>
          <p:nvPr/>
        </p:nvSpPr>
        <p:spPr>
          <a:xfrm>
            <a:off x="9717007" y="3286954"/>
            <a:ext cx="310660" cy="452710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95EF6C-46C0-4D76-89AD-996C11B2E3C1}"/>
              </a:ext>
            </a:extLst>
          </p:cNvPr>
          <p:cNvSpPr/>
          <p:nvPr/>
        </p:nvSpPr>
        <p:spPr>
          <a:xfrm>
            <a:off x="5362278" y="6148256"/>
            <a:ext cx="4902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Fig. Traceability link recovery publication trends</a:t>
            </a:r>
            <a:endParaRPr lang="en-AU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4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0CE0FC-6D43-4817-9060-F8AEABF3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8682696" cy="590931"/>
          </a:xfrm>
        </p:spPr>
        <p:txBody>
          <a:bodyPr/>
          <a:lstStyle/>
          <a:p>
            <a:r>
              <a:rPr lang="en-AU" dirty="0"/>
              <a:t>Information Retrieval –Based Approach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CADD59-CD61-4AFE-8A22-E95460B4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128" y="0"/>
            <a:ext cx="2060872" cy="590931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2BB7F1C-E227-4467-A650-EEAFCF61F3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314" y="1240065"/>
            <a:ext cx="10597802" cy="5117720"/>
          </a:xfrm>
          <a:prstGeom prst="hexagon">
            <a:avLst/>
          </a:prstGeom>
          <a:solidFill>
            <a:srgbClr val="D7E9FF"/>
          </a:solidFill>
          <a:ln>
            <a:extLst>
              <a:ext uri="{C807C97D-BFC1-408E-A445-0C87EB9F89A2}">
                <ask:lineSketchStyleProps xmlns:ask="http://schemas.microsoft.com/office/drawing/2018/sketchyshapes" sd="1959110095">
                  <a:custGeom>
                    <a:avLst/>
                    <a:gdLst>
                      <a:gd name="connsiteX0" fmla="*/ 0 w 10597802"/>
                      <a:gd name="connsiteY0" fmla="*/ 2558860 h 5117720"/>
                      <a:gd name="connsiteX1" fmla="*/ 243092 w 10597802"/>
                      <a:gd name="connsiteY1" fmla="*/ 2072677 h 5117720"/>
                      <a:gd name="connsiteX2" fmla="*/ 524566 w 10597802"/>
                      <a:gd name="connsiteY2" fmla="*/ 1509728 h 5117720"/>
                      <a:gd name="connsiteX3" fmla="*/ 767658 w 10597802"/>
                      <a:gd name="connsiteY3" fmla="*/ 1023545 h 5117720"/>
                      <a:gd name="connsiteX4" fmla="*/ 997955 w 10597802"/>
                      <a:gd name="connsiteY4" fmla="*/ 562950 h 5117720"/>
                      <a:gd name="connsiteX5" fmla="*/ 1279430 w 10597802"/>
                      <a:gd name="connsiteY5" fmla="*/ 1 h 5117720"/>
                      <a:gd name="connsiteX6" fmla="*/ 1708174 w 10597802"/>
                      <a:gd name="connsiteY6" fmla="*/ 1 h 5117720"/>
                      <a:gd name="connsiteX7" fmla="*/ 2538864 w 10597802"/>
                      <a:gd name="connsiteY7" fmla="*/ 1 h 5117720"/>
                      <a:gd name="connsiteX8" fmla="*/ 3289166 w 10597802"/>
                      <a:gd name="connsiteY8" fmla="*/ 1 h 5117720"/>
                      <a:gd name="connsiteX9" fmla="*/ 3959077 w 10597802"/>
                      <a:gd name="connsiteY9" fmla="*/ 1 h 5117720"/>
                      <a:gd name="connsiteX10" fmla="*/ 4628989 w 10597802"/>
                      <a:gd name="connsiteY10" fmla="*/ 1 h 5117720"/>
                      <a:gd name="connsiteX11" fmla="*/ 5057733 w 10597802"/>
                      <a:gd name="connsiteY11" fmla="*/ 1 h 5117720"/>
                      <a:gd name="connsiteX12" fmla="*/ 5808034 w 10597802"/>
                      <a:gd name="connsiteY12" fmla="*/ 1 h 5117720"/>
                      <a:gd name="connsiteX13" fmla="*/ 6638725 w 10597802"/>
                      <a:gd name="connsiteY13" fmla="*/ 1 h 5117720"/>
                      <a:gd name="connsiteX14" fmla="*/ 7228247 w 10597802"/>
                      <a:gd name="connsiteY14" fmla="*/ 1 h 5117720"/>
                      <a:gd name="connsiteX15" fmla="*/ 7817769 w 10597802"/>
                      <a:gd name="connsiteY15" fmla="*/ 1 h 5117720"/>
                      <a:gd name="connsiteX16" fmla="*/ 8326902 w 10597802"/>
                      <a:gd name="connsiteY16" fmla="*/ 1 h 5117720"/>
                      <a:gd name="connsiteX17" fmla="*/ 9318372 w 10597802"/>
                      <a:gd name="connsiteY17" fmla="*/ 1 h 5117720"/>
                      <a:gd name="connsiteX18" fmla="*/ 9548669 w 10597802"/>
                      <a:gd name="connsiteY18" fmla="*/ 460596 h 5117720"/>
                      <a:gd name="connsiteX19" fmla="*/ 9778967 w 10597802"/>
                      <a:gd name="connsiteY19" fmla="*/ 921190 h 5117720"/>
                      <a:gd name="connsiteX20" fmla="*/ 10022059 w 10597802"/>
                      <a:gd name="connsiteY20" fmla="*/ 1407373 h 5117720"/>
                      <a:gd name="connsiteX21" fmla="*/ 10303533 w 10597802"/>
                      <a:gd name="connsiteY21" fmla="*/ 1970322 h 5117720"/>
                      <a:gd name="connsiteX22" fmla="*/ 10597802 w 10597802"/>
                      <a:gd name="connsiteY22" fmla="*/ 2558860 h 5117720"/>
                      <a:gd name="connsiteX23" fmla="*/ 10367505 w 10597802"/>
                      <a:gd name="connsiteY23" fmla="*/ 3019455 h 5117720"/>
                      <a:gd name="connsiteX24" fmla="*/ 10124413 w 10597802"/>
                      <a:gd name="connsiteY24" fmla="*/ 3505638 h 5117720"/>
                      <a:gd name="connsiteX25" fmla="*/ 9881321 w 10597802"/>
                      <a:gd name="connsiteY25" fmla="*/ 3991821 h 5117720"/>
                      <a:gd name="connsiteX26" fmla="*/ 9638230 w 10597802"/>
                      <a:gd name="connsiteY26" fmla="*/ 4478004 h 5117720"/>
                      <a:gd name="connsiteX27" fmla="*/ 9318372 w 10597802"/>
                      <a:gd name="connsiteY27" fmla="*/ 5117719 h 5117720"/>
                      <a:gd name="connsiteX28" fmla="*/ 8809239 w 10597802"/>
                      <a:gd name="connsiteY28" fmla="*/ 5117719 h 5117720"/>
                      <a:gd name="connsiteX29" fmla="*/ 8139327 w 10597802"/>
                      <a:gd name="connsiteY29" fmla="*/ 5117719 h 5117720"/>
                      <a:gd name="connsiteX30" fmla="*/ 7469415 w 10597802"/>
                      <a:gd name="connsiteY30" fmla="*/ 5117719 h 5117720"/>
                      <a:gd name="connsiteX31" fmla="*/ 7040672 w 10597802"/>
                      <a:gd name="connsiteY31" fmla="*/ 5117719 h 5117720"/>
                      <a:gd name="connsiteX32" fmla="*/ 6451149 w 10597802"/>
                      <a:gd name="connsiteY32" fmla="*/ 5117719 h 5117720"/>
                      <a:gd name="connsiteX33" fmla="*/ 5781238 w 10597802"/>
                      <a:gd name="connsiteY33" fmla="*/ 5117719 h 5117720"/>
                      <a:gd name="connsiteX34" fmla="*/ 5030936 w 10597802"/>
                      <a:gd name="connsiteY34" fmla="*/ 5117719 h 5117720"/>
                      <a:gd name="connsiteX35" fmla="*/ 4361024 w 10597802"/>
                      <a:gd name="connsiteY35" fmla="*/ 5117719 h 5117720"/>
                      <a:gd name="connsiteX36" fmla="*/ 3610723 w 10597802"/>
                      <a:gd name="connsiteY36" fmla="*/ 5117719 h 5117720"/>
                      <a:gd name="connsiteX37" fmla="*/ 2780033 w 10597802"/>
                      <a:gd name="connsiteY37" fmla="*/ 5117719 h 5117720"/>
                      <a:gd name="connsiteX38" fmla="*/ 2029731 w 10597802"/>
                      <a:gd name="connsiteY38" fmla="*/ 5117719 h 5117720"/>
                      <a:gd name="connsiteX39" fmla="*/ 1279430 w 10597802"/>
                      <a:gd name="connsiteY39" fmla="*/ 5117719 h 5117720"/>
                      <a:gd name="connsiteX40" fmla="*/ 1061927 w 10597802"/>
                      <a:gd name="connsiteY40" fmla="*/ 4682713 h 5117720"/>
                      <a:gd name="connsiteX41" fmla="*/ 831629 w 10597802"/>
                      <a:gd name="connsiteY41" fmla="*/ 4222118 h 5117720"/>
                      <a:gd name="connsiteX42" fmla="*/ 614126 w 10597802"/>
                      <a:gd name="connsiteY42" fmla="*/ 3787112 h 5117720"/>
                      <a:gd name="connsiteX43" fmla="*/ 396623 w 10597802"/>
                      <a:gd name="connsiteY43" fmla="*/ 3352106 h 5117720"/>
                      <a:gd name="connsiteX44" fmla="*/ 0 w 10597802"/>
                      <a:gd name="connsiteY44" fmla="*/ 2558860 h 5117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10597802" h="5117720" fill="none" extrusionOk="0">
                        <a:moveTo>
                          <a:pt x="0" y="2558860"/>
                        </a:moveTo>
                        <a:cubicBezTo>
                          <a:pt x="67070" y="2430333"/>
                          <a:pt x="187706" y="2200861"/>
                          <a:pt x="243092" y="2072677"/>
                        </a:cubicBezTo>
                        <a:cubicBezTo>
                          <a:pt x="298478" y="1944493"/>
                          <a:pt x="438076" y="1641317"/>
                          <a:pt x="524566" y="1509728"/>
                        </a:cubicBezTo>
                        <a:cubicBezTo>
                          <a:pt x="611056" y="1378140"/>
                          <a:pt x="659522" y="1243057"/>
                          <a:pt x="767658" y="1023545"/>
                        </a:cubicBezTo>
                        <a:cubicBezTo>
                          <a:pt x="875794" y="804033"/>
                          <a:pt x="929241" y="662831"/>
                          <a:pt x="997955" y="562950"/>
                        </a:cubicBezTo>
                        <a:cubicBezTo>
                          <a:pt x="1066669" y="463069"/>
                          <a:pt x="1169610" y="260078"/>
                          <a:pt x="1279430" y="1"/>
                        </a:cubicBezTo>
                        <a:cubicBezTo>
                          <a:pt x="1393054" y="-828"/>
                          <a:pt x="1518221" y="-10725"/>
                          <a:pt x="1708174" y="1"/>
                        </a:cubicBezTo>
                        <a:cubicBezTo>
                          <a:pt x="1898127" y="10727"/>
                          <a:pt x="2331265" y="24721"/>
                          <a:pt x="2538864" y="1"/>
                        </a:cubicBezTo>
                        <a:cubicBezTo>
                          <a:pt x="2746463" y="-24719"/>
                          <a:pt x="2939602" y="-26660"/>
                          <a:pt x="3289166" y="1"/>
                        </a:cubicBezTo>
                        <a:cubicBezTo>
                          <a:pt x="3638730" y="26662"/>
                          <a:pt x="3648606" y="-1824"/>
                          <a:pt x="3959077" y="1"/>
                        </a:cubicBezTo>
                        <a:cubicBezTo>
                          <a:pt x="4269548" y="1826"/>
                          <a:pt x="4309413" y="25711"/>
                          <a:pt x="4628989" y="1"/>
                        </a:cubicBezTo>
                        <a:cubicBezTo>
                          <a:pt x="4948565" y="-25709"/>
                          <a:pt x="4931815" y="17531"/>
                          <a:pt x="5057733" y="1"/>
                        </a:cubicBezTo>
                        <a:cubicBezTo>
                          <a:pt x="5183651" y="-17529"/>
                          <a:pt x="5638281" y="-20504"/>
                          <a:pt x="5808034" y="1"/>
                        </a:cubicBezTo>
                        <a:cubicBezTo>
                          <a:pt x="5977787" y="20506"/>
                          <a:pt x="6316124" y="-40965"/>
                          <a:pt x="6638725" y="1"/>
                        </a:cubicBezTo>
                        <a:cubicBezTo>
                          <a:pt x="6961326" y="40967"/>
                          <a:pt x="6954508" y="25650"/>
                          <a:pt x="7228247" y="1"/>
                        </a:cubicBezTo>
                        <a:cubicBezTo>
                          <a:pt x="7501986" y="-25648"/>
                          <a:pt x="7587562" y="-3753"/>
                          <a:pt x="7817769" y="1"/>
                        </a:cubicBezTo>
                        <a:cubicBezTo>
                          <a:pt x="8047976" y="3755"/>
                          <a:pt x="8150748" y="19978"/>
                          <a:pt x="8326902" y="1"/>
                        </a:cubicBezTo>
                        <a:cubicBezTo>
                          <a:pt x="8503056" y="-19976"/>
                          <a:pt x="9016301" y="-13884"/>
                          <a:pt x="9318372" y="1"/>
                        </a:cubicBezTo>
                        <a:cubicBezTo>
                          <a:pt x="9399577" y="174231"/>
                          <a:pt x="9482877" y="294661"/>
                          <a:pt x="9548669" y="460596"/>
                        </a:cubicBezTo>
                        <a:cubicBezTo>
                          <a:pt x="9614461" y="626530"/>
                          <a:pt x="9693565" y="781078"/>
                          <a:pt x="9778967" y="921190"/>
                        </a:cubicBezTo>
                        <a:cubicBezTo>
                          <a:pt x="9864368" y="1061302"/>
                          <a:pt x="9964786" y="1297427"/>
                          <a:pt x="10022059" y="1407373"/>
                        </a:cubicBezTo>
                        <a:cubicBezTo>
                          <a:pt x="10079331" y="1517319"/>
                          <a:pt x="10215530" y="1856047"/>
                          <a:pt x="10303533" y="1970322"/>
                        </a:cubicBezTo>
                        <a:cubicBezTo>
                          <a:pt x="10391536" y="2084597"/>
                          <a:pt x="10511694" y="2368050"/>
                          <a:pt x="10597802" y="2558860"/>
                        </a:cubicBezTo>
                        <a:cubicBezTo>
                          <a:pt x="10510393" y="2758059"/>
                          <a:pt x="10486866" y="2822592"/>
                          <a:pt x="10367505" y="3019455"/>
                        </a:cubicBezTo>
                        <a:cubicBezTo>
                          <a:pt x="10248143" y="3216318"/>
                          <a:pt x="10184358" y="3356312"/>
                          <a:pt x="10124413" y="3505638"/>
                        </a:cubicBezTo>
                        <a:cubicBezTo>
                          <a:pt x="10064468" y="3654964"/>
                          <a:pt x="10017062" y="3763969"/>
                          <a:pt x="9881321" y="3991821"/>
                        </a:cubicBezTo>
                        <a:cubicBezTo>
                          <a:pt x="9745581" y="4219674"/>
                          <a:pt x="9719494" y="4324931"/>
                          <a:pt x="9638230" y="4478004"/>
                        </a:cubicBezTo>
                        <a:cubicBezTo>
                          <a:pt x="9556966" y="4631077"/>
                          <a:pt x="9408547" y="4896648"/>
                          <a:pt x="9318372" y="5117719"/>
                        </a:cubicBezTo>
                        <a:cubicBezTo>
                          <a:pt x="9209959" y="5104970"/>
                          <a:pt x="9005451" y="5101086"/>
                          <a:pt x="8809239" y="5117719"/>
                        </a:cubicBezTo>
                        <a:cubicBezTo>
                          <a:pt x="8613027" y="5134352"/>
                          <a:pt x="8316694" y="5090725"/>
                          <a:pt x="8139327" y="5117719"/>
                        </a:cubicBezTo>
                        <a:cubicBezTo>
                          <a:pt x="7961960" y="5144713"/>
                          <a:pt x="7651623" y="5123451"/>
                          <a:pt x="7469415" y="5117719"/>
                        </a:cubicBezTo>
                        <a:cubicBezTo>
                          <a:pt x="7287207" y="5111987"/>
                          <a:pt x="7193876" y="5129825"/>
                          <a:pt x="7040672" y="5117719"/>
                        </a:cubicBezTo>
                        <a:cubicBezTo>
                          <a:pt x="6887468" y="5105613"/>
                          <a:pt x="6727764" y="5136830"/>
                          <a:pt x="6451149" y="5117719"/>
                        </a:cubicBezTo>
                        <a:cubicBezTo>
                          <a:pt x="6174534" y="5098608"/>
                          <a:pt x="6049255" y="5100177"/>
                          <a:pt x="5781238" y="5117719"/>
                        </a:cubicBezTo>
                        <a:cubicBezTo>
                          <a:pt x="5513221" y="5135261"/>
                          <a:pt x="5212141" y="5126259"/>
                          <a:pt x="5030936" y="5117719"/>
                        </a:cubicBezTo>
                        <a:cubicBezTo>
                          <a:pt x="4849731" y="5109179"/>
                          <a:pt x="4553586" y="5107571"/>
                          <a:pt x="4361024" y="5117719"/>
                        </a:cubicBezTo>
                        <a:cubicBezTo>
                          <a:pt x="4168462" y="5127867"/>
                          <a:pt x="3932650" y="5111882"/>
                          <a:pt x="3610723" y="5117719"/>
                        </a:cubicBezTo>
                        <a:cubicBezTo>
                          <a:pt x="3288796" y="5123556"/>
                          <a:pt x="3070419" y="5082621"/>
                          <a:pt x="2780033" y="5117719"/>
                        </a:cubicBezTo>
                        <a:cubicBezTo>
                          <a:pt x="2489647" y="5152818"/>
                          <a:pt x="2322407" y="5116801"/>
                          <a:pt x="2029731" y="5117719"/>
                        </a:cubicBezTo>
                        <a:cubicBezTo>
                          <a:pt x="1737055" y="5118637"/>
                          <a:pt x="1608371" y="5147654"/>
                          <a:pt x="1279430" y="5117719"/>
                        </a:cubicBezTo>
                        <a:cubicBezTo>
                          <a:pt x="1170332" y="4928137"/>
                          <a:pt x="1176924" y="4862701"/>
                          <a:pt x="1061927" y="4682713"/>
                        </a:cubicBezTo>
                        <a:cubicBezTo>
                          <a:pt x="946930" y="4502725"/>
                          <a:pt x="884110" y="4347564"/>
                          <a:pt x="831629" y="4222118"/>
                        </a:cubicBezTo>
                        <a:cubicBezTo>
                          <a:pt x="779149" y="4096672"/>
                          <a:pt x="682114" y="3918352"/>
                          <a:pt x="614126" y="3787112"/>
                        </a:cubicBezTo>
                        <a:cubicBezTo>
                          <a:pt x="546138" y="3655872"/>
                          <a:pt x="468651" y="3509274"/>
                          <a:pt x="396623" y="3352106"/>
                        </a:cubicBezTo>
                        <a:cubicBezTo>
                          <a:pt x="324595" y="3194938"/>
                          <a:pt x="86414" y="2795350"/>
                          <a:pt x="0" y="2558860"/>
                        </a:cubicBezTo>
                        <a:close/>
                      </a:path>
                      <a:path w="10597802" h="5117720" stroke="0" extrusionOk="0">
                        <a:moveTo>
                          <a:pt x="0" y="2558860"/>
                        </a:moveTo>
                        <a:cubicBezTo>
                          <a:pt x="116033" y="2370808"/>
                          <a:pt x="135633" y="2335279"/>
                          <a:pt x="217503" y="2123854"/>
                        </a:cubicBezTo>
                        <a:cubicBezTo>
                          <a:pt x="299373" y="1912429"/>
                          <a:pt x="390989" y="1826175"/>
                          <a:pt x="498978" y="1560905"/>
                        </a:cubicBezTo>
                        <a:cubicBezTo>
                          <a:pt x="606967" y="1295635"/>
                          <a:pt x="629749" y="1310381"/>
                          <a:pt x="729275" y="1100310"/>
                        </a:cubicBezTo>
                        <a:cubicBezTo>
                          <a:pt x="828802" y="890240"/>
                          <a:pt x="877340" y="787090"/>
                          <a:pt x="972367" y="614127"/>
                        </a:cubicBezTo>
                        <a:cubicBezTo>
                          <a:pt x="1067394" y="441164"/>
                          <a:pt x="1184849" y="124346"/>
                          <a:pt x="1279430" y="1"/>
                        </a:cubicBezTo>
                        <a:cubicBezTo>
                          <a:pt x="1447986" y="14351"/>
                          <a:pt x="1669696" y="22610"/>
                          <a:pt x="1788563" y="1"/>
                        </a:cubicBezTo>
                        <a:cubicBezTo>
                          <a:pt x="1907430" y="-22608"/>
                          <a:pt x="2029213" y="17850"/>
                          <a:pt x="2217307" y="1"/>
                        </a:cubicBezTo>
                        <a:cubicBezTo>
                          <a:pt x="2405401" y="-17848"/>
                          <a:pt x="2548838" y="-21310"/>
                          <a:pt x="2806829" y="1"/>
                        </a:cubicBezTo>
                        <a:cubicBezTo>
                          <a:pt x="3064820" y="21312"/>
                          <a:pt x="3167479" y="-9726"/>
                          <a:pt x="3476741" y="1"/>
                        </a:cubicBezTo>
                        <a:cubicBezTo>
                          <a:pt x="3786003" y="9728"/>
                          <a:pt x="3776326" y="-14446"/>
                          <a:pt x="3985874" y="1"/>
                        </a:cubicBezTo>
                        <a:cubicBezTo>
                          <a:pt x="4195422" y="14448"/>
                          <a:pt x="4370154" y="17400"/>
                          <a:pt x="4736175" y="1"/>
                        </a:cubicBezTo>
                        <a:cubicBezTo>
                          <a:pt x="5102196" y="-17398"/>
                          <a:pt x="5189361" y="-23865"/>
                          <a:pt x="5486476" y="1"/>
                        </a:cubicBezTo>
                        <a:cubicBezTo>
                          <a:pt x="5783591" y="23867"/>
                          <a:pt x="5796062" y="4957"/>
                          <a:pt x="5915220" y="1"/>
                        </a:cubicBezTo>
                        <a:cubicBezTo>
                          <a:pt x="6034378" y="-4955"/>
                          <a:pt x="6362011" y="-20449"/>
                          <a:pt x="6504742" y="1"/>
                        </a:cubicBezTo>
                        <a:cubicBezTo>
                          <a:pt x="6647473" y="20451"/>
                          <a:pt x="6854420" y="20250"/>
                          <a:pt x="7174654" y="1"/>
                        </a:cubicBezTo>
                        <a:cubicBezTo>
                          <a:pt x="7494888" y="-20248"/>
                          <a:pt x="7581960" y="-1355"/>
                          <a:pt x="7764177" y="1"/>
                        </a:cubicBezTo>
                        <a:cubicBezTo>
                          <a:pt x="7946394" y="1357"/>
                          <a:pt x="8053984" y="-11216"/>
                          <a:pt x="8273310" y="1"/>
                        </a:cubicBezTo>
                        <a:cubicBezTo>
                          <a:pt x="8492636" y="11218"/>
                          <a:pt x="8584264" y="-2336"/>
                          <a:pt x="8702053" y="1"/>
                        </a:cubicBezTo>
                        <a:cubicBezTo>
                          <a:pt x="8819842" y="2338"/>
                          <a:pt x="9069652" y="8157"/>
                          <a:pt x="9318372" y="1"/>
                        </a:cubicBezTo>
                        <a:cubicBezTo>
                          <a:pt x="9383928" y="181147"/>
                          <a:pt x="9493375" y="347121"/>
                          <a:pt x="9548669" y="460596"/>
                        </a:cubicBezTo>
                        <a:cubicBezTo>
                          <a:pt x="9603963" y="574071"/>
                          <a:pt x="9751399" y="803332"/>
                          <a:pt x="9804555" y="972367"/>
                        </a:cubicBezTo>
                        <a:cubicBezTo>
                          <a:pt x="9857711" y="1141402"/>
                          <a:pt x="9957903" y="1321278"/>
                          <a:pt x="10060441" y="1484139"/>
                        </a:cubicBezTo>
                        <a:cubicBezTo>
                          <a:pt x="10162979" y="1647000"/>
                          <a:pt x="10206467" y="1801548"/>
                          <a:pt x="10277945" y="1919145"/>
                        </a:cubicBezTo>
                        <a:cubicBezTo>
                          <a:pt x="10349423" y="2036742"/>
                          <a:pt x="10542027" y="2419793"/>
                          <a:pt x="10597802" y="2558860"/>
                        </a:cubicBezTo>
                        <a:cubicBezTo>
                          <a:pt x="10467275" y="2754914"/>
                          <a:pt x="10426710" y="2940276"/>
                          <a:pt x="10316327" y="3121809"/>
                        </a:cubicBezTo>
                        <a:cubicBezTo>
                          <a:pt x="10205944" y="3303343"/>
                          <a:pt x="10141724" y="3463965"/>
                          <a:pt x="10034853" y="3684758"/>
                        </a:cubicBezTo>
                        <a:cubicBezTo>
                          <a:pt x="9927982" y="3905551"/>
                          <a:pt x="9870743" y="3957778"/>
                          <a:pt x="9766173" y="4222118"/>
                        </a:cubicBezTo>
                        <a:cubicBezTo>
                          <a:pt x="9661603" y="4486458"/>
                          <a:pt x="9506672" y="4842353"/>
                          <a:pt x="9318372" y="5117719"/>
                        </a:cubicBezTo>
                        <a:cubicBezTo>
                          <a:pt x="9116536" y="5137203"/>
                          <a:pt x="8805891" y="5135922"/>
                          <a:pt x="8487681" y="5117719"/>
                        </a:cubicBezTo>
                        <a:cubicBezTo>
                          <a:pt x="8169471" y="5099516"/>
                          <a:pt x="8005452" y="5125016"/>
                          <a:pt x="7817769" y="5117719"/>
                        </a:cubicBezTo>
                        <a:cubicBezTo>
                          <a:pt x="7630086" y="5110422"/>
                          <a:pt x="7296025" y="5078913"/>
                          <a:pt x="6987079" y="5117719"/>
                        </a:cubicBezTo>
                        <a:cubicBezTo>
                          <a:pt x="6678133" y="5156526"/>
                          <a:pt x="6598009" y="5096934"/>
                          <a:pt x="6236778" y="5117719"/>
                        </a:cubicBezTo>
                        <a:cubicBezTo>
                          <a:pt x="5875547" y="5138504"/>
                          <a:pt x="5799515" y="5102268"/>
                          <a:pt x="5566866" y="5117719"/>
                        </a:cubicBezTo>
                        <a:cubicBezTo>
                          <a:pt x="5334217" y="5133170"/>
                          <a:pt x="5209466" y="5131897"/>
                          <a:pt x="4896954" y="5117719"/>
                        </a:cubicBezTo>
                        <a:cubicBezTo>
                          <a:pt x="4584442" y="5103541"/>
                          <a:pt x="4443778" y="5089472"/>
                          <a:pt x="4227042" y="5117719"/>
                        </a:cubicBezTo>
                        <a:cubicBezTo>
                          <a:pt x="4010306" y="5145966"/>
                          <a:pt x="4001258" y="5136537"/>
                          <a:pt x="3798298" y="5117719"/>
                        </a:cubicBezTo>
                        <a:cubicBezTo>
                          <a:pt x="3595338" y="5098901"/>
                          <a:pt x="3382339" y="5111645"/>
                          <a:pt x="3208776" y="5117719"/>
                        </a:cubicBezTo>
                        <a:cubicBezTo>
                          <a:pt x="3035213" y="5123793"/>
                          <a:pt x="2786591" y="5090015"/>
                          <a:pt x="2458475" y="5117719"/>
                        </a:cubicBezTo>
                        <a:cubicBezTo>
                          <a:pt x="2130359" y="5145423"/>
                          <a:pt x="2065672" y="5115085"/>
                          <a:pt x="1949342" y="5117719"/>
                        </a:cubicBezTo>
                        <a:cubicBezTo>
                          <a:pt x="1833012" y="5120353"/>
                          <a:pt x="1477001" y="5137184"/>
                          <a:pt x="1279430" y="5117719"/>
                        </a:cubicBezTo>
                        <a:cubicBezTo>
                          <a:pt x="1189860" y="4986679"/>
                          <a:pt x="1140793" y="4789133"/>
                          <a:pt x="1036338" y="4631536"/>
                        </a:cubicBezTo>
                        <a:cubicBezTo>
                          <a:pt x="931884" y="4473939"/>
                          <a:pt x="942768" y="4387554"/>
                          <a:pt x="806041" y="4170941"/>
                        </a:cubicBezTo>
                        <a:cubicBezTo>
                          <a:pt x="669314" y="3954328"/>
                          <a:pt x="627424" y="3791850"/>
                          <a:pt x="562949" y="3684758"/>
                        </a:cubicBezTo>
                        <a:cubicBezTo>
                          <a:pt x="498475" y="3577666"/>
                          <a:pt x="443710" y="3430051"/>
                          <a:pt x="332652" y="3224163"/>
                        </a:cubicBezTo>
                        <a:cubicBezTo>
                          <a:pt x="221594" y="3018275"/>
                          <a:pt x="106338" y="2746268"/>
                          <a:pt x="0" y="255886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chemeClr val="tx1"/>
                </a:solidFill>
                <a:latin typeface="Abadi" panose="020B0604020104020204" pitchFamily="34" charset="0"/>
              </a:rPr>
              <a:t>Model</a:t>
            </a:r>
            <a:r>
              <a:rPr lang="en-AU" sz="1600" dirty="0">
                <a:solidFill>
                  <a:schemeClr val="tx1"/>
                </a:solidFill>
                <a:latin typeface="Abadi" panose="020B0604020104020204" pitchFamily="34" charset="0"/>
              </a:rPr>
              <a:t> - vector space </a:t>
            </a:r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models (VSMs), latent semantic indexing (LSI), Jensen and Shannon models (JSMs),  latent Dirichlet allocation (LDA) are the most applied techniques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Abadi" panose="020B0604020104020204" pitchFamily="34" charset="0"/>
              </a:rPr>
              <a:t>Metadata</a:t>
            </a:r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 – Code (Class, Methods, Identifiers),  Requirements, Bug Report Description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chemeClr val="tx1"/>
                </a:solidFill>
                <a:latin typeface="Abadi" panose="020B0604020104020204" pitchFamily="34" charset="0"/>
              </a:rPr>
              <a:t>Enhancement Strategy</a:t>
            </a:r>
          </a:p>
          <a:p>
            <a:pPr marL="971550" lvl="1" indent="-285750" algn="just">
              <a:buFont typeface="Wingdings" panose="05000000000000000000" pitchFamily="2" charset="2"/>
              <a:buChar char="Ø"/>
            </a:pPr>
            <a:r>
              <a:rPr lang="en-AU" sz="1600" b="1" i="1" dirty="0">
                <a:solidFill>
                  <a:schemeClr val="tx1"/>
                </a:solidFill>
                <a:latin typeface="Abadi" panose="020B0604020104020204" pitchFamily="34" charset="0"/>
              </a:rPr>
              <a:t>Co-occurrence concept </a:t>
            </a:r>
            <a:r>
              <a:rPr lang="en-AU" sz="1600" dirty="0">
                <a:solidFill>
                  <a:schemeClr val="tx1"/>
                </a:solidFill>
                <a:latin typeface="Abadi" panose="020B0604020104020204" pitchFamily="34" charset="0"/>
              </a:rPr>
              <a:t>- (e.g., method A </a:t>
            </a:r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and method B are committed to three commit transactions together, which are considered “co-occurrence” methods)</a:t>
            </a:r>
            <a:r>
              <a:rPr lang="en-AU" sz="16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</a:p>
          <a:p>
            <a:pPr marL="971550" lvl="1" indent="-285750" algn="just">
              <a:buFont typeface="Wingdings" panose="05000000000000000000" pitchFamily="2" charset="2"/>
              <a:buChar char="Ø"/>
            </a:pPr>
            <a:r>
              <a:rPr lang="en-AU" sz="1600" b="1" i="1" dirty="0">
                <a:solidFill>
                  <a:schemeClr val="tx1"/>
                </a:solidFill>
                <a:latin typeface="Abadi" panose="020B0604020104020204" pitchFamily="34" charset="0"/>
              </a:rPr>
              <a:t>Taxonomy based approach </a:t>
            </a:r>
            <a:r>
              <a:rPr lang="en-AU" sz="1600" dirty="0">
                <a:solidFill>
                  <a:schemeClr val="tx1"/>
                </a:solidFill>
                <a:latin typeface="Abadi" panose="020B0604020104020204" pitchFamily="34" charset="0"/>
              </a:rPr>
              <a:t>- manually defined </a:t>
            </a:r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query terms and maintained them in a custom taxonomy database</a:t>
            </a:r>
            <a:endParaRPr lang="en-AU" sz="16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971550" lvl="1" indent="-285750" algn="just">
              <a:buFont typeface="Wingdings" panose="05000000000000000000" pitchFamily="2" charset="2"/>
              <a:buChar char="Ø"/>
            </a:pPr>
            <a:r>
              <a:rPr lang="en-AU" sz="1600" b="1" i="1" dirty="0">
                <a:solidFill>
                  <a:schemeClr val="tx1"/>
                </a:solidFill>
                <a:latin typeface="Abadi" panose="020B0604020104020204" pitchFamily="34" charset="0"/>
              </a:rPr>
              <a:t>Observe behaviour terms </a:t>
            </a:r>
            <a:r>
              <a:rPr lang="en-AU" sz="1600" dirty="0">
                <a:solidFill>
                  <a:schemeClr val="tx1"/>
                </a:solidFill>
                <a:latin typeface="Abadi" panose="020B0604020104020204" pitchFamily="34" charset="0"/>
              </a:rPr>
              <a:t>- are texts that describe </a:t>
            </a:r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the misbehavior of a system (e.g., “the menu doesn’t open when </a:t>
            </a:r>
            <a:r>
              <a:rPr lang="en-AU" sz="1600" dirty="0">
                <a:solidFill>
                  <a:schemeClr val="tx1"/>
                </a:solidFill>
                <a:latin typeface="Abadi" panose="020B0604020104020204" pitchFamily="34" charset="0"/>
              </a:rPr>
              <a:t>I click the button”) </a:t>
            </a:r>
          </a:p>
          <a:p>
            <a:pPr marL="971550" lvl="1" indent="-285750" algn="just">
              <a:buFont typeface="Wingdings" panose="05000000000000000000" pitchFamily="2" charset="2"/>
              <a:buChar char="Ø"/>
            </a:pPr>
            <a:r>
              <a:rPr lang="en-AU" sz="1600" b="1" i="1" dirty="0">
                <a:solidFill>
                  <a:schemeClr val="tx1"/>
                </a:solidFill>
                <a:latin typeface="Abadi" panose="020B0604020104020204" pitchFamily="34" charset="0"/>
              </a:rPr>
              <a:t>Part of Speech tagging</a:t>
            </a:r>
            <a:r>
              <a:rPr lang="en-AU" sz="1600" dirty="0">
                <a:solidFill>
                  <a:schemeClr val="tx1"/>
                </a:solidFill>
                <a:latin typeface="Abadi" panose="020B0604020104020204" pitchFamily="34" charset="0"/>
              </a:rPr>
              <a:t>  - </a:t>
            </a:r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a constraint-based pruning approach to improve accuracy</a:t>
            </a:r>
            <a:r>
              <a:rPr lang="en-AU" sz="1600" dirty="0">
                <a:solidFill>
                  <a:schemeClr val="tx1"/>
                </a:solidFill>
                <a:latin typeface="Abadi" panose="020B0604020104020204" pitchFamily="34" charset="0"/>
              </a:rPr>
              <a:t>(i.e., nouns, verbs, adjectives, </a:t>
            </a:r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adverbs and pronouns)</a:t>
            </a:r>
          </a:p>
          <a:p>
            <a:pPr marL="971550" lvl="1" indent="-285750" algn="just"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tx1"/>
                </a:solidFill>
                <a:latin typeface="Abadi" panose="020B0604020104020204" pitchFamily="34" charset="0"/>
              </a:rPr>
              <a:t>Code Dependencies - </a:t>
            </a:r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based on degrees of direct interaction (e.g., method calls, inheritance and class usage) and indirect interaction (e.g., reading or writing the same data)</a:t>
            </a:r>
          </a:p>
        </p:txBody>
      </p:sp>
    </p:spTree>
    <p:extLst>
      <p:ext uri="{BB962C8B-B14F-4D97-AF65-F5344CB8AC3E}">
        <p14:creationId xmlns:p14="http://schemas.microsoft.com/office/powerpoint/2010/main" val="278009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940B27-D08F-4BEA-844E-962B742F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Heuristic-Based Approach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865F84-1006-44B3-9854-E991D49A9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062" y="33055"/>
            <a:ext cx="2203938" cy="572865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A806158-DB1D-4C27-8239-40074F1A76B1}"/>
              </a:ext>
            </a:extLst>
          </p:cNvPr>
          <p:cNvSpPr txBox="1">
            <a:spLocks/>
          </p:cNvSpPr>
          <p:nvPr/>
        </p:nvSpPr>
        <p:spPr>
          <a:xfrm>
            <a:off x="492229" y="1696473"/>
            <a:ext cx="10597802" cy="1780972"/>
          </a:xfrm>
          <a:prstGeom prst="hexagon">
            <a:avLst/>
          </a:prstGeom>
          <a:solidFill>
            <a:srgbClr val="FFE4E4"/>
          </a:solidFill>
          <a:ln w="12700" cap="flat" cmpd="sng" algn="ctr">
            <a:solidFill>
              <a:srgbClr val="FF8181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959110095">
                  <a:custGeom>
                    <a:avLst/>
                    <a:gdLst>
                      <a:gd name="connsiteX0" fmla="*/ 0 w 10597802"/>
                      <a:gd name="connsiteY0" fmla="*/ 890486 h 1780972"/>
                      <a:gd name="connsiteX1" fmla="*/ 227074 w 10597802"/>
                      <a:gd name="connsiteY1" fmla="*/ 436338 h 1780972"/>
                      <a:gd name="connsiteX2" fmla="*/ 445243 w 10597802"/>
                      <a:gd name="connsiteY2" fmla="*/ 0 h 1780972"/>
                      <a:gd name="connsiteX3" fmla="*/ 944476 w 10597802"/>
                      <a:gd name="connsiteY3" fmla="*/ 0 h 1780972"/>
                      <a:gd name="connsiteX4" fmla="*/ 1832002 w 10597802"/>
                      <a:gd name="connsiteY4" fmla="*/ 0 h 1780972"/>
                      <a:gd name="connsiteX5" fmla="*/ 2234163 w 10597802"/>
                      <a:gd name="connsiteY5" fmla="*/ 0 h 1780972"/>
                      <a:gd name="connsiteX6" fmla="*/ 2927542 w 10597802"/>
                      <a:gd name="connsiteY6" fmla="*/ 0 h 1780972"/>
                      <a:gd name="connsiteX7" fmla="*/ 3329703 w 10597802"/>
                      <a:gd name="connsiteY7" fmla="*/ 0 h 1780972"/>
                      <a:gd name="connsiteX8" fmla="*/ 4217229 w 10597802"/>
                      <a:gd name="connsiteY8" fmla="*/ 0 h 1780972"/>
                      <a:gd name="connsiteX9" fmla="*/ 5007682 w 10597802"/>
                      <a:gd name="connsiteY9" fmla="*/ 0 h 1780972"/>
                      <a:gd name="connsiteX10" fmla="*/ 5506915 w 10597802"/>
                      <a:gd name="connsiteY10" fmla="*/ 0 h 1780972"/>
                      <a:gd name="connsiteX11" fmla="*/ 6200295 w 10597802"/>
                      <a:gd name="connsiteY11" fmla="*/ 0 h 1780972"/>
                      <a:gd name="connsiteX12" fmla="*/ 6602455 w 10597802"/>
                      <a:gd name="connsiteY12" fmla="*/ 0 h 1780972"/>
                      <a:gd name="connsiteX13" fmla="*/ 7392908 w 10597802"/>
                      <a:gd name="connsiteY13" fmla="*/ 0 h 1780972"/>
                      <a:gd name="connsiteX14" fmla="*/ 8086287 w 10597802"/>
                      <a:gd name="connsiteY14" fmla="*/ 0 h 1780972"/>
                      <a:gd name="connsiteX15" fmla="*/ 8973813 w 10597802"/>
                      <a:gd name="connsiteY15" fmla="*/ 0 h 1780972"/>
                      <a:gd name="connsiteX16" fmla="*/ 10152559 w 10597802"/>
                      <a:gd name="connsiteY16" fmla="*/ 0 h 1780972"/>
                      <a:gd name="connsiteX17" fmla="*/ 10375181 w 10597802"/>
                      <a:gd name="connsiteY17" fmla="*/ 445243 h 1780972"/>
                      <a:gd name="connsiteX18" fmla="*/ 10597802 w 10597802"/>
                      <a:gd name="connsiteY18" fmla="*/ 890486 h 1780972"/>
                      <a:gd name="connsiteX19" fmla="*/ 10384085 w 10597802"/>
                      <a:gd name="connsiteY19" fmla="*/ 1317919 h 1780972"/>
                      <a:gd name="connsiteX20" fmla="*/ 10152559 w 10597802"/>
                      <a:gd name="connsiteY20" fmla="*/ 1780972 h 1780972"/>
                      <a:gd name="connsiteX21" fmla="*/ 9750399 w 10597802"/>
                      <a:gd name="connsiteY21" fmla="*/ 1780972 h 1780972"/>
                      <a:gd name="connsiteX22" fmla="*/ 9251165 w 10597802"/>
                      <a:gd name="connsiteY22" fmla="*/ 1780972 h 1780972"/>
                      <a:gd name="connsiteX23" fmla="*/ 8557786 w 10597802"/>
                      <a:gd name="connsiteY23" fmla="*/ 1780972 h 1780972"/>
                      <a:gd name="connsiteX24" fmla="*/ 8058552 w 10597802"/>
                      <a:gd name="connsiteY24" fmla="*/ 1780972 h 1780972"/>
                      <a:gd name="connsiteX25" fmla="*/ 7559319 w 10597802"/>
                      <a:gd name="connsiteY25" fmla="*/ 1780972 h 1780972"/>
                      <a:gd name="connsiteX26" fmla="*/ 6671793 w 10597802"/>
                      <a:gd name="connsiteY26" fmla="*/ 1780972 h 1780972"/>
                      <a:gd name="connsiteX27" fmla="*/ 5784267 w 10597802"/>
                      <a:gd name="connsiteY27" fmla="*/ 1780972 h 1780972"/>
                      <a:gd name="connsiteX28" fmla="*/ 5382107 w 10597802"/>
                      <a:gd name="connsiteY28" fmla="*/ 1780972 h 1780972"/>
                      <a:gd name="connsiteX29" fmla="*/ 4979946 w 10597802"/>
                      <a:gd name="connsiteY29" fmla="*/ 1780972 h 1780972"/>
                      <a:gd name="connsiteX30" fmla="*/ 4189493 w 10597802"/>
                      <a:gd name="connsiteY30" fmla="*/ 1780972 h 1780972"/>
                      <a:gd name="connsiteX31" fmla="*/ 3593187 w 10597802"/>
                      <a:gd name="connsiteY31" fmla="*/ 1780972 h 1780972"/>
                      <a:gd name="connsiteX32" fmla="*/ 2802734 w 10597802"/>
                      <a:gd name="connsiteY32" fmla="*/ 1780972 h 1780972"/>
                      <a:gd name="connsiteX33" fmla="*/ 1915208 w 10597802"/>
                      <a:gd name="connsiteY33" fmla="*/ 1780972 h 1780972"/>
                      <a:gd name="connsiteX34" fmla="*/ 445243 w 10597802"/>
                      <a:gd name="connsiteY34" fmla="*/ 1780972 h 1780972"/>
                      <a:gd name="connsiteX35" fmla="*/ 231526 w 10597802"/>
                      <a:gd name="connsiteY35" fmla="*/ 1353539 h 1780972"/>
                      <a:gd name="connsiteX36" fmla="*/ 0 w 10597802"/>
                      <a:gd name="connsiteY36" fmla="*/ 890486 h 1780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10597802" h="1780972" fill="none" extrusionOk="0">
                        <a:moveTo>
                          <a:pt x="0" y="890486"/>
                        </a:moveTo>
                        <a:cubicBezTo>
                          <a:pt x="73693" y="730739"/>
                          <a:pt x="165832" y="584691"/>
                          <a:pt x="227074" y="436338"/>
                        </a:cubicBezTo>
                        <a:cubicBezTo>
                          <a:pt x="288316" y="287985"/>
                          <a:pt x="352731" y="201119"/>
                          <a:pt x="445243" y="0"/>
                        </a:cubicBezTo>
                        <a:cubicBezTo>
                          <a:pt x="678063" y="-2956"/>
                          <a:pt x="800223" y="19406"/>
                          <a:pt x="944476" y="0"/>
                        </a:cubicBezTo>
                        <a:cubicBezTo>
                          <a:pt x="1088729" y="-19406"/>
                          <a:pt x="1604016" y="-2874"/>
                          <a:pt x="1832002" y="0"/>
                        </a:cubicBezTo>
                        <a:cubicBezTo>
                          <a:pt x="2059988" y="2874"/>
                          <a:pt x="2150304" y="-19418"/>
                          <a:pt x="2234163" y="0"/>
                        </a:cubicBezTo>
                        <a:cubicBezTo>
                          <a:pt x="2318022" y="19418"/>
                          <a:pt x="2770128" y="-21227"/>
                          <a:pt x="2927542" y="0"/>
                        </a:cubicBezTo>
                        <a:cubicBezTo>
                          <a:pt x="3084956" y="21227"/>
                          <a:pt x="3196871" y="11674"/>
                          <a:pt x="3329703" y="0"/>
                        </a:cubicBezTo>
                        <a:cubicBezTo>
                          <a:pt x="3462535" y="-11674"/>
                          <a:pt x="3885530" y="9605"/>
                          <a:pt x="4217229" y="0"/>
                        </a:cubicBezTo>
                        <a:cubicBezTo>
                          <a:pt x="4548928" y="-9605"/>
                          <a:pt x="4700671" y="-10959"/>
                          <a:pt x="5007682" y="0"/>
                        </a:cubicBezTo>
                        <a:cubicBezTo>
                          <a:pt x="5314693" y="10959"/>
                          <a:pt x="5363153" y="-4633"/>
                          <a:pt x="5506915" y="0"/>
                        </a:cubicBezTo>
                        <a:cubicBezTo>
                          <a:pt x="5650677" y="4633"/>
                          <a:pt x="5954962" y="9104"/>
                          <a:pt x="6200295" y="0"/>
                        </a:cubicBezTo>
                        <a:cubicBezTo>
                          <a:pt x="6445628" y="-9104"/>
                          <a:pt x="6419823" y="-3905"/>
                          <a:pt x="6602455" y="0"/>
                        </a:cubicBezTo>
                        <a:cubicBezTo>
                          <a:pt x="6785087" y="3905"/>
                          <a:pt x="7069509" y="31587"/>
                          <a:pt x="7392908" y="0"/>
                        </a:cubicBezTo>
                        <a:cubicBezTo>
                          <a:pt x="7716307" y="-31587"/>
                          <a:pt x="7768955" y="12404"/>
                          <a:pt x="8086287" y="0"/>
                        </a:cubicBezTo>
                        <a:cubicBezTo>
                          <a:pt x="8403619" y="-12404"/>
                          <a:pt x="8593357" y="-41826"/>
                          <a:pt x="8973813" y="0"/>
                        </a:cubicBezTo>
                        <a:cubicBezTo>
                          <a:pt x="9354269" y="41826"/>
                          <a:pt x="9573090" y="12563"/>
                          <a:pt x="10152559" y="0"/>
                        </a:cubicBezTo>
                        <a:cubicBezTo>
                          <a:pt x="10242222" y="179562"/>
                          <a:pt x="10293651" y="272445"/>
                          <a:pt x="10375181" y="445243"/>
                        </a:cubicBezTo>
                        <a:cubicBezTo>
                          <a:pt x="10456711" y="618041"/>
                          <a:pt x="10556408" y="797531"/>
                          <a:pt x="10597802" y="890486"/>
                        </a:cubicBezTo>
                        <a:cubicBezTo>
                          <a:pt x="10550342" y="1015992"/>
                          <a:pt x="10469140" y="1112275"/>
                          <a:pt x="10384085" y="1317919"/>
                        </a:cubicBezTo>
                        <a:cubicBezTo>
                          <a:pt x="10299030" y="1523563"/>
                          <a:pt x="10258986" y="1573142"/>
                          <a:pt x="10152559" y="1780972"/>
                        </a:cubicBezTo>
                        <a:cubicBezTo>
                          <a:pt x="10029021" y="1781342"/>
                          <a:pt x="9917288" y="1786925"/>
                          <a:pt x="9750399" y="1780972"/>
                        </a:cubicBezTo>
                        <a:cubicBezTo>
                          <a:pt x="9583510" y="1775019"/>
                          <a:pt x="9379415" y="1758059"/>
                          <a:pt x="9251165" y="1780972"/>
                        </a:cubicBezTo>
                        <a:cubicBezTo>
                          <a:pt x="9122915" y="1803885"/>
                          <a:pt x="8861588" y="1762792"/>
                          <a:pt x="8557786" y="1780972"/>
                        </a:cubicBezTo>
                        <a:cubicBezTo>
                          <a:pt x="8253984" y="1799152"/>
                          <a:pt x="8190506" y="1787223"/>
                          <a:pt x="8058552" y="1780972"/>
                        </a:cubicBezTo>
                        <a:cubicBezTo>
                          <a:pt x="7926598" y="1774721"/>
                          <a:pt x="7749021" y="1756505"/>
                          <a:pt x="7559319" y="1780972"/>
                        </a:cubicBezTo>
                        <a:cubicBezTo>
                          <a:pt x="7369617" y="1805439"/>
                          <a:pt x="6862477" y="1766368"/>
                          <a:pt x="6671793" y="1780972"/>
                        </a:cubicBezTo>
                        <a:cubicBezTo>
                          <a:pt x="6481109" y="1795576"/>
                          <a:pt x="6167388" y="1808167"/>
                          <a:pt x="5784267" y="1780972"/>
                        </a:cubicBezTo>
                        <a:cubicBezTo>
                          <a:pt x="5401146" y="1753777"/>
                          <a:pt x="5475969" y="1778342"/>
                          <a:pt x="5382107" y="1780972"/>
                        </a:cubicBezTo>
                        <a:cubicBezTo>
                          <a:pt x="5288245" y="1783602"/>
                          <a:pt x="5155625" y="1767174"/>
                          <a:pt x="4979946" y="1780972"/>
                        </a:cubicBezTo>
                        <a:cubicBezTo>
                          <a:pt x="4804267" y="1794770"/>
                          <a:pt x="4357108" y="1818248"/>
                          <a:pt x="4189493" y="1780972"/>
                        </a:cubicBezTo>
                        <a:cubicBezTo>
                          <a:pt x="4021878" y="1743696"/>
                          <a:pt x="3733430" y="1780093"/>
                          <a:pt x="3593187" y="1780972"/>
                        </a:cubicBezTo>
                        <a:cubicBezTo>
                          <a:pt x="3452944" y="1781851"/>
                          <a:pt x="3117008" y="1776994"/>
                          <a:pt x="2802734" y="1780972"/>
                        </a:cubicBezTo>
                        <a:cubicBezTo>
                          <a:pt x="2488460" y="1784950"/>
                          <a:pt x="2335877" y="1784289"/>
                          <a:pt x="1915208" y="1780972"/>
                        </a:cubicBezTo>
                        <a:cubicBezTo>
                          <a:pt x="1494539" y="1777655"/>
                          <a:pt x="900404" y="1769500"/>
                          <a:pt x="445243" y="1780972"/>
                        </a:cubicBezTo>
                        <a:cubicBezTo>
                          <a:pt x="358581" y="1563336"/>
                          <a:pt x="330884" y="1536757"/>
                          <a:pt x="231526" y="1353539"/>
                        </a:cubicBezTo>
                        <a:cubicBezTo>
                          <a:pt x="132168" y="1170320"/>
                          <a:pt x="83177" y="1038069"/>
                          <a:pt x="0" y="890486"/>
                        </a:cubicBezTo>
                        <a:close/>
                      </a:path>
                      <a:path w="10597802" h="1780972" stroke="0" extrusionOk="0">
                        <a:moveTo>
                          <a:pt x="0" y="890486"/>
                        </a:moveTo>
                        <a:cubicBezTo>
                          <a:pt x="109102" y="686687"/>
                          <a:pt x="155168" y="622552"/>
                          <a:pt x="209264" y="471958"/>
                        </a:cubicBezTo>
                        <a:cubicBezTo>
                          <a:pt x="263360" y="321364"/>
                          <a:pt x="374602" y="194753"/>
                          <a:pt x="445243" y="0"/>
                        </a:cubicBezTo>
                        <a:cubicBezTo>
                          <a:pt x="551590" y="2310"/>
                          <a:pt x="741440" y="-13383"/>
                          <a:pt x="944476" y="0"/>
                        </a:cubicBezTo>
                        <a:cubicBezTo>
                          <a:pt x="1147512" y="13383"/>
                          <a:pt x="1456427" y="15290"/>
                          <a:pt x="1832002" y="0"/>
                        </a:cubicBezTo>
                        <a:cubicBezTo>
                          <a:pt x="2207577" y="-15290"/>
                          <a:pt x="2132280" y="28014"/>
                          <a:pt x="2428309" y="0"/>
                        </a:cubicBezTo>
                        <a:cubicBezTo>
                          <a:pt x="2724338" y="-28014"/>
                          <a:pt x="3020321" y="15038"/>
                          <a:pt x="3315835" y="0"/>
                        </a:cubicBezTo>
                        <a:cubicBezTo>
                          <a:pt x="3611349" y="-15038"/>
                          <a:pt x="3556072" y="-5914"/>
                          <a:pt x="3717995" y="0"/>
                        </a:cubicBezTo>
                        <a:cubicBezTo>
                          <a:pt x="3879918" y="5914"/>
                          <a:pt x="4041580" y="-28231"/>
                          <a:pt x="4314302" y="0"/>
                        </a:cubicBezTo>
                        <a:cubicBezTo>
                          <a:pt x="4587024" y="28231"/>
                          <a:pt x="4863816" y="-5790"/>
                          <a:pt x="5007682" y="0"/>
                        </a:cubicBezTo>
                        <a:cubicBezTo>
                          <a:pt x="5151548" y="5790"/>
                          <a:pt x="5277032" y="-18198"/>
                          <a:pt x="5506915" y="0"/>
                        </a:cubicBezTo>
                        <a:cubicBezTo>
                          <a:pt x="5736798" y="18198"/>
                          <a:pt x="6016712" y="-6709"/>
                          <a:pt x="6297368" y="0"/>
                        </a:cubicBezTo>
                        <a:cubicBezTo>
                          <a:pt x="6578024" y="6709"/>
                          <a:pt x="6889358" y="32810"/>
                          <a:pt x="7087821" y="0"/>
                        </a:cubicBezTo>
                        <a:cubicBezTo>
                          <a:pt x="7286284" y="-32810"/>
                          <a:pt x="7324565" y="-12292"/>
                          <a:pt x="7489981" y="0"/>
                        </a:cubicBezTo>
                        <a:cubicBezTo>
                          <a:pt x="7655397" y="12292"/>
                          <a:pt x="7788445" y="5303"/>
                          <a:pt x="8086287" y="0"/>
                        </a:cubicBezTo>
                        <a:cubicBezTo>
                          <a:pt x="8384129" y="-5303"/>
                          <a:pt x="8598884" y="29279"/>
                          <a:pt x="8779667" y="0"/>
                        </a:cubicBezTo>
                        <a:cubicBezTo>
                          <a:pt x="8960450" y="-29279"/>
                          <a:pt x="9102383" y="19029"/>
                          <a:pt x="9375974" y="0"/>
                        </a:cubicBezTo>
                        <a:cubicBezTo>
                          <a:pt x="9649565" y="-19029"/>
                          <a:pt x="9849765" y="-6947"/>
                          <a:pt x="10152559" y="0"/>
                        </a:cubicBezTo>
                        <a:cubicBezTo>
                          <a:pt x="10241990" y="164604"/>
                          <a:pt x="10279055" y="207603"/>
                          <a:pt x="10361823" y="418528"/>
                        </a:cubicBezTo>
                        <a:cubicBezTo>
                          <a:pt x="10444591" y="629453"/>
                          <a:pt x="10551152" y="758891"/>
                          <a:pt x="10597802" y="890486"/>
                        </a:cubicBezTo>
                        <a:cubicBezTo>
                          <a:pt x="10544993" y="1037000"/>
                          <a:pt x="10464212" y="1205626"/>
                          <a:pt x="10375181" y="1335729"/>
                        </a:cubicBezTo>
                        <a:cubicBezTo>
                          <a:pt x="10286149" y="1465832"/>
                          <a:pt x="10224446" y="1605234"/>
                          <a:pt x="10152559" y="1780972"/>
                        </a:cubicBezTo>
                        <a:cubicBezTo>
                          <a:pt x="10021546" y="1798413"/>
                          <a:pt x="9911304" y="1793941"/>
                          <a:pt x="9750399" y="1780972"/>
                        </a:cubicBezTo>
                        <a:cubicBezTo>
                          <a:pt x="9589494" y="1768003"/>
                          <a:pt x="9354491" y="1795029"/>
                          <a:pt x="8959946" y="1780972"/>
                        </a:cubicBezTo>
                        <a:cubicBezTo>
                          <a:pt x="8565401" y="1766915"/>
                          <a:pt x="8558136" y="1811330"/>
                          <a:pt x="8169493" y="1780972"/>
                        </a:cubicBezTo>
                        <a:cubicBezTo>
                          <a:pt x="7780850" y="1750614"/>
                          <a:pt x="7919306" y="1775981"/>
                          <a:pt x="7670260" y="1780972"/>
                        </a:cubicBezTo>
                        <a:cubicBezTo>
                          <a:pt x="7421214" y="1785963"/>
                          <a:pt x="7136585" y="1767274"/>
                          <a:pt x="6879807" y="1780972"/>
                        </a:cubicBezTo>
                        <a:cubicBezTo>
                          <a:pt x="6623029" y="1794670"/>
                          <a:pt x="6180818" y="1793158"/>
                          <a:pt x="5992281" y="1780972"/>
                        </a:cubicBezTo>
                        <a:cubicBezTo>
                          <a:pt x="5803744" y="1768786"/>
                          <a:pt x="5701651" y="1763878"/>
                          <a:pt x="5493047" y="1780972"/>
                        </a:cubicBezTo>
                        <a:cubicBezTo>
                          <a:pt x="5284443" y="1798066"/>
                          <a:pt x="5157076" y="1783208"/>
                          <a:pt x="4896741" y="1780972"/>
                        </a:cubicBezTo>
                        <a:cubicBezTo>
                          <a:pt x="4636406" y="1778736"/>
                          <a:pt x="4487907" y="1800248"/>
                          <a:pt x="4203361" y="1780972"/>
                        </a:cubicBezTo>
                        <a:cubicBezTo>
                          <a:pt x="3918815" y="1761696"/>
                          <a:pt x="3659181" y="1791660"/>
                          <a:pt x="3315835" y="1780972"/>
                        </a:cubicBezTo>
                        <a:cubicBezTo>
                          <a:pt x="2972489" y="1770284"/>
                          <a:pt x="2711539" y="1752600"/>
                          <a:pt x="2525382" y="1780972"/>
                        </a:cubicBezTo>
                        <a:cubicBezTo>
                          <a:pt x="2339225" y="1809344"/>
                          <a:pt x="1991095" y="1766485"/>
                          <a:pt x="1832002" y="1780972"/>
                        </a:cubicBezTo>
                        <a:cubicBezTo>
                          <a:pt x="1672909" y="1795459"/>
                          <a:pt x="1412572" y="1796382"/>
                          <a:pt x="1138623" y="1780972"/>
                        </a:cubicBezTo>
                        <a:cubicBezTo>
                          <a:pt x="864674" y="1765562"/>
                          <a:pt x="640537" y="1751184"/>
                          <a:pt x="445243" y="1780972"/>
                        </a:cubicBezTo>
                        <a:cubicBezTo>
                          <a:pt x="378729" y="1674073"/>
                          <a:pt x="334366" y="1551811"/>
                          <a:pt x="235979" y="1362444"/>
                        </a:cubicBezTo>
                        <a:cubicBezTo>
                          <a:pt x="137592" y="1173077"/>
                          <a:pt x="101648" y="1092790"/>
                          <a:pt x="0" y="89048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800" b="1" dirty="0">
                <a:solidFill>
                  <a:schemeClr val="tx1"/>
                </a:solidFill>
                <a:latin typeface="Abadi" panose="020B0604020104020204" pitchFamily="34" charset="0"/>
              </a:rPr>
              <a:t>Approach based on multiple weighting criteria </a:t>
            </a:r>
            <a:r>
              <a:rPr lang="en-AU" sz="1800" dirty="0">
                <a:solidFill>
                  <a:schemeClr val="tx1"/>
                </a:solidFill>
                <a:latin typeface="Abadi" panose="020B0604020104020204" pitchFamily="34" charset="0"/>
              </a:rPr>
              <a:t>(e.g., textual</a:t>
            </a:r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</a:rPr>
              <a:t> similarity scores, frequency of change and recency of </a:t>
            </a:r>
            <a:r>
              <a:rPr lang="en-AU" sz="1800" dirty="0">
                <a:solidFill>
                  <a:schemeClr val="tx1"/>
                </a:solidFill>
                <a:latin typeface="Abadi" panose="020B0604020104020204" pitchFamily="34" charset="0"/>
              </a:rPr>
              <a:t>change</a:t>
            </a:r>
            <a:r>
              <a:rPr lang="en-AU" sz="1800" dirty="0">
                <a:latin typeface="Abadi" panose="020B0604020104020204" pitchFamily="34" charset="0"/>
              </a:rPr>
              <a:t> </a:t>
            </a:r>
            <a:r>
              <a:rPr lang="en-AU" sz="18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800" b="1" dirty="0">
                <a:solidFill>
                  <a:schemeClr val="tx1"/>
                </a:solidFill>
                <a:latin typeface="Abadi" panose="020B0604020104020204" pitchFamily="34" charset="0"/>
              </a:rPr>
              <a:t>Model</a:t>
            </a:r>
            <a:r>
              <a:rPr lang="en-AU" sz="1800" dirty="0">
                <a:solidFill>
                  <a:schemeClr val="tx1"/>
                </a:solidFill>
                <a:latin typeface="Abadi" panose="020B0604020104020204" pitchFamily="34" charset="0"/>
              </a:rPr>
              <a:t> - non-dominated sorting algorithm (NSGA–II)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800" b="1" dirty="0">
                <a:solidFill>
                  <a:schemeClr val="tx1"/>
                </a:solidFill>
                <a:latin typeface="Abadi" panose="020B0604020104020204" pitchFamily="34" charset="0"/>
              </a:rPr>
              <a:t>Re-modularization - </a:t>
            </a:r>
            <a:r>
              <a:rPr lang="en-AU" sz="1800" dirty="0">
                <a:solidFill>
                  <a:schemeClr val="tx1"/>
                </a:solidFill>
                <a:latin typeface="Abadi" panose="020B0604020104020204" pitchFamily="34" charset="0"/>
              </a:rPr>
              <a:t>transforming source code syntax into natural language sentences.</a:t>
            </a:r>
            <a:endParaRPr lang="en-US" sz="18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44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FB1CFA-7BCA-4716-BCA8-3FA67D3D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3" y="250916"/>
            <a:ext cx="8742657" cy="1089529"/>
          </a:xfrm>
        </p:spPr>
        <p:txBody>
          <a:bodyPr/>
          <a:lstStyle/>
          <a:p>
            <a:r>
              <a:rPr lang="en-AU" dirty="0"/>
              <a:t>Machine Learning Based Approach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D09D7-9C01-4B8D-8678-12A61C1B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569" y="0"/>
            <a:ext cx="1978431" cy="478302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10ED50-A0A6-476A-AF67-BDD4247B950D}"/>
              </a:ext>
            </a:extLst>
          </p:cNvPr>
          <p:cNvSpPr txBox="1">
            <a:spLocks/>
          </p:cNvSpPr>
          <p:nvPr/>
        </p:nvSpPr>
        <p:spPr>
          <a:xfrm>
            <a:off x="563762" y="1648029"/>
            <a:ext cx="10597802" cy="2727024"/>
          </a:xfrm>
          <a:prstGeom prst="hexagon">
            <a:avLst/>
          </a:prstGeom>
          <a:solidFill>
            <a:srgbClr val="FFEADB"/>
          </a:solidFill>
          <a:ln w="12700" cap="flat" cmpd="sng" algn="ctr">
            <a:solidFill>
              <a:srgbClr val="FF9F58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959110095">
                  <a:custGeom>
                    <a:avLst/>
                    <a:gdLst>
                      <a:gd name="connsiteX0" fmla="*/ 0 w 10597802"/>
                      <a:gd name="connsiteY0" fmla="*/ 1581562 h 3163123"/>
                      <a:gd name="connsiteX1" fmla="*/ 790781 w 10597802"/>
                      <a:gd name="connsiteY1" fmla="*/ 1 h 3163123"/>
                      <a:gd name="connsiteX2" fmla="*/ 9807021 w 10597802"/>
                      <a:gd name="connsiteY2" fmla="*/ 1 h 3163123"/>
                      <a:gd name="connsiteX3" fmla="*/ 10597802 w 10597802"/>
                      <a:gd name="connsiteY3" fmla="*/ 1581562 h 3163123"/>
                      <a:gd name="connsiteX4" fmla="*/ 9807021 w 10597802"/>
                      <a:gd name="connsiteY4" fmla="*/ 3163122 h 3163123"/>
                      <a:gd name="connsiteX5" fmla="*/ 790781 w 10597802"/>
                      <a:gd name="connsiteY5" fmla="*/ 3163122 h 3163123"/>
                      <a:gd name="connsiteX6" fmla="*/ 0 w 10597802"/>
                      <a:gd name="connsiteY6" fmla="*/ 1581562 h 3163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597802" h="3163123" fill="none" extrusionOk="0">
                        <a:moveTo>
                          <a:pt x="0" y="1581562"/>
                        </a:moveTo>
                        <a:cubicBezTo>
                          <a:pt x="286657" y="1304376"/>
                          <a:pt x="727060" y="184831"/>
                          <a:pt x="790781" y="1"/>
                        </a:cubicBezTo>
                        <a:cubicBezTo>
                          <a:pt x="2971715" y="87170"/>
                          <a:pt x="8149191" y="150720"/>
                          <a:pt x="9807021" y="1"/>
                        </a:cubicBezTo>
                        <a:cubicBezTo>
                          <a:pt x="9995642" y="618221"/>
                          <a:pt x="10321852" y="911347"/>
                          <a:pt x="10597802" y="1581562"/>
                        </a:cubicBezTo>
                        <a:cubicBezTo>
                          <a:pt x="10304172" y="2048631"/>
                          <a:pt x="9891424" y="2978491"/>
                          <a:pt x="9807021" y="3163122"/>
                        </a:cubicBezTo>
                        <a:cubicBezTo>
                          <a:pt x="7138660" y="3067788"/>
                          <a:pt x="3126419" y="3036726"/>
                          <a:pt x="790781" y="3163122"/>
                        </a:cubicBezTo>
                        <a:cubicBezTo>
                          <a:pt x="639474" y="2818932"/>
                          <a:pt x="382842" y="2199805"/>
                          <a:pt x="0" y="1581562"/>
                        </a:cubicBezTo>
                        <a:close/>
                      </a:path>
                      <a:path w="10597802" h="3163123" stroke="0" extrusionOk="0">
                        <a:moveTo>
                          <a:pt x="0" y="1581562"/>
                        </a:moveTo>
                        <a:cubicBezTo>
                          <a:pt x="310559" y="967794"/>
                          <a:pt x="452426" y="674157"/>
                          <a:pt x="790781" y="1"/>
                        </a:cubicBezTo>
                        <a:cubicBezTo>
                          <a:pt x="1947699" y="-2672"/>
                          <a:pt x="8647067" y="121693"/>
                          <a:pt x="9807021" y="1"/>
                        </a:cubicBezTo>
                        <a:cubicBezTo>
                          <a:pt x="10268379" y="689403"/>
                          <a:pt x="10491697" y="1308634"/>
                          <a:pt x="10597802" y="1581562"/>
                        </a:cubicBezTo>
                        <a:cubicBezTo>
                          <a:pt x="10298574" y="2142305"/>
                          <a:pt x="10188078" y="2568463"/>
                          <a:pt x="9807021" y="3163122"/>
                        </a:cubicBezTo>
                        <a:cubicBezTo>
                          <a:pt x="6966488" y="3192069"/>
                          <a:pt x="3509348" y="3255181"/>
                          <a:pt x="790781" y="3163122"/>
                        </a:cubicBezTo>
                        <a:cubicBezTo>
                          <a:pt x="478515" y="2391791"/>
                          <a:pt x="5687" y="1895997"/>
                          <a:pt x="0" y="158156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chemeClr val="tx1"/>
                </a:solidFill>
                <a:latin typeface="Abadi" panose="020B0604020104020204" pitchFamily="34" charset="0"/>
              </a:rPr>
              <a:t>Model</a:t>
            </a:r>
            <a:r>
              <a:rPr lang="en-AU" sz="1600" dirty="0">
                <a:solidFill>
                  <a:schemeClr val="tx1"/>
                </a:solidFill>
                <a:latin typeface="Abadi" panose="020B0604020104020204" pitchFamily="34" charset="0"/>
              </a:rPr>
              <a:t> - Random Forest, k-Nearest Neighbours (kNN), Naïve Bayes, Support Vector Model (SVM), Multinomial Logistic Regression Model,  Voted ADTree, Bagging, Fuzzy Lattice Reasoning, </a:t>
            </a:r>
            <a:r>
              <a:rPr lang="en-AU" sz="1600" dirty="0" err="1">
                <a:solidFill>
                  <a:schemeClr val="tx1"/>
                </a:solidFill>
                <a:latin typeface="Abadi" panose="020B0604020104020204" pitchFamily="34" charset="0"/>
              </a:rPr>
              <a:t>Ibk</a:t>
            </a:r>
            <a:r>
              <a:rPr lang="en-AU" sz="1600" dirty="0">
                <a:solidFill>
                  <a:schemeClr val="tx1"/>
                </a:solidFill>
                <a:latin typeface="Abadi" panose="020B0604020104020204" pitchFamily="34" charset="0"/>
              </a:rPr>
              <a:t>, LogitBoost and ZeroR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chemeClr val="tx1"/>
                </a:solidFill>
                <a:latin typeface="Abadi" panose="020B0604020104020204" pitchFamily="34" charset="0"/>
              </a:rPr>
              <a:t>Scenarios</a:t>
            </a:r>
          </a:p>
          <a:p>
            <a:pPr marL="971550" lvl="1" indent="-285750" algn="just"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tx1"/>
                </a:solidFill>
                <a:latin typeface="Abadi" panose="020B0604020104020204" pitchFamily="34" charset="0"/>
              </a:rPr>
              <a:t>Estimation of the number of remaining links (ENRL)</a:t>
            </a:r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 and </a:t>
            </a:r>
            <a:r>
              <a:rPr lang="en-AU" sz="1600" b="1" i="1" dirty="0">
                <a:solidFill>
                  <a:schemeClr val="tx1"/>
                </a:solidFill>
                <a:latin typeface="Abadi" panose="020B0604020104020204" pitchFamily="34" charset="0"/>
              </a:rPr>
              <a:t>Traceability links classifier (TRAIL)</a:t>
            </a:r>
            <a:r>
              <a:rPr lang="en-AU" sz="16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– train the ML classifiers to  detect the remaining number of positive trace links from ranked lists generated with IR approaches</a:t>
            </a:r>
          </a:p>
          <a:p>
            <a:pPr marL="971550" lvl="1" indent="-285750" algn="just">
              <a:buFont typeface="Wingdings" panose="05000000000000000000" pitchFamily="2" charset="2"/>
              <a:buChar char="Ø"/>
            </a:pPr>
            <a:r>
              <a:rPr lang="en-AU" sz="1600" b="1" i="1" dirty="0">
                <a:solidFill>
                  <a:schemeClr val="tx1"/>
                </a:solidFill>
                <a:latin typeface="Abadi" panose="020B0604020104020204" pitchFamily="34" charset="0"/>
              </a:rPr>
              <a:t>Feature-annotation recommendation approach</a:t>
            </a:r>
            <a:r>
              <a:rPr lang="en-AU" sz="1600" dirty="0">
                <a:solidFill>
                  <a:schemeClr val="tx1"/>
                </a:solidFill>
                <a:latin typeface="Abadi" panose="020B0604020104020204" pitchFamily="34" charset="0"/>
              </a:rPr>
              <a:t> – </a:t>
            </a:r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train the ML classifiers to</a:t>
            </a:r>
            <a:r>
              <a:rPr lang="en-AU" sz="16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US" sz="1600" dirty="0">
                <a:latin typeface="Abadi" panose="020B0604020104020204" pitchFamily="34" charset="0"/>
              </a:rPr>
              <a:t>remind developers to add annotation. </a:t>
            </a:r>
          </a:p>
        </p:txBody>
      </p:sp>
    </p:spTree>
    <p:extLst>
      <p:ext uri="{BB962C8B-B14F-4D97-AF65-F5344CB8AC3E}">
        <p14:creationId xmlns:p14="http://schemas.microsoft.com/office/powerpoint/2010/main" val="2622676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B41A53-3411-4E4A-9E0E-6CC83118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Deep Learning Based Approach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AB75F7-CDF6-4AC9-8A3E-541BA3C92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0"/>
            <a:ext cx="1978855" cy="548879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684F22A-4FD2-4263-A791-88D5C1B80894}"/>
              </a:ext>
            </a:extLst>
          </p:cNvPr>
          <p:cNvSpPr txBox="1">
            <a:spLocks/>
          </p:cNvSpPr>
          <p:nvPr/>
        </p:nvSpPr>
        <p:spPr>
          <a:xfrm>
            <a:off x="563762" y="1648028"/>
            <a:ext cx="10597802" cy="2769227"/>
          </a:xfrm>
          <a:prstGeom prst="hexagon">
            <a:avLst/>
          </a:prstGeom>
          <a:solidFill>
            <a:srgbClr val="C8E8AD"/>
          </a:solidFill>
          <a:ln w="12700" cap="flat" cmpd="sng" algn="ctr">
            <a:solidFill>
              <a:srgbClr val="7BB74A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959110095">
                  <a:custGeom>
                    <a:avLst/>
                    <a:gdLst>
                      <a:gd name="connsiteX0" fmla="*/ 0 w 10597802"/>
                      <a:gd name="connsiteY0" fmla="*/ 1363512 h 2727024"/>
                      <a:gd name="connsiteX1" fmla="*/ 220434 w 10597802"/>
                      <a:gd name="connsiteY1" fmla="*/ 922643 h 2727024"/>
                      <a:gd name="connsiteX2" fmla="*/ 447686 w 10597802"/>
                      <a:gd name="connsiteY2" fmla="*/ 468140 h 2727024"/>
                      <a:gd name="connsiteX3" fmla="*/ 681756 w 10597802"/>
                      <a:gd name="connsiteY3" fmla="*/ 1 h 2727024"/>
                      <a:gd name="connsiteX4" fmla="*/ 1341348 w 10597802"/>
                      <a:gd name="connsiteY4" fmla="*/ 1 h 2727024"/>
                      <a:gd name="connsiteX5" fmla="*/ 1816254 w 10597802"/>
                      <a:gd name="connsiteY5" fmla="*/ 1 h 2727024"/>
                      <a:gd name="connsiteX6" fmla="*/ 2475847 w 10597802"/>
                      <a:gd name="connsiteY6" fmla="*/ 1 h 2727024"/>
                      <a:gd name="connsiteX7" fmla="*/ 2858410 w 10597802"/>
                      <a:gd name="connsiteY7" fmla="*/ 1 h 2727024"/>
                      <a:gd name="connsiteX8" fmla="*/ 3610345 w 10597802"/>
                      <a:gd name="connsiteY8" fmla="*/ 1 h 2727024"/>
                      <a:gd name="connsiteX9" fmla="*/ 4269937 w 10597802"/>
                      <a:gd name="connsiteY9" fmla="*/ 1 h 2727024"/>
                      <a:gd name="connsiteX10" fmla="*/ 5114215 w 10597802"/>
                      <a:gd name="connsiteY10" fmla="*/ 1 h 2727024"/>
                      <a:gd name="connsiteX11" fmla="*/ 5866150 w 10597802"/>
                      <a:gd name="connsiteY11" fmla="*/ 1 h 2727024"/>
                      <a:gd name="connsiteX12" fmla="*/ 6525742 w 10597802"/>
                      <a:gd name="connsiteY12" fmla="*/ 1 h 2727024"/>
                      <a:gd name="connsiteX13" fmla="*/ 7185335 w 10597802"/>
                      <a:gd name="connsiteY13" fmla="*/ 1 h 2727024"/>
                      <a:gd name="connsiteX14" fmla="*/ 7567898 w 10597802"/>
                      <a:gd name="connsiteY14" fmla="*/ 1 h 2727024"/>
                      <a:gd name="connsiteX15" fmla="*/ 8319833 w 10597802"/>
                      <a:gd name="connsiteY15" fmla="*/ 1 h 2727024"/>
                      <a:gd name="connsiteX16" fmla="*/ 9164111 w 10597802"/>
                      <a:gd name="connsiteY16" fmla="*/ 1 h 2727024"/>
                      <a:gd name="connsiteX17" fmla="*/ 9916046 w 10597802"/>
                      <a:gd name="connsiteY17" fmla="*/ 1 h 2727024"/>
                      <a:gd name="connsiteX18" fmla="*/ 10136480 w 10597802"/>
                      <a:gd name="connsiteY18" fmla="*/ 440870 h 2727024"/>
                      <a:gd name="connsiteX19" fmla="*/ 10356915 w 10597802"/>
                      <a:gd name="connsiteY19" fmla="*/ 881738 h 2727024"/>
                      <a:gd name="connsiteX20" fmla="*/ 10597802 w 10597802"/>
                      <a:gd name="connsiteY20" fmla="*/ 1363512 h 2727024"/>
                      <a:gd name="connsiteX21" fmla="*/ 10363732 w 10597802"/>
                      <a:gd name="connsiteY21" fmla="*/ 1831651 h 2727024"/>
                      <a:gd name="connsiteX22" fmla="*/ 10156933 w 10597802"/>
                      <a:gd name="connsiteY22" fmla="*/ 2245249 h 2727024"/>
                      <a:gd name="connsiteX23" fmla="*/ 9916046 w 10597802"/>
                      <a:gd name="connsiteY23" fmla="*/ 2727023 h 2727024"/>
                      <a:gd name="connsiteX24" fmla="*/ 9348797 w 10597802"/>
                      <a:gd name="connsiteY24" fmla="*/ 2727023 h 2727024"/>
                      <a:gd name="connsiteX25" fmla="*/ 8596862 w 10597802"/>
                      <a:gd name="connsiteY25" fmla="*/ 2727023 h 2727024"/>
                      <a:gd name="connsiteX26" fmla="*/ 8029612 w 10597802"/>
                      <a:gd name="connsiteY26" fmla="*/ 2727023 h 2727024"/>
                      <a:gd name="connsiteX27" fmla="*/ 7277677 w 10597802"/>
                      <a:gd name="connsiteY27" fmla="*/ 2727023 h 2727024"/>
                      <a:gd name="connsiteX28" fmla="*/ 6433399 w 10597802"/>
                      <a:gd name="connsiteY28" fmla="*/ 2727023 h 2727024"/>
                      <a:gd name="connsiteX29" fmla="*/ 5589122 w 10597802"/>
                      <a:gd name="connsiteY29" fmla="*/ 2727023 h 2727024"/>
                      <a:gd name="connsiteX30" fmla="*/ 5114215 w 10597802"/>
                      <a:gd name="connsiteY30" fmla="*/ 2727023 h 2727024"/>
                      <a:gd name="connsiteX31" fmla="*/ 4362280 w 10597802"/>
                      <a:gd name="connsiteY31" fmla="*/ 2727023 h 2727024"/>
                      <a:gd name="connsiteX32" fmla="*/ 3702688 w 10597802"/>
                      <a:gd name="connsiteY32" fmla="*/ 2727023 h 2727024"/>
                      <a:gd name="connsiteX33" fmla="*/ 3043096 w 10597802"/>
                      <a:gd name="connsiteY33" fmla="*/ 2727023 h 2727024"/>
                      <a:gd name="connsiteX34" fmla="*/ 2660532 w 10597802"/>
                      <a:gd name="connsiteY34" fmla="*/ 2727023 h 2727024"/>
                      <a:gd name="connsiteX35" fmla="*/ 2093283 w 10597802"/>
                      <a:gd name="connsiteY35" fmla="*/ 2727023 h 2727024"/>
                      <a:gd name="connsiteX36" fmla="*/ 1433691 w 10597802"/>
                      <a:gd name="connsiteY36" fmla="*/ 2727023 h 2727024"/>
                      <a:gd name="connsiteX37" fmla="*/ 681756 w 10597802"/>
                      <a:gd name="connsiteY37" fmla="*/ 2727023 h 2727024"/>
                      <a:gd name="connsiteX38" fmla="*/ 454504 w 10597802"/>
                      <a:gd name="connsiteY38" fmla="*/ 2272519 h 2727024"/>
                      <a:gd name="connsiteX39" fmla="*/ 220434 w 10597802"/>
                      <a:gd name="connsiteY39" fmla="*/ 1804381 h 2727024"/>
                      <a:gd name="connsiteX40" fmla="*/ 0 w 10597802"/>
                      <a:gd name="connsiteY40" fmla="*/ 1363512 h 27270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10597802" h="2727024" fill="none" extrusionOk="0">
                        <a:moveTo>
                          <a:pt x="0" y="1363512"/>
                        </a:moveTo>
                        <a:cubicBezTo>
                          <a:pt x="125971" y="1158530"/>
                          <a:pt x="191013" y="1034483"/>
                          <a:pt x="220434" y="922643"/>
                        </a:cubicBezTo>
                        <a:cubicBezTo>
                          <a:pt x="249856" y="810803"/>
                          <a:pt x="397222" y="600302"/>
                          <a:pt x="447686" y="468140"/>
                        </a:cubicBezTo>
                        <a:cubicBezTo>
                          <a:pt x="498150" y="335978"/>
                          <a:pt x="578365" y="210609"/>
                          <a:pt x="681756" y="1"/>
                        </a:cubicBezTo>
                        <a:cubicBezTo>
                          <a:pt x="870180" y="11551"/>
                          <a:pt x="1039282" y="-19767"/>
                          <a:pt x="1341348" y="1"/>
                        </a:cubicBezTo>
                        <a:cubicBezTo>
                          <a:pt x="1643414" y="19769"/>
                          <a:pt x="1650620" y="-12433"/>
                          <a:pt x="1816254" y="1"/>
                        </a:cubicBezTo>
                        <a:cubicBezTo>
                          <a:pt x="1981888" y="12435"/>
                          <a:pt x="2334927" y="-19552"/>
                          <a:pt x="2475847" y="1"/>
                        </a:cubicBezTo>
                        <a:cubicBezTo>
                          <a:pt x="2616767" y="19554"/>
                          <a:pt x="2724270" y="558"/>
                          <a:pt x="2858410" y="1"/>
                        </a:cubicBezTo>
                        <a:cubicBezTo>
                          <a:pt x="2992550" y="-556"/>
                          <a:pt x="3248935" y="16773"/>
                          <a:pt x="3610345" y="1"/>
                        </a:cubicBezTo>
                        <a:cubicBezTo>
                          <a:pt x="3971756" y="-16771"/>
                          <a:pt x="3957941" y="-11217"/>
                          <a:pt x="4269937" y="1"/>
                        </a:cubicBezTo>
                        <a:cubicBezTo>
                          <a:pt x="4581933" y="11219"/>
                          <a:pt x="4866547" y="-31458"/>
                          <a:pt x="5114215" y="1"/>
                        </a:cubicBezTo>
                        <a:cubicBezTo>
                          <a:pt x="5361883" y="31460"/>
                          <a:pt x="5607400" y="-1121"/>
                          <a:pt x="5866150" y="1"/>
                        </a:cubicBezTo>
                        <a:cubicBezTo>
                          <a:pt x="6124900" y="1123"/>
                          <a:pt x="6317729" y="5704"/>
                          <a:pt x="6525742" y="1"/>
                        </a:cubicBezTo>
                        <a:cubicBezTo>
                          <a:pt x="6733755" y="-5702"/>
                          <a:pt x="7019235" y="430"/>
                          <a:pt x="7185335" y="1"/>
                        </a:cubicBezTo>
                        <a:cubicBezTo>
                          <a:pt x="7351435" y="-428"/>
                          <a:pt x="7442325" y="-8998"/>
                          <a:pt x="7567898" y="1"/>
                        </a:cubicBezTo>
                        <a:cubicBezTo>
                          <a:pt x="7693471" y="9000"/>
                          <a:pt x="7979257" y="27913"/>
                          <a:pt x="8319833" y="1"/>
                        </a:cubicBezTo>
                        <a:cubicBezTo>
                          <a:pt x="8660409" y="-27911"/>
                          <a:pt x="8811738" y="-11057"/>
                          <a:pt x="9164111" y="1"/>
                        </a:cubicBezTo>
                        <a:cubicBezTo>
                          <a:pt x="9516484" y="11059"/>
                          <a:pt x="9575586" y="-31751"/>
                          <a:pt x="9916046" y="1"/>
                        </a:cubicBezTo>
                        <a:cubicBezTo>
                          <a:pt x="10001863" y="210491"/>
                          <a:pt x="10067249" y="265719"/>
                          <a:pt x="10136480" y="440870"/>
                        </a:cubicBezTo>
                        <a:cubicBezTo>
                          <a:pt x="10205712" y="616021"/>
                          <a:pt x="10260188" y="732090"/>
                          <a:pt x="10356915" y="881738"/>
                        </a:cubicBezTo>
                        <a:cubicBezTo>
                          <a:pt x="10453642" y="1031386"/>
                          <a:pt x="10555365" y="1236156"/>
                          <a:pt x="10597802" y="1363512"/>
                        </a:cubicBezTo>
                        <a:cubicBezTo>
                          <a:pt x="10559919" y="1477617"/>
                          <a:pt x="10421920" y="1672678"/>
                          <a:pt x="10363732" y="1831651"/>
                        </a:cubicBezTo>
                        <a:cubicBezTo>
                          <a:pt x="10305544" y="1990624"/>
                          <a:pt x="10268246" y="2068943"/>
                          <a:pt x="10156933" y="2245249"/>
                        </a:cubicBezTo>
                        <a:cubicBezTo>
                          <a:pt x="10045620" y="2421555"/>
                          <a:pt x="10013341" y="2542775"/>
                          <a:pt x="9916046" y="2727023"/>
                        </a:cubicBezTo>
                        <a:cubicBezTo>
                          <a:pt x="9737909" y="2703747"/>
                          <a:pt x="9525079" y="2706049"/>
                          <a:pt x="9348797" y="2727023"/>
                        </a:cubicBezTo>
                        <a:cubicBezTo>
                          <a:pt x="9172515" y="2747997"/>
                          <a:pt x="8766821" y="2704548"/>
                          <a:pt x="8596862" y="2727023"/>
                        </a:cubicBezTo>
                        <a:cubicBezTo>
                          <a:pt x="8426903" y="2749498"/>
                          <a:pt x="8181209" y="2724287"/>
                          <a:pt x="8029612" y="2727023"/>
                        </a:cubicBezTo>
                        <a:cubicBezTo>
                          <a:pt x="7878015" y="2729760"/>
                          <a:pt x="7429503" y="2762404"/>
                          <a:pt x="7277677" y="2727023"/>
                        </a:cubicBezTo>
                        <a:cubicBezTo>
                          <a:pt x="7125851" y="2691642"/>
                          <a:pt x="6827553" y="2752880"/>
                          <a:pt x="6433399" y="2727023"/>
                        </a:cubicBezTo>
                        <a:cubicBezTo>
                          <a:pt x="6039245" y="2701166"/>
                          <a:pt x="6009365" y="2746370"/>
                          <a:pt x="5589122" y="2727023"/>
                        </a:cubicBezTo>
                        <a:cubicBezTo>
                          <a:pt x="5168879" y="2707676"/>
                          <a:pt x="5230359" y="2746118"/>
                          <a:pt x="5114215" y="2727023"/>
                        </a:cubicBezTo>
                        <a:cubicBezTo>
                          <a:pt x="4998071" y="2707928"/>
                          <a:pt x="4633824" y="2730534"/>
                          <a:pt x="4362280" y="2727023"/>
                        </a:cubicBezTo>
                        <a:cubicBezTo>
                          <a:pt x="4090736" y="2723512"/>
                          <a:pt x="3922304" y="2694946"/>
                          <a:pt x="3702688" y="2727023"/>
                        </a:cubicBezTo>
                        <a:cubicBezTo>
                          <a:pt x="3483072" y="2759100"/>
                          <a:pt x="3262241" y="2718146"/>
                          <a:pt x="3043096" y="2727023"/>
                        </a:cubicBezTo>
                        <a:cubicBezTo>
                          <a:pt x="2823951" y="2735900"/>
                          <a:pt x="2741799" y="2728947"/>
                          <a:pt x="2660532" y="2727023"/>
                        </a:cubicBezTo>
                        <a:cubicBezTo>
                          <a:pt x="2579265" y="2725099"/>
                          <a:pt x="2262195" y="2701640"/>
                          <a:pt x="2093283" y="2727023"/>
                        </a:cubicBezTo>
                        <a:cubicBezTo>
                          <a:pt x="1924371" y="2752406"/>
                          <a:pt x="1596094" y="2738486"/>
                          <a:pt x="1433691" y="2727023"/>
                        </a:cubicBezTo>
                        <a:cubicBezTo>
                          <a:pt x="1271288" y="2715560"/>
                          <a:pt x="989857" y="2702455"/>
                          <a:pt x="681756" y="2727023"/>
                        </a:cubicBezTo>
                        <a:cubicBezTo>
                          <a:pt x="568416" y="2544876"/>
                          <a:pt x="568442" y="2466995"/>
                          <a:pt x="454504" y="2272519"/>
                        </a:cubicBezTo>
                        <a:cubicBezTo>
                          <a:pt x="340566" y="2078043"/>
                          <a:pt x="275333" y="1920056"/>
                          <a:pt x="220434" y="1804381"/>
                        </a:cubicBezTo>
                        <a:cubicBezTo>
                          <a:pt x="165535" y="1688706"/>
                          <a:pt x="72427" y="1473336"/>
                          <a:pt x="0" y="1363512"/>
                        </a:cubicBezTo>
                        <a:close/>
                      </a:path>
                      <a:path w="10597802" h="2727024" stroke="0" extrusionOk="0">
                        <a:moveTo>
                          <a:pt x="0" y="1363512"/>
                        </a:moveTo>
                        <a:cubicBezTo>
                          <a:pt x="22313" y="1270891"/>
                          <a:pt x="156790" y="1050713"/>
                          <a:pt x="206799" y="949914"/>
                        </a:cubicBezTo>
                        <a:cubicBezTo>
                          <a:pt x="256808" y="849115"/>
                          <a:pt x="318074" y="701084"/>
                          <a:pt x="447686" y="468140"/>
                        </a:cubicBezTo>
                        <a:cubicBezTo>
                          <a:pt x="577298" y="235197"/>
                          <a:pt x="604873" y="122343"/>
                          <a:pt x="681756" y="1"/>
                        </a:cubicBezTo>
                        <a:cubicBezTo>
                          <a:pt x="909024" y="-18394"/>
                          <a:pt x="1102771" y="-436"/>
                          <a:pt x="1249005" y="1"/>
                        </a:cubicBezTo>
                        <a:cubicBezTo>
                          <a:pt x="1395239" y="438"/>
                          <a:pt x="1567683" y="-18623"/>
                          <a:pt x="1816254" y="1"/>
                        </a:cubicBezTo>
                        <a:cubicBezTo>
                          <a:pt x="2064825" y="18625"/>
                          <a:pt x="2307801" y="-2481"/>
                          <a:pt x="2660532" y="1"/>
                        </a:cubicBezTo>
                        <a:cubicBezTo>
                          <a:pt x="3013263" y="2483"/>
                          <a:pt x="2956710" y="-14843"/>
                          <a:pt x="3043096" y="1"/>
                        </a:cubicBezTo>
                        <a:cubicBezTo>
                          <a:pt x="3129482" y="14845"/>
                          <a:pt x="3398287" y="-6677"/>
                          <a:pt x="3610345" y="1"/>
                        </a:cubicBezTo>
                        <a:cubicBezTo>
                          <a:pt x="3822403" y="6679"/>
                          <a:pt x="4030502" y="-25202"/>
                          <a:pt x="4269937" y="1"/>
                        </a:cubicBezTo>
                        <a:cubicBezTo>
                          <a:pt x="4509372" y="25204"/>
                          <a:pt x="4528836" y="13412"/>
                          <a:pt x="4744844" y="1"/>
                        </a:cubicBezTo>
                        <a:cubicBezTo>
                          <a:pt x="4960852" y="-13410"/>
                          <a:pt x="5242921" y="18108"/>
                          <a:pt x="5496779" y="1"/>
                        </a:cubicBezTo>
                        <a:cubicBezTo>
                          <a:pt x="5750637" y="-18106"/>
                          <a:pt x="6047407" y="-33592"/>
                          <a:pt x="6248714" y="1"/>
                        </a:cubicBezTo>
                        <a:cubicBezTo>
                          <a:pt x="6450022" y="33594"/>
                          <a:pt x="6451994" y="12415"/>
                          <a:pt x="6631277" y="1"/>
                        </a:cubicBezTo>
                        <a:cubicBezTo>
                          <a:pt x="6810560" y="-12413"/>
                          <a:pt x="7029125" y="-2045"/>
                          <a:pt x="7198526" y="1"/>
                        </a:cubicBezTo>
                        <a:cubicBezTo>
                          <a:pt x="7367927" y="2047"/>
                          <a:pt x="7649874" y="-8753"/>
                          <a:pt x="7858119" y="1"/>
                        </a:cubicBezTo>
                        <a:cubicBezTo>
                          <a:pt x="8066364" y="8755"/>
                          <a:pt x="8201661" y="-11935"/>
                          <a:pt x="8425368" y="1"/>
                        </a:cubicBezTo>
                        <a:cubicBezTo>
                          <a:pt x="8649075" y="11937"/>
                          <a:pt x="8667652" y="-3652"/>
                          <a:pt x="8900274" y="1"/>
                        </a:cubicBezTo>
                        <a:cubicBezTo>
                          <a:pt x="9132896" y="3654"/>
                          <a:pt x="9162160" y="-3854"/>
                          <a:pt x="9282838" y="1"/>
                        </a:cubicBezTo>
                        <a:cubicBezTo>
                          <a:pt x="9403516" y="3856"/>
                          <a:pt x="9730192" y="-9400"/>
                          <a:pt x="9916046" y="1"/>
                        </a:cubicBezTo>
                        <a:cubicBezTo>
                          <a:pt x="9979264" y="149128"/>
                          <a:pt x="10033753" y="241726"/>
                          <a:pt x="10129663" y="427234"/>
                        </a:cubicBezTo>
                        <a:cubicBezTo>
                          <a:pt x="10225573" y="612742"/>
                          <a:pt x="10290526" y="742590"/>
                          <a:pt x="10356915" y="881738"/>
                        </a:cubicBezTo>
                        <a:cubicBezTo>
                          <a:pt x="10423304" y="1020886"/>
                          <a:pt x="10533375" y="1261255"/>
                          <a:pt x="10597802" y="1363512"/>
                        </a:cubicBezTo>
                        <a:cubicBezTo>
                          <a:pt x="10551242" y="1452764"/>
                          <a:pt x="10491981" y="1584090"/>
                          <a:pt x="10391003" y="1777110"/>
                        </a:cubicBezTo>
                        <a:cubicBezTo>
                          <a:pt x="10290025" y="1970130"/>
                          <a:pt x="10226213" y="2100149"/>
                          <a:pt x="10170568" y="2217979"/>
                        </a:cubicBezTo>
                        <a:cubicBezTo>
                          <a:pt x="10114923" y="2335809"/>
                          <a:pt x="9998583" y="2512434"/>
                          <a:pt x="9916046" y="2727023"/>
                        </a:cubicBezTo>
                        <a:cubicBezTo>
                          <a:pt x="9737874" y="2736610"/>
                          <a:pt x="9397243" y="2702411"/>
                          <a:pt x="9071768" y="2727023"/>
                        </a:cubicBezTo>
                        <a:cubicBezTo>
                          <a:pt x="8746293" y="2751635"/>
                          <a:pt x="8504865" y="2752187"/>
                          <a:pt x="8227490" y="2727023"/>
                        </a:cubicBezTo>
                        <a:cubicBezTo>
                          <a:pt x="7950115" y="2701859"/>
                          <a:pt x="7941498" y="2713997"/>
                          <a:pt x="7752584" y="2727023"/>
                        </a:cubicBezTo>
                        <a:cubicBezTo>
                          <a:pt x="7563670" y="2740049"/>
                          <a:pt x="7426585" y="2749311"/>
                          <a:pt x="7185335" y="2727023"/>
                        </a:cubicBezTo>
                        <a:cubicBezTo>
                          <a:pt x="6944085" y="2704735"/>
                          <a:pt x="6798739" y="2742001"/>
                          <a:pt x="6525742" y="2727023"/>
                        </a:cubicBezTo>
                        <a:cubicBezTo>
                          <a:pt x="6252745" y="2712045"/>
                          <a:pt x="6046789" y="2754925"/>
                          <a:pt x="5681464" y="2727023"/>
                        </a:cubicBezTo>
                        <a:cubicBezTo>
                          <a:pt x="5316139" y="2699121"/>
                          <a:pt x="5294374" y="2693030"/>
                          <a:pt x="4929529" y="2727023"/>
                        </a:cubicBezTo>
                        <a:cubicBezTo>
                          <a:pt x="4564685" y="2761016"/>
                          <a:pt x="4543774" y="2738769"/>
                          <a:pt x="4269937" y="2727023"/>
                        </a:cubicBezTo>
                        <a:cubicBezTo>
                          <a:pt x="3996100" y="2715277"/>
                          <a:pt x="3903542" y="2740896"/>
                          <a:pt x="3610345" y="2727023"/>
                        </a:cubicBezTo>
                        <a:cubicBezTo>
                          <a:pt x="3317148" y="2713150"/>
                          <a:pt x="3243796" y="2705345"/>
                          <a:pt x="2950753" y="2727023"/>
                        </a:cubicBezTo>
                        <a:cubicBezTo>
                          <a:pt x="2657710" y="2748701"/>
                          <a:pt x="2667585" y="2739294"/>
                          <a:pt x="2568190" y="2727023"/>
                        </a:cubicBezTo>
                        <a:cubicBezTo>
                          <a:pt x="2468795" y="2714752"/>
                          <a:pt x="2260852" y="2736427"/>
                          <a:pt x="2000940" y="2727023"/>
                        </a:cubicBezTo>
                        <a:cubicBezTo>
                          <a:pt x="1741028" y="2717620"/>
                          <a:pt x="1499187" y="2721312"/>
                          <a:pt x="1249005" y="2727023"/>
                        </a:cubicBezTo>
                        <a:cubicBezTo>
                          <a:pt x="998823" y="2732734"/>
                          <a:pt x="825633" y="2701603"/>
                          <a:pt x="681756" y="2727023"/>
                        </a:cubicBezTo>
                        <a:cubicBezTo>
                          <a:pt x="576588" y="2525676"/>
                          <a:pt x="548742" y="2476808"/>
                          <a:pt x="468139" y="2299790"/>
                        </a:cubicBezTo>
                        <a:cubicBezTo>
                          <a:pt x="387536" y="2122772"/>
                          <a:pt x="308829" y="1974157"/>
                          <a:pt x="240887" y="1845286"/>
                        </a:cubicBezTo>
                        <a:cubicBezTo>
                          <a:pt x="172945" y="1716415"/>
                          <a:pt x="74469" y="1529176"/>
                          <a:pt x="0" y="136351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chemeClr val="tx1"/>
                </a:solidFill>
                <a:latin typeface="Abadi" panose="020B0604020104020204" pitchFamily="34" charset="0"/>
              </a:rPr>
              <a:t>Model</a:t>
            </a:r>
            <a:r>
              <a:rPr lang="en-AU" sz="1600" dirty="0">
                <a:solidFill>
                  <a:schemeClr val="tx1"/>
                </a:solidFill>
                <a:latin typeface="Abadi" panose="020B0604020104020204" pitchFamily="34" charset="0"/>
              </a:rPr>
              <a:t> – Recurrent Neural Network, Feed-Forward Neutral Network, Word Embedding </a:t>
            </a:r>
            <a:endParaRPr lang="en-US" sz="16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chemeClr val="tx1"/>
                </a:solidFill>
                <a:latin typeface="Abadi" panose="020B0604020104020204" pitchFamily="34" charset="0"/>
              </a:rPr>
              <a:t>Scenario</a:t>
            </a:r>
          </a:p>
          <a:p>
            <a:pPr marL="971550" lvl="1" indent="-285750" algn="just">
              <a:buFont typeface="Wingdings" panose="05000000000000000000" pitchFamily="2" charset="2"/>
              <a:buChar char="Ø"/>
            </a:pPr>
            <a:r>
              <a:rPr lang="en-AU" sz="1600" b="1" i="1" dirty="0">
                <a:solidFill>
                  <a:schemeClr val="tx1"/>
                </a:solidFill>
                <a:latin typeface="Abadi" panose="020B0604020104020204" pitchFamily="34" charset="0"/>
              </a:rPr>
              <a:t>polysemy issue</a:t>
            </a:r>
            <a:r>
              <a:rPr lang="en-AU" sz="1600" dirty="0">
                <a:solidFill>
                  <a:schemeClr val="tx1"/>
                </a:solidFill>
                <a:latin typeface="Abadi" panose="020B0604020104020204" pitchFamily="34" charset="0"/>
              </a:rPr>
              <a:t>- - </a:t>
            </a:r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refers to “the coexistence of multiple meanings for a term appearing in different requirements”. Use word-embedding and FNN to identify the lists of polysemy terms in a requirements collection. </a:t>
            </a:r>
          </a:p>
          <a:p>
            <a:pPr marL="971550" lvl="1" indent="-285750" algn="just">
              <a:buFont typeface="Wingdings" panose="05000000000000000000" pitchFamily="2" charset="2"/>
              <a:buChar char="Ø"/>
            </a:pPr>
            <a:r>
              <a:rPr lang="en-AU" sz="1600" b="1" i="1" dirty="0">
                <a:solidFill>
                  <a:schemeClr val="tx1"/>
                </a:solidFill>
                <a:latin typeface="Abadi" panose="020B0604020104020204" pitchFamily="34" charset="0"/>
              </a:rPr>
              <a:t>Learn representation of requirements  and design documents</a:t>
            </a:r>
            <a:r>
              <a:rPr lang="en-AU" sz="1600" b="1" dirty="0">
                <a:solidFill>
                  <a:schemeClr val="tx1"/>
                </a:solidFill>
                <a:latin typeface="Abadi" panose="020B0604020104020204" pitchFamily="34" charset="0"/>
              </a:rPr>
              <a:t> –</a:t>
            </a:r>
            <a:r>
              <a:rPr lang="en-AU" sz="1600" dirty="0">
                <a:solidFill>
                  <a:schemeClr val="tx1"/>
                </a:solidFill>
                <a:latin typeface="Abadi" panose="020B0604020104020204" pitchFamily="34" charset="0"/>
              </a:rPr>
              <a:t> to capture the semantic structure </a:t>
            </a:r>
            <a:endParaRPr lang="en-AU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971550" lvl="1" indent="-285750" algn="just">
              <a:buFont typeface="Wingdings" panose="05000000000000000000" pitchFamily="2" charset="2"/>
              <a:buChar char="Ø"/>
            </a:pPr>
            <a:r>
              <a:rPr lang="en-AU" sz="1600" b="1" i="1" dirty="0">
                <a:solidFill>
                  <a:schemeClr val="tx1"/>
                </a:solidFill>
                <a:latin typeface="Abadi" panose="020B0604020104020204" pitchFamily="34" charset="0"/>
              </a:rPr>
              <a:t>Learn the representation of source code</a:t>
            </a:r>
            <a:r>
              <a:rPr lang="en-AU" sz="1600" i="1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AU" sz="1600" b="1" i="1" dirty="0">
                <a:solidFill>
                  <a:schemeClr val="tx1"/>
                </a:solidFill>
                <a:latin typeface="Abadi" panose="020B0604020104020204" pitchFamily="34" charset="0"/>
              </a:rPr>
              <a:t>(abstract syntax tree structure) </a:t>
            </a:r>
            <a:r>
              <a:rPr lang="en-AU" sz="1600" dirty="0">
                <a:solidFill>
                  <a:schemeClr val="tx1"/>
                </a:solidFill>
                <a:latin typeface="Abadi" panose="020B0604020104020204" pitchFamily="34" charset="0"/>
              </a:rPr>
              <a:t>– to capture the underline patterns and property of methods and functionalities. </a:t>
            </a:r>
            <a:endParaRPr lang="en-US" sz="16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4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9CA390B-CEB4-4B7F-AD3F-5084795D43A2}"/>
              </a:ext>
            </a:extLst>
          </p:cNvPr>
          <p:cNvSpPr txBox="1"/>
          <p:nvPr/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60" baseline="0" dirty="0">
                <a:latin typeface="+mj-lt"/>
                <a:ea typeface="+mj-ea"/>
                <a:cs typeface="+mj-cs"/>
              </a:rPr>
              <a:t>Outline</a:t>
            </a:r>
          </a:p>
        </p:txBody>
      </p:sp>
      <p:graphicFrame>
        <p:nvGraphicFramePr>
          <p:cNvPr id="33" name="TextBox 21">
            <a:extLst>
              <a:ext uri="{FF2B5EF4-FFF2-40B4-BE49-F238E27FC236}">
                <a16:creationId xmlns:a16="http://schemas.microsoft.com/office/drawing/2014/main" id="{93D6A335-027E-4E1C-8934-72CACC2CF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490240"/>
              </p:ext>
            </p:extLst>
          </p:nvPr>
        </p:nvGraphicFramePr>
        <p:xfrm>
          <a:off x="2017939" y="1317266"/>
          <a:ext cx="8030935" cy="4770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4431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F68C2-23A9-4297-B139-6AC8FB63BD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3280972" cy="33450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Special Purpose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9075C-F169-49F4-96FC-28974C4830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9076" y="1509626"/>
            <a:ext cx="3327818" cy="345118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General Purpose Tool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84131D3-E571-431C-8A91-DFD33246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6"/>
            <a:ext cx="11174186" cy="590931"/>
          </a:xfrm>
        </p:spPr>
        <p:txBody>
          <a:bodyPr/>
          <a:lstStyle/>
          <a:p>
            <a:r>
              <a:rPr lang="en-AU" dirty="0">
                <a:solidFill>
                  <a:schemeClr val="accent3"/>
                </a:solidFill>
                <a:latin typeface="Abadi" panose="020B0604020104020204" pitchFamily="34" charset="0"/>
              </a:rPr>
              <a:t>Traceability tools</a:t>
            </a:r>
            <a:endParaRPr lang="en-A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B06C4C9-8EE6-44E9-9311-2BF6807C5A65}"/>
              </a:ext>
            </a:extLst>
          </p:cNvPr>
          <p:cNvSpPr txBox="1">
            <a:spLocks/>
          </p:cNvSpPr>
          <p:nvPr/>
        </p:nvSpPr>
        <p:spPr>
          <a:xfrm>
            <a:off x="8549643" y="1497134"/>
            <a:ext cx="3219760" cy="357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chemeClr val="bg1"/>
                </a:solidFill>
              </a:rPr>
              <a:t>Workbench Tool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76AF1-B700-4D98-8C80-B012A3FB3469}"/>
              </a:ext>
            </a:extLst>
          </p:cNvPr>
          <p:cNvSpPr txBox="1"/>
          <p:nvPr/>
        </p:nvSpPr>
        <p:spPr>
          <a:xfrm>
            <a:off x="4706910" y="2088557"/>
            <a:ext cx="33278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1500" b="1" dirty="0">
                <a:latin typeface="Abadi" panose="020B0604020104020204" pitchFamily="34" charset="0"/>
              </a:rPr>
              <a:t>SPLTrace</a:t>
            </a:r>
            <a:r>
              <a:rPr lang="en-AU" sz="1500" dirty="0">
                <a:latin typeface="Abadi" panose="020B0604020104020204" pitchFamily="34" charset="0"/>
              </a:rPr>
              <a:t>- </a:t>
            </a:r>
            <a:r>
              <a:rPr lang="en-US" sz="1500" dirty="0">
                <a:latin typeface="Abadi" panose="020B0604020104020204" pitchFamily="34" charset="0"/>
              </a:rPr>
              <a:t>An experimental traceability framework built on four IR models  (i.e., Class Vector, Extended Boolean, Latent Semantic index, and BM25) and one deep-learning model (i.e., Feedforward Neural Network). The framework provides the components to recovery traceability links between project features and source code. The application developed using Python.</a:t>
            </a:r>
            <a:endParaRPr lang="en-AU" sz="1500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FF528-FBF6-4EE7-84A3-BCF98A3038CC}"/>
              </a:ext>
            </a:extLst>
          </p:cNvPr>
          <p:cNvSpPr txBox="1"/>
          <p:nvPr/>
        </p:nvSpPr>
        <p:spPr>
          <a:xfrm>
            <a:off x="876300" y="2382747"/>
            <a:ext cx="301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DD1C4-6480-4DE3-B56F-B52DE8E89258}"/>
              </a:ext>
            </a:extLst>
          </p:cNvPr>
          <p:cNvSpPr txBox="1"/>
          <p:nvPr/>
        </p:nvSpPr>
        <p:spPr>
          <a:xfrm>
            <a:off x="571500" y="2077947"/>
            <a:ext cx="344586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1500" b="1" dirty="0">
                <a:latin typeface="Abadi" panose="020B0604020104020204" pitchFamily="34" charset="0"/>
              </a:rPr>
              <a:t>TraceME</a:t>
            </a:r>
            <a:r>
              <a:rPr lang="en-AU" sz="1500" dirty="0">
                <a:latin typeface="Abadi" panose="020B0604020104020204" pitchFamily="34" charset="0"/>
              </a:rPr>
              <a:t> - </a:t>
            </a:r>
            <a:r>
              <a:rPr lang="en-US" sz="1500" dirty="0">
                <a:latin typeface="Abadi" panose="020B0604020104020204" pitchFamily="34" charset="0"/>
              </a:rPr>
              <a:t>An eclipse-plugin application to recover the traceability links between source code and requirements during software development. The tool supports a graph view to visualise the trace links between source code and requirements.</a:t>
            </a:r>
            <a:r>
              <a:rPr lang="en-AU" sz="1500" dirty="0">
                <a:latin typeface="Abadi" panose="020B0604020104020204" pitchFamily="34" charset="0"/>
              </a:rPr>
              <a:t>  </a:t>
            </a:r>
          </a:p>
          <a:p>
            <a:pPr algn="just"/>
            <a:endParaRPr lang="en-AU" sz="1500" dirty="0">
              <a:latin typeface="Abadi" panose="020B0604020104020204" pitchFamily="34" charset="0"/>
            </a:endParaRPr>
          </a:p>
          <a:p>
            <a:pPr algn="just"/>
            <a:r>
              <a:rPr lang="en-AU" sz="1500" b="1" dirty="0">
                <a:latin typeface="Abadi" panose="020B0604020104020204" pitchFamily="34" charset="0"/>
              </a:rPr>
              <a:t>RETRO</a:t>
            </a:r>
            <a:r>
              <a:rPr lang="en-AU" sz="1500" dirty="0">
                <a:latin typeface="Abadi" panose="020B0604020104020204" pitchFamily="34" charset="0"/>
              </a:rPr>
              <a:t> - </a:t>
            </a:r>
            <a:r>
              <a:rPr lang="en-US" sz="1500" dirty="0">
                <a:latin typeface="Abadi" panose="020B0604020104020204" pitchFamily="34" charset="0"/>
              </a:rPr>
              <a:t>It is a web-based traceability recovery application to establish</a:t>
            </a:r>
          </a:p>
          <a:p>
            <a:pPr algn="just"/>
            <a:r>
              <a:rPr lang="en-US" sz="1500" dirty="0">
                <a:latin typeface="Abadi" panose="020B0604020104020204" pitchFamily="34" charset="0"/>
              </a:rPr>
              <a:t>trace links between artifacts of different types (i.e., requirements, test case and source code).</a:t>
            </a:r>
            <a:endParaRPr lang="en-AU" sz="1500" dirty="0"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24520-D231-4462-8C4E-507D3AC08AF8}"/>
              </a:ext>
            </a:extLst>
          </p:cNvPr>
          <p:cNvSpPr txBox="1"/>
          <p:nvPr/>
        </p:nvSpPr>
        <p:spPr>
          <a:xfrm>
            <a:off x="8607479" y="2074970"/>
            <a:ext cx="321976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1400" b="1" dirty="0">
                <a:latin typeface="Abadi" panose="020B0604020104020204" pitchFamily="34" charset="0"/>
              </a:rPr>
              <a:t>TraceLab</a:t>
            </a:r>
            <a:r>
              <a:rPr lang="en-AU" sz="1400" b="1" dirty="0"/>
              <a:t> - </a:t>
            </a:r>
            <a:r>
              <a:rPr lang="en-US" sz="1500" dirty="0">
                <a:latin typeface="Abadi" panose="020B0604020104020204" pitchFamily="34" charset="0"/>
              </a:rPr>
              <a:t>A Winforms traceability workbench application to experiment with traceability research projects. The framework provides a collection of customizable and configurable IR</a:t>
            </a:r>
          </a:p>
          <a:p>
            <a:pPr algn="just"/>
            <a:r>
              <a:rPr lang="en-US" sz="1500" dirty="0">
                <a:latin typeface="Abadi" panose="020B0604020104020204" pitchFamily="34" charset="0"/>
              </a:rPr>
              <a:t>components to establish traceability links between various types of textual artifacts of a software project. </a:t>
            </a:r>
          </a:p>
          <a:p>
            <a:pPr algn="just"/>
            <a:endParaRPr lang="en-US" sz="1500" b="1" dirty="0">
              <a:latin typeface="Abadi" panose="020B0604020104020204" pitchFamily="34" charset="0"/>
            </a:endParaRPr>
          </a:p>
          <a:p>
            <a:pPr algn="just"/>
            <a:r>
              <a:rPr lang="en-AU" sz="1500" b="1" dirty="0">
                <a:latin typeface="Abadi" panose="020B0604020104020204" pitchFamily="34" charset="0"/>
              </a:rPr>
              <a:t>OpenTrace</a:t>
            </a:r>
            <a:r>
              <a:rPr lang="en-AU" sz="1500" dirty="0">
                <a:latin typeface="Abadi" panose="020B0604020104020204" pitchFamily="34" charset="0"/>
              </a:rPr>
              <a:t>- </a:t>
            </a:r>
            <a:r>
              <a:rPr lang="en-US" sz="1500" dirty="0">
                <a:latin typeface="Abadi" panose="020B0604020104020204" pitchFamily="34" charset="0"/>
              </a:rPr>
              <a:t>A Winforms experimental traceability workbench application for researchers to perform traceability research projects. The tool supports built-in as well as custom-built traceability components to establish links between different software artifacts.</a:t>
            </a:r>
            <a:endParaRPr lang="en-AU" sz="15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188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B41A53-3411-4E4A-9E0E-6CC83118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Support Change Impact Set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18498C5-3343-47F7-A107-6A184CC436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4900386" cy="334508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Change Impact Sets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BD887F-EC4B-4FA3-A6B4-0DA1EB9A9B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12832" y="1509626"/>
            <a:ext cx="5107668" cy="334508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Findings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D144C2B-08BB-4F9B-91BC-478AB46CB0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2156688"/>
            <a:ext cx="4900386" cy="2481573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b="1" dirty="0">
                <a:latin typeface="Abadi" panose="020B0604020104020204" pitchFamily="34" charset="0"/>
              </a:rPr>
              <a:t>Requirements Impact Set</a:t>
            </a:r>
            <a:r>
              <a:rPr lang="en-AU" sz="1600" dirty="0">
                <a:latin typeface="Abadi" panose="020B0604020104020204" pitchFamily="34" charset="0"/>
              </a:rPr>
              <a:t>-used requirements as target </a:t>
            </a:r>
            <a:r>
              <a:rPr lang="en-US" sz="1600" dirty="0">
                <a:latin typeface="Abadi" panose="020B0604020104020204" pitchFamily="34" charset="0"/>
              </a:rPr>
              <a:t>artifacts in their trace-recovery approaches to identify the impact </a:t>
            </a:r>
            <a:r>
              <a:rPr lang="en-AU" sz="1600" dirty="0">
                <a:latin typeface="Abadi" panose="020B0604020104020204" pitchFamily="34" charset="0"/>
              </a:rPr>
              <a:t>on requirements levels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b="1" dirty="0">
                <a:latin typeface="Abadi" panose="020B0604020104020204" pitchFamily="34" charset="0"/>
              </a:rPr>
              <a:t>Design Impact Set </a:t>
            </a:r>
            <a:r>
              <a:rPr lang="en-AU" sz="1600" dirty="0">
                <a:latin typeface="Abadi" panose="020B0604020104020204" pitchFamily="34" charset="0"/>
              </a:rPr>
              <a:t>-</a:t>
            </a:r>
            <a:r>
              <a:rPr lang="en-US" sz="1600" dirty="0">
                <a:latin typeface="Abadi" panose="020B0604020104020204" pitchFamily="34" charset="0"/>
              </a:rPr>
              <a:t>used design artifact as a </a:t>
            </a:r>
            <a:r>
              <a:rPr lang="en-AU" sz="1600" dirty="0">
                <a:latin typeface="Abadi" panose="020B0604020104020204" pitchFamily="34" charset="0"/>
              </a:rPr>
              <a:t>target artifact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b="1" dirty="0">
                <a:latin typeface="Abadi" panose="020B0604020104020204" pitchFamily="34" charset="0"/>
              </a:rPr>
              <a:t>Test Impact Set </a:t>
            </a:r>
            <a:r>
              <a:rPr lang="en-AU" sz="1600" dirty="0">
                <a:latin typeface="Abadi" panose="020B0604020104020204" pitchFamily="34" charset="0"/>
              </a:rPr>
              <a:t>-</a:t>
            </a:r>
            <a:r>
              <a:rPr lang="en-US" sz="1600" dirty="0">
                <a:latin typeface="Abadi" panose="020B0604020104020204" pitchFamily="34" charset="0"/>
              </a:rPr>
              <a:t>studies that used tests as target artifact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b="1" dirty="0">
                <a:latin typeface="Abadi" panose="020B0604020104020204" pitchFamily="34" charset="0"/>
              </a:rPr>
              <a:t>Program Impact Set </a:t>
            </a:r>
            <a:r>
              <a:rPr lang="en-AU" sz="1600" dirty="0">
                <a:latin typeface="Abadi" panose="020B0604020104020204" pitchFamily="34" charset="0"/>
              </a:rPr>
              <a:t>- </a:t>
            </a:r>
            <a:r>
              <a:rPr lang="en-US" sz="1600" dirty="0">
                <a:latin typeface="Abadi" panose="020B0604020104020204" pitchFamily="34" charset="0"/>
              </a:rPr>
              <a:t>used source code as a target </a:t>
            </a:r>
            <a:r>
              <a:rPr lang="en-AU" sz="1600" dirty="0">
                <a:latin typeface="Abadi" panose="020B0604020104020204" pitchFamily="34" charset="0"/>
              </a:rPr>
              <a:t>artifact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8DEFF-8A3A-4121-B2C1-EA8DDDFE1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32" y="2095500"/>
            <a:ext cx="5107668" cy="2667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B67C78-5F4A-480D-B249-A51171AB5744}"/>
              </a:ext>
            </a:extLst>
          </p:cNvPr>
          <p:cNvSpPr/>
          <p:nvPr/>
        </p:nvSpPr>
        <p:spPr>
          <a:xfrm>
            <a:off x="6942484" y="5013866"/>
            <a:ext cx="4467638" cy="400110"/>
          </a:xfrm>
          <a:custGeom>
            <a:avLst/>
            <a:gdLst>
              <a:gd name="connsiteX0" fmla="*/ 0 w 4467638"/>
              <a:gd name="connsiteY0" fmla="*/ 0 h 400110"/>
              <a:gd name="connsiteX1" fmla="*/ 548881 w 4467638"/>
              <a:gd name="connsiteY1" fmla="*/ 0 h 400110"/>
              <a:gd name="connsiteX2" fmla="*/ 1276468 w 4467638"/>
              <a:gd name="connsiteY2" fmla="*/ 0 h 400110"/>
              <a:gd name="connsiteX3" fmla="*/ 1870026 w 4467638"/>
              <a:gd name="connsiteY3" fmla="*/ 0 h 400110"/>
              <a:gd name="connsiteX4" fmla="*/ 2597612 w 4467638"/>
              <a:gd name="connsiteY4" fmla="*/ 0 h 400110"/>
              <a:gd name="connsiteX5" fmla="*/ 3235846 w 4467638"/>
              <a:gd name="connsiteY5" fmla="*/ 0 h 400110"/>
              <a:gd name="connsiteX6" fmla="*/ 3829404 w 4467638"/>
              <a:gd name="connsiteY6" fmla="*/ 0 h 400110"/>
              <a:gd name="connsiteX7" fmla="*/ 4467638 w 4467638"/>
              <a:gd name="connsiteY7" fmla="*/ 0 h 400110"/>
              <a:gd name="connsiteX8" fmla="*/ 4467638 w 4467638"/>
              <a:gd name="connsiteY8" fmla="*/ 400110 h 400110"/>
              <a:gd name="connsiteX9" fmla="*/ 3784728 w 4467638"/>
              <a:gd name="connsiteY9" fmla="*/ 400110 h 400110"/>
              <a:gd name="connsiteX10" fmla="*/ 3146494 w 4467638"/>
              <a:gd name="connsiteY10" fmla="*/ 400110 h 400110"/>
              <a:gd name="connsiteX11" fmla="*/ 2642289 w 4467638"/>
              <a:gd name="connsiteY11" fmla="*/ 400110 h 400110"/>
              <a:gd name="connsiteX12" fmla="*/ 2048731 w 4467638"/>
              <a:gd name="connsiteY12" fmla="*/ 400110 h 400110"/>
              <a:gd name="connsiteX13" fmla="*/ 1455174 w 4467638"/>
              <a:gd name="connsiteY13" fmla="*/ 400110 h 400110"/>
              <a:gd name="connsiteX14" fmla="*/ 772263 w 4467638"/>
              <a:gd name="connsiteY14" fmla="*/ 400110 h 400110"/>
              <a:gd name="connsiteX15" fmla="*/ 0 w 4467638"/>
              <a:gd name="connsiteY15" fmla="*/ 400110 h 400110"/>
              <a:gd name="connsiteX16" fmla="*/ 0 w 4467638"/>
              <a:gd name="connsiteY1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67638" h="400110" fill="none" extrusionOk="0">
                <a:moveTo>
                  <a:pt x="0" y="0"/>
                </a:moveTo>
                <a:cubicBezTo>
                  <a:pt x="243591" y="-15174"/>
                  <a:pt x="425966" y="23608"/>
                  <a:pt x="548881" y="0"/>
                </a:cubicBezTo>
                <a:cubicBezTo>
                  <a:pt x="671796" y="-23608"/>
                  <a:pt x="985552" y="2496"/>
                  <a:pt x="1276468" y="0"/>
                </a:cubicBezTo>
                <a:cubicBezTo>
                  <a:pt x="1567384" y="-2496"/>
                  <a:pt x="1693205" y="21016"/>
                  <a:pt x="1870026" y="0"/>
                </a:cubicBezTo>
                <a:cubicBezTo>
                  <a:pt x="2046847" y="-21016"/>
                  <a:pt x="2451607" y="32382"/>
                  <a:pt x="2597612" y="0"/>
                </a:cubicBezTo>
                <a:cubicBezTo>
                  <a:pt x="2743617" y="-32382"/>
                  <a:pt x="2926192" y="-24035"/>
                  <a:pt x="3235846" y="0"/>
                </a:cubicBezTo>
                <a:cubicBezTo>
                  <a:pt x="3545500" y="24035"/>
                  <a:pt x="3654415" y="18806"/>
                  <a:pt x="3829404" y="0"/>
                </a:cubicBezTo>
                <a:cubicBezTo>
                  <a:pt x="4004393" y="-18806"/>
                  <a:pt x="4152814" y="22518"/>
                  <a:pt x="4467638" y="0"/>
                </a:cubicBezTo>
                <a:cubicBezTo>
                  <a:pt x="4469716" y="102105"/>
                  <a:pt x="4485425" y="305420"/>
                  <a:pt x="4467638" y="400110"/>
                </a:cubicBezTo>
                <a:cubicBezTo>
                  <a:pt x="4301536" y="405851"/>
                  <a:pt x="4067692" y="394850"/>
                  <a:pt x="3784728" y="400110"/>
                </a:cubicBezTo>
                <a:cubicBezTo>
                  <a:pt x="3501764" y="405371"/>
                  <a:pt x="3292452" y="411345"/>
                  <a:pt x="3146494" y="400110"/>
                </a:cubicBezTo>
                <a:cubicBezTo>
                  <a:pt x="3000536" y="388875"/>
                  <a:pt x="2862234" y="415834"/>
                  <a:pt x="2642289" y="400110"/>
                </a:cubicBezTo>
                <a:cubicBezTo>
                  <a:pt x="2422344" y="384386"/>
                  <a:pt x="2181221" y="406990"/>
                  <a:pt x="2048731" y="400110"/>
                </a:cubicBezTo>
                <a:cubicBezTo>
                  <a:pt x="1916241" y="393230"/>
                  <a:pt x="1627244" y="415213"/>
                  <a:pt x="1455174" y="400110"/>
                </a:cubicBezTo>
                <a:cubicBezTo>
                  <a:pt x="1283104" y="385007"/>
                  <a:pt x="1073765" y="402327"/>
                  <a:pt x="772263" y="400110"/>
                </a:cubicBezTo>
                <a:cubicBezTo>
                  <a:pt x="470761" y="397893"/>
                  <a:pt x="207227" y="410128"/>
                  <a:pt x="0" y="400110"/>
                </a:cubicBezTo>
                <a:cubicBezTo>
                  <a:pt x="9817" y="310402"/>
                  <a:pt x="-19716" y="115521"/>
                  <a:pt x="0" y="0"/>
                </a:cubicBezTo>
                <a:close/>
              </a:path>
              <a:path w="4467638" h="400110" stroke="0" extrusionOk="0">
                <a:moveTo>
                  <a:pt x="0" y="0"/>
                </a:moveTo>
                <a:cubicBezTo>
                  <a:pt x="206300" y="-31512"/>
                  <a:pt x="350054" y="19139"/>
                  <a:pt x="682910" y="0"/>
                </a:cubicBezTo>
                <a:cubicBezTo>
                  <a:pt x="1015766" y="-19139"/>
                  <a:pt x="978791" y="2436"/>
                  <a:pt x="1187115" y="0"/>
                </a:cubicBezTo>
                <a:cubicBezTo>
                  <a:pt x="1395440" y="-2436"/>
                  <a:pt x="1568958" y="-21912"/>
                  <a:pt x="1825349" y="0"/>
                </a:cubicBezTo>
                <a:cubicBezTo>
                  <a:pt x="2081740" y="21912"/>
                  <a:pt x="2213802" y="-21814"/>
                  <a:pt x="2374230" y="0"/>
                </a:cubicBezTo>
                <a:cubicBezTo>
                  <a:pt x="2534658" y="21814"/>
                  <a:pt x="2847623" y="29558"/>
                  <a:pt x="2967788" y="0"/>
                </a:cubicBezTo>
                <a:cubicBezTo>
                  <a:pt x="3087953" y="-29558"/>
                  <a:pt x="3424688" y="25967"/>
                  <a:pt x="3606022" y="0"/>
                </a:cubicBezTo>
                <a:cubicBezTo>
                  <a:pt x="3787356" y="-25967"/>
                  <a:pt x="4245050" y="-33676"/>
                  <a:pt x="4467638" y="0"/>
                </a:cubicBezTo>
                <a:cubicBezTo>
                  <a:pt x="4478620" y="151143"/>
                  <a:pt x="4459374" y="273890"/>
                  <a:pt x="4467638" y="400110"/>
                </a:cubicBezTo>
                <a:cubicBezTo>
                  <a:pt x="4299972" y="400203"/>
                  <a:pt x="4045062" y="389502"/>
                  <a:pt x="3874080" y="400110"/>
                </a:cubicBezTo>
                <a:cubicBezTo>
                  <a:pt x="3703098" y="410718"/>
                  <a:pt x="3467057" y="402945"/>
                  <a:pt x="3325199" y="400110"/>
                </a:cubicBezTo>
                <a:cubicBezTo>
                  <a:pt x="3183341" y="397275"/>
                  <a:pt x="2932066" y="417650"/>
                  <a:pt x="2731642" y="400110"/>
                </a:cubicBezTo>
                <a:cubicBezTo>
                  <a:pt x="2531218" y="382570"/>
                  <a:pt x="2203491" y="393493"/>
                  <a:pt x="2004055" y="400110"/>
                </a:cubicBezTo>
                <a:cubicBezTo>
                  <a:pt x="1804619" y="406727"/>
                  <a:pt x="1657263" y="369043"/>
                  <a:pt x="1365821" y="400110"/>
                </a:cubicBezTo>
                <a:cubicBezTo>
                  <a:pt x="1074379" y="431177"/>
                  <a:pt x="949652" y="374036"/>
                  <a:pt x="682910" y="400110"/>
                </a:cubicBezTo>
                <a:cubicBezTo>
                  <a:pt x="416168" y="426184"/>
                  <a:pt x="206423" y="399182"/>
                  <a:pt x="0" y="400110"/>
                </a:cubicBezTo>
                <a:cubicBezTo>
                  <a:pt x="-10479" y="210539"/>
                  <a:pt x="1964" y="135529"/>
                  <a:pt x="0" y="0"/>
                </a:cubicBezTo>
                <a:close/>
              </a:path>
            </a:pathLst>
          </a:custGeom>
          <a:ln w="28575">
            <a:extLst>
              <a:ext uri="{C807C97D-BFC1-408E-A445-0C87EB9F89A2}">
                <ask:lineSketchStyleProps xmlns:ask="http://schemas.microsoft.com/office/drawing/2018/sketchyshapes" sd="40684378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Abadi" panose="020B0604020104020204" pitchFamily="34" charset="0"/>
              </a:rPr>
              <a:t>RIS (</a:t>
            </a:r>
            <a:r>
              <a:rPr lang="en-US" sz="2000" b="1" dirty="0">
                <a:highlight>
                  <a:srgbClr val="FFFF00"/>
                </a:highlight>
                <a:latin typeface="Abadi" panose="020B0604020104020204" pitchFamily="34" charset="0"/>
              </a:rPr>
              <a:t>#13</a:t>
            </a:r>
            <a:r>
              <a:rPr lang="en-US" sz="2000" b="1" dirty="0">
                <a:latin typeface="Abadi" panose="020B0604020104020204" pitchFamily="34" charset="0"/>
              </a:rPr>
              <a:t>), DIS (#3), TIS (#5), PIS (</a:t>
            </a:r>
            <a:r>
              <a:rPr lang="en-US" sz="2000" b="1" dirty="0">
                <a:highlight>
                  <a:srgbClr val="00FF00"/>
                </a:highlight>
                <a:latin typeface="Abadi" panose="020B0604020104020204" pitchFamily="34" charset="0"/>
              </a:rPr>
              <a:t>#24</a:t>
            </a:r>
            <a:r>
              <a:rPr lang="en-US" sz="2000" b="1" dirty="0">
                <a:latin typeface="Abadi" panose="020B0604020104020204" pitchFamily="34" charset="0"/>
              </a:rPr>
              <a:t>)</a:t>
            </a:r>
            <a:endParaRPr lang="en-AU" sz="20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09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FF48B-DF95-4FDE-A6BB-701E1A597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2156689"/>
            <a:ext cx="4900386" cy="1272312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800" b="1" dirty="0">
                <a:latin typeface="Abadi" panose="020B0604020104020204" pitchFamily="34" charset="0"/>
              </a:rPr>
              <a:t>Unidirectional </a:t>
            </a:r>
            <a:r>
              <a:rPr lang="en-AU" sz="1800" dirty="0">
                <a:latin typeface="Abadi" panose="020B0604020104020204" pitchFamily="34" charset="0"/>
              </a:rPr>
              <a:t>–we included studies that </a:t>
            </a:r>
            <a:r>
              <a:rPr lang="en-US" sz="1800" dirty="0">
                <a:latin typeface="Abadi" panose="020B0604020104020204" pitchFamily="34" charset="0"/>
              </a:rPr>
              <a:t>evaluated their approach to recovering trace links from one artifact to another in either direction</a:t>
            </a:r>
            <a:endParaRPr lang="en-AU" sz="1800" dirty="0">
              <a:latin typeface="Abadi" panose="020B0604020104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E91039B-EA0C-4001-BA8F-C6C0837F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AU" dirty="0"/>
              <a:t>Traceability Direction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1BB0BF-F670-476B-8F10-D1781798CA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Category</a:t>
            </a:r>
            <a:r>
              <a:rPr lang="en-AU" dirty="0"/>
              <a:t>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076084-ED4E-4DEA-9E91-DC69D9ED50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12832" y="1509626"/>
            <a:ext cx="5107668" cy="334508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Findings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06A145-C45E-45D7-9E76-C66D7C254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15" y="3263186"/>
            <a:ext cx="3165333" cy="11041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C9ACF0-32F0-4B0C-9EE9-835EDBF83F2A}"/>
              </a:ext>
            </a:extLst>
          </p:cNvPr>
          <p:cNvSpPr/>
          <p:nvPr/>
        </p:nvSpPr>
        <p:spPr>
          <a:xfrm>
            <a:off x="571500" y="4535498"/>
            <a:ext cx="49003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b="1" dirty="0">
                <a:latin typeface="Abadi" panose="020B0604020104020204" pitchFamily="34" charset="0"/>
              </a:rPr>
              <a:t>Bidirectional</a:t>
            </a:r>
            <a:r>
              <a:rPr lang="en-AU" dirty="0">
                <a:latin typeface="Abadi" panose="020B0604020104020204" pitchFamily="34" charset="0"/>
              </a:rPr>
              <a:t> –we included studies that evaluated their approach in both forward and backward direction.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6D0FA0-AF14-41CC-A5C1-26AE7158A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661" y="5626954"/>
            <a:ext cx="3377440" cy="1223006"/>
          </a:xfrm>
          <a:prstGeom prst="rect">
            <a:avLst/>
          </a:prstGeom>
        </p:spPr>
      </p:pic>
      <p:graphicFrame>
        <p:nvGraphicFramePr>
          <p:cNvPr id="13" name="Chart 12" descr="Circular chart">
            <a:extLst>
              <a:ext uri="{FF2B5EF4-FFF2-40B4-BE49-F238E27FC236}">
                <a16:creationId xmlns:a16="http://schemas.microsoft.com/office/drawing/2014/main" id="{1D4CE764-9B44-4766-BF38-186CA82FBA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8388083"/>
              </p:ext>
            </p:extLst>
          </p:nvPr>
        </p:nvGraphicFramePr>
        <p:xfrm>
          <a:off x="6720115" y="2060622"/>
          <a:ext cx="4791239" cy="461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06832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485C94-60A5-4F2A-B447-5B892A6F56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Research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C84D9-B7E1-4BE4-AA4D-55854551CC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Type of Datasets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B4CBD90-A2D9-4DE2-8285-2E50B227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AU" dirty="0"/>
              <a:t>Degree of Evaluation</a:t>
            </a:r>
          </a:p>
        </p:txBody>
      </p:sp>
      <p:graphicFrame>
        <p:nvGraphicFramePr>
          <p:cNvPr id="7" name="Chart 6" descr="Circular chart">
            <a:extLst>
              <a:ext uri="{FF2B5EF4-FFF2-40B4-BE49-F238E27FC236}">
                <a16:creationId xmlns:a16="http://schemas.microsoft.com/office/drawing/2014/main" id="{3B5A647A-ED73-48AD-91F2-1248935CA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384030"/>
              </p:ext>
            </p:extLst>
          </p:nvPr>
        </p:nvGraphicFramePr>
        <p:xfrm>
          <a:off x="571499" y="2027116"/>
          <a:ext cx="4900385" cy="4233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 descr="Circular chart">
            <a:extLst>
              <a:ext uri="{FF2B5EF4-FFF2-40B4-BE49-F238E27FC236}">
                <a16:creationId xmlns:a16="http://schemas.microsoft.com/office/drawing/2014/main" id="{82AB4EB3-E576-49CD-B938-CCC232933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1878059"/>
              </p:ext>
            </p:extLst>
          </p:nvPr>
        </p:nvGraphicFramePr>
        <p:xfrm>
          <a:off x="6720114" y="1986281"/>
          <a:ext cx="4900385" cy="4233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6418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B41A53-3411-4E4A-9E0E-6CC83118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Traceability Links Recovery Methods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18498C5-3343-47F7-A107-6A184CC436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4900386" cy="334508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Usage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BD887F-EC4B-4FA3-A6B4-0DA1EB9A9B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12832" y="1509626"/>
            <a:ext cx="5107668" cy="334508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Findings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D144C2B-08BB-4F9B-91BC-478AB46CB0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499" y="2156688"/>
            <a:ext cx="4788291" cy="2513786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b="1" dirty="0">
                <a:latin typeface="Abadi" panose="020B0604020104020204" pitchFamily="34" charset="0"/>
              </a:rPr>
              <a:t>Direct Tracing </a:t>
            </a:r>
            <a:r>
              <a:rPr lang="en-AU" sz="1600" dirty="0">
                <a:latin typeface="Abadi" panose="020B0604020104020204" pitchFamily="34" charset="0"/>
              </a:rPr>
              <a:t>– applicable to explicit tracing scenario where the source and target artifacts share high textual similarity. </a:t>
            </a:r>
            <a:endParaRPr lang="en-AU" sz="1600" b="1" dirty="0">
              <a:latin typeface="Abadi" panose="020B0604020104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b="1" dirty="0">
                <a:latin typeface="Abadi" panose="020B0604020104020204" pitchFamily="34" charset="0"/>
              </a:rPr>
              <a:t>Transitive Tracing - </a:t>
            </a:r>
            <a:r>
              <a:rPr lang="en-AU" sz="1600" dirty="0">
                <a:latin typeface="Abadi" panose="020B0604020104020204" pitchFamily="34" charset="0"/>
              </a:rPr>
              <a:t>applicable to indirect/indirect tracing scenario where the source and target artifacts do not have much textual similarity between them (e.g., establishing links between a </a:t>
            </a:r>
            <a:r>
              <a:rPr lang="en-AU" sz="1600" dirty="0">
                <a:highlight>
                  <a:srgbClr val="00FF00"/>
                </a:highlight>
                <a:latin typeface="Abadi" panose="020B0604020104020204" pitchFamily="34" charset="0"/>
              </a:rPr>
              <a:t>new bug report </a:t>
            </a:r>
            <a:r>
              <a:rPr lang="en-AU" sz="1600" dirty="0">
                <a:latin typeface="Abadi" panose="020B0604020104020204" pitchFamily="34" charset="0"/>
              </a:rPr>
              <a:t>and </a:t>
            </a:r>
            <a:r>
              <a:rPr lang="en-AU" sz="1600" dirty="0">
                <a:highlight>
                  <a:srgbClr val="FF0000"/>
                </a:highlight>
                <a:latin typeface="Abadi" panose="020B0604020104020204" pitchFamily="34" charset="0"/>
              </a:rPr>
              <a:t>source code </a:t>
            </a:r>
            <a:r>
              <a:rPr lang="en-AU" sz="1600" dirty="0">
                <a:latin typeface="Abadi" panose="020B0604020104020204" pitchFamily="34" charset="0"/>
              </a:rPr>
              <a:t>using </a:t>
            </a:r>
            <a:r>
              <a:rPr lang="en-AU" sz="1600" dirty="0">
                <a:highlight>
                  <a:srgbClr val="00FFFF"/>
                </a:highlight>
                <a:latin typeface="Abadi" panose="020B0604020104020204" pitchFamily="34" charset="0"/>
              </a:rPr>
              <a:t>existing bug reports</a:t>
            </a:r>
            <a:r>
              <a:rPr lang="en-AU" sz="1600" dirty="0">
                <a:latin typeface="Abadi" panose="020B0604020104020204" pitchFamily="34" charset="0"/>
              </a:rPr>
              <a:t> as transitive artifacts).</a:t>
            </a:r>
            <a:endParaRPr lang="en-AU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043405-D30D-4040-A27F-2D405C218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650" y="2156688"/>
            <a:ext cx="6176031" cy="22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05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D4E439-7AFE-41C2-9561-67F5879C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19" y="1849548"/>
            <a:ext cx="9666514" cy="746846"/>
          </a:xfrm>
        </p:spPr>
        <p:txBody>
          <a:bodyPr/>
          <a:lstStyle/>
          <a:p>
            <a:r>
              <a:rPr lang="en-US" dirty="0">
                <a:latin typeface="Century Gothic (Headings)"/>
              </a:rPr>
              <a:t>Threats to Validity</a:t>
            </a:r>
          </a:p>
        </p:txBody>
      </p:sp>
      <p:pic>
        <p:nvPicPr>
          <p:cNvPr id="11" name="Picture Placeholder 10" descr="Divider slide accent image">
            <a:extLst>
              <a:ext uri="{FF2B5EF4-FFF2-40B4-BE49-F238E27FC236}">
                <a16:creationId xmlns:a16="http://schemas.microsoft.com/office/drawing/2014/main" id="{E8D5AD70-28A1-4A01-AE97-1F4CBFF499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EB8303B-9502-480C-9C51-6EF9094D5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A910B8A-C82A-4E81-9270-CD27D277859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25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12" descr="uts-logo | GLOGIFT">
            <a:extLst>
              <a:ext uri="{FF2B5EF4-FFF2-40B4-BE49-F238E27FC236}">
                <a16:creationId xmlns:a16="http://schemas.microsoft.com/office/drawing/2014/main" id="{77924A40-12AA-445D-A0BD-D6BB1C1F6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482" y="135744"/>
            <a:ext cx="1025465" cy="469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003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B41A53-3411-4E4A-9E0E-6CC83118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Threats to Validity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18498C5-3343-47F7-A107-6A184CC436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4900386" cy="334508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Internal Validity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BD887F-EC4B-4FA3-A6B4-0DA1EB9A9B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20112" y="1509626"/>
            <a:ext cx="4900387" cy="334508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External Validity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6F2E36A-F6A7-4CD5-ADF6-AF67813C04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2156688"/>
            <a:ext cx="4900386" cy="35619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800" dirty="0">
                <a:latin typeface="Abadi" panose="020B0604020104020204" pitchFamily="34" charset="0"/>
              </a:rPr>
              <a:t>Constructed </a:t>
            </a:r>
            <a:r>
              <a:rPr lang="en-US" sz="1800" dirty="0">
                <a:latin typeface="Abadi" panose="020B0604020104020204" pitchFamily="34" charset="0"/>
              </a:rPr>
              <a:t>our search strings by referring to </a:t>
            </a:r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previous review studies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included </a:t>
            </a:r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all possible keywords</a:t>
            </a:r>
            <a:r>
              <a:rPr lang="en-US" sz="1800" dirty="0">
                <a:latin typeface="Abadi" panose="020B0604020104020204" pitchFamily="34" charset="0"/>
              </a:rPr>
              <a:t> to cover abbreviations, synonyms, morphological root forms (e.g., source code, architecture, </a:t>
            </a:r>
            <a:r>
              <a:rPr lang="en-AU" sz="1800" dirty="0">
                <a:latin typeface="Abadi" panose="020B0604020104020204" pitchFamily="34" charset="0"/>
              </a:rPr>
              <a:t>trace*)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ran our </a:t>
            </a:r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search in five databases </a:t>
            </a:r>
            <a:r>
              <a:rPr lang="en-US" sz="1800" dirty="0">
                <a:latin typeface="Abadi" panose="020B0604020104020204" pitchFamily="34" charset="0"/>
              </a:rPr>
              <a:t>to cover a broader scope </a:t>
            </a:r>
            <a:r>
              <a:rPr lang="en-AU" sz="1800" dirty="0">
                <a:latin typeface="Abadi" panose="020B0604020104020204" pitchFamily="34" charset="0"/>
              </a:rPr>
              <a:t>of concerns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Abadi" panose="020B0604020104020204" pitchFamily="34" charset="0"/>
              </a:rPr>
              <a:t>To handle the threats of the relevance of study, </a:t>
            </a:r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second and third authors independently verify the selected studies </a:t>
            </a:r>
            <a:endParaRPr lang="en-AU" sz="1800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10C65E8-E381-4F4D-8BC7-24A2E13CD5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0114" y="2156688"/>
            <a:ext cx="4900385" cy="356194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800" dirty="0">
                <a:latin typeface="Abadi" panose="020B0604020104020204" pitchFamily="34" charset="0"/>
              </a:rPr>
              <a:t>Our review focused </a:t>
            </a:r>
            <a:r>
              <a:rPr lang="en-US" sz="1800" dirty="0">
                <a:latin typeface="Abadi" panose="020B0604020104020204" pitchFamily="34" charset="0"/>
              </a:rPr>
              <a:t>on </a:t>
            </a:r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automating traceability studies to assist the CIA process</a:t>
            </a:r>
            <a:r>
              <a:rPr lang="en-US" sz="1800" dirty="0">
                <a:latin typeface="Abadi" panose="020B0604020104020204" pitchFamily="34" charset="0"/>
              </a:rPr>
              <a:t>, as the scope is tight. We do not claim that our review applies to other areas of impact analysis (e.g., </a:t>
            </a:r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dependency impact analysis</a:t>
            </a:r>
            <a:r>
              <a:rPr lang="en-US" sz="1800" dirty="0">
                <a:latin typeface="Abadi" panose="020B0604020104020204" pitchFamily="34" charset="0"/>
              </a:rPr>
              <a:t>)</a:t>
            </a:r>
            <a:endParaRPr lang="en-AU" sz="1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20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743075"/>
            <a:ext cx="5170715" cy="590931"/>
          </a:xfrm>
        </p:spPr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E397FF-5106-4C31-8E91-796AEA202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DDE5B7-93F1-4010-85B1-8F63FD5044C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27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8E1D6-EA08-43C9-9BC2-EA54BB036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6456" y="1517825"/>
            <a:ext cx="5045529" cy="334508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Abadi" panose="020B0604020104020204" pitchFamily="34" charset="0"/>
              </a:rPr>
              <a:t>Focus on </a:t>
            </a:r>
            <a:r>
              <a:rPr lang="en-US" dirty="0">
                <a:solidFill>
                  <a:srgbClr val="0C596D"/>
                </a:solidFill>
                <a:latin typeface="Abadi" panose="020B0604020104020204" pitchFamily="34" charset="0"/>
              </a:rPr>
              <a:t>tool enhancements </a:t>
            </a:r>
            <a:r>
              <a:rPr lang="en-US" b="0" dirty="0">
                <a:solidFill>
                  <a:schemeClr val="tx1"/>
                </a:solidFill>
                <a:latin typeface="Abadi" panose="020B0604020104020204" pitchFamily="34" charset="0"/>
              </a:rPr>
              <a:t>to support fully automatic traceability-recovery approaches (e.g., machine learning based approach and deep learning-based approach)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Abadi" panose="020B0604020104020204" pitchFamily="34" charset="0"/>
              </a:rPr>
              <a:t>Emphasize recovering links between trace artifacts commonly used in </a:t>
            </a:r>
            <a:r>
              <a:rPr lang="en-US" dirty="0">
                <a:solidFill>
                  <a:srgbClr val="0C596D"/>
                </a:solidFill>
                <a:latin typeface="Abadi" panose="020B0604020104020204" pitchFamily="34" charset="0"/>
              </a:rPr>
              <a:t>modern software development (e.g., user stories, accepted test cases and source code)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Abadi" panose="020B0604020104020204" pitchFamily="34" charset="0"/>
              </a:rPr>
              <a:t>Focus on building traceability systems beyond text-based recovery (e.g., recovering traceability links </a:t>
            </a:r>
            <a:r>
              <a:rPr lang="en-US" dirty="0">
                <a:solidFill>
                  <a:srgbClr val="0C596D"/>
                </a:solidFill>
                <a:latin typeface="Abadi" panose="020B0604020104020204" pitchFamily="34" charset="0"/>
              </a:rPr>
              <a:t>between design images and requirements</a:t>
            </a:r>
            <a:r>
              <a:rPr lang="en-US" b="0" dirty="0">
                <a:solidFill>
                  <a:schemeClr val="tx1"/>
                </a:solidFill>
                <a:latin typeface="Abadi" panose="020B0604020104020204" pitchFamily="34" charset="0"/>
              </a:rPr>
              <a:t>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Abadi" panose="020B0604020104020204" pitchFamily="34" charset="0"/>
              </a:rPr>
              <a:t>Investigating advanced </a:t>
            </a:r>
            <a:r>
              <a:rPr lang="en-US" dirty="0">
                <a:solidFill>
                  <a:srgbClr val="0C596D"/>
                </a:solidFill>
                <a:latin typeface="Abadi" panose="020B0604020104020204" pitchFamily="34" charset="0"/>
              </a:rPr>
              <a:t>static program analysis, such as value flow analysis and pointer aliasing analysis to support more precise CIA</a:t>
            </a:r>
            <a:r>
              <a:rPr lang="en-US" b="0" dirty="0">
                <a:solidFill>
                  <a:schemeClr val="tx1"/>
                </a:solidFill>
                <a:latin typeface="Abadi" panose="020B0604020104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Abadi" panose="020B0604020104020204" pitchFamily="34" charset="0"/>
              </a:rPr>
              <a:t>Evaluate </a:t>
            </a:r>
            <a:r>
              <a:rPr lang="en-US" dirty="0">
                <a:solidFill>
                  <a:srgbClr val="0C596D"/>
                </a:solidFill>
                <a:latin typeface="Abadi" panose="020B0604020104020204" pitchFamily="34" charset="0"/>
              </a:rPr>
              <a:t>industrial datasets and survey practitioners </a:t>
            </a:r>
            <a:r>
              <a:rPr lang="en-US" b="0" dirty="0">
                <a:solidFill>
                  <a:schemeClr val="tx1"/>
                </a:solidFill>
                <a:latin typeface="Abadi" panose="020B0604020104020204" pitchFamily="34" charset="0"/>
              </a:rPr>
              <a:t>to gain valuable feedback for further improvements</a:t>
            </a:r>
          </a:p>
        </p:txBody>
      </p:sp>
      <p:pic>
        <p:nvPicPr>
          <p:cNvPr id="3080" name="Picture 8" descr="How Leaders Face the Future of Work">
            <a:extLst>
              <a:ext uri="{FF2B5EF4-FFF2-40B4-BE49-F238E27FC236}">
                <a16:creationId xmlns:a16="http://schemas.microsoft.com/office/drawing/2014/main" id="{E6F686C1-1918-43BB-9984-1B7BFC131C6B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7" r="703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687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D4E439-7AFE-41C2-9561-67F5879C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544089"/>
            <a:ext cx="9666514" cy="746846"/>
          </a:xfrm>
        </p:spPr>
        <p:txBody>
          <a:bodyPr/>
          <a:lstStyle/>
          <a:p>
            <a:r>
              <a:rPr lang="en-US" dirty="0"/>
              <a:t>THANK YOU, Question?</a:t>
            </a:r>
            <a:endParaRPr lang="en-US" dirty="0">
              <a:latin typeface="Century Gothic (Headings)"/>
            </a:endParaRPr>
          </a:p>
        </p:txBody>
      </p:sp>
      <p:pic>
        <p:nvPicPr>
          <p:cNvPr id="11" name="Picture Placeholder 10" descr="Divider slide accent image">
            <a:extLst>
              <a:ext uri="{FF2B5EF4-FFF2-40B4-BE49-F238E27FC236}">
                <a16:creationId xmlns:a16="http://schemas.microsoft.com/office/drawing/2014/main" id="{E8D5AD70-28A1-4A01-AE97-1F4CBFF499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EB8303B-9502-480C-9C51-6EF9094D5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A910B8A-C82A-4E81-9270-CD27D277859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28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12" descr="uts-logo | GLOGIFT">
            <a:extLst>
              <a:ext uri="{FF2B5EF4-FFF2-40B4-BE49-F238E27FC236}">
                <a16:creationId xmlns:a16="http://schemas.microsoft.com/office/drawing/2014/main" id="{77924A40-12AA-445D-A0BD-D6BB1C1F6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482" y="135744"/>
            <a:ext cx="1025465" cy="469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8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D4E439-7AFE-41C2-9561-67F5879C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7B128-5866-4067-9B7F-0E73E6CBF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686" y="2464424"/>
            <a:ext cx="9666514" cy="127111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Traceability Links Usage in Change Impact Analysis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Challenges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Previous Works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Objectives</a:t>
            </a:r>
          </a:p>
        </p:txBody>
      </p:sp>
      <p:pic>
        <p:nvPicPr>
          <p:cNvPr id="11" name="Picture Placeholder 10" descr="Divider slide accent image">
            <a:extLst>
              <a:ext uri="{FF2B5EF4-FFF2-40B4-BE49-F238E27FC236}">
                <a16:creationId xmlns:a16="http://schemas.microsoft.com/office/drawing/2014/main" id="{E8D5AD70-28A1-4A01-AE97-1F4CBFF499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EB8303B-9502-480C-9C51-6EF9094D5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A910B8A-C82A-4E81-9270-CD27D277859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12" descr="uts-logo | GLOGIFT">
            <a:extLst>
              <a:ext uri="{FF2B5EF4-FFF2-40B4-BE49-F238E27FC236}">
                <a16:creationId xmlns:a16="http://schemas.microsoft.com/office/drawing/2014/main" id="{77924A40-12AA-445D-A0BD-D6BB1C1F6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482" y="135744"/>
            <a:ext cx="1025465" cy="469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08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75" y="287693"/>
            <a:ext cx="11174186" cy="646331"/>
          </a:xfrm>
        </p:spPr>
        <p:txBody>
          <a:bodyPr/>
          <a:lstStyle/>
          <a:p>
            <a:r>
              <a:rPr lang="en-US" sz="2000" dirty="0">
                <a:solidFill>
                  <a:srgbClr val="7030A0"/>
                </a:solidFill>
              </a:rPr>
              <a:t>Traceability</a:t>
            </a:r>
            <a:r>
              <a:rPr lang="en-US" sz="2000" dirty="0"/>
              <a:t> Links </a:t>
            </a:r>
            <a:r>
              <a:rPr lang="en-US" sz="2000" dirty="0">
                <a:solidFill>
                  <a:srgbClr val="00B050"/>
                </a:solidFill>
              </a:rPr>
              <a:t>Usage</a:t>
            </a:r>
            <a:r>
              <a:rPr lang="en-US" sz="2000" dirty="0"/>
              <a:t> in </a:t>
            </a:r>
            <a:r>
              <a:rPr lang="en-US" sz="2000" dirty="0">
                <a:solidFill>
                  <a:schemeClr val="accent4"/>
                </a:solidFill>
              </a:rPr>
              <a:t>Change Impact Analysis </a:t>
            </a:r>
            <a:br>
              <a:rPr lang="en-US" sz="2000" dirty="0"/>
            </a:br>
            <a:r>
              <a:rPr lang="en-US" sz="2000" dirty="0"/>
              <a:t>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22" y="4607047"/>
            <a:ext cx="10539737" cy="178050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Abadi" panose="020B0604020104020204" pitchFamily="34" charset="0"/>
              </a:rPr>
              <a:t>Identify Requirement Impact set 	</a:t>
            </a:r>
            <a:endParaRPr lang="en-AU" sz="1600" dirty="0">
              <a:latin typeface="Abadi" panose="020B0604020104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Abadi" panose="020B0604020104020204" pitchFamily="34" charset="0"/>
              </a:rPr>
              <a:t>Identify Design Impact Set </a:t>
            </a:r>
            <a:endParaRPr lang="en-AU" sz="1600" dirty="0">
              <a:latin typeface="Abadi" panose="020B0604020104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Abadi" panose="020B0604020104020204" pitchFamily="34" charset="0"/>
              </a:rPr>
              <a:t>Identifying Program Impact Set </a:t>
            </a:r>
            <a:endParaRPr lang="en-AU" sz="1600" dirty="0">
              <a:latin typeface="Abadi" panose="020B0604020104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Abadi" panose="020B0604020104020204" pitchFamily="34" charset="0"/>
              </a:rPr>
              <a:t>Identifying Test Impact Set</a:t>
            </a:r>
            <a:endParaRPr lang="en-AU" sz="1600" dirty="0">
              <a:latin typeface="Abadi" panose="020B06040201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F3A0A2-9248-4BA8-9E95-DD1782F68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920" y="1267973"/>
            <a:ext cx="4876800" cy="2505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9036CD-F54D-4C04-B4F8-8BE7FCD4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39" y="971541"/>
            <a:ext cx="5162617" cy="3123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F3F483-4933-4E26-A08E-74B74188EBD1}"/>
              </a:ext>
            </a:extLst>
          </p:cNvPr>
          <p:cNvSpPr txBox="1"/>
          <p:nvPr/>
        </p:nvSpPr>
        <p:spPr>
          <a:xfrm>
            <a:off x="1033670" y="4163664"/>
            <a:ext cx="3905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Fig 1. Bohner’s Change Impact Sets (Arnold, 1996)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7551B-E38C-46BB-BB8B-97AAA8F08CB7}"/>
              </a:ext>
            </a:extLst>
          </p:cNvPr>
          <p:cNvSpPr txBox="1"/>
          <p:nvPr/>
        </p:nvSpPr>
        <p:spPr>
          <a:xfrm>
            <a:off x="7253096" y="3912928"/>
            <a:ext cx="426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Fig 2. A </a:t>
            </a:r>
            <a:r>
              <a:rPr lang="en-US" sz="1200" dirty="0"/>
              <a:t>traceability information model for a basic agile project(Cleland-Huang, Gotel, &amp; Zisman, 2012)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99479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329396"/>
            <a:ext cx="8177953" cy="590931"/>
          </a:xfrm>
        </p:spPr>
        <p:txBody>
          <a:bodyPr/>
          <a:lstStyle/>
          <a:p>
            <a:r>
              <a:rPr lang="en-US" dirty="0"/>
              <a:t>Challenges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061223"/>
            <a:ext cx="11043320" cy="137292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Knowledge gap </a:t>
            </a:r>
            <a:r>
              <a:rPr lang="en-US" dirty="0"/>
              <a:t>between artifacts</a:t>
            </a:r>
          </a:p>
          <a:p>
            <a:r>
              <a:rPr lang="en-US" b="1" dirty="0">
                <a:solidFill>
                  <a:srgbClr val="FF0000"/>
                </a:solidFill>
              </a:rPr>
              <a:t>Time-consuming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Error prone </a:t>
            </a:r>
            <a:r>
              <a:rPr lang="en-US" dirty="0"/>
              <a:t>to verify the traceability links between the impacted artifacts</a:t>
            </a:r>
          </a:p>
          <a:p>
            <a:r>
              <a:rPr lang="en-US" dirty="0"/>
              <a:t> It is </a:t>
            </a:r>
            <a:r>
              <a:rPr lang="en-US" b="1" dirty="0">
                <a:solidFill>
                  <a:srgbClr val="FF0000"/>
                </a:solidFill>
              </a:rPr>
              <a:t>costly</a:t>
            </a:r>
            <a:r>
              <a:rPr lang="en-US" dirty="0"/>
              <a:t> to maintain the trace links manually during software design evolution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1030" name="Picture 6" descr="Costly Stock Illustrations – 1,735 Costly Stock Illustrations ...">
            <a:extLst>
              <a:ext uri="{FF2B5EF4-FFF2-40B4-BE49-F238E27FC236}">
                <a16:creationId xmlns:a16="http://schemas.microsoft.com/office/drawing/2014/main" id="{C8C6C800-0289-4F53-895F-9991EDB00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259" y="4086631"/>
            <a:ext cx="1585397" cy="118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ow to Fix Registry Errors in Windows 10">
            <a:extLst>
              <a:ext uri="{FF2B5EF4-FFF2-40B4-BE49-F238E27FC236}">
                <a16:creationId xmlns:a16="http://schemas.microsoft.com/office/drawing/2014/main" id="{9A8F9D7B-4B3C-41EE-B83D-90CF75A2B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697" y="4086631"/>
            <a:ext cx="1764563" cy="118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osing the Knowledge Gap: Addressing the Low Employee Benefits IQ ...">
            <a:extLst>
              <a:ext uri="{FF2B5EF4-FFF2-40B4-BE49-F238E27FC236}">
                <a16:creationId xmlns:a16="http://schemas.microsoft.com/office/drawing/2014/main" id="{ED2242CC-F85C-4B52-B012-9A3467D30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978" y="3059481"/>
            <a:ext cx="1711917" cy="10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lease don't learn to code | TechCrunch">
            <a:extLst>
              <a:ext uri="{FF2B5EF4-FFF2-40B4-BE49-F238E27FC236}">
                <a16:creationId xmlns:a16="http://schemas.microsoft.com/office/drawing/2014/main" id="{D885E1AD-ED14-4A2E-9B5A-690D4474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874" y="3959767"/>
            <a:ext cx="2188827" cy="145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1B058D-C41B-420B-8A0C-F52092B55F10}"/>
              </a:ext>
            </a:extLst>
          </p:cNvPr>
          <p:cNvSpPr txBox="1"/>
          <p:nvPr/>
        </p:nvSpPr>
        <p:spPr>
          <a:xfrm>
            <a:off x="1182526" y="2898087"/>
            <a:ext cx="2555508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Natural Language Artifacts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22FA1-0A12-45C8-BA58-9D6F353DFC5A}"/>
              </a:ext>
            </a:extLst>
          </p:cNvPr>
          <p:cNvSpPr txBox="1"/>
          <p:nvPr/>
        </p:nvSpPr>
        <p:spPr>
          <a:xfrm>
            <a:off x="4690221" y="357305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Code 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60C4623-AB22-4233-919B-2E578D5D69C6}"/>
              </a:ext>
            </a:extLst>
          </p:cNvPr>
          <p:cNvSpPr/>
          <p:nvPr/>
        </p:nvSpPr>
        <p:spPr>
          <a:xfrm rot="16200000">
            <a:off x="7346699" y="4013215"/>
            <a:ext cx="996233" cy="1349668"/>
          </a:xfrm>
          <a:prstGeom prst="downArrow">
            <a:avLst/>
          </a:prstGeom>
          <a:solidFill>
            <a:srgbClr val="FF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EF34600-E57B-4912-81A6-6E46825F08D9}"/>
              </a:ext>
            </a:extLst>
          </p:cNvPr>
          <p:cNvCxnSpPr>
            <a:stCxn id="2" idx="0"/>
            <a:endCxn id="1046" idx="0"/>
          </p:cNvCxnSpPr>
          <p:nvPr/>
        </p:nvCxnSpPr>
        <p:spPr>
          <a:xfrm rot="16200000" flipH="1">
            <a:off x="3627444" y="1730923"/>
            <a:ext cx="1061680" cy="3396008"/>
          </a:xfrm>
          <a:prstGeom prst="bentConnector3">
            <a:avLst>
              <a:gd name="adj1" fmla="val -21532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4F86C5D-18D9-44E8-BF0D-B2C71F88FB94}"/>
              </a:ext>
            </a:extLst>
          </p:cNvPr>
          <p:cNvGrpSpPr/>
          <p:nvPr/>
        </p:nvGrpSpPr>
        <p:grpSpPr>
          <a:xfrm>
            <a:off x="297345" y="3188197"/>
            <a:ext cx="4245250" cy="3340407"/>
            <a:chOff x="297345" y="3188197"/>
            <a:chExt cx="4245250" cy="334040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09788A2-03A0-4AB3-8E62-C498E77215E9}"/>
                </a:ext>
              </a:extLst>
            </p:cNvPr>
            <p:cNvGrpSpPr/>
            <p:nvPr/>
          </p:nvGrpSpPr>
          <p:grpSpPr>
            <a:xfrm>
              <a:off x="608289" y="3495974"/>
              <a:ext cx="3775211" cy="2805898"/>
              <a:chOff x="707680" y="3419144"/>
              <a:chExt cx="3775211" cy="2805898"/>
            </a:xfrm>
          </p:grpSpPr>
          <p:pic>
            <p:nvPicPr>
              <p:cNvPr id="1044" name="Picture 20">
                <a:extLst>
                  <a:ext uri="{FF2B5EF4-FFF2-40B4-BE49-F238E27FC236}">
                    <a16:creationId xmlns:a16="http://schemas.microsoft.com/office/drawing/2014/main" id="{69231362-24EF-4B5D-B8DE-E33309D4A2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0974" y="3429000"/>
                <a:ext cx="1711917" cy="1432373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034" name="Picture 10" descr="Building Contract Administration &amp; Requirements - LC Lawyers">
                <a:extLst>
                  <a:ext uri="{FF2B5EF4-FFF2-40B4-BE49-F238E27FC236}">
                    <a16:creationId xmlns:a16="http://schemas.microsoft.com/office/drawing/2014/main" id="{51E847D2-DE86-4320-AB9B-6707A473AF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680" y="3419144"/>
                <a:ext cx="1990900" cy="1500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Repurposing test cases with Tags / DRY in software testing | Test ...">
                <a:extLst>
                  <a:ext uri="{FF2B5EF4-FFF2-40B4-BE49-F238E27FC236}">
                    <a16:creationId xmlns:a16="http://schemas.microsoft.com/office/drawing/2014/main" id="{1C3C90BF-9D3F-42C1-95DD-3E41FCF495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680" y="4920117"/>
                <a:ext cx="3505200" cy="1304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F5CCCF54-3494-49FA-88CB-B269EFC13B0E}"/>
                </a:ext>
              </a:extLst>
            </p:cNvPr>
            <p:cNvSpPr/>
            <p:nvPr/>
          </p:nvSpPr>
          <p:spPr>
            <a:xfrm>
              <a:off x="297345" y="3188197"/>
              <a:ext cx="4245250" cy="3340407"/>
            </a:xfrm>
            <a:prstGeom prst="round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85393D-E760-4744-9E4A-181407D3743C}"/>
              </a:ext>
            </a:extLst>
          </p:cNvPr>
          <p:cNvCxnSpPr>
            <a:stCxn id="52" idx="1"/>
            <a:endCxn id="52" idx="2"/>
          </p:cNvCxnSpPr>
          <p:nvPr/>
        </p:nvCxnSpPr>
        <p:spPr>
          <a:xfrm rot="10800000" flipH="1" flipV="1">
            <a:off x="297344" y="4858400"/>
            <a:ext cx="2122625" cy="1670203"/>
          </a:xfrm>
          <a:prstGeom prst="bentConnector4">
            <a:avLst>
              <a:gd name="adj1" fmla="val -10770"/>
              <a:gd name="adj2" fmla="val 113687"/>
            </a:avLst>
          </a:prstGeom>
          <a:ln w="381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40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(1/2)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7FDC6DC-D5D3-413E-A73C-6CC86E9646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4742622" cy="334508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IR-Based Approach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16F1686-F366-46A5-AE17-1A563B77E8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20114" y="1509626"/>
            <a:ext cx="4900386" cy="334508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Machine Learning Based Approach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A151A-6D86-40B9-9AD3-2FC3597F5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516661"/>
            <a:ext cx="5061071" cy="2386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67E5FE-E99E-46FC-B501-AB43CC8D6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3444"/>
            <a:ext cx="5685184" cy="32649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41499-AABA-4D7E-A128-F0072551CC80}"/>
              </a:ext>
            </a:extLst>
          </p:cNvPr>
          <p:cNvCxnSpPr/>
          <p:nvPr/>
        </p:nvCxnSpPr>
        <p:spPr>
          <a:xfrm>
            <a:off x="5923719" y="1272209"/>
            <a:ext cx="0" cy="494306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2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759DC4-5156-4975-9D07-BF6F9268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Related Works (2/2)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FB341D32-1774-451F-B57D-4E708B3C22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5829300" cy="417648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AU" sz="2000" dirty="0">
                <a:solidFill>
                  <a:schemeClr val="bg1">
                    <a:lumMod val="95000"/>
                  </a:schemeClr>
                </a:solidFill>
              </a:rPr>
              <a:t>Direct Or Transitive Tracing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Approach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797500-EB27-4A9E-8D6D-E0BE84377A4C}"/>
              </a:ext>
            </a:extLst>
          </p:cNvPr>
          <p:cNvSpPr/>
          <p:nvPr/>
        </p:nvSpPr>
        <p:spPr>
          <a:xfrm>
            <a:off x="438150" y="2137626"/>
            <a:ext cx="63867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 dirty="0"/>
              <a:t>Direct Tracing </a:t>
            </a:r>
            <a:r>
              <a:rPr lang="en-US" sz="1600" dirty="0"/>
              <a:t>- create explicit trace links between source and  </a:t>
            </a:r>
            <a:r>
              <a:rPr lang="en-AU" sz="1600" dirty="0"/>
              <a:t>target artifacts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 dirty="0"/>
              <a:t>Transitive tracing </a:t>
            </a:r>
            <a:r>
              <a:rPr lang="en-US" sz="1600" dirty="0"/>
              <a:t>– recovers traceability links between two artifacts by joining them to a third artifacts. This approach is useful when the source and target artifacts share little textual similarity, as a third artifact can be a transitive artifact to connect the other two.</a:t>
            </a:r>
            <a:endParaRPr lang="en-AU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302305-EC68-4BBD-9EF3-07037D7E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977" y="1289602"/>
            <a:ext cx="50101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1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743075"/>
            <a:ext cx="5170715" cy="590931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7FDC6DC-D5D3-413E-A73C-6CC86E9646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827" y="1524000"/>
            <a:ext cx="5446644" cy="72887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“identify research gaps and report evidence to direct future research”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B40F080-6054-425B-9E1C-1DDC926083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7896" y="2552982"/>
            <a:ext cx="6041336" cy="3561943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RQ1. What approaches have been adopted to recover traceability links between artifacts to support CIA?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RQ2. Which change impact sets have been covered?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badi" panose="020B0604020104020204" pitchFamily="34" charset="0"/>
              </a:rPr>
              <a:t>RQ3. How have studies adopted transitive tracing approaches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E397FF-5106-4C31-8E91-796AEA202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DDE5B7-93F1-4010-85B1-8F63FD5044C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8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D59D722-908D-41C2-AAD7-3D2EC20B794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896" r="7896"/>
          <a:stretch>
            <a:fillRect/>
          </a:stretch>
        </p:blipFill>
        <p:spPr>
          <a:xfrm>
            <a:off x="6509860" y="0"/>
            <a:ext cx="568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1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D4E439-7AFE-41C2-9561-67F5879C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7B128-5866-4067-9B7F-0E73E6CBF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686" y="2464424"/>
            <a:ext cx="9666514" cy="127111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Methodology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Search Strategy and Data Sources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Study Selection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Quality Assessment &amp; Data Extraction and Analysis</a:t>
            </a:r>
          </a:p>
        </p:txBody>
      </p:sp>
      <p:pic>
        <p:nvPicPr>
          <p:cNvPr id="11" name="Picture Placeholder 10" descr="Divider slide accent image">
            <a:extLst>
              <a:ext uri="{FF2B5EF4-FFF2-40B4-BE49-F238E27FC236}">
                <a16:creationId xmlns:a16="http://schemas.microsoft.com/office/drawing/2014/main" id="{E8D5AD70-28A1-4A01-AE97-1F4CBFF499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EB8303B-9502-480C-9C51-6EF9094D5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A910B8A-C82A-4E81-9270-CD27D277859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9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12" descr="uts-logo | GLOGIFT">
            <a:extLst>
              <a:ext uri="{FF2B5EF4-FFF2-40B4-BE49-F238E27FC236}">
                <a16:creationId xmlns:a16="http://schemas.microsoft.com/office/drawing/2014/main" id="{77924A40-12AA-445D-A0BD-D6BB1C1F6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482" y="135744"/>
            <a:ext cx="1025465" cy="469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66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15846_Ocean presentation_RVA_v4.potx" id="{354FE8D4-E883-4E79-A422-6A1915D44872}" vid="{AAC9F203-D7BC-4B95-936D-67F55828A5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06D677E3BBFA48850D1A48B46B13C9" ma:contentTypeVersion="8" ma:contentTypeDescription="Create a new document." ma:contentTypeScope="" ma:versionID="b4358061a6091193b7d7dbe234fdc0f5">
  <xsd:schema xmlns:xsd="http://www.w3.org/2001/XMLSchema" xmlns:xs="http://www.w3.org/2001/XMLSchema" xmlns:p="http://schemas.microsoft.com/office/2006/metadata/properties" xmlns:ns3="48b264f7-fae8-48cc-a7c0-41fc00d77f1f" xmlns:ns4="546d6a78-f1d7-4a9f-b0d5-730dfaeea774" targetNamespace="http://schemas.microsoft.com/office/2006/metadata/properties" ma:root="true" ma:fieldsID="506ca74df34f83722452e6535e86012d" ns3:_="" ns4:_="">
    <xsd:import namespace="48b264f7-fae8-48cc-a7c0-41fc00d77f1f"/>
    <xsd:import namespace="546d6a78-f1d7-4a9f-b0d5-730dfaeea7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b264f7-fae8-48cc-a7c0-41fc00d77f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6d6a78-f1d7-4a9f-b0d5-730dfaeea77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3D7A05-DE9A-4773-A113-AAE964924F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9B7651-08C1-49A1-AFE9-4E4CD342176D}">
  <ds:schemaRefs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48b264f7-fae8-48cc-a7c0-41fc00d77f1f"/>
    <ds:schemaRef ds:uri="http://schemas.microsoft.com/office/infopath/2007/PartnerControls"/>
    <ds:schemaRef ds:uri="546d6a78-f1d7-4a9f-b0d5-730dfaeea774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04FDE2F-D4B3-444A-B9A7-23ED559F00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b264f7-fae8-48cc-a7c0-41fc00d77f1f"/>
    <ds:schemaRef ds:uri="546d6a78-f1d7-4a9f-b0d5-730dfaeea7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1818</Words>
  <Application>Microsoft Office PowerPoint</Application>
  <PresentationFormat>Widescreen</PresentationFormat>
  <Paragraphs>193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Abadi</vt:lpstr>
      <vt:lpstr>Arial</vt:lpstr>
      <vt:lpstr>Calibri</vt:lpstr>
      <vt:lpstr>Century Gothic</vt:lpstr>
      <vt:lpstr>Century Gothic (Headings)</vt:lpstr>
      <vt:lpstr>Wingdings</vt:lpstr>
      <vt:lpstr>Office Theme</vt:lpstr>
      <vt:lpstr>A Literature Review of Automatic Traceability Links Recovery for Software Change Impact Analysis</vt:lpstr>
      <vt:lpstr>PowerPoint Presentation</vt:lpstr>
      <vt:lpstr>Background and Objectives</vt:lpstr>
      <vt:lpstr>Traceability Links Usage in Change Impact Analysis   </vt:lpstr>
      <vt:lpstr>Challenges</vt:lpstr>
      <vt:lpstr>Related Works (1/2)</vt:lpstr>
      <vt:lpstr>Related Works (2/2)</vt:lpstr>
      <vt:lpstr>Objectives</vt:lpstr>
      <vt:lpstr>Research Methods</vt:lpstr>
      <vt:lpstr>Research Methodology</vt:lpstr>
      <vt:lpstr>Search Strategy and Data Sources  </vt:lpstr>
      <vt:lpstr>Study Selection </vt:lpstr>
      <vt:lpstr>Quality Assessment &amp; Data Extraction and Analysis</vt:lpstr>
      <vt:lpstr>Main Findings</vt:lpstr>
      <vt:lpstr>Traceability Links Recovery Approaches Between Software Artifacts (1/4)</vt:lpstr>
      <vt:lpstr>Information Retrieval –Based Approach </vt:lpstr>
      <vt:lpstr>Heuristic-Based Approach  </vt:lpstr>
      <vt:lpstr>Machine Learning Based Approach</vt:lpstr>
      <vt:lpstr>Deep Learning Based Approach</vt:lpstr>
      <vt:lpstr>Traceability tools</vt:lpstr>
      <vt:lpstr>Support Change Impact Set</vt:lpstr>
      <vt:lpstr>Traceability Direction</vt:lpstr>
      <vt:lpstr>Degree of Evaluation</vt:lpstr>
      <vt:lpstr>Traceability Links Recovery Methods</vt:lpstr>
      <vt:lpstr>Threats to Validity</vt:lpstr>
      <vt:lpstr>Threats to Validity</vt:lpstr>
      <vt:lpstr>Future Works</vt:lpstr>
      <vt:lpstr>THANK YOU,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2020-05-27T10:44:18Z</dcterms:created>
  <dcterms:modified xsi:type="dcterms:W3CDTF">2020-05-29T02:43:40Z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0x0101002906D677E3BBFA48850D1A48B46B13C9</vt:lpwstr>
  </property>
</Properties>
</file>