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lvl1pPr>
      <a:defRPr>
        <a:latin typeface="Perpetua"/>
        <a:ea typeface="Perpetua"/>
        <a:cs typeface="Perpetua"/>
        <a:sym typeface="Perpetua"/>
      </a:defRPr>
    </a:lvl1pPr>
    <a:lvl2pPr indent="457200">
      <a:defRPr>
        <a:latin typeface="Perpetua"/>
        <a:ea typeface="Perpetua"/>
        <a:cs typeface="Perpetua"/>
        <a:sym typeface="Perpetua"/>
      </a:defRPr>
    </a:lvl2pPr>
    <a:lvl3pPr indent="914400">
      <a:defRPr>
        <a:latin typeface="Perpetua"/>
        <a:ea typeface="Perpetua"/>
        <a:cs typeface="Perpetua"/>
        <a:sym typeface="Perpetua"/>
      </a:defRPr>
    </a:lvl3pPr>
    <a:lvl4pPr indent="1371600">
      <a:defRPr>
        <a:latin typeface="Perpetua"/>
        <a:ea typeface="Perpetua"/>
        <a:cs typeface="Perpetua"/>
        <a:sym typeface="Perpetua"/>
      </a:defRPr>
    </a:lvl4pPr>
    <a:lvl5pPr indent="1828800">
      <a:defRPr>
        <a:latin typeface="Perpetua"/>
        <a:ea typeface="Perpetua"/>
        <a:cs typeface="Perpetua"/>
        <a:sym typeface="Perpetua"/>
      </a:defRPr>
    </a:lvl5pPr>
    <a:lvl6pPr indent="2286000">
      <a:defRPr>
        <a:latin typeface="Perpetua"/>
        <a:ea typeface="Perpetua"/>
        <a:cs typeface="Perpetua"/>
        <a:sym typeface="Perpetua"/>
      </a:defRPr>
    </a:lvl6pPr>
    <a:lvl7pPr indent="2743200">
      <a:defRPr>
        <a:latin typeface="Perpetua"/>
        <a:ea typeface="Perpetua"/>
        <a:cs typeface="Perpetua"/>
        <a:sym typeface="Perpetua"/>
      </a:defRPr>
    </a:lvl7pPr>
    <a:lvl8pPr indent="3200400">
      <a:defRPr>
        <a:latin typeface="Perpetua"/>
        <a:ea typeface="Perpetua"/>
        <a:cs typeface="Perpetua"/>
        <a:sym typeface="Perpetua"/>
      </a:defRPr>
    </a:lvl8pPr>
    <a:lvl9pPr indent="3657600">
      <a:defRPr>
        <a:latin typeface="Perpetua"/>
        <a:ea typeface="Perpetua"/>
        <a:cs typeface="Perpetua"/>
        <a:sym typeface="Perpetu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FCECA"/>
          </a:solidFill>
        </a:fill>
      </a:tcStyle>
    </a:wholeTbl>
    <a:band2H>
      <a:tcTxStyle/>
      <a:tcStyle>
        <a:tcBdr/>
        <a:fill>
          <a:solidFill>
            <a:srgbClr val="F7E8E7"/>
          </a:solidFill>
        </a:fill>
      </a:tcStyle>
    </a:band2H>
    <a:firstCol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4817"/>
          </a:solidFill>
        </a:fill>
      </a:tcStyle>
    </a:firstCol>
    <a:la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4817"/>
          </a:solidFill>
        </a:fill>
      </a:tcStyle>
    </a:lastRow>
    <a:fir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4817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DAD3"/>
          </a:solidFill>
        </a:fill>
      </a:tcStyle>
    </a:wholeTbl>
    <a:band2H>
      <a:tcTxStyle/>
      <a:tcStyle>
        <a:tcBdr/>
        <a:fill>
          <a:solidFill>
            <a:srgbClr val="F0EDEA"/>
          </a:solidFill>
        </a:fill>
      </a:tcStyle>
    </a:band2H>
    <a:firstCol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28E6A"/>
          </a:solidFill>
        </a:fill>
      </a:tcStyle>
    </a:firstCol>
    <a:la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28E6A"/>
          </a:solidFill>
        </a:fill>
      </a:tcStyle>
    </a:lastRow>
    <a:fir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28E6A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8D1D1"/>
          </a:solidFill>
        </a:fill>
      </a:tcStyle>
    </a:wholeTbl>
    <a:band2H>
      <a:tcTxStyle/>
      <a:tcStyle>
        <a:tcBdr/>
        <a:fill>
          <a:solidFill>
            <a:srgbClr val="EDE9E9"/>
          </a:solidFill>
        </a:fill>
      </a:tcStyle>
    </a:band2H>
    <a:firstCol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55D5D"/>
          </a:solidFill>
        </a:fill>
      </a:tcStyle>
    </a:firstCol>
    <a:la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55D5D"/>
          </a:solidFill>
        </a:fill>
      </a:tcStyle>
    </a:lastRow>
    <a:fir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55D5D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34817"/>
          </a:solidFill>
        </a:fill>
      </a:tcStyle>
    </a:firstCol>
    <a:lastRow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34817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6795966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65313" y="69755"/>
            <a:ext cx="9013373" cy="6692201"/>
          </a:xfrm>
          <a:prstGeom prst="roundRect">
            <a:avLst>
              <a:gd name="adj" fmla="val 4929"/>
            </a:avLst>
          </a:prstGeom>
          <a:blipFill>
            <a:blip r:embed="rId2"/>
          </a:blipFill>
          <a:ln w="6350" cap="sq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400800" cy="33147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solidFill>
                  <a:srgbClr val="696464"/>
                </a:solidFill>
              </a:defRPr>
            </a:lvl1pPr>
            <a:lvl2pPr marL="0" indent="457200" algn="ctr">
              <a:buClrTx/>
              <a:buSzTx/>
              <a:buFontTx/>
              <a:buNone/>
              <a:defRPr>
                <a:solidFill>
                  <a:srgbClr val="696464"/>
                </a:solidFill>
              </a:defRPr>
            </a:lvl2pPr>
            <a:lvl3pPr marL="0" indent="914400" algn="ctr">
              <a:buClrTx/>
              <a:buSzTx/>
              <a:buFontTx/>
              <a:buNone/>
              <a:defRPr>
                <a:solidFill>
                  <a:srgbClr val="696464"/>
                </a:solidFill>
              </a:defRPr>
            </a:lvl3pPr>
            <a:lvl4pPr marL="0" indent="1371600" algn="ctr">
              <a:buClrTx/>
              <a:buSzTx/>
              <a:buFontTx/>
              <a:buNone/>
              <a:defRPr>
                <a:solidFill>
                  <a:srgbClr val="696464"/>
                </a:solidFill>
              </a:defRPr>
            </a:lvl4pPr>
            <a:lvl5pPr marL="0" indent="1828800" algn="ctr">
              <a:buClrTx/>
              <a:buSzTx/>
              <a:buFontTx/>
              <a:buNone/>
              <a:defRPr>
                <a:solidFill>
                  <a:srgbClr val="69646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6464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6464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6464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6464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6464"/>
                </a:solidFill>
              </a:rPr>
              <a:t>正文级别 5</a:t>
            </a:r>
          </a:p>
        </p:txBody>
      </p:sp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" name="Shape 12"/>
          <p:cNvSpPr/>
          <p:nvPr/>
        </p:nvSpPr>
        <p:spPr>
          <a:xfrm>
            <a:off x="62931" y="1449303"/>
            <a:ext cx="9021537" cy="1527350"/>
          </a:xfrm>
          <a:prstGeom prst="rect">
            <a:avLst/>
          </a:prstGeom>
          <a:solidFill>
            <a:srgbClr val="D34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62931" y="1396719"/>
            <a:ext cx="9021537" cy="120580"/>
          </a:xfrm>
          <a:prstGeom prst="rect">
            <a:avLst/>
          </a:prstGeom>
          <a:solidFill>
            <a:srgbClr val="E6AF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62931" y="2976648"/>
            <a:ext cx="9021537" cy="110533"/>
          </a:xfrm>
          <a:prstGeom prst="rect">
            <a:avLst/>
          </a:prstGeom>
          <a:solidFill>
            <a:srgbClr val="91848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457200" y="1281484"/>
            <a:ext cx="8229600" cy="191891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96464"/>
                </a:solidFill>
              </a:rP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正文级别 1</a:t>
            </a:r>
          </a:p>
          <a:p>
            <a:pPr lvl="1">
              <a:defRPr sz="1800"/>
            </a:pPr>
            <a:r>
              <a:rPr sz="2600"/>
              <a:t>正文级别 2</a:t>
            </a:r>
          </a:p>
          <a:p>
            <a:pPr lvl="2">
              <a:defRPr sz="1800"/>
            </a:pPr>
            <a:r>
              <a:rPr sz="2600"/>
              <a:t>正文级别 3</a:t>
            </a:r>
          </a:p>
          <a:p>
            <a:pPr lvl="3">
              <a:defRPr sz="1800"/>
            </a:pPr>
            <a:r>
              <a:rPr sz="2600"/>
              <a:t>正文级别 4</a:t>
            </a:r>
          </a:p>
          <a:p>
            <a:pPr lvl="4">
              <a:defRPr sz="1800"/>
            </a:pPr>
            <a:r>
              <a:rPr sz="2600"/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6629400" y="0"/>
            <a:ext cx="2011680" cy="61261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96464"/>
                </a:solidFill>
              </a:rPr>
              <a:t>标题文本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914400" y="274639"/>
            <a:ext cx="5562600" cy="658336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正文级别 1</a:t>
            </a:r>
          </a:p>
          <a:p>
            <a:pPr lvl="1">
              <a:defRPr sz="1800"/>
            </a:pPr>
            <a:r>
              <a:rPr sz="2600"/>
              <a:t>正文级别 2</a:t>
            </a:r>
          </a:p>
          <a:p>
            <a:pPr lvl="2">
              <a:defRPr sz="1800"/>
            </a:pPr>
            <a:r>
              <a:rPr sz="2600"/>
              <a:t>正文级别 3</a:t>
            </a:r>
          </a:p>
          <a:p>
            <a:pPr lvl="3">
              <a:defRPr sz="1800"/>
            </a:pPr>
            <a:r>
              <a:rPr sz="2600"/>
              <a:t>正文级别 4</a:t>
            </a:r>
          </a:p>
          <a:p>
            <a:pPr lvl="4">
              <a:defRPr sz="1800"/>
            </a:pPr>
            <a:r>
              <a:rPr sz="2600"/>
              <a:t>正文级别 5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96464"/>
                </a:solidFill>
              </a:rPr>
              <a:t>标题文本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正文级别 1</a:t>
            </a:r>
          </a:p>
          <a:p>
            <a:pPr lvl="1">
              <a:defRPr sz="1800"/>
            </a:pPr>
            <a:r>
              <a:rPr sz="2600"/>
              <a:t>正文级别 2</a:t>
            </a:r>
          </a:p>
          <a:p>
            <a:pPr lvl="2">
              <a:defRPr sz="1800"/>
            </a:pPr>
            <a:r>
              <a:rPr sz="2600"/>
              <a:t>正文级别 3</a:t>
            </a:r>
          </a:p>
          <a:p>
            <a:pPr lvl="3">
              <a:defRPr sz="1800"/>
            </a:pPr>
            <a:r>
              <a:rPr sz="2600"/>
              <a:t>正文级别 4</a:t>
            </a:r>
          </a:p>
          <a:p>
            <a:pPr lvl="4">
              <a:defRPr sz="1800"/>
            </a:pPr>
            <a:r>
              <a:rPr sz="260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65313" y="69755"/>
            <a:ext cx="9013373" cy="6692201"/>
          </a:xfrm>
          <a:prstGeom prst="roundRect">
            <a:avLst>
              <a:gd name="adj" fmla="val 4929"/>
            </a:avLst>
          </a:prstGeom>
          <a:blipFill>
            <a:blip r:embed="rId2"/>
          </a:blipFill>
          <a:ln w="6350" cap="sq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722312" y="0"/>
            <a:ext cx="7772401" cy="231457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96464"/>
                </a:solidFill>
              </a:rPr>
              <a:t>标题文本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22312" y="2547938"/>
            <a:ext cx="7772401" cy="305276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32004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59436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86868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1430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正文级别 5</a:t>
            </a:r>
          </a:p>
        </p:txBody>
      </p:sp>
      <p:sp>
        <p:nvSpPr>
          <p:cNvPr id="25" name="Shape 25"/>
          <p:cNvSpPr/>
          <p:nvPr/>
        </p:nvSpPr>
        <p:spPr>
          <a:xfrm flipV="1">
            <a:off x="69412" y="2376829"/>
            <a:ext cx="9013515" cy="91441"/>
          </a:xfrm>
          <a:prstGeom prst="rect">
            <a:avLst/>
          </a:prstGeom>
          <a:solidFill>
            <a:srgbClr val="D34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69146" y="2341474"/>
            <a:ext cx="9013781" cy="45720"/>
          </a:xfrm>
          <a:prstGeom prst="rect">
            <a:avLst/>
          </a:prstGeom>
          <a:solidFill>
            <a:srgbClr val="E6AF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68305" y="2468879"/>
            <a:ext cx="9014623" cy="45721"/>
          </a:xfrm>
          <a:prstGeom prst="rect">
            <a:avLst/>
          </a:prstGeom>
          <a:solidFill>
            <a:srgbClr val="91848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xfrm>
            <a:off x="269697" y="6338265"/>
            <a:ext cx="210414" cy="198222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96464"/>
                </a:solidFill>
              </a:rP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49041" cy="5410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正文级别 1</a:t>
            </a:r>
          </a:p>
          <a:p>
            <a:pPr lvl="1">
              <a:defRPr sz="1800"/>
            </a:pPr>
            <a:r>
              <a:rPr sz="2600"/>
              <a:t>正文级别 2</a:t>
            </a:r>
          </a:p>
          <a:p>
            <a:pPr lvl="2">
              <a:defRPr sz="1800"/>
            </a:pPr>
            <a:r>
              <a:rPr sz="2600"/>
              <a:t>正文级别 3</a:t>
            </a:r>
          </a:p>
          <a:p>
            <a:pPr lvl="3">
              <a:defRPr sz="1800"/>
            </a:pPr>
            <a:r>
              <a:rPr sz="2600"/>
              <a:t>正文级别 4</a:t>
            </a:r>
          </a:p>
          <a:p>
            <a:pPr lvl="4">
              <a:defRPr sz="1800"/>
            </a:pPr>
            <a:r>
              <a:rPr sz="260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4160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96464"/>
                </a:solidFill>
              </a:rPr>
              <a:t>标题文本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914400" y="1416050"/>
            <a:ext cx="3733800" cy="7937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FontTx/>
              <a:buNone/>
              <a:defRPr sz="2400" b="1">
                <a:solidFill>
                  <a:srgbClr val="D34817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0" indent="320040">
              <a:buClrTx/>
              <a:buSzTx/>
              <a:buFontTx/>
              <a:buNone/>
              <a:defRPr sz="2400" b="1">
                <a:solidFill>
                  <a:srgbClr val="D34817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0" indent="594360">
              <a:buClrTx/>
              <a:buSzTx/>
              <a:buFontTx/>
              <a:buNone/>
              <a:defRPr sz="2400" b="1">
                <a:solidFill>
                  <a:srgbClr val="D34817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0" indent="868680">
              <a:buClrTx/>
              <a:buSzTx/>
              <a:buFontTx/>
              <a:buNone/>
              <a:defRPr sz="2400" b="1">
                <a:solidFill>
                  <a:srgbClr val="D34817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0" indent="1143000">
              <a:buClrTx/>
              <a:buSzTx/>
              <a:buFontTx/>
              <a:buNone/>
              <a:defRPr sz="2400" b="1">
                <a:solidFill>
                  <a:srgbClr val="D34817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D34817"/>
                </a:solidFill>
              </a:rPr>
              <a:t>正文级别 1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D34817"/>
                </a:solidFill>
              </a:rPr>
              <a:t>正文级别 2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D34817"/>
                </a:solidFill>
              </a:rPr>
              <a:t>正文级别 3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D34817"/>
                </a:solidFill>
              </a:rPr>
              <a:t>正文级别 4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D34817"/>
                </a:solidFill>
              </a:rPr>
              <a:t>正文级别 5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96464"/>
                </a:solidFill>
              </a:rP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64007" y="69755"/>
            <a:ext cx="9013374" cy="6693408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w="6350" cap="sq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4160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96464"/>
                </a:solidFill>
              </a:rPr>
              <a:t>标题文本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1905000" cy="52578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320040">
              <a:buClrTx/>
              <a:buSzTx/>
              <a:buFontTx/>
              <a:buNone/>
              <a:defRPr sz="1800"/>
            </a:lvl2pPr>
            <a:lvl3pPr marL="0" indent="594360">
              <a:buClrTx/>
              <a:buSzTx/>
              <a:buFontTx/>
              <a:buNone/>
              <a:defRPr sz="1800"/>
            </a:lvl3pPr>
            <a:lvl4pPr marL="0" indent="868680">
              <a:buClrTx/>
              <a:buSzTx/>
              <a:buFontTx/>
              <a:buNone/>
              <a:defRPr sz="1800"/>
            </a:lvl4pPr>
            <a:lvl5pPr marL="0" indent="1143000">
              <a:buClrTx/>
              <a:buSzTx/>
              <a:buFontTx/>
              <a:buNone/>
              <a:defRPr sz="1800"/>
            </a:lvl5pPr>
          </a:lstStyle>
          <a:p>
            <a:pPr lvl="0"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914400" y="4877563"/>
            <a:ext cx="7315200" cy="568263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696464"/>
                </a:solidFill>
              </a:rPr>
              <a:t>标题文本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914400" y="5445824"/>
            <a:ext cx="7315200" cy="141217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600"/>
            </a:lvl1pPr>
            <a:lvl2pPr marL="624840" indent="-304800">
              <a:buClrTx/>
              <a:buFontTx/>
              <a:defRPr sz="1600"/>
            </a:lvl2pPr>
            <a:lvl3pPr marL="960120" indent="-365760">
              <a:buClrTx/>
              <a:buFontTx/>
              <a:defRPr sz="1600"/>
            </a:lvl3pPr>
            <a:lvl4pPr marL="1275080" indent="-406400">
              <a:buClrTx/>
              <a:buFontTx/>
              <a:defRPr sz="1600"/>
            </a:lvl4pPr>
            <a:lvl5pPr marL="1549400" indent="-406400">
              <a:buClrTx/>
              <a:buFontTx/>
              <a:defRPr sz="1600"/>
            </a:lvl5pPr>
          </a:lstStyle>
          <a:p>
            <a:pPr lvl="0">
              <a:defRPr sz="1800"/>
            </a:pPr>
            <a:r>
              <a:rPr sz="1600"/>
              <a:t>正文级别 1</a:t>
            </a:r>
          </a:p>
          <a:p>
            <a:pPr lvl="1">
              <a:defRPr sz="1800"/>
            </a:pPr>
            <a:r>
              <a:rPr sz="1600"/>
              <a:t>正文级别 2</a:t>
            </a:r>
          </a:p>
          <a:p>
            <a:pPr lvl="2">
              <a:defRPr sz="1800"/>
            </a:pPr>
            <a:r>
              <a:rPr sz="1600"/>
              <a:t>正文级别 3</a:t>
            </a:r>
          </a:p>
          <a:p>
            <a:pPr lvl="3">
              <a:defRPr sz="1800"/>
            </a:pPr>
            <a:r>
              <a:rPr sz="1600"/>
              <a:t>正文级别 4</a:t>
            </a:r>
          </a:p>
          <a:p>
            <a:pPr lvl="4">
              <a:defRPr sz="1800"/>
            </a:pPr>
            <a:r>
              <a:rPr sz="1600"/>
              <a:t>正文级别 5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xfrm>
            <a:off x="269697" y="6338265"/>
            <a:ext cx="210414" cy="198222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2" name="Shape 52"/>
          <p:cNvSpPr/>
          <p:nvPr/>
        </p:nvSpPr>
        <p:spPr>
          <a:xfrm flipV="1">
            <a:off x="68306" y="4683554"/>
            <a:ext cx="9006842" cy="91441"/>
          </a:xfrm>
          <a:prstGeom prst="rect">
            <a:avLst/>
          </a:prstGeom>
          <a:solidFill>
            <a:srgbClr val="D34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68508" y="4650473"/>
            <a:ext cx="9006639" cy="45720"/>
          </a:xfrm>
          <a:prstGeom prst="rect">
            <a:avLst/>
          </a:prstGeom>
          <a:solidFill>
            <a:srgbClr val="E6AF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68509" y="4773224"/>
            <a:ext cx="9006639" cy="48808"/>
          </a:xfrm>
          <a:prstGeom prst="rect">
            <a:avLst/>
          </a:prstGeom>
          <a:solidFill>
            <a:srgbClr val="91848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4007" y="69755"/>
            <a:ext cx="9013374" cy="6693408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w="6350" cap="sq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96464"/>
                </a:solidFill>
              </a:rP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269697" y="6339789"/>
            <a:ext cx="210414" cy="198222"/>
          </a:xfrm>
          <a:prstGeom prst="rect">
            <a:avLst/>
          </a:prstGeom>
          <a:solidFill>
            <a:srgbClr val="D34817"/>
          </a:solidFill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541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2600"/>
              <a:t>正文级别 1</a:t>
            </a:r>
          </a:p>
          <a:p>
            <a:pPr lvl="1">
              <a:defRPr sz="1800"/>
            </a:pPr>
            <a:r>
              <a:rPr sz="2600"/>
              <a:t>正文级别 2</a:t>
            </a:r>
          </a:p>
          <a:p>
            <a:pPr lvl="2">
              <a:defRPr sz="1800"/>
            </a:pPr>
            <a:r>
              <a:rPr sz="2600"/>
              <a:t>正文级别 3</a:t>
            </a:r>
          </a:p>
          <a:p>
            <a:pPr lvl="3">
              <a:defRPr sz="1800"/>
            </a:pPr>
            <a:r>
              <a:rPr sz="2600"/>
              <a:t>正文级别 4</a:t>
            </a:r>
          </a:p>
          <a:p>
            <a:pPr lvl="4">
              <a:defRPr sz="1800"/>
            </a:pPr>
            <a:r>
              <a:rPr sz="260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>
        <a:defRPr sz="40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1pPr>
      <a:lvl2pPr>
        <a:defRPr sz="40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2pPr>
      <a:lvl3pPr>
        <a:defRPr sz="40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3pPr>
      <a:lvl4pPr>
        <a:defRPr sz="40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4pPr>
      <a:lvl5pPr>
        <a:defRPr sz="40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5pPr>
      <a:lvl6pPr>
        <a:defRPr sz="40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6pPr>
      <a:lvl7pPr>
        <a:defRPr sz="40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7pPr>
      <a:lvl8pPr>
        <a:defRPr sz="40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8pPr>
      <a:lvl9pPr>
        <a:defRPr sz="40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9pPr>
    </p:titleStyle>
    <p:bodyStyle>
      <a:lvl1pPr marL="274320" indent="-274320">
        <a:spcBef>
          <a:spcPts val="500"/>
        </a:spcBef>
        <a:buClr>
          <a:srgbClr val="D34817"/>
        </a:buClr>
        <a:buSzPct val="85000"/>
        <a:buFont typeface="Wingdings 2"/>
        <a:buChar char="●"/>
        <a:defRPr sz="2600">
          <a:latin typeface="Perpetua"/>
          <a:ea typeface="Perpetua"/>
          <a:cs typeface="Perpetua"/>
          <a:sym typeface="Perpetua"/>
        </a:defRPr>
      </a:lvl1pPr>
      <a:lvl2pPr marL="567690" indent="-247650">
        <a:spcBef>
          <a:spcPts val="500"/>
        </a:spcBef>
        <a:buClr>
          <a:srgbClr val="D34817"/>
        </a:buClr>
        <a:buSzPct val="85000"/>
        <a:buFont typeface="Wingdings 2"/>
        <a:buChar char="●"/>
        <a:defRPr sz="2600">
          <a:latin typeface="Perpetua"/>
          <a:ea typeface="Perpetua"/>
          <a:cs typeface="Perpetua"/>
          <a:sym typeface="Perpetua"/>
        </a:defRPr>
      </a:lvl2pPr>
      <a:lvl3pPr marL="891540" indent="-297180">
        <a:spcBef>
          <a:spcPts val="500"/>
        </a:spcBef>
        <a:buClr>
          <a:srgbClr val="D34817"/>
        </a:buClr>
        <a:buSzPct val="85000"/>
        <a:buFont typeface="Wingdings 2"/>
        <a:buChar char="●"/>
        <a:defRPr sz="2600">
          <a:latin typeface="Perpetua"/>
          <a:ea typeface="Perpetua"/>
          <a:cs typeface="Perpetua"/>
          <a:sym typeface="Perpetua"/>
        </a:defRPr>
      </a:lvl3pPr>
      <a:lvl4pPr marL="1165860" indent="-297180">
        <a:spcBef>
          <a:spcPts val="500"/>
        </a:spcBef>
        <a:buClr>
          <a:srgbClr val="D34817"/>
        </a:buClr>
        <a:buSzPct val="80000"/>
        <a:buFont typeface="Wingdings 2"/>
        <a:buChar char="●"/>
        <a:defRPr sz="2600">
          <a:latin typeface="Perpetua"/>
          <a:ea typeface="Perpetua"/>
          <a:cs typeface="Perpetua"/>
          <a:sym typeface="Perpetua"/>
        </a:defRPr>
      </a:lvl4pPr>
      <a:lvl5pPr marL="1440180" indent="-297180">
        <a:spcBef>
          <a:spcPts val="500"/>
        </a:spcBef>
        <a:buClr>
          <a:srgbClr val="D34817"/>
        </a:buClr>
        <a:buSzPct val="100000"/>
        <a:buFont typeface="Wingdings 2"/>
        <a:buChar char="o"/>
        <a:defRPr sz="2600">
          <a:latin typeface="Perpetua"/>
          <a:ea typeface="Perpetua"/>
          <a:cs typeface="Perpetua"/>
          <a:sym typeface="Perpetua"/>
        </a:defRPr>
      </a:lvl5pPr>
      <a:lvl6pPr marL="1747520" indent="-330200">
        <a:spcBef>
          <a:spcPts val="500"/>
        </a:spcBef>
        <a:buClr>
          <a:srgbClr val="D34817"/>
        </a:buClr>
        <a:buSzPct val="100000"/>
        <a:buFont typeface="Wingdings 2"/>
        <a:buChar char="•"/>
        <a:defRPr sz="2600">
          <a:latin typeface="Perpetua"/>
          <a:ea typeface="Perpetua"/>
          <a:cs typeface="Perpetua"/>
          <a:sym typeface="Perpetua"/>
        </a:defRPr>
      </a:lvl6pPr>
      <a:lvl7pPr marL="2021839" indent="-330200">
        <a:spcBef>
          <a:spcPts val="500"/>
        </a:spcBef>
        <a:buClr>
          <a:srgbClr val="D34817"/>
        </a:buClr>
        <a:buSzPct val="100000"/>
        <a:buFont typeface="Wingdings 2"/>
        <a:buChar char="•"/>
        <a:defRPr sz="2600">
          <a:latin typeface="Perpetua"/>
          <a:ea typeface="Perpetua"/>
          <a:cs typeface="Perpetua"/>
          <a:sym typeface="Perpetua"/>
        </a:defRPr>
      </a:lvl7pPr>
      <a:lvl8pPr marL="2296160" indent="-330200">
        <a:spcBef>
          <a:spcPts val="500"/>
        </a:spcBef>
        <a:buClr>
          <a:srgbClr val="D34817"/>
        </a:buClr>
        <a:buSzPct val="100000"/>
        <a:buFont typeface="Wingdings 2"/>
        <a:buChar char="•"/>
        <a:defRPr sz="2600">
          <a:latin typeface="Perpetua"/>
          <a:ea typeface="Perpetua"/>
          <a:cs typeface="Perpetua"/>
          <a:sym typeface="Perpetua"/>
        </a:defRPr>
      </a:lvl8pPr>
      <a:lvl9pPr marL="2570479" indent="-330200">
        <a:spcBef>
          <a:spcPts val="500"/>
        </a:spcBef>
        <a:buClr>
          <a:srgbClr val="D34817"/>
        </a:buClr>
        <a:buSzPct val="100000"/>
        <a:buFont typeface="Wingdings 2"/>
        <a:buChar char="•"/>
        <a:defRPr sz="2600">
          <a:latin typeface="Perpetua"/>
          <a:ea typeface="Perpetua"/>
          <a:cs typeface="Perpetua"/>
          <a:sym typeface="Perpetua"/>
        </a:defRPr>
      </a:lvl9pPr>
    </p:bodyStyle>
    <p:otherStyle>
      <a:lvl1pPr algn="ctr">
        <a:defRPr sz="1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1pPr>
      <a:lvl2pPr indent="457200" algn="ctr">
        <a:defRPr sz="1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2pPr>
      <a:lvl3pPr indent="914400" algn="ctr">
        <a:defRPr sz="1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3pPr>
      <a:lvl4pPr indent="1371600" algn="ctr">
        <a:defRPr sz="1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4pPr>
      <a:lvl5pPr indent="1828800" algn="ctr">
        <a:defRPr sz="1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5pPr>
      <a:lvl6pPr indent="2286000" algn="ctr">
        <a:defRPr sz="1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6pPr>
      <a:lvl7pPr indent="2743200" algn="ctr">
        <a:defRPr sz="1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7pPr>
      <a:lvl8pPr indent="3200400" algn="ctr">
        <a:defRPr sz="1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8pPr>
      <a:lvl9pPr indent="3657600" algn="ctr">
        <a:defRPr sz="14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webdatamining2017@163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971599" y="1556791"/>
            <a:ext cx="7772401" cy="92697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 b="1">
                <a:latin typeface="微软雅黑"/>
                <a:ea typeface="微软雅黑"/>
                <a:cs typeface="微软雅黑"/>
                <a:sym typeface="微软雅黑"/>
              </a:rPr>
              <a:t>《互联网数据挖掘》项目作业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xfrm>
            <a:off x="213259" y="6169304"/>
            <a:ext cx="323291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/>
          </a:bodyPr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sz="1400" b="1">
                <a:solidFill>
                  <a:srgbClr val="FFFFFF"/>
                </a:solidFill>
              </a:rPr>
              <a:t>1</a:t>
            </a:fld>
            <a:endParaRPr sz="1400" b="1">
              <a:solidFill>
                <a:srgbClr val="FFFFFF"/>
              </a:solidFill>
            </a:endParaRPr>
          </a:p>
        </p:txBody>
      </p:sp>
      <p:sp>
        <p:nvSpPr>
          <p:cNvPr id="68" name="Shape 68"/>
          <p:cNvSpPr/>
          <p:nvPr/>
        </p:nvSpPr>
        <p:spPr>
          <a:xfrm>
            <a:off x="2411759" y="3140967"/>
            <a:ext cx="4582973" cy="792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4000" b="1">
                <a:solidFill>
                  <a:srgbClr val="7030A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7030A0"/>
                </a:solidFill>
              </a:rPr>
              <a:t>中文智能问答系统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 b="0"/>
            </a:pPr>
            <a:r>
              <a:rPr sz="4000" b="1"/>
              <a:t>任务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 b="1" dirty="0" err="1" smtClean="0">
                <a:latin typeface="微软雅黑"/>
                <a:ea typeface="微软雅黑"/>
                <a:cs typeface="微软雅黑"/>
                <a:sym typeface="微软雅黑"/>
              </a:rPr>
              <a:t>用户给出事实型问题</a:t>
            </a:r>
            <a:r>
              <a:rPr sz="2600" b="1" dirty="0" err="1">
                <a:latin typeface="微软雅黑"/>
                <a:ea typeface="微软雅黑"/>
                <a:cs typeface="微软雅黑"/>
                <a:sym typeface="微软雅黑"/>
              </a:rPr>
              <a:t>，系统自动回答</a:t>
            </a:r>
            <a:endParaRPr sz="2600" b="1" dirty="0">
              <a:latin typeface="微软雅黑"/>
              <a:ea typeface="微软雅黑"/>
              <a:cs typeface="微软雅黑"/>
              <a:sym typeface="微软雅黑"/>
            </a:endParaRPr>
          </a:p>
          <a:p>
            <a:pPr lvl="0">
              <a:defRPr sz="1800"/>
            </a:pPr>
            <a:r>
              <a:rPr sz="2600" b="1" dirty="0" err="1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封闭测试</a:t>
            </a:r>
            <a:r>
              <a:rPr sz="2600" b="1" dirty="0" err="1">
                <a:latin typeface="微软雅黑"/>
                <a:ea typeface="微软雅黑"/>
                <a:cs typeface="微软雅黑"/>
                <a:sym typeface="微软雅黑"/>
              </a:rPr>
              <a:t>：只能从给定的维基百科语料上分析获取答案，不允许利用互联网搜索引擎或问答系统返回的答案提供帮助</a:t>
            </a:r>
            <a:r>
              <a:rPr sz="2600" b="1" dirty="0">
                <a:latin typeface="微软雅黑"/>
                <a:ea typeface="微软雅黑"/>
                <a:cs typeface="微软雅黑"/>
                <a:sym typeface="微软雅黑"/>
              </a:rPr>
              <a:t>。</a:t>
            </a:r>
          </a:p>
          <a:p>
            <a:pPr lvl="0">
              <a:defRPr sz="1800"/>
            </a:pPr>
            <a:r>
              <a:rPr sz="2600" b="1" dirty="0" err="1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开放测试</a:t>
            </a:r>
            <a:r>
              <a:rPr sz="2600" b="1" dirty="0" err="1">
                <a:latin typeface="微软雅黑"/>
                <a:ea typeface="微软雅黑"/>
                <a:cs typeface="微软雅黑"/>
                <a:sym typeface="微软雅黑"/>
              </a:rPr>
              <a:t>：可使用互联网任意搜索引擎或问答系统结果</a:t>
            </a:r>
            <a:r>
              <a:rPr sz="2600" b="1" dirty="0">
                <a:latin typeface="微软雅黑"/>
                <a:ea typeface="微软雅黑"/>
                <a:cs typeface="微软雅黑"/>
                <a:sym typeface="微软雅黑"/>
              </a:rPr>
              <a:t>。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213259" y="6169304"/>
            <a:ext cx="323291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/>
          </a:bodyPr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sz="1400" b="1">
                <a:solidFill>
                  <a:srgbClr val="FFFFFF"/>
                </a:solidFill>
              </a:rPr>
              <a:t>2</a:t>
            </a:fld>
            <a:endParaRPr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 b="0"/>
            </a:pPr>
            <a:r>
              <a:rPr sz="4000" b="1" dirty="0" err="1"/>
              <a:t>数据</a:t>
            </a:r>
            <a:endParaRPr sz="4000" b="1" dirty="0"/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14400" y="1470495"/>
            <a:ext cx="7772400" cy="45720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44144" lvl="0" indent="-244144" algn="just" defTabSz="813816">
              <a:spcBef>
                <a:spcPts val="400"/>
              </a:spcBef>
              <a:defRPr sz="1800"/>
            </a:pPr>
            <a:r>
              <a:rPr lang="zh-CN" altLang="en-US" sz="2314" b="1" dirty="0">
                <a:latin typeface="微软雅黑"/>
                <a:ea typeface="微软雅黑"/>
                <a:cs typeface="微软雅黑"/>
                <a:sym typeface="微软雅黑"/>
              </a:rPr>
              <a:t>样例</a:t>
            </a:r>
            <a:r>
              <a:rPr sz="2314" b="1" dirty="0" err="1" smtClean="0">
                <a:latin typeface="微软雅黑"/>
                <a:ea typeface="微软雅黑"/>
                <a:cs typeface="微软雅黑"/>
                <a:sym typeface="微软雅黑"/>
              </a:rPr>
              <a:t>数据</a:t>
            </a:r>
            <a:endParaRPr lang="en-US" sz="2314" b="1" dirty="0" smtClean="0">
              <a:latin typeface="微软雅黑"/>
              <a:ea typeface="微软雅黑"/>
              <a:cs typeface="微软雅黑"/>
              <a:sym typeface="微软雅黑"/>
            </a:endParaRPr>
          </a:p>
          <a:p>
            <a:pPr marL="537514" lvl="1" indent="-244144" algn="just" defTabSz="813816">
              <a:spcBef>
                <a:spcPts val="400"/>
              </a:spcBef>
              <a:defRPr sz="1800"/>
            </a:pPr>
            <a:r>
              <a:rPr lang="en-US" altLang="zh-CN" sz="2314" b="1" dirty="0" smtClean="0">
                <a:latin typeface="微软雅黑"/>
                <a:ea typeface="微软雅黑"/>
                <a:cs typeface="微软雅黑"/>
                <a:sym typeface="微软雅黑"/>
              </a:rPr>
              <a:t>http</a:t>
            </a:r>
            <a:r>
              <a:rPr lang="en-US" altLang="zh-CN" sz="2314" b="1" dirty="0">
                <a:latin typeface="微软雅黑"/>
                <a:ea typeface="微软雅黑"/>
                <a:cs typeface="微软雅黑"/>
                <a:sym typeface="微软雅黑"/>
              </a:rPr>
              <a:t>://</a:t>
            </a:r>
            <a:r>
              <a:rPr lang="en-US" altLang="zh-CN" sz="2314" b="1" dirty="0" smtClean="0">
                <a:latin typeface="微软雅黑"/>
                <a:ea typeface="微软雅黑"/>
                <a:cs typeface="微软雅黑"/>
                <a:sym typeface="微软雅黑"/>
              </a:rPr>
              <a:t>www.icst.pku.edu.cn/lcwm/course/WebDataMining2017/data/wdm_assignment_3.rar </a:t>
            </a:r>
            <a:r>
              <a:rPr lang="zh-CN" altLang="en-US" sz="2314" b="1" dirty="0" smtClean="0">
                <a:latin typeface="微软雅黑"/>
                <a:ea typeface="微软雅黑"/>
                <a:cs typeface="微软雅黑"/>
                <a:sym typeface="微软雅黑"/>
              </a:rPr>
              <a:t>（包含</a:t>
            </a:r>
            <a:r>
              <a:rPr lang="en-US" altLang="zh-CN" sz="2314" b="1" dirty="0" smtClean="0">
                <a:latin typeface="微软雅黑"/>
                <a:ea typeface="微软雅黑"/>
                <a:cs typeface="微软雅黑"/>
                <a:sym typeface="微软雅黑"/>
              </a:rPr>
              <a:t>wiki</a:t>
            </a:r>
            <a:r>
              <a:rPr lang="zh-CN" altLang="en-US" sz="2314" b="1" dirty="0" smtClean="0">
                <a:latin typeface="微软雅黑"/>
                <a:ea typeface="微软雅黑"/>
                <a:cs typeface="微软雅黑"/>
                <a:sym typeface="微软雅黑"/>
              </a:rPr>
              <a:t>数据及样例，优先使用）</a:t>
            </a:r>
            <a:endParaRPr sz="2314" b="1" dirty="0">
              <a:latin typeface="微软雅黑"/>
              <a:ea typeface="微软雅黑"/>
              <a:cs typeface="微软雅黑"/>
              <a:sym typeface="微软雅黑"/>
            </a:endParaRPr>
          </a:p>
          <a:p>
            <a:pPr marL="528980" lvl="1" indent="-244144" algn="just" defTabSz="813816">
              <a:spcBef>
                <a:spcPts val="400"/>
              </a:spcBef>
              <a:defRPr sz="1800"/>
            </a:pPr>
            <a:r>
              <a:rPr sz="2314" b="1" dirty="0" err="1">
                <a:latin typeface="微软雅黑"/>
                <a:ea typeface="微软雅黑"/>
                <a:cs typeface="微软雅黑"/>
                <a:sym typeface="微软雅黑"/>
              </a:rPr>
              <a:t>中文维基百科所有完整内容文件</a:t>
            </a:r>
            <a:r>
              <a:rPr sz="2314" b="1" dirty="0">
                <a:latin typeface="微软雅黑"/>
                <a:ea typeface="微软雅黑"/>
                <a:cs typeface="微软雅黑"/>
                <a:sym typeface="微软雅黑"/>
              </a:rPr>
              <a:t> </a:t>
            </a:r>
            <a:r>
              <a:rPr sz="2314" b="1" dirty="0" smtClean="0">
                <a:latin typeface="微软雅黑"/>
                <a:ea typeface="微软雅黑"/>
                <a:cs typeface="微软雅黑"/>
                <a:sym typeface="微软雅黑"/>
              </a:rPr>
              <a:t>(</a:t>
            </a:r>
            <a:r>
              <a:rPr lang="en-US" sz="2314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  <a:sym typeface="微软雅黑"/>
              </a:rPr>
              <a:t>2017</a:t>
            </a:r>
            <a:r>
              <a:rPr lang="en-US" altLang="zh-CN" sz="2314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  <a:sym typeface="微软雅黑"/>
              </a:rPr>
              <a:t>-10-20</a:t>
            </a:r>
            <a:r>
              <a:rPr sz="2314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  <a:sym typeface="微软雅黑"/>
              </a:rPr>
              <a:t> </a:t>
            </a:r>
            <a:r>
              <a:rPr sz="2314" b="1" dirty="0" err="1">
                <a:latin typeface="微软雅黑"/>
                <a:ea typeface="微软雅黑"/>
                <a:cs typeface="微软雅黑"/>
                <a:sym typeface="微软雅黑"/>
              </a:rPr>
              <a:t>版本</a:t>
            </a:r>
            <a:r>
              <a:rPr sz="2314" b="1" dirty="0" smtClean="0">
                <a:latin typeface="微软雅黑"/>
                <a:ea typeface="微软雅黑"/>
                <a:cs typeface="微软雅黑"/>
                <a:sym typeface="微软雅黑"/>
              </a:rPr>
              <a:t>)</a:t>
            </a:r>
            <a:endParaRPr lang="en-US" sz="2314" b="1" dirty="0" smtClean="0">
              <a:latin typeface="微软雅黑"/>
              <a:ea typeface="微软雅黑"/>
              <a:cs typeface="微软雅黑"/>
              <a:sym typeface="微软雅黑"/>
            </a:endParaRPr>
          </a:p>
          <a:p>
            <a:pPr marL="852830" lvl="2" indent="-244144" algn="just" defTabSz="813816">
              <a:spcBef>
                <a:spcPts val="400"/>
              </a:spcBef>
              <a:defRPr sz="1800"/>
            </a:pPr>
            <a:r>
              <a:rPr lang="en-US" sz="2314" b="1" dirty="0" smtClean="0">
                <a:latin typeface="微软雅黑"/>
                <a:ea typeface="微软雅黑"/>
                <a:cs typeface="微软雅黑"/>
                <a:sym typeface="微软雅黑"/>
              </a:rPr>
              <a:t>https</a:t>
            </a:r>
            <a:r>
              <a:rPr lang="en-US" sz="2314" b="1" dirty="0">
                <a:latin typeface="微软雅黑"/>
                <a:ea typeface="微软雅黑"/>
                <a:cs typeface="微软雅黑"/>
                <a:sym typeface="微软雅黑"/>
              </a:rPr>
              <a:t>://</a:t>
            </a:r>
            <a:r>
              <a:rPr lang="en-US" sz="2314" b="1" dirty="0" smtClean="0">
                <a:latin typeface="微软雅黑"/>
                <a:ea typeface="微软雅黑"/>
                <a:cs typeface="微软雅黑"/>
                <a:sym typeface="微软雅黑"/>
              </a:rPr>
              <a:t>dumps.wikimedia.org/zhwiki/20171020/zhwiki-20171020-pages-articles-multistream.xml.bz2</a:t>
            </a:r>
          </a:p>
          <a:p>
            <a:pPr marL="528980" lvl="1" indent="-244144" algn="just" defTabSz="813816">
              <a:spcBef>
                <a:spcPts val="400"/>
              </a:spcBef>
              <a:defRPr sz="1800"/>
            </a:pPr>
            <a:r>
              <a:rPr lang="en-US" sz="2314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  <a:sym typeface="微软雅黑"/>
              </a:rPr>
              <a:t>200 </a:t>
            </a:r>
            <a:r>
              <a:rPr sz="2314" b="1" dirty="0" err="1" smtClean="0">
                <a:latin typeface="微软雅黑"/>
                <a:ea typeface="微软雅黑"/>
                <a:cs typeface="微软雅黑"/>
                <a:sym typeface="微软雅黑"/>
              </a:rPr>
              <a:t>对问题-答案样例</a:t>
            </a:r>
            <a:endParaRPr lang="en-US" sz="2314" b="1" dirty="0" smtClean="0">
              <a:latin typeface="微软雅黑"/>
              <a:ea typeface="微软雅黑"/>
              <a:cs typeface="微软雅黑"/>
              <a:sym typeface="微软雅黑"/>
            </a:endParaRPr>
          </a:p>
          <a:p>
            <a:pPr marL="852830" lvl="2" indent="-244144" algn="just" defTabSz="813816">
              <a:spcBef>
                <a:spcPts val="400"/>
              </a:spcBef>
              <a:defRPr sz="1800"/>
            </a:pPr>
            <a:r>
              <a:rPr lang="en-US" altLang="zh-CN" sz="2314" b="1" dirty="0">
                <a:latin typeface="微软雅黑"/>
                <a:ea typeface="微软雅黑"/>
                <a:cs typeface="微软雅黑"/>
                <a:sym typeface="微软雅黑"/>
              </a:rPr>
              <a:t>http://</a:t>
            </a:r>
            <a:r>
              <a:rPr lang="en-US" altLang="zh-CN" sz="2314" b="1" dirty="0" smtClean="0">
                <a:latin typeface="微软雅黑"/>
                <a:ea typeface="微软雅黑"/>
                <a:cs typeface="微软雅黑"/>
                <a:sym typeface="微软雅黑"/>
              </a:rPr>
              <a:t>159.203.142.63/ftp/wdm_assignment_3_samples.txt</a:t>
            </a:r>
            <a:endParaRPr sz="2136" b="1" dirty="0">
              <a:latin typeface="微软雅黑"/>
              <a:ea typeface="微软雅黑"/>
              <a:cs typeface="微软雅黑"/>
              <a:sym typeface="微软雅黑"/>
            </a:endParaRPr>
          </a:p>
          <a:p>
            <a:pPr marL="244144" lvl="0" indent="-244144" defTabSz="813816">
              <a:spcBef>
                <a:spcPts val="400"/>
              </a:spcBef>
              <a:defRPr sz="1800"/>
            </a:pPr>
            <a:r>
              <a:rPr lang="zh-CN" altLang="en-US" sz="2314" b="1" dirty="0" smtClean="0">
                <a:latin typeface="微软雅黑"/>
                <a:ea typeface="微软雅黑"/>
                <a:cs typeface="微软雅黑"/>
                <a:sym typeface="微软雅黑"/>
              </a:rPr>
              <a:t>数千</a:t>
            </a:r>
            <a:r>
              <a:rPr sz="2314" b="1" dirty="0" err="1" smtClean="0">
                <a:latin typeface="微软雅黑"/>
                <a:ea typeface="微软雅黑"/>
                <a:cs typeface="微软雅黑"/>
                <a:sym typeface="微软雅黑"/>
              </a:rPr>
              <a:t>个测试问题</a:t>
            </a:r>
            <a:r>
              <a:rPr sz="2314" b="1" dirty="0" err="1">
                <a:latin typeface="微软雅黑"/>
                <a:ea typeface="微软雅黑"/>
                <a:cs typeface="微软雅黑"/>
                <a:sym typeface="微软雅黑"/>
              </a:rPr>
              <a:t>（</a:t>
            </a:r>
            <a:r>
              <a:rPr sz="2314" b="1" dirty="0" err="1" smtClean="0">
                <a:latin typeface="微软雅黑"/>
                <a:ea typeface="微软雅黑"/>
                <a:cs typeface="微软雅黑"/>
                <a:sym typeface="微软雅黑"/>
              </a:rPr>
              <a:t>作业截止日期前</a:t>
            </a:r>
            <a:r>
              <a:rPr lang="zh-CN" altLang="en-US" sz="2314" b="1" dirty="0">
                <a:latin typeface="微软雅黑"/>
                <a:ea typeface="微软雅黑"/>
                <a:cs typeface="微软雅黑"/>
                <a:sym typeface="微软雅黑"/>
              </a:rPr>
              <a:t>一</a:t>
            </a:r>
            <a:r>
              <a:rPr sz="2314" b="1" dirty="0" err="1" smtClean="0">
                <a:latin typeface="微软雅黑"/>
                <a:ea typeface="微软雅黑"/>
                <a:cs typeface="微软雅黑"/>
                <a:sym typeface="微软雅黑"/>
              </a:rPr>
              <a:t>周放出</a:t>
            </a:r>
            <a:r>
              <a:rPr sz="2314" b="1" dirty="0" smtClean="0">
                <a:latin typeface="微软雅黑"/>
                <a:ea typeface="微软雅黑"/>
                <a:cs typeface="微软雅黑"/>
                <a:sym typeface="微软雅黑"/>
              </a:rPr>
              <a:t>）</a:t>
            </a:r>
            <a:endParaRPr sz="2314" b="1" dirty="0"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xfrm>
            <a:off x="213259" y="6169304"/>
            <a:ext cx="323291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/>
          </a:bodyPr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sz="1400" b="1">
                <a:solidFill>
                  <a:srgbClr val="FFFFFF"/>
                </a:solidFill>
              </a:rPr>
              <a:t>3</a:t>
            </a:fld>
            <a:endParaRPr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 b="0"/>
            </a:pPr>
            <a:r>
              <a:rPr sz="4000" b="1"/>
              <a:t>要求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978079" cy="486152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/>
            </a:pPr>
            <a:r>
              <a:rPr sz="2400" b="1" dirty="0" err="1">
                <a:latin typeface="微软雅黑"/>
                <a:ea typeface="微软雅黑"/>
                <a:cs typeface="微软雅黑"/>
                <a:sym typeface="微软雅黑"/>
              </a:rPr>
              <a:t>自由分组，建议且最多四人一组</a:t>
            </a:r>
            <a:endParaRPr sz="2400" b="1" dirty="0">
              <a:latin typeface="微软雅黑"/>
              <a:ea typeface="微软雅黑"/>
              <a:cs typeface="微软雅黑"/>
              <a:sym typeface="微软雅黑"/>
            </a:endParaRPr>
          </a:p>
          <a:p>
            <a:pPr marL="548640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1800"/>
            </a:pPr>
            <a:r>
              <a:rPr sz="2200" b="1" dirty="0" err="1"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rPr>
              <a:t>没能成功组队的同学将个人信息发给助教</a:t>
            </a:r>
            <a:endParaRPr sz="2200" b="1" dirty="0">
              <a:solidFill>
                <a:srgbClr val="0070C0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lvl="0">
              <a:lnSpc>
                <a:spcPct val="90000"/>
              </a:lnSpc>
              <a:defRPr sz="1800"/>
            </a:pPr>
            <a:r>
              <a:rPr sz="2400" b="1" dirty="0" err="1">
                <a:latin typeface="微软雅黑"/>
                <a:ea typeface="微软雅黑"/>
                <a:cs typeface="微软雅黑"/>
                <a:sym typeface="微软雅黑"/>
              </a:rPr>
              <a:t>方法要求</a:t>
            </a:r>
            <a:endParaRPr sz="2400" b="1" dirty="0">
              <a:latin typeface="微软雅黑"/>
              <a:ea typeface="微软雅黑"/>
              <a:cs typeface="微软雅黑"/>
              <a:sym typeface="微软雅黑"/>
            </a:endParaRPr>
          </a:p>
          <a:p>
            <a:pPr marL="548640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1800"/>
            </a:pPr>
            <a:r>
              <a:rPr sz="2200" b="1" dirty="0" err="1">
                <a:latin typeface="微软雅黑"/>
                <a:ea typeface="微软雅黑"/>
                <a:cs typeface="微软雅黑"/>
                <a:sym typeface="微软雅黑"/>
              </a:rPr>
              <a:t>不限制开发环境、算法</a:t>
            </a:r>
            <a:endParaRPr sz="2200" b="1" dirty="0">
              <a:latin typeface="微软雅黑"/>
              <a:ea typeface="微软雅黑"/>
              <a:cs typeface="微软雅黑"/>
              <a:sym typeface="微软雅黑"/>
            </a:endParaRPr>
          </a:p>
          <a:p>
            <a:pPr marL="548640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1800"/>
            </a:pPr>
            <a:r>
              <a:rPr sz="2200" b="1" dirty="0" err="1" smtClean="0">
                <a:latin typeface="微软雅黑"/>
                <a:ea typeface="微软雅黑"/>
                <a:cs typeface="微软雅黑"/>
                <a:sym typeface="微软雅黑"/>
              </a:rPr>
              <a:t>不得人工修改计算结果</a:t>
            </a:r>
            <a:endParaRPr lang="en-US" sz="2200" b="1" dirty="0" smtClean="0">
              <a:latin typeface="微软雅黑"/>
              <a:ea typeface="微软雅黑"/>
              <a:cs typeface="微软雅黑"/>
              <a:sym typeface="微软雅黑"/>
            </a:endParaRPr>
          </a:p>
          <a:p>
            <a:pPr marL="548640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1800"/>
            </a:pPr>
            <a:r>
              <a:rPr lang="zh-CN" altLang="en-US" sz="2400" b="1" dirty="0">
                <a:latin typeface="微软雅黑"/>
                <a:ea typeface="微软雅黑"/>
                <a:cs typeface="微软雅黑"/>
                <a:sym typeface="微软雅黑"/>
              </a:rPr>
              <a:t>封闭测试只能从给定的维基百科语料上分析获取</a:t>
            </a:r>
            <a:r>
              <a:rPr lang="zh-CN" altLang="en-US" sz="2400" b="1" dirty="0" smtClean="0">
                <a:latin typeface="微软雅黑"/>
                <a:ea typeface="微软雅黑"/>
                <a:cs typeface="微软雅黑"/>
                <a:sym typeface="微软雅黑"/>
              </a:rPr>
              <a:t>答案</a:t>
            </a:r>
            <a:endParaRPr lang="en-US" altLang="zh-CN" sz="2400" b="1" dirty="0" smtClean="0">
              <a:latin typeface="微软雅黑"/>
              <a:ea typeface="微软雅黑"/>
              <a:cs typeface="微软雅黑"/>
              <a:sym typeface="微软雅黑"/>
            </a:endParaRPr>
          </a:p>
          <a:p>
            <a:pPr marL="872490" lvl="2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1800"/>
            </a:pPr>
            <a:r>
              <a:rPr lang="zh-CN" altLang="en-US" sz="1800" b="1" dirty="0" smtClean="0">
                <a:latin typeface="微软雅黑"/>
                <a:ea typeface="微软雅黑"/>
                <a:cs typeface="微软雅黑"/>
                <a:sym typeface="微软雅黑"/>
              </a:rPr>
              <a:t>注意：测试数据中可能存在此版本</a:t>
            </a:r>
            <a:r>
              <a:rPr lang="en-US" altLang="zh-CN" sz="1800" b="1" dirty="0" smtClean="0">
                <a:latin typeface="微软雅黑"/>
                <a:ea typeface="微软雅黑"/>
                <a:cs typeface="微软雅黑"/>
                <a:sym typeface="微软雅黑"/>
              </a:rPr>
              <a:t>wiki</a:t>
            </a:r>
            <a:r>
              <a:rPr lang="zh-CN" altLang="en-US" sz="1800" b="1" dirty="0" smtClean="0">
                <a:latin typeface="微软雅黑"/>
                <a:ea typeface="微软雅黑"/>
                <a:cs typeface="微软雅黑"/>
                <a:sym typeface="微软雅黑"/>
              </a:rPr>
              <a:t>中不存在答案的问题，对于此类问题可回答</a:t>
            </a:r>
            <a:r>
              <a:rPr lang="en-US" altLang="zh-CN" sz="1800" b="1" dirty="0">
                <a:latin typeface="微软雅黑"/>
                <a:ea typeface="微软雅黑"/>
                <a:cs typeface="微软雅黑"/>
                <a:sym typeface="微软雅黑"/>
              </a:rPr>
              <a:t>null</a:t>
            </a:r>
            <a:r>
              <a:rPr lang="zh-CN" altLang="en-US" sz="1800" b="1" dirty="0" smtClean="0">
                <a:latin typeface="微软雅黑"/>
                <a:ea typeface="微软雅黑"/>
                <a:cs typeface="微软雅黑"/>
                <a:sym typeface="微软雅黑"/>
              </a:rPr>
              <a:t>或任意错误的答案；如在此测试中对此问题做出了正确的回答，将给予作弊嫌疑，查实后按情节轻重扣分。</a:t>
            </a:r>
            <a:endParaRPr lang="en-US" altLang="zh-CN" sz="1800" b="1" dirty="0">
              <a:latin typeface="微软雅黑"/>
              <a:ea typeface="微软雅黑"/>
              <a:cs typeface="微软雅黑"/>
              <a:sym typeface="微软雅黑"/>
            </a:endParaRPr>
          </a:p>
          <a:p>
            <a:pPr marL="548640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1800"/>
            </a:pPr>
            <a:r>
              <a:rPr lang="zh-CN" altLang="en-US" sz="2400" b="1" dirty="0" smtClean="0">
                <a:latin typeface="微软雅黑"/>
                <a:ea typeface="微软雅黑"/>
                <a:cs typeface="微软雅黑"/>
                <a:sym typeface="微软雅黑"/>
              </a:rPr>
              <a:t>开放</a:t>
            </a:r>
            <a:r>
              <a:rPr lang="zh-CN" altLang="en-US" sz="2400" b="1" dirty="0">
                <a:latin typeface="微软雅黑"/>
                <a:ea typeface="微软雅黑"/>
                <a:cs typeface="微软雅黑"/>
                <a:sym typeface="微软雅黑"/>
              </a:rPr>
              <a:t>测试可使用互联网任意搜索引擎或问答系统</a:t>
            </a:r>
            <a:r>
              <a:rPr lang="zh-CN" altLang="en-US" sz="2400" b="1" dirty="0" smtClean="0">
                <a:latin typeface="微软雅黑"/>
                <a:ea typeface="微软雅黑"/>
                <a:cs typeface="微软雅黑"/>
                <a:sym typeface="微软雅黑"/>
              </a:rPr>
              <a:t>结果</a:t>
            </a:r>
            <a:endParaRPr lang="en-US" altLang="zh-CN" sz="2400" b="1" dirty="0" smtClean="0">
              <a:latin typeface="微软雅黑"/>
              <a:ea typeface="微软雅黑"/>
              <a:cs typeface="微软雅黑"/>
              <a:sym typeface="微软雅黑"/>
            </a:endParaRPr>
          </a:p>
          <a:p>
            <a:pPr marL="872490" lvl="2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1800"/>
            </a:pPr>
            <a:r>
              <a:rPr lang="zh-CN" altLang="en-US" sz="1800" b="1" dirty="0">
                <a:latin typeface="微软雅黑"/>
                <a:ea typeface="微软雅黑"/>
                <a:cs typeface="微软雅黑"/>
                <a:sym typeface="微软雅黑"/>
              </a:rPr>
              <a:t>提示</a:t>
            </a:r>
            <a:r>
              <a:rPr lang="zh-CN" altLang="en-US" sz="1800" b="1" dirty="0" smtClean="0">
                <a:latin typeface="微软雅黑"/>
                <a:ea typeface="微软雅黑"/>
                <a:cs typeface="微软雅黑"/>
                <a:sym typeface="微软雅黑"/>
              </a:rPr>
              <a:t>：</a:t>
            </a:r>
            <a:r>
              <a:rPr lang="en-US" altLang="zh-CN" sz="1800" b="1" dirty="0" smtClean="0">
                <a:latin typeface="微软雅黑"/>
                <a:ea typeface="微软雅黑"/>
                <a:cs typeface="微软雅黑"/>
                <a:sym typeface="微软雅黑"/>
              </a:rPr>
              <a:t>wiki</a:t>
            </a:r>
            <a:r>
              <a:rPr lang="zh-CN" altLang="en-US" sz="1800" b="1" dirty="0">
                <a:latin typeface="微软雅黑"/>
                <a:ea typeface="微软雅黑"/>
                <a:cs typeface="微软雅黑"/>
                <a:sym typeface="微软雅黑"/>
              </a:rPr>
              <a:t>中不存在答案的问题</a:t>
            </a:r>
            <a:r>
              <a:rPr lang="zh-CN" altLang="en-US" sz="1800" b="1" dirty="0" smtClean="0">
                <a:latin typeface="微软雅黑"/>
                <a:ea typeface="微软雅黑"/>
                <a:cs typeface="微软雅黑"/>
                <a:sym typeface="微软雅黑"/>
              </a:rPr>
              <a:t>，在此</a:t>
            </a:r>
            <a:r>
              <a:rPr lang="zh-CN" altLang="en-US" sz="1800" b="1" dirty="0">
                <a:latin typeface="微软雅黑"/>
                <a:ea typeface="微软雅黑"/>
                <a:cs typeface="微软雅黑"/>
                <a:sym typeface="微软雅黑"/>
              </a:rPr>
              <a:t>测试</a:t>
            </a:r>
            <a:r>
              <a:rPr lang="zh-CN" altLang="en-US" sz="1800" b="1" dirty="0" smtClean="0">
                <a:latin typeface="微软雅黑"/>
                <a:ea typeface="微软雅黑"/>
                <a:cs typeface="微软雅黑"/>
                <a:sym typeface="微软雅黑"/>
              </a:rPr>
              <a:t>中可能存在答案</a:t>
            </a:r>
            <a:endParaRPr lang="zh-CN" altLang="en-US" sz="2400" b="1" dirty="0">
              <a:latin typeface="微软雅黑"/>
              <a:ea typeface="微软雅黑"/>
              <a:cs typeface="微软雅黑"/>
              <a:sym typeface="微软雅黑"/>
            </a:endParaRPr>
          </a:p>
          <a:p>
            <a:pPr marL="548640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1800"/>
            </a:pPr>
            <a:endParaRPr lang="zh-CN" altLang="en-US" sz="2400" b="1" dirty="0">
              <a:latin typeface="微软雅黑"/>
              <a:ea typeface="微软雅黑"/>
              <a:cs typeface="微软雅黑"/>
              <a:sym typeface="微软雅黑"/>
            </a:endParaRPr>
          </a:p>
          <a:p>
            <a:pPr marL="548640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1800"/>
            </a:pPr>
            <a:endParaRPr sz="2200" b="1" dirty="0"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xfrm>
            <a:off x="213259" y="6169304"/>
            <a:ext cx="323291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/>
          </a:bodyPr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sz="1400" b="1">
                <a:solidFill>
                  <a:srgbClr val="FFFFFF"/>
                </a:solidFill>
              </a:rPr>
              <a:t>4</a:t>
            </a:fld>
            <a:endParaRPr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 b="0"/>
            </a:pPr>
            <a:r>
              <a:rPr sz="4000" b="1"/>
              <a:t>要求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978079" cy="486152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/>
            </a:pPr>
            <a:r>
              <a:rPr lang="zh-CN" altLang="en-US" sz="2400" b="1" dirty="0">
                <a:latin typeface="微软雅黑"/>
                <a:ea typeface="微软雅黑"/>
                <a:cs typeface="微软雅黑"/>
                <a:sym typeface="微软雅黑"/>
              </a:rPr>
              <a:t>结果</a:t>
            </a:r>
          </a:p>
          <a:p>
            <a:pPr marL="548640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1800"/>
            </a:pPr>
            <a:r>
              <a:rPr lang="zh-CN" altLang="en-US" sz="2200" b="1" dirty="0">
                <a:latin typeface="微软雅黑"/>
                <a:ea typeface="微软雅黑"/>
                <a:cs typeface="微软雅黑"/>
                <a:sym typeface="微软雅黑"/>
              </a:rPr>
              <a:t>提供</a:t>
            </a:r>
            <a:r>
              <a:rPr lang="en-US" altLang="zh-CN" sz="22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close.txt</a:t>
            </a:r>
            <a:r>
              <a:rPr lang="zh-CN" altLang="en-US" sz="2200" b="1" dirty="0">
                <a:latin typeface="微软雅黑"/>
                <a:ea typeface="微软雅黑"/>
                <a:cs typeface="微软雅黑"/>
                <a:sym typeface="微软雅黑"/>
              </a:rPr>
              <a:t> 和 </a:t>
            </a:r>
            <a:r>
              <a:rPr lang="en-US" altLang="zh-CN" sz="22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open.txt</a:t>
            </a:r>
            <a:r>
              <a:rPr lang="zh-CN" altLang="en-US" sz="2200" b="1" dirty="0">
                <a:latin typeface="微软雅黑"/>
                <a:ea typeface="微软雅黑"/>
                <a:cs typeface="微软雅黑"/>
                <a:sym typeface="微软雅黑"/>
              </a:rPr>
              <a:t>文件，分别为封闭测试答案以及开放测试答案</a:t>
            </a:r>
          </a:p>
          <a:p>
            <a:pPr marL="548640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1800"/>
            </a:pPr>
            <a:r>
              <a:rPr lang="zh-CN" altLang="en-US" sz="2200" b="1" dirty="0">
                <a:latin typeface="微软雅黑"/>
                <a:ea typeface="微软雅黑"/>
                <a:cs typeface="微软雅黑"/>
                <a:sym typeface="微软雅黑"/>
              </a:rPr>
              <a:t>每个文件按问题原顺序每行输出对应</a:t>
            </a:r>
            <a:r>
              <a:rPr lang="zh-CN" altLang="en-US" sz="2200" b="1" dirty="0" smtClean="0">
                <a:latin typeface="微软雅黑"/>
                <a:ea typeface="微软雅黑"/>
                <a:cs typeface="微软雅黑"/>
                <a:sym typeface="微软雅黑"/>
              </a:rPr>
              <a:t>答案，答案控制在</a:t>
            </a:r>
            <a:r>
              <a:rPr lang="en-US" altLang="zh-CN" sz="2200" b="1" dirty="0" smtClean="0">
                <a:latin typeface="微软雅黑"/>
                <a:ea typeface="微软雅黑"/>
                <a:cs typeface="微软雅黑"/>
                <a:sym typeface="微软雅黑"/>
              </a:rPr>
              <a:t>20</a:t>
            </a:r>
            <a:r>
              <a:rPr lang="zh-CN" altLang="en-US" sz="2200" b="1" dirty="0" smtClean="0">
                <a:latin typeface="微软雅黑"/>
                <a:ea typeface="微软雅黑"/>
                <a:cs typeface="微软雅黑"/>
                <a:sym typeface="微软雅黑"/>
              </a:rPr>
              <a:t>个以内汉字及其他字符，过长算作错误回答。</a:t>
            </a:r>
            <a:endParaRPr lang="zh-CN" altLang="en-US" sz="2200" b="1" dirty="0">
              <a:latin typeface="微软雅黑"/>
              <a:ea typeface="微软雅黑"/>
              <a:cs typeface="微软雅黑"/>
              <a:sym typeface="微软雅黑"/>
            </a:endParaRPr>
          </a:p>
          <a:p>
            <a:pPr marL="822960" lvl="2" indent="-228600">
              <a:lnSpc>
                <a:spcPct val="90000"/>
              </a:lnSpc>
              <a:spcBef>
                <a:spcPts val="300"/>
              </a:spcBef>
              <a:buClr>
                <a:srgbClr val="E6AFA9"/>
              </a:buClr>
              <a:defRPr sz="1800"/>
            </a:pPr>
            <a:r>
              <a:rPr lang="zh-CN" altLang="en-US" b="1" dirty="0">
                <a:latin typeface="微软雅黑"/>
                <a:ea typeface="微软雅黑"/>
                <a:cs typeface="微软雅黑"/>
                <a:sym typeface="微软雅黑"/>
              </a:rPr>
              <a:t>文件格式： </a:t>
            </a:r>
            <a:r>
              <a:rPr lang="en-US" altLang="zh-CN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UTF-8</a:t>
            </a:r>
            <a:r>
              <a:rPr lang="zh-CN" altLang="en-US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编码</a:t>
            </a:r>
            <a:r>
              <a:rPr lang="zh-CN" altLang="en-US" b="1" dirty="0">
                <a:latin typeface="微软雅黑"/>
                <a:ea typeface="微软雅黑"/>
                <a:cs typeface="微软雅黑"/>
                <a:sym typeface="微软雅黑"/>
              </a:rPr>
              <a:t>，文本文件（</a:t>
            </a:r>
            <a:r>
              <a:rPr lang="en-US" altLang="zh-CN" b="1" dirty="0">
                <a:latin typeface="微软雅黑"/>
                <a:ea typeface="微软雅黑"/>
                <a:cs typeface="微软雅黑"/>
                <a:sym typeface="微软雅黑"/>
              </a:rPr>
              <a:t>.txt</a:t>
            </a:r>
            <a:r>
              <a:rPr lang="zh-CN" altLang="en-US" b="1" dirty="0">
                <a:latin typeface="微软雅黑"/>
                <a:ea typeface="微软雅黑"/>
                <a:cs typeface="微软雅黑"/>
                <a:sym typeface="微软雅黑"/>
              </a:rPr>
              <a:t>）</a:t>
            </a:r>
          </a:p>
          <a:p>
            <a:pPr marL="822960" lvl="2" indent="-228600">
              <a:lnSpc>
                <a:spcPct val="90000"/>
              </a:lnSpc>
              <a:spcBef>
                <a:spcPts val="300"/>
              </a:spcBef>
              <a:buClr>
                <a:srgbClr val="E6AFA9"/>
              </a:buClr>
              <a:defRPr sz="1800"/>
            </a:pPr>
            <a:r>
              <a:rPr lang="zh-CN" altLang="en-US" b="1" dirty="0">
                <a:latin typeface="微软雅黑"/>
                <a:ea typeface="微软雅黑"/>
                <a:cs typeface="微软雅黑"/>
                <a:sym typeface="微软雅黑"/>
              </a:rPr>
              <a:t>每行为对应输入此行的答案，即：答案</a:t>
            </a:r>
            <a:r>
              <a:rPr lang="en-US" altLang="zh-CN" b="1" dirty="0">
                <a:latin typeface="微软雅黑"/>
                <a:ea typeface="微软雅黑"/>
                <a:cs typeface="微软雅黑"/>
                <a:sym typeface="微软雅黑"/>
              </a:rPr>
              <a:t>\n</a:t>
            </a:r>
            <a:endParaRPr lang="zh-CN" altLang="en-US" b="1" dirty="0">
              <a:latin typeface="微软雅黑"/>
              <a:ea typeface="微软雅黑"/>
              <a:cs typeface="微软雅黑"/>
              <a:sym typeface="微软雅黑"/>
            </a:endParaRPr>
          </a:p>
          <a:p>
            <a:pPr>
              <a:lnSpc>
                <a:spcPct val="90000"/>
              </a:lnSpc>
              <a:defRPr sz="1800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会根据历届学生代码查重，严禁使用以往学生的代码</a:t>
            </a:r>
            <a:endParaRPr lang="zh-CN" altLang="en-US" sz="2400" b="1" dirty="0">
              <a:solidFill>
                <a:srgbClr val="FF0000"/>
              </a:solidFill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xfrm>
            <a:off x="213259" y="6169304"/>
            <a:ext cx="323291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/>
          </a:bodyPr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sz="1400" b="1">
                <a:solidFill>
                  <a:srgbClr val="FFFFFF"/>
                </a:solidFill>
              </a:rPr>
              <a:t>5</a:t>
            </a:fld>
            <a:endParaRPr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576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 b="0"/>
            </a:pPr>
            <a:r>
              <a:rPr sz="4000" b="1"/>
              <a:t>提交材料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/>
            </a:pPr>
            <a:r>
              <a:rPr sz="2600" b="1" dirty="0" err="1">
                <a:latin typeface="微软雅黑"/>
                <a:ea typeface="微软雅黑"/>
                <a:cs typeface="微软雅黑"/>
                <a:sym typeface="微软雅黑"/>
              </a:rPr>
              <a:t>问题答案</a:t>
            </a:r>
            <a:r>
              <a:rPr sz="2600" b="1" dirty="0">
                <a:latin typeface="微软雅黑"/>
                <a:ea typeface="微软雅黑"/>
                <a:cs typeface="微软雅黑"/>
                <a:sym typeface="微软雅黑"/>
              </a:rPr>
              <a:t>（.</a:t>
            </a:r>
            <a:r>
              <a:rPr sz="2600" b="1" dirty="0" err="1">
                <a:latin typeface="微软雅黑"/>
                <a:ea typeface="微软雅黑"/>
                <a:cs typeface="微软雅黑"/>
                <a:sym typeface="微软雅黑"/>
              </a:rPr>
              <a:t>txt文件</a:t>
            </a:r>
            <a:r>
              <a:rPr sz="2600" b="1" dirty="0">
                <a:latin typeface="微软雅黑"/>
                <a:ea typeface="微软雅黑"/>
                <a:cs typeface="微软雅黑"/>
                <a:sym typeface="微软雅黑"/>
              </a:rPr>
              <a:t>）</a:t>
            </a:r>
          </a:p>
          <a:p>
            <a:pPr lvl="0">
              <a:lnSpc>
                <a:spcPct val="90000"/>
              </a:lnSpc>
              <a:defRPr sz="1800"/>
            </a:pPr>
            <a:r>
              <a:rPr sz="2600" b="1" dirty="0" err="1" smtClean="0">
                <a:latin typeface="微软雅黑"/>
                <a:ea typeface="微软雅黑"/>
                <a:cs typeface="微软雅黑"/>
                <a:sym typeface="微软雅黑"/>
              </a:rPr>
              <a:t>源代码</a:t>
            </a:r>
            <a:endParaRPr lang="en-US" b="1" dirty="0">
              <a:latin typeface="微软雅黑"/>
              <a:ea typeface="微软雅黑"/>
              <a:cs typeface="微软雅黑"/>
              <a:sym typeface="微软雅黑"/>
            </a:endParaRPr>
          </a:p>
          <a:p>
            <a:pPr lvl="0">
              <a:lnSpc>
                <a:spcPct val="90000"/>
              </a:lnSpc>
              <a:defRPr sz="1800"/>
            </a:pPr>
            <a:r>
              <a:rPr sz="2600" b="1" dirty="0" err="1" smtClean="0">
                <a:latin typeface="微软雅黑"/>
                <a:ea typeface="微软雅黑"/>
                <a:cs typeface="微软雅黑"/>
                <a:sym typeface="微软雅黑"/>
              </a:rPr>
              <a:t>系统说明文档</a:t>
            </a:r>
            <a:endParaRPr sz="2600" b="1" dirty="0">
              <a:latin typeface="微软雅黑"/>
              <a:ea typeface="微软雅黑"/>
              <a:cs typeface="微软雅黑"/>
              <a:sym typeface="微软雅黑"/>
            </a:endParaRPr>
          </a:p>
          <a:p>
            <a:pPr marL="548640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1800"/>
            </a:pPr>
            <a:r>
              <a:rPr sz="2400" b="1" dirty="0" err="1">
                <a:latin typeface="微软雅黑"/>
                <a:ea typeface="微软雅黑"/>
                <a:cs typeface="微软雅黑"/>
                <a:sym typeface="微软雅黑"/>
              </a:rPr>
              <a:t>作者信息</a:t>
            </a:r>
            <a:endParaRPr sz="2400" b="1" dirty="0">
              <a:latin typeface="微软雅黑"/>
              <a:ea typeface="微软雅黑"/>
              <a:cs typeface="微软雅黑"/>
              <a:sym typeface="微软雅黑"/>
            </a:endParaRPr>
          </a:p>
          <a:p>
            <a:pPr marL="548640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1800"/>
            </a:pPr>
            <a:r>
              <a:rPr sz="2400" b="1" dirty="0" err="1">
                <a:latin typeface="微软雅黑"/>
                <a:ea typeface="微软雅黑"/>
                <a:cs typeface="微软雅黑"/>
                <a:sym typeface="微软雅黑"/>
              </a:rPr>
              <a:t>分工情况</a:t>
            </a:r>
            <a:endParaRPr sz="2400" b="1" dirty="0">
              <a:latin typeface="微软雅黑"/>
              <a:ea typeface="微软雅黑"/>
              <a:cs typeface="微软雅黑"/>
              <a:sym typeface="微软雅黑"/>
            </a:endParaRPr>
          </a:p>
          <a:p>
            <a:pPr marL="548640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1800"/>
            </a:pPr>
            <a:r>
              <a:rPr sz="2400" b="1" dirty="0" err="1">
                <a:latin typeface="微软雅黑"/>
                <a:ea typeface="微软雅黑"/>
                <a:cs typeface="微软雅黑"/>
                <a:sym typeface="微软雅黑"/>
              </a:rPr>
              <a:t>编译</a:t>
            </a:r>
            <a:r>
              <a:rPr sz="2400" b="1" dirty="0">
                <a:latin typeface="微软雅黑"/>
                <a:ea typeface="微软雅黑"/>
                <a:cs typeface="微软雅黑"/>
                <a:sym typeface="微软雅黑"/>
              </a:rPr>
              <a:t>/</a:t>
            </a:r>
            <a:r>
              <a:rPr sz="2400" b="1" dirty="0" err="1">
                <a:latin typeface="微软雅黑"/>
                <a:ea typeface="微软雅黑"/>
                <a:cs typeface="微软雅黑"/>
                <a:sym typeface="微软雅黑"/>
              </a:rPr>
              <a:t>运行环境</a:t>
            </a:r>
            <a:endParaRPr sz="2400" b="1" dirty="0">
              <a:latin typeface="微软雅黑"/>
              <a:ea typeface="微软雅黑"/>
              <a:cs typeface="微软雅黑"/>
              <a:sym typeface="微软雅黑"/>
            </a:endParaRPr>
          </a:p>
          <a:p>
            <a:pPr marL="548640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1800"/>
            </a:pPr>
            <a:r>
              <a:rPr sz="2400" b="1" dirty="0" err="1">
                <a:latin typeface="微软雅黑"/>
                <a:ea typeface="微软雅黑"/>
                <a:cs typeface="微软雅黑"/>
                <a:sym typeface="微软雅黑"/>
              </a:rPr>
              <a:t>系统架构</a:t>
            </a:r>
            <a:r>
              <a:rPr sz="2400" b="1" dirty="0">
                <a:latin typeface="微软雅黑"/>
                <a:ea typeface="微软雅黑"/>
                <a:cs typeface="微软雅黑"/>
                <a:sym typeface="微软雅黑"/>
              </a:rPr>
              <a:t> &amp; </a:t>
            </a:r>
            <a:r>
              <a:rPr sz="2400" b="1" dirty="0" err="1">
                <a:latin typeface="微软雅黑"/>
                <a:ea typeface="微软雅黑"/>
                <a:cs typeface="微软雅黑"/>
                <a:sym typeface="微软雅黑"/>
              </a:rPr>
              <a:t>关键技术</a:t>
            </a:r>
            <a:endParaRPr sz="2400" b="1" dirty="0">
              <a:latin typeface="微软雅黑"/>
              <a:ea typeface="微软雅黑"/>
              <a:cs typeface="微软雅黑"/>
              <a:sym typeface="微软雅黑"/>
            </a:endParaRPr>
          </a:p>
          <a:p>
            <a:pPr marL="548640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1800"/>
            </a:pPr>
            <a:r>
              <a:rPr sz="2400" b="1" dirty="0" err="1">
                <a:latin typeface="微软雅黑"/>
                <a:ea typeface="微软雅黑"/>
                <a:cs typeface="微软雅黑"/>
                <a:sym typeface="微软雅黑"/>
              </a:rPr>
              <a:t>使用的方法</a:t>
            </a:r>
            <a:r>
              <a:rPr sz="2400" b="1" dirty="0">
                <a:latin typeface="微软雅黑"/>
                <a:ea typeface="微软雅黑"/>
                <a:cs typeface="微软雅黑"/>
                <a:sym typeface="微软雅黑"/>
              </a:rPr>
              <a:t>/</a:t>
            </a:r>
            <a:r>
              <a:rPr sz="2400" b="1" dirty="0" err="1">
                <a:latin typeface="微软雅黑"/>
                <a:ea typeface="微软雅黑"/>
                <a:cs typeface="微软雅黑"/>
                <a:sym typeface="微软雅黑"/>
              </a:rPr>
              <a:t>资源</a:t>
            </a:r>
            <a:endParaRPr sz="2400" b="1" dirty="0">
              <a:latin typeface="微软雅黑"/>
              <a:ea typeface="微软雅黑"/>
              <a:cs typeface="微软雅黑"/>
              <a:sym typeface="微软雅黑"/>
            </a:endParaRPr>
          </a:p>
          <a:p>
            <a:pPr marL="822960" lvl="2" indent="-228600">
              <a:lnSpc>
                <a:spcPct val="90000"/>
              </a:lnSpc>
              <a:spcBef>
                <a:spcPts val="300"/>
              </a:spcBef>
              <a:buClr>
                <a:srgbClr val="E6AFA9"/>
              </a:buClr>
              <a:defRPr sz="1800"/>
            </a:pPr>
            <a:r>
              <a:rPr sz="2000" b="1" dirty="0" err="1">
                <a:latin typeface="微软雅黑"/>
                <a:ea typeface="微软雅黑"/>
                <a:cs typeface="微软雅黑"/>
                <a:sym typeface="微软雅黑"/>
              </a:rPr>
              <a:t>给出必要的计算公式</a:t>
            </a:r>
            <a:endParaRPr sz="2000" b="1" dirty="0">
              <a:latin typeface="微软雅黑"/>
              <a:ea typeface="微软雅黑"/>
              <a:cs typeface="微软雅黑"/>
              <a:sym typeface="微软雅黑"/>
            </a:endParaRPr>
          </a:p>
          <a:p>
            <a:pPr marL="548640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1800"/>
            </a:pPr>
            <a:r>
              <a:rPr sz="2400" b="1" dirty="0" err="1">
                <a:latin typeface="微软雅黑"/>
                <a:ea typeface="微软雅黑"/>
                <a:cs typeface="微软雅黑"/>
                <a:sym typeface="微软雅黑"/>
              </a:rPr>
              <a:t>参考文献</a:t>
            </a:r>
            <a:endParaRPr sz="2400" b="1" dirty="0">
              <a:latin typeface="微软雅黑"/>
              <a:ea typeface="微软雅黑"/>
              <a:cs typeface="微软雅黑"/>
              <a:sym typeface="微软雅黑"/>
            </a:endParaRPr>
          </a:p>
          <a:p>
            <a:pPr marL="548640" lvl="1" indent="-228600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defRPr sz="1800"/>
            </a:pPr>
            <a:r>
              <a:rPr sz="2400" b="1" dirty="0">
                <a:latin typeface="微软雅黑"/>
                <a:ea typeface="微软雅黑"/>
                <a:cs typeface="微软雅黑"/>
                <a:sym typeface="微软雅黑"/>
              </a:rPr>
              <a:t>A4: 5-7页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xfrm>
            <a:off x="213259" y="6169304"/>
            <a:ext cx="323291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/>
          </a:bodyPr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sz="1400" b="1">
                <a:solidFill>
                  <a:srgbClr val="FFFFFF"/>
                </a:solidFill>
              </a:rPr>
              <a:t>6</a:t>
            </a:fld>
            <a:endParaRPr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 b="0"/>
            </a:pPr>
            <a:r>
              <a:rPr sz="4000" b="1"/>
              <a:t>提交方式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 b="1" dirty="0" err="1">
                <a:latin typeface="微软雅黑"/>
                <a:ea typeface="微软雅黑"/>
                <a:cs typeface="微软雅黑"/>
                <a:sym typeface="微软雅黑"/>
              </a:rPr>
              <a:t>所有材料打包发送至邮箱</a:t>
            </a:r>
            <a:r>
              <a:rPr sz="2600" b="1" dirty="0">
                <a:latin typeface="微软雅黑"/>
                <a:ea typeface="微软雅黑"/>
                <a:cs typeface="微软雅黑"/>
                <a:sym typeface="微软雅黑"/>
              </a:rPr>
              <a:t>：</a:t>
            </a:r>
          </a:p>
          <a:p>
            <a:pPr lvl="0">
              <a:buSzTx/>
              <a:buNone/>
              <a:defRPr sz="1800"/>
            </a:pPr>
            <a:r>
              <a:rPr sz="2600" b="1" dirty="0">
                <a:latin typeface="微软雅黑"/>
                <a:ea typeface="微软雅黑"/>
                <a:cs typeface="微软雅黑"/>
                <a:sym typeface="微软雅黑"/>
              </a:rPr>
              <a:t>     </a:t>
            </a:r>
            <a:r>
              <a:rPr sz="2600" b="1" dirty="0" smtClean="0">
                <a:latin typeface="微软雅黑"/>
                <a:ea typeface="微软雅黑"/>
                <a:cs typeface="微软雅黑"/>
                <a:sym typeface="微软雅黑"/>
                <a:hlinkClick r:id="rId2"/>
              </a:rPr>
              <a:t>webdatamining201</a:t>
            </a:r>
            <a:r>
              <a:rPr lang="en-US" altLang="zh-CN" sz="2600" b="1" dirty="0" smtClean="0">
                <a:latin typeface="微软雅黑"/>
                <a:ea typeface="微软雅黑"/>
                <a:cs typeface="微软雅黑"/>
                <a:sym typeface="微软雅黑"/>
                <a:hlinkClick r:id="rId2"/>
              </a:rPr>
              <a:t>7</a:t>
            </a:r>
            <a:r>
              <a:rPr sz="2600" b="1" dirty="0" smtClean="0">
                <a:latin typeface="微软雅黑"/>
                <a:ea typeface="微软雅黑"/>
                <a:cs typeface="微软雅黑"/>
                <a:sym typeface="微软雅黑"/>
                <a:hlinkClick r:id="rId2"/>
              </a:rPr>
              <a:t>@163.com</a:t>
            </a:r>
            <a:endParaRPr sz="2600" b="1" dirty="0">
              <a:latin typeface="微软雅黑"/>
              <a:ea typeface="微软雅黑"/>
              <a:cs typeface="微软雅黑"/>
              <a:sym typeface="微软雅黑"/>
            </a:endParaRPr>
          </a:p>
          <a:p>
            <a:pPr marL="548640" lvl="1" indent="-228600">
              <a:spcBef>
                <a:spcPts val="300"/>
              </a:spcBef>
              <a:buClr>
                <a:srgbClr val="9B2D1F"/>
              </a:buClr>
              <a:defRPr sz="1800"/>
            </a:pPr>
            <a:r>
              <a:rPr lang="zh-CN" altLang="en-US" sz="2400" b="1" dirty="0" smtClean="0">
                <a:latin typeface="微软雅黑"/>
                <a:ea typeface="微软雅黑"/>
                <a:cs typeface="微软雅黑"/>
                <a:sym typeface="微软雅黑"/>
              </a:rPr>
              <a:t>姓名</a:t>
            </a:r>
            <a:r>
              <a:rPr lang="en-US" altLang="zh-CN" sz="2400" b="1" dirty="0" smtClean="0">
                <a:latin typeface="微软雅黑"/>
                <a:ea typeface="微软雅黑"/>
                <a:cs typeface="微软雅黑"/>
                <a:sym typeface="微软雅黑"/>
              </a:rPr>
              <a:t>+</a:t>
            </a:r>
            <a:r>
              <a:rPr sz="2400" b="1" dirty="0" err="1" smtClean="0">
                <a:latin typeface="微软雅黑"/>
                <a:ea typeface="微软雅黑"/>
                <a:cs typeface="微软雅黑"/>
                <a:sym typeface="微软雅黑"/>
              </a:rPr>
              <a:t>学号</a:t>
            </a:r>
            <a:r>
              <a:rPr lang="en-US" altLang="zh-CN" sz="2400" b="1" dirty="0" smtClean="0">
                <a:latin typeface="微软雅黑"/>
                <a:ea typeface="微软雅黑"/>
                <a:cs typeface="微软雅黑"/>
                <a:sym typeface="微软雅黑"/>
              </a:rPr>
              <a:t>+</a:t>
            </a:r>
            <a:r>
              <a:rPr lang="zh-CN" altLang="en-US" sz="2400" b="1" dirty="0" smtClean="0">
                <a:latin typeface="微软雅黑"/>
                <a:ea typeface="微软雅黑"/>
                <a:cs typeface="微软雅黑"/>
                <a:sym typeface="微软雅黑"/>
              </a:rPr>
              <a:t>第三次作业</a:t>
            </a:r>
            <a:r>
              <a:rPr sz="2400" b="1" dirty="0" smtClean="0">
                <a:latin typeface="微软雅黑"/>
                <a:ea typeface="微软雅黑"/>
                <a:cs typeface="微软雅黑"/>
                <a:sym typeface="微软雅黑"/>
              </a:rPr>
              <a:t>.</a:t>
            </a:r>
            <a:r>
              <a:rPr sz="2400" b="1" dirty="0" err="1" smtClean="0">
                <a:latin typeface="微软雅黑"/>
                <a:ea typeface="微软雅黑"/>
                <a:cs typeface="微软雅黑"/>
                <a:sym typeface="微软雅黑"/>
              </a:rPr>
              <a:t>rar|zip</a:t>
            </a:r>
            <a:endParaRPr sz="2400" b="1" dirty="0">
              <a:latin typeface="微软雅黑"/>
              <a:ea typeface="微软雅黑"/>
              <a:cs typeface="微软雅黑"/>
              <a:sym typeface="微软雅黑"/>
            </a:endParaRPr>
          </a:p>
          <a:p>
            <a:pPr lvl="0">
              <a:defRPr sz="1800"/>
            </a:pPr>
            <a:r>
              <a:rPr sz="2600" b="1" dirty="0" err="1">
                <a:latin typeface="微软雅黑"/>
                <a:ea typeface="微软雅黑"/>
                <a:cs typeface="微软雅黑"/>
                <a:sym typeface="微软雅黑"/>
              </a:rPr>
              <a:t>截止时间</a:t>
            </a:r>
            <a:endParaRPr sz="2600" b="1" dirty="0">
              <a:latin typeface="微软雅黑"/>
              <a:ea typeface="微软雅黑"/>
              <a:cs typeface="微软雅黑"/>
              <a:sym typeface="微软雅黑"/>
            </a:endParaRPr>
          </a:p>
          <a:p>
            <a:pPr marL="548640" lvl="1" indent="-228600">
              <a:spcBef>
                <a:spcPts val="300"/>
              </a:spcBef>
              <a:buClr>
                <a:srgbClr val="9B2D1F"/>
              </a:buClr>
              <a:defRPr sz="1800"/>
            </a:pPr>
            <a:r>
              <a:rPr lang="en-US" altLang="zh-CN" sz="2400" b="1" dirty="0" smtClean="0">
                <a:latin typeface="微软雅黑"/>
                <a:ea typeface="微软雅黑"/>
                <a:cs typeface="微软雅黑"/>
                <a:sym typeface="微软雅黑"/>
              </a:rPr>
              <a:t>2017</a:t>
            </a:r>
            <a:r>
              <a:rPr lang="zh-CN" altLang="en-US" sz="2400" b="1" dirty="0" smtClean="0">
                <a:latin typeface="微软雅黑"/>
                <a:ea typeface="微软雅黑"/>
                <a:cs typeface="微软雅黑"/>
                <a:sym typeface="微软雅黑"/>
              </a:rPr>
              <a:t>年</a:t>
            </a:r>
            <a:r>
              <a:rPr sz="2400" b="1" dirty="0" smtClean="0">
                <a:latin typeface="微软雅黑"/>
                <a:ea typeface="微软雅黑"/>
                <a:cs typeface="微软雅黑"/>
                <a:sym typeface="微软雅黑"/>
              </a:rPr>
              <a:t>12月</a:t>
            </a:r>
            <a:r>
              <a:rPr lang="en-US" altLang="zh-CN" sz="2400" b="1" dirty="0" smtClean="0">
                <a:latin typeface="微软雅黑"/>
                <a:ea typeface="微软雅黑"/>
                <a:cs typeface="微软雅黑"/>
                <a:sym typeface="微软雅黑"/>
              </a:rPr>
              <a:t>17</a:t>
            </a:r>
            <a:r>
              <a:rPr sz="2400" b="1" dirty="0" smtClean="0">
                <a:latin typeface="微软雅黑"/>
                <a:ea typeface="微软雅黑"/>
                <a:cs typeface="微软雅黑"/>
                <a:sym typeface="微软雅黑"/>
              </a:rPr>
              <a:t>日</a:t>
            </a:r>
            <a:r>
              <a:rPr lang="zh-CN" altLang="en-US" sz="2400" b="1" dirty="0" smtClean="0">
                <a:latin typeface="微软雅黑"/>
                <a:ea typeface="微软雅黑"/>
                <a:cs typeface="微软雅黑"/>
                <a:sym typeface="微软雅黑"/>
              </a:rPr>
              <a:t>（周日）</a:t>
            </a:r>
            <a:r>
              <a:rPr sz="2400" b="1" dirty="0" smtClean="0">
                <a:latin typeface="微软雅黑"/>
                <a:ea typeface="微软雅黑"/>
                <a:cs typeface="微软雅黑"/>
                <a:sym typeface="微软雅黑"/>
              </a:rPr>
              <a:t>24:00</a:t>
            </a:r>
            <a:endParaRPr sz="2400" b="1" dirty="0"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xfrm>
            <a:off x="213259" y="6169304"/>
            <a:ext cx="323291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/>
          </a:bodyPr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sz="1400" b="1">
                <a:solidFill>
                  <a:srgbClr val="FFFFFF"/>
                </a:solidFill>
              </a:rPr>
              <a:t>7</a:t>
            </a:fld>
            <a:endParaRPr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 b="1">
                <a:latin typeface="微软雅黑"/>
                <a:ea typeface="微软雅黑"/>
                <a:cs typeface="微软雅黑"/>
                <a:sym typeface="微软雅黑"/>
              </a:rPr>
              <a:t>QA作业提示</a:t>
            </a:r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xfrm>
            <a:off x="214438" y="6169304"/>
            <a:ext cx="328987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>
            <a:normAutofit/>
          </a:bodyPr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sz="1400" b="1">
                <a:solidFill>
                  <a:srgbClr val="FFFFFF"/>
                </a:solidFill>
              </a:rPr>
              <a:t>8</a:t>
            </a:fld>
            <a:endParaRPr sz="1400" b="1">
              <a:solidFill>
                <a:srgbClr val="FFFFFF"/>
              </a:solidFill>
            </a:endParaRP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/>
          <a:lstStyle/>
          <a:p>
            <a:pPr marL="295421" lvl="0" indent="-295421">
              <a:lnSpc>
                <a:spcPct val="90000"/>
              </a:lnSpc>
              <a:defRPr sz="1800"/>
            </a:pPr>
            <a:r>
              <a:rPr sz="2800" b="1">
                <a:latin typeface="微软雅黑"/>
                <a:ea typeface="微软雅黑"/>
                <a:cs typeface="微软雅黑"/>
                <a:sym typeface="微软雅黑"/>
              </a:rPr>
              <a:t>参考英文QA系统技术，注意中英文在语言细节上的差别</a:t>
            </a:r>
          </a:p>
          <a:p>
            <a:pPr marL="295421" lvl="0" indent="-295421">
              <a:lnSpc>
                <a:spcPct val="90000"/>
              </a:lnSpc>
              <a:defRPr sz="1800"/>
            </a:pPr>
            <a:r>
              <a:rPr sz="2800" b="1">
                <a:latin typeface="微软雅黑"/>
                <a:ea typeface="微软雅黑"/>
                <a:cs typeface="微软雅黑"/>
                <a:sym typeface="微软雅黑"/>
              </a:rPr>
              <a:t>普通架构：问题分析+段落检索+模板匹配</a:t>
            </a:r>
          </a:p>
          <a:p>
            <a:pPr marL="295421" lvl="0" indent="-295421">
              <a:lnSpc>
                <a:spcPct val="90000"/>
              </a:lnSpc>
              <a:defRPr sz="1800"/>
            </a:pPr>
            <a:r>
              <a:rPr sz="2800" b="1">
                <a:latin typeface="微软雅黑"/>
                <a:ea typeface="微软雅黑"/>
                <a:cs typeface="微软雅黑"/>
                <a:sym typeface="微软雅黑"/>
              </a:rPr>
              <a:t>高级架构：问题分析+段落检索+候选答案选择+基于机器学习的答案确定</a:t>
            </a:r>
          </a:p>
          <a:p>
            <a:pPr marL="295421" lvl="0" indent="-295421">
              <a:lnSpc>
                <a:spcPct val="90000"/>
              </a:lnSpc>
              <a:defRPr sz="1800"/>
            </a:pPr>
            <a:r>
              <a:rPr sz="2800" b="1">
                <a:latin typeface="微软雅黑"/>
                <a:ea typeface="微软雅黑"/>
                <a:cs typeface="微软雅黑"/>
                <a:sym typeface="微软雅黑"/>
              </a:rPr>
              <a:t>可考虑机器学习与深度学习：比如分类与排序学习，对候选答案综合考虑多种特征进行最后选择</a:t>
            </a:r>
          </a:p>
          <a:p>
            <a:pPr marL="295421" lvl="0" indent="-295421">
              <a:lnSpc>
                <a:spcPct val="90000"/>
              </a:lnSpc>
              <a:defRPr sz="1800"/>
            </a:pPr>
            <a:r>
              <a:rPr sz="2800" b="1">
                <a:latin typeface="微软雅黑"/>
                <a:ea typeface="微软雅黑"/>
                <a:cs typeface="微软雅黑"/>
                <a:sym typeface="微软雅黑"/>
              </a:rPr>
              <a:t>可利用搜索引擎结果进行模板学习等过程</a:t>
            </a:r>
          </a:p>
          <a:p>
            <a:pPr marL="295421" lvl="0" indent="-295421">
              <a:lnSpc>
                <a:spcPct val="90000"/>
              </a:lnSpc>
              <a:defRPr sz="1800"/>
            </a:pPr>
            <a:r>
              <a:rPr sz="2800" b="1">
                <a:latin typeface="微软雅黑"/>
                <a:ea typeface="微软雅黑"/>
                <a:cs typeface="微软雅黑"/>
                <a:sym typeface="微软雅黑"/>
              </a:rPr>
              <a:t>细节决定成败，可结合统计方法与规则</a:t>
            </a: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D34817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erpetua"/>
            <a:ea typeface="Perpetua"/>
            <a:cs typeface="Perpetua"/>
            <a:sym typeface="Perpetu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D34817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erpetua"/>
            <a:ea typeface="Perpetua"/>
            <a:cs typeface="Perpetua"/>
            <a:sym typeface="Perpetu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D34817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erpetua"/>
            <a:ea typeface="Perpetua"/>
            <a:cs typeface="Perpetua"/>
            <a:sym typeface="Perpetu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D34817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erpetua"/>
            <a:ea typeface="Perpetua"/>
            <a:cs typeface="Perpetua"/>
            <a:sym typeface="Perpetu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340</Words>
  <Application>Microsoft Office PowerPoint</Application>
  <PresentationFormat>全屏显示(4:3)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Avenir Roman</vt:lpstr>
      <vt:lpstr>Franklin Gothic Book</vt:lpstr>
      <vt:lpstr>Perpetua</vt:lpstr>
      <vt:lpstr>微软雅黑</vt:lpstr>
      <vt:lpstr>Wingdings 2</vt:lpstr>
      <vt:lpstr>Default</vt:lpstr>
      <vt:lpstr>《互联网数据挖掘》项目作业</vt:lpstr>
      <vt:lpstr>任务</vt:lpstr>
      <vt:lpstr>数据</vt:lpstr>
      <vt:lpstr>要求</vt:lpstr>
      <vt:lpstr>要求</vt:lpstr>
      <vt:lpstr>提交材料</vt:lpstr>
      <vt:lpstr>提交方式</vt:lpstr>
      <vt:lpstr>QA作业提示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《互联网数据挖掘》项目作业</dc:title>
  <dc:creator>pkuwan</dc:creator>
  <cp:lastModifiedBy>zhy-win</cp:lastModifiedBy>
  <cp:revision>34</cp:revision>
  <dcterms:modified xsi:type="dcterms:W3CDTF">2017-11-13T02:46:46Z</dcterms:modified>
</cp:coreProperties>
</file>