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2" r:id="rId3"/>
    <p:sldId id="261" r:id="rId5"/>
    <p:sldId id="263" r:id="rId6"/>
    <p:sldId id="267" r:id="rId7"/>
    <p:sldId id="313" r:id="rId8"/>
    <p:sldId id="314" r:id="rId9"/>
    <p:sldId id="268" r:id="rId10"/>
    <p:sldId id="327" r:id="rId11"/>
    <p:sldId id="289" r:id="rId12"/>
    <p:sldId id="290" r:id="rId13"/>
    <p:sldId id="315" r:id="rId14"/>
    <p:sldId id="291" r:id="rId15"/>
    <p:sldId id="294" r:id="rId16"/>
    <p:sldId id="292" r:id="rId17"/>
    <p:sldId id="295" r:id="rId18"/>
    <p:sldId id="296" r:id="rId19"/>
    <p:sldId id="310" r:id="rId20"/>
    <p:sldId id="282" r:id="rId21"/>
    <p:sldId id="28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94A"/>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8" d="100"/>
          <a:sy n="58" d="100"/>
        </p:scale>
        <p:origin x="-102" y="-1578"/>
      </p:cViewPr>
      <p:guideLst>
        <p:guide orient="horz" pos="2021"/>
        <p:guide pos="3853"/>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3C5A01-9D17-4D0E-A4CA-BF7BA6EB2E5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166DA4-DC5B-4171-A226-591CC3A60AF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166DA4-DC5B-4171-A226-591CC3A60AF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166DA4-DC5B-4171-A226-591CC3A60AF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a:t>https://www.processon.com/view/link/5dd68342e4b001fa2e0c4697#map</a:t>
            </a:r>
            <a:endParaRPr lang="zh-CN" altLang="en-US"/>
          </a:p>
        </p:txBody>
      </p:sp>
      <p:sp>
        <p:nvSpPr>
          <p:cNvPr id="4" name="灯片编号占位符 3"/>
          <p:cNvSpPr>
            <a:spLocks noGrp="1"/>
          </p:cNvSpPr>
          <p:nvPr>
            <p:ph type="sldNum" sz="quarter" idx="10"/>
          </p:nvPr>
        </p:nvSpPr>
        <p:spPr/>
        <p:txBody>
          <a:bodyPr/>
          <a:lstStyle/>
          <a:p>
            <a:fld id="{0F166DA4-DC5B-4171-A226-591CC3A60AF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166DA4-DC5B-4171-A226-591CC3A60AF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166DA4-DC5B-4171-A226-591CC3A60AF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166DA4-DC5B-4171-A226-591CC3A60AFA}"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166DA4-DC5B-4171-A226-591CC3A60AFA}"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a:t>import { UPDATE, PLACEMENT } from "./CONSTS";</a:t>
            </a:r>
            <a:endParaRPr lang="zh-CN" altLang="en-US"/>
          </a:p>
          <a:p>
            <a:endParaRPr lang="zh-CN" altLang="en-US"/>
          </a:p>
          <a:p>
            <a:r>
              <a:rPr lang="zh-CN" altLang="en-US"/>
              <a:t>// 下一个单元任务</a:t>
            </a:r>
            <a:endParaRPr lang="zh-CN" altLang="en-US"/>
          </a:p>
          <a:p>
            <a:r>
              <a:rPr lang="zh-CN" altLang="en-US"/>
              <a:t>let nextUnitOfWork = null;</a:t>
            </a:r>
            <a:endParaRPr lang="zh-CN" altLang="en-US"/>
          </a:p>
          <a:p>
            <a:r>
              <a:rPr lang="zh-CN" altLang="en-US"/>
              <a:t>// work in progress 工作中的fiber root</a:t>
            </a:r>
            <a:endParaRPr lang="zh-CN" altLang="en-US"/>
          </a:p>
          <a:p>
            <a:r>
              <a:rPr lang="zh-CN" altLang="en-US"/>
              <a:t>let wipRoot = null;</a:t>
            </a:r>
            <a:endParaRPr lang="zh-CN" altLang="en-US"/>
          </a:p>
          <a:p>
            <a:r>
              <a:rPr lang="zh-CN" altLang="en-US"/>
              <a:t>// 现在的根节点</a:t>
            </a:r>
            <a:endParaRPr lang="zh-CN" altLang="en-US"/>
          </a:p>
          <a:p>
            <a:r>
              <a:rPr lang="zh-CN" altLang="en-US"/>
              <a:t>let currentRoot = null;</a:t>
            </a:r>
            <a:endParaRPr lang="zh-CN" altLang="en-US"/>
          </a:p>
          <a:p>
            <a:endParaRPr lang="zh-CN" altLang="en-US"/>
          </a:p>
          <a:p>
            <a:r>
              <a:rPr lang="zh-CN" altLang="en-US"/>
              <a:t>function render(vnode, container) {</a:t>
            </a:r>
            <a:endParaRPr lang="zh-CN" altLang="en-US"/>
          </a:p>
          <a:p>
            <a:r>
              <a:rPr lang="zh-CN" altLang="en-US"/>
              <a:t>  wipRoot = {</a:t>
            </a:r>
            <a:endParaRPr lang="zh-CN" altLang="en-US"/>
          </a:p>
          <a:p>
            <a:r>
              <a:rPr lang="zh-CN" altLang="en-US"/>
              <a:t>    node: container,</a:t>
            </a:r>
            <a:endParaRPr lang="zh-CN" altLang="en-US"/>
          </a:p>
          <a:p>
            <a:r>
              <a:rPr lang="zh-CN" altLang="en-US"/>
              <a:t>    props: { children: [vnode] },</a:t>
            </a:r>
            <a:endParaRPr lang="zh-CN" altLang="en-US"/>
          </a:p>
          <a:p>
            <a:r>
              <a:rPr lang="zh-CN" altLang="en-US"/>
              <a:t>    base: currentRoot,</a:t>
            </a:r>
            <a:endParaRPr lang="zh-CN" altLang="en-US"/>
          </a:p>
          <a:p>
            <a:r>
              <a:rPr lang="zh-CN" altLang="en-US"/>
              <a:t>  };</a:t>
            </a:r>
            <a:endParaRPr lang="zh-CN" altLang="en-US"/>
          </a:p>
          <a:p>
            <a:r>
              <a:rPr lang="zh-CN" altLang="en-US"/>
              <a:t>  nextUnitOfWork = wipRoot;</a:t>
            </a:r>
            <a:endParaRPr lang="zh-CN" altLang="en-US"/>
          </a:p>
          <a:p>
            <a:r>
              <a:rPr lang="zh-CN" altLang="en-US"/>
              <a:t>}</a:t>
            </a:r>
            <a:endParaRPr lang="zh-CN" altLang="en-US"/>
          </a:p>
          <a:p>
            <a:endParaRPr lang="zh-CN" altLang="en-US"/>
          </a:p>
          <a:p>
            <a:r>
              <a:rPr lang="zh-CN" altLang="en-US"/>
              <a:t>// 根据vnode，创建一个node</a:t>
            </a:r>
            <a:endParaRPr lang="zh-CN" altLang="en-US"/>
          </a:p>
          <a:p>
            <a:r>
              <a:rPr lang="zh-CN" altLang="en-US"/>
              <a:t>function createNode(vnode) {</a:t>
            </a:r>
            <a:endParaRPr lang="zh-CN" altLang="en-US"/>
          </a:p>
          <a:p>
            <a:r>
              <a:rPr lang="zh-CN" altLang="en-US"/>
              <a:t>  const { type, props } = vnode;</a:t>
            </a:r>
            <a:endParaRPr lang="zh-CN" altLang="en-US"/>
          </a:p>
          <a:p>
            <a:r>
              <a:rPr lang="zh-CN" altLang="en-US"/>
              <a:t>  let node;</a:t>
            </a:r>
            <a:endParaRPr lang="zh-CN" altLang="en-US"/>
          </a:p>
          <a:p>
            <a:r>
              <a:rPr lang="zh-CN" altLang="en-US"/>
              <a:t>  if (type === "TEXT") {</a:t>
            </a:r>
            <a:endParaRPr lang="zh-CN" altLang="en-US"/>
          </a:p>
          <a:p>
            <a:r>
              <a:rPr lang="zh-CN" altLang="en-US"/>
              <a:t>    node = document.createTextNode("");</a:t>
            </a:r>
            <a:endParaRPr lang="zh-CN" altLang="en-US"/>
          </a:p>
          <a:p>
            <a:r>
              <a:rPr lang="zh-CN" altLang="en-US"/>
              <a:t>  } else if (type) {</a:t>
            </a:r>
            <a:endParaRPr lang="zh-CN" altLang="en-US"/>
          </a:p>
          <a:p>
            <a:r>
              <a:rPr lang="zh-CN" altLang="en-US"/>
              <a:t>    node = document.createElement(type);</a:t>
            </a:r>
            <a:endParaRPr lang="zh-CN" altLang="en-US"/>
          </a:p>
          <a:p>
            <a:r>
              <a:rPr lang="zh-CN" altLang="en-US"/>
              <a:t>  }</a:t>
            </a:r>
            <a:endParaRPr lang="zh-CN" altLang="en-US"/>
          </a:p>
          <a:p>
            <a:r>
              <a:rPr lang="zh-CN" altLang="en-US"/>
              <a:t>  updateNode(node, {}, props);</a:t>
            </a:r>
            <a:endParaRPr lang="zh-CN" altLang="en-US"/>
          </a:p>
          <a:p>
            <a:r>
              <a:rPr lang="zh-CN" altLang="en-US"/>
              <a:t>  return node;</a:t>
            </a:r>
            <a:endParaRPr lang="zh-CN" altLang="en-US"/>
          </a:p>
          <a:p>
            <a:r>
              <a:rPr lang="zh-CN" altLang="en-US"/>
              <a:t>}</a:t>
            </a:r>
            <a:endParaRPr lang="zh-CN" altLang="en-US"/>
          </a:p>
          <a:p>
            <a:endParaRPr lang="zh-CN" altLang="en-US"/>
          </a:p>
          <a:p>
            <a:r>
              <a:rPr lang="zh-CN" altLang="en-US"/>
              <a:t>function reconcilerChildren(workInProgressFiber, children) {</a:t>
            </a:r>
            <a:endParaRPr lang="zh-CN" altLang="en-US"/>
          </a:p>
          <a:p>
            <a:r>
              <a:rPr lang="zh-CN" altLang="en-US"/>
              <a:t>  // 构建fiber结构</a:t>
            </a:r>
            <a:endParaRPr lang="zh-CN" altLang="en-US"/>
          </a:p>
          <a:p>
            <a:r>
              <a:rPr lang="zh-CN" altLang="en-US"/>
              <a:t>  // 这里的构建是按照顺序的，没有考虑移动位置等等</a:t>
            </a:r>
            <a:endParaRPr lang="zh-CN" altLang="en-US"/>
          </a:p>
          <a:p>
            <a:r>
              <a:rPr lang="zh-CN" altLang="en-US"/>
              <a:t>  // 更新 删除 新增</a:t>
            </a:r>
            <a:endParaRPr lang="zh-CN" altLang="en-US"/>
          </a:p>
          <a:p>
            <a:r>
              <a:rPr lang="zh-CN" altLang="en-US"/>
              <a:t>  let oldFiber = workInProgressFiber.base &amp;&amp; workInProgressFiber.base.child;</a:t>
            </a:r>
            <a:endParaRPr lang="zh-CN" altLang="en-US"/>
          </a:p>
          <a:p>
            <a:r>
              <a:rPr lang="zh-CN" altLang="en-US"/>
              <a:t>  let prevSibling = null;</a:t>
            </a:r>
            <a:endParaRPr lang="zh-CN" altLang="en-US"/>
          </a:p>
          <a:p>
            <a:r>
              <a:rPr lang="zh-CN" altLang="en-US"/>
              <a:t>  for (let i = 0; i &lt; children.length; i++) {</a:t>
            </a:r>
            <a:endParaRPr lang="zh-CN" altLang="en-US"/>
          </a:p>
          <a:p>
            <a:r>
              <a:rPr lang="zh-CN" altLang="en-US"/>
              <a:t>    let child = children[i];</a:t>
            </a:r>
            <a:endParaRPr lang="zh-CN" altLang="en-US"/>
          </a:p>
          <a:p>
            <a:r>
              <a:rPr lang="zh-CN" altLang="en-US"/>
              <a:t>    let newFiber = null;</a:t>
            </a:r>
            <a:endParaRPr lang="zh-CN" altLang="en-US"/>
          </a:p>
          <a:p>
            <a:r>
              <a:rPr lang="zh-CN" altLang="en-US"/>
              <a:t>    const sameType = oldFiber &amp;&amp; child &amp;&amp; oldFiber.type === child.type;</a:t>
            </a:r>
            <a:endParaRPr lang="zh-CN" altLang="en-US"/>
          </a:p>
          <a:p>
            <a:r>
              <a:rPr lang="zh-CN" altLang="en-US"/>
              <a:t>    if (sameType) {</a:t>
            </a:r>
            <a:endParaRPr lang="zh-CN" altLang="en-US"/>
          </a:p>
          <a:p>
            <a:r>
              <a:rPr lang="zh-CN" altLang="en-US"/>
              <a:t>      // 类型一样</a:t>
            </a:r>
            <a:endParaRPr lang="zh-CN" altLang="en-US"/>
          </a:p>
          <a:p>
            <a:r>
              <a:rPr lang="zh-CN" altLang="en-US"/>
              <a:t>      // update</a:t>
            </a:r>
            <a:endParaRPr lang="zh-CN" altLang="en-US"/>
          </a:p>
          <a:p>
            <a:r>
              <a:rPr lang="zh-CN" altLang="en-US"/>
              <a:t>      newFiber = {</a:t>
            </a:r>
            <a:endParaRPr lang="zh-CN" altLang="en-US"/>
          </a:p>
          <a:p>
            <a:r>
              <a:rPr lang="zh-CN" altLang="en-US"/>
              <a:t>        type: oldFiber.type,</a:t>
            </a:r>
            <a:endParaRPr lang="zh-CN" altLang="en-US"/>
          </a:p>
          <a:p>
            <a:r>
              <a:rPr lang="zh-CN" altLang="en-US"/>
              <a:t>        props: child.props,</a:t>
            </a:r>
            <a:endParaRPr lang="zh-CN" altLang="en-US"/>
          </a:p>
          <a:p>
            <a:r>
              <a:rPr lang="zh-CN" altLang="en-US"/>
              <a:t>        node: oldFiber.node,</a:t>
            </a:r>
            <a:endParaRPr lang="zh-CN" altLang="en-US"/>
          </a:p>
          <a:p>
            <a:r>
              <a:rPr lang="zh-CN" altLang="en-US"/>
              <a:t>        base: oldFiber,</a:t>
            </a:r>
            <a:endParaRPr lang="zh-CN" altLang="en-US"/>
          </a:p>
          <a:p>
            <a:r>
              <a:rPr lang="zh-CN" altLang="en-US"/>
              <a:t>        parent: workInProgressFiber,</a:t>
            </a:r>
            <a:endParaRPr lang="zh-CN" altLang="en-US"/>
          </a:p>
          <a:p>
            <a:r>
              <a:rPr lang="zh-CN" altLang="en-US"/>
              <a:t>        effectTag: UPDATE,</a:t>
            </a:r>
            <a:endParaRPr lang="zh-CN" altLang="en-US"/>
          </a:p>
          <a:p>
            <a:r>
              <a:rPr lang="zh-CN" altLang="en-US"/>
              <a:t>      };</a:t>
            </a:r>
            <a:endParaRPr lang="zh-CN" altLang="en-US"/>
          </a:p>
          <a:p>
            <a:r>
              <a:rPr lang="zh-CN" altLang="en-US"/>
              <a:t>    } else if (child) {</a:t>
            </a:r>
            <a:endParaRPr lang="zh-CN" altLang="en-US"/>
          </a:p>
          <a:p>
            <a:r>
              <a:rPr lang="zh-CN" altLang="en-US"/>
              <a:t>      //  新元素存在</a:t>
            </a:r>
            <a:endParaRPr lang="zh-CN" altLang="en-US"/>
          </a:p>
          <a:p>
            <a:r>
              <a:rPr lang="zh-CN" altLang="en-US"/>
              <a:t>      newFiber = {</a:t>
            </a:r>
            <a:endParaRPr lang="zh-CN" altLang="en-US"/>
          </a:p>
          <a:p>
            <a:r>
              <a:rPr lang="zh-CN" altLang="en-US"/>
              <a:t>        type: child.type,</a:t>
            </a:r>
            <a:endParaRPr lang="zh-CN" altLang="en-US"/>
          </a:p>
          <a:p>
            <a:r>
              <a:rPr lang="zh-CN" altLang="en-US"/>
              <a:t>        props: child.props,</a:t>
            </a:r>
            <a:endParaRPr lang="zh-CN" altLang="en-US"/>
          </a:p>
          <a:p>
            <a:r>
              <a:rPr lang="zh-CN" altLang="en-US"/>
              <a:t>        node: null,</a:t>
            </a:r>
            <a:endParaRPr lang="zh-CN" altLang="en-US"/>
          </a:p>
          <a:p>
            <a:r>
              <a:rPr lang="zh-CN" altLang="en-US"/>
              <a:t>        base: null,</a:t>
            </a:r>
            <a:endParaRPr lang="zh-CN" altLang="en-US"/>
          </a:p>
          <a:p>
            <a:r>
              <a:rPr lang="zh-CN" altLang="en-US"/>
              <a:t>        parent: workInProgressFiber,</a:t>
            </a:r>
            <a:endParaRPr lang="zh-CN" altLang="en-US"/>
          </a:p>
          <a:p>
            <a:r>
              <a:rPr lang="zh-CN" altLang="en-US"/>
              <a:t>        effectTag: PLACEMENT,</a:t>
            </a:r>
            <a:endParaRPr lang="zh-CN" altLang="en-US"/>
          </a:p>
          <a:p>
            <a:r>
              <a:rPr lang="zh-CN" altLang="en-US"/>
              <a:t>      };</a:t>
            </a:r>
            <a:endParaRPr lang="zh-CN" altLang="en-US"/>
          </a:p>
          <a:p>
            <a:r>
              <a:rPr lang="zh-CN" altLang="en-US"/>
              <a:t>    }</a:t>
            </a:r>
            <a:endParaRPr lang="zh-CN" altLang="en-US"/>
          </a:p>
          <a:p>
            <a:r>
              <a:rPr lang="zh-CN" altLang="en-US"/>
              <a:t>    // todo 删除</a:t>
            </a:r>
            <a:endParaRPr lang="zh-CN" altLang="en-US"/>
          </a:p>
          <a:p>
            <a:r>
              <a:rPr lang="zh-CN" altLang="en-US"/>
              <a:t>    if (oldFiber) {</a:t>
            </a:r>
            <a:endParaRPr lang="zh-CN" altLang="en-US"/>
          </a:p>
          <a:p>
            <a:r>
              <a:rPr lang="zh-CN" altLang="en-US"/>
              <a:t>      oldFiber = oldFiber.sibling;</a:t>
            </a:r>
            <a:endParaRPr lang="zh-CN" altLang="en-US"/>
          </a:p>
          <a:p>
            <a:r>
              <a:rPr lang="zh-CN" altLang="en-US"/>
              <a:t>    }</a:t>
            </a:r>
            <a:endParaRPr lang="zh-CN" altLang="en-US"/>
          </a:p>
          <a:p>
            <a:r>
              <a:rPr lang="zh-CN" altLang="en-US"/>
              <a:t>    // 形成链表结构</a:t>
            </a:r>
            <a:endParaRPr lang="zh-CN" altLang="en-US"/>
          </a:p>
          <a:p>
            <a:r>
              <a:rPr lang="zh-CN" altLang="en-US"/>
              <a:t>    if (i === 0) {</a:t>
            </a:r>
            <a:endParaRPr lang="zh-CN" altLang="en-US"/>
          </a:p>
          <a:p>
            <a:r>
              <a:rPr lang="zh-CN" altLang="en-US"/>
              <a:t>      workInProgressFiber.child = newFiber;</a:t>
            </a:r>
            <a:endParaRPr lang="zh-CN" altLang="en-US"/>
          </a:p>
          <a:p>
            <a:r>
              <a:rPr lang="zh-CN" altLang="en-US"/>
              <a:t>    } else {</a:t>
            </a:r>
            <a:endParaRPr lang="zh-CN" altLang="en-US"/>
          </a:p>
          <a:p>
            <a:r>
              <a:rPr lang="zh-CN" altLang="en-US"/>
              <a:t>      // i&gt;0</a:t>
            </a:r>
            <a:endParaRPr lang="zh-CN" altLang="en-US"/>
          </a:p>
          <a:p>
            <a:r>
              <a:rPr lang="zh-CN" altLang="en-US"/>
              <a:t>      prevSibling.sibling = newFiber;</a:t>
            </a:r>
            <a:endParaRPr lang="zh-CN" altLang="en-US"/>
          </a:p>
          <a:p>
            <a:r>
              <a:rPr lang="zh-CN" altLang="en-US"/>
              <a:t>    }</a:t>
            </a:r>
            <a:endParaRPr lang="zh-CN" altLang="en-US"/>
          </a:p>
          <a:p>
            <a:r>
              <a:rPr lang="zh-CN" altLang="en-US"/>
              <a:t>    prevSibling = newFiber;</a:t>
            </a:r>
            <a:endParaRPr lang="zh-CN" altLang="en-US"/>
          </a:p>
          <a:p>
            <a:r>
              <a:rPr lang="zh-CN" altLang="en-US"/>
              <a:t>  }</a:t>
            </a:r>
            <a:endParaRPr lang="zh-CN" altLang="en-US"/>
          </a:p>
          <a:p>
            <a:r>
              <a:rPr lang="zh-CN" altLang="en-US"/>
              <a:t>  // fiber结构构建 done</a:t>
            </a:r>
            <a:endParaRPr lang="zh-CN" altLang="en-US"/>
          </a:p>
          <a:p>
            <a:r>
              <a:rPr lang="zh-CN" altLang="en-US"/>
              <a:t>}</a:t>
            </a:r>
            <a:endParaRPr lang="zh-CN" altLang="en-US"/>
          </a:p>
          <a:p>
            <a:endParaRPr lang="zh-CN" altLang="en-US"/>
          </a:p>
          <a:p>
            <a:r>
              <a:rPr lang="zh-CN" altLang="en-US"/>
              <a:t>// 更新节点上属性，如className、nodeValue等</a:t>
            </a:r>
            <a:endParaRPr lang="zh-CN" altLang="en-US"/>
          </a:p>
          <a:p>
            <a:r>
              <a:rPr lang="zh-CN" altLang="en-US"/>
              <a:t>function updateNode(node, preVal, nextVal) {</a:t>
            </a:r>
            <a:endParaRPr lang="zh-CN" altLang="en-US"/>
          </a:p>
          <a:p>
            <a:r>
              <a:rPr lang="zh-CN" altLang="en-US"/>
              <a:t>  Object.keys(nextVal)</a:t>
            </a:r>
            <a:endParaRPr lang="zh-CN" altLang="en-US"/>
          </a:p>
          <a:p>
            <a:r>
              <a:rPr lang="zh-CN" altLang="en-US"/>
              <a:t>    .filter((k) =&gt; k !== "children")</a:t>
            </a:r>
            <a:endParaRPr lang="zh-CN" altLang="en-US"/>
          </a:p>
          <a:p>
            <a:r>
              <a:rPr lang="zh-CN" altLang="en-US"/>
              <a:t>    .forEach((k) =&gt; {</a:t>
            </a:r>
            <a:endParaRPr lang="zh-CN" altLang="en-US"/>
          </a:p>
          <a:p>
            <a:r>
              <a:rPr lang="zh-CN" altLang="en-US"/>
              <a:t>      if (k.slice(0, 2) === "on") {</a:t>
            </a:r>
            <a:endParaRPr lang="zh-CN" altLang="en-US"/>
          </a:p>
          <a:p>
            <a:r>
              <a:rPr lang="zh-CN" altLang="en-US"/>
              <a:t>        // 以on开头，就认为是一个事件，源码处理复杂一些，</a:t>
            </a:r>
            <a:endParaRPr lang="zh-CN" altLang="en-US"/>
          </a:p>
          <a:p>
            <a:r>
              <a:rPr lang="zh-CN" altLang="en-US"/>
              <a:t>        let eventName = k.slice(2).toLocaleLowerCase();</a:t>
            </a:r>
            <a:endParaRPr lang="zh-CN" altLang="en-US"/>
          </a:p>
          <a:p>
            <a:r>
              <a:rPr lang="zh-CN" altLang="en-US"/>
              <a:t>        node.addEventListener(eventName, nextVal[k]);</a:t>
            </a:r>
            <a:endParaRPr lang="zh-CN" altLang="en-US"/>
          </a:p>
          <a:p>
            <a:r>
              <a:rPr lang="zh-CN" altLang="en-US"/>
              <a:t>      } else {</a:t>
            </a:r>
            <a:endParaRPr lang="zh-CN" altLang="en-US"/>
          </a:p>
          <a:p>
            <a:r>
              <a:rPr lang="zh-CN" altLang="en-US"/>
              <a:t>        node[k] = nextVal[k];</a:t>
            </a:r>
            <a:endParaRPr lang="zh-CN" altLang="en-US"/>
          </a:p>
          <a:p>
            <a:r>
              <a:rPr lang="zh-CN" altLang="en-US"/>
              <a:t>      }</a:t>
            </a:r>
            <a:endParaRPr lang="zh-CN" altLang="en-US"/>
          </a:p>
          <a:p>
            <a:r>
              <a:rPr lang="zh-CN" altLang="en-US"/>
              <a:t>    });</a:t>
            </a:r>
            <a:endParaRPr lang="zh-CN" altLang="en-US"/>
          </a:p>
          <a:p>
            <a:r>
              <a:rPr lang="zh-CN" altLang="en-US"/>
              <a:t>}</a:t>
            </a:r>
            <a:endParaRPr lang="zh-CN" altLang="en-US"/>
          </a:p>
          <a:p>
            <a:endParaRPr lang="zh-CN" altLang="en-US"/>
          </a:p>
          <a:p>
            <a:r>
              <a:rPr lang="zh-CN" altLang="en-US"/>
              <a:t>function updateFunctionComponent(fiber) {</a:t>
            </a:r>
            <a:endParaRPr lang="zh-CN" altLang="en-US"/>
          </a:p>
          <a:p>
            <a:r>
              <a:rPr lang="zh-CN" altLang="en-US"/>
              <a:t>  wipFiber = fiber;</a:t>
            </a:r>
            <a:endParaRPr lang="zh-CN" altLang="en-US"/>
          </a:p>
          <a:p>
            <a:r>
              <a:rPr lang="zh-CN" altLang="en-US"/>
              <a:t>  hookIndex = 0;</a:t>
            </a:r>
            <a:endParaRPr lang="zh-CN" altLang="en-US"/>
          </a:p>
          <a:p>
            <a:r>
              <a:rPr lang="zh-CN" altLang="en-US"/>
              <a:t>  wipFiber.hooks = [];</a:t>
            </a:r>
            <a:endParaRPr lang="zh-CN" altLang="en-US"/>
          </a:p>
          <a:p>
            <a:r>
              <a:rPr lang="zh-CN" altLang="en-US"/>
              <a:t>  const { type, props } = fiber;</a:t>
            </a:r>
            <a:endParaRPr lang="zh-CN" altLang="en-US"/>
          </a:p>
          <a:p>
            <a:r>
              <a:rPr lang="zh-CN" altLang="en-US"/>
              <a:t>  const children = [type(props)];</a:t>
            </a:r>
            <a:endParaRPr lang="zh-CN" altLang="en-US"/>
          </a:p>
          <a:p>
            <a:r>
              <a:rPr lang="zh-CN" altLang="en-US"/>
              <a:t>  reconcilerChildren(fiber, children);</a:t>
            </a:r>
            <a:endParaRPr lang="zh-CN" altLang="en-US"/>
          </a:p>
          <a:p>
            <a:r>
              <a:rPr lang="zh-CN" altLang="en-US"/>
              <a:t>}</a:t>
            </a:r>
            <a:endParaRPr lang="zh-CN" altLang="en-US"/>
          </a:p>
          <a:p>
            <a:endParaRPr lang="zh-CN" altLang="en-US"/>
          </a:p>
          <a:p>
            <a:r>
              <a:rPr lang="zh-CN" altLang="en-US"/>
              <a:t>function updateClassComponent(fiber) {</a:t>
            </a:r>
            <a:endParaRPr lang="zh-CN" altLang="en-US"/>
          </a:p>
          <a:p>
            <a:r>
              <a:rPr lang="zh-CN" altLang="en-US"/>
              <a:t>  const { type, props } = fiber;</a:t>
            </a:r>
            <a:endParaRPr lang="zh-CN" altLang="en-US"/>
          </a:p>
          <a:p>
            <a:r>
              <a:rPr lang="zh-CN" altLang="en-US"/>
              <a:t>  const cmp = new type(props); //实例化</a:t>
            </a:r>
            <a:endParaRPr lang="zh-CN" altLang="en-US"/>
          </a:p>
          <a:p>
            <a:r>
              <a:rPr lang="zh-CN" altLang="en-US"/>
              <a:t>  const children = [cmp.render()];</a:t>
            </a:r>
            <a:endParaRPr lang="zh-CN" altLang="en-US"/>
          </a:p>
          <a:p>
            <a:r>
              <a:rPr lang="zh-CN" altLang="en-US"/>
              <a:t>  reconcilerChildren(fiber, children);</a:t>
            </a:r>
            <a:endParaRPr lang="zh-CN" altLang="en-US"/>
          </a:p>
          <a:p>
            <a:r>
              <a:rPr lang="zh-CN" altLang="en-US"/>
              <a:t>}</a:t>
            </a:r>
            <a:endParaRPr lang="zh-CN" altLang="en-US"/>
          </a:p>
          <a:p>
            <a:endParaRPr lang="zh-CN" altLang="en-US"/>
          </a:p>
          <a:p>
            <a:r>
              <a:rPr lang="zh-CN" altLang="en-US"/>
              <a:t>function updateHostComponent(fiber) {</a:t>
            </a:r>
            <a:endParaRPr lang="zh-CN" altLang="en-US"/>
          </a:p>
          <a:p>
            <a:r>
              <a:rPr lang="zh-CN" altLang="en-US"/>
              <a:t>  if (!fiber.node) {</a:t>
            </a:r>
            <a:endParaRPr lang="zh-CN" altLang="en-US"/>
          </a:p>
          <a:p>
            <a:r>
              <a:rPr lang="zh-CN" altLang="en-US"/>
              <a:t>    fiber.node = createNode(fiber);</a:t>
            </a:r>
            <a:endParaRPr lang="zh-CN" altLang="en-US"/>
          </a:p>
          <a:p>
            <a:r>
              <a:rPr lang="zh-CN" altLang="en-US"/>
              <a:t>  }</a:t>
            </a:r>
            <a:endParaRPr lang="zh-CN" altLang="en-US"/>
          </a:p>
          <a:p>
            <a:r>
              <a:rPr lang="zh-CN" altLang="en-US"/>
              <a:t>  const { children } = fiber.props;</a:t>
            </a:r>
            <a:endParaRPr lang="zh-CN" altLang="en-US"/>
          </a:p>
          <a:p>
            <a:r>
              <a:rPr lang="zh-CN" altLang="en-US"/>
              <a:t>  reconcilerChildren(fiber, children);</a:t>
            </a:r>
            <a:endParaRPr lang="zh-CN" altLang="en-US"/>
          </a:p>
          <a:p>
            <a:r>
              <a:rPr lang="zh-CN" altLang="en-US"/>
              <a:t>}</a:t>
            </a:r>
            <a:endParaRPr lang="zh-CN" altLang="en-US"/>
          </a:p>
          <a:p>
            <a:endParaRPr lang="zh-CN" altLang="en-US"/>
          </a:p>
          <a:p>
            <a:r>
              <a:rPr lang="zh-CN" altLang="en-US"/>
              <a:t>function updateFragmentComponent(fiber) {</a:t>
            </a:r>
            <a:endParaRPr lang="zh-CN" altLang="en-US"/>
          </a:p>
          <a:p>
            <a:r>
              <a:rPr lang="zh-CN" altLang="en-US"/>
              <a:t>  const { children } = fiber.props;</a:t>
            </a:r>
            <a:endParaRPr lang="zh-CN" altLang="en-US"/>
          </a:p>
          <a:p>
            <a:r>
              <a:rPr lang="zh-CN" altLang="en-US"/>
              <a:t>  reconcilerChildren(fiber, children);</a:t>
            </a:r>
            <a:endParaRPr lang="zh-CN" altLang="en-US"/>
          </a:p>
          <a:p>
            <a:r>
              <a:rPr lang="zh-CN" altLang="en-US"/>
              <a:t>}</a:t>
            </a:r>
            <a:endParaRPr lang="zh-CN" altLang="en-US"/>
          </a:p>
          <a:p>
            <a:endParaRPr lang="zh-CN" altLang="en-US"/>
          </a:p>
          <a:p>
            <a:r>
              <a:rPr lang="zh-CN" altLang="en-US"/>
              <a:t>function performUnitOfWork(fiber) {</a:t>
            </a:r>
            <a:endParaRPr lang="zh-CN" altLang="en-US"/>
          </a:p>
          <a:p>
            <a:r>
              <a:rPr lang="zh-CN" altLang="en-US"/>
              <a:t>  // 1. 执行当前任务</a:t>
            </a:r>
            <a:endParaRPr lang="zh-CN" altLang="en-US"/>
          </a:p>
          <a:p>
            <a:r>
              <a:rPr lang="zh-CN" altLang="en-US"/>
              <a:t>  // 更新当前</a:t>
            </a:r>
            <a:endParaRPr lang="zh-CN" altLang="en-US"/>
          </a:p>
          <a:p>
            <a:r>
              <a:rPr lang="zh-CN" altLang="en-US"/>
              <a:t>  const { type } = fiber;</a:t>
            </a:r>
            <a:endParaRPr lang="zh-CN" altLang="en-US"/>
          </a:p>
          <a:p>
            <a:r>
              <a:rPr lang="zh-CN" altLang="en-US"/>
              <a:t>  if (typeof type === "function") {</a:t>
            </a:r>
            <a:endParaRPr lang="zh-CN" altLang="en-US"/>
          </a:p>
          <a:p>
            <a:r>
              <a:rPr lang="zh-CN" altLang="en-US"/>
              <a:t>    type.isReactComponent</a:t>
            </a:r>
            <a:endParaRPr lang="zh-CN" altLang="en-US"/>
          </a:p>
          <a:p>
            <a:r>
              <a:rPr lang="zh-CN" altLang="en-US"/>
              <a:t>      ? updateClassComponent(fiber)</a:t>
            </a:r>
            <a:endParaRPr lang="zh-CN" altLang="en-US"/>
          </a:p>
          <a:p>
            <a:r>
              <a:rPr lang="zh-CN" altLang="en-US"/>
              <a:t>      : updateFunctionComponent(fiber);</a:t>
            </a:r>
            <a:endParaRPr lang="zh-CN" altLang="en-US"/>
          </a:p>
          <a:p>
            <a:r>
              <a:rPr lang="zh-CN" altLang="en-US"/>
              <a:t>  } else if (type) {</a:t>
            </a:r>
            <a:endParaRPr lang="zh-CN" altLang="en-US"/>
          </a:p>
          <a:p>
            <a:r>
              <a:rPr lang="zh-CN" altLang="en-US"/>
              <a:t>    updateHostComponent(fiber);</a:t>
            </a:r>
            <a:endParaRPr lang="zh-CN" altLang="en-US"/>
          </a:p>
          <a:p>
            <a:r>
              <a:rPr lang="zh-CN" altLang="en-US"/>
              <a:t>  } else {</a:t>
            </a:r>
            <a:endParaRPr lang="zh-CN" altLang="en-US"/>
          </a:p>
          <a:p>
            <a:r>
              <a:rPr lang="zh-CN" altLang="en-US"/>
              <a:t>    updateFragmentComponent(fiber);</a:t>
            </a:r>
            <a:endParaRPr lang="zh-CN" altLang="en-US"/>
          </a:p>
          <a:p>
            <a:r>
              <a:rPr lang="zh-CN" altLang="en-US"/>
              <a:t>  }</a:t>
            </a:r>
            <a:endParaRPr lang="zh-CN" altLang="en-US"/>
          </a:p>
          <a:p>
            <a:endParaRPr lang="zh-CN" altLang="en-US"/>
          </a:p>
          <a:p>
            <a:r>
              <a:rPr lang="zh-CN" altLang="en-US"/>
              <a:t>  // 2.返回再下一个任务</a:t>
            </a:r>
            <a:endParaRPr lang="zh-CN" altLang="en-US"/>
          </a:p>
          <a:p>
            <a:r>
              <a:rPr lang="zh-CN" altLang="en-US"/>
              <a:t>  // 找下个任务的原则：先找子元素</a:t>
            </a:r>
            <a:endParaRPr lang="zh-CN" altLang="en-US"/>
          </a:p>
          <a:p>
            <a:r>
              <a:rPr lang="zh-CN" altLang="en-US"/>
              <a:t>  if (fiber.child) {</a:t>
            </a:r>
            <a:endParaRPr lang="zh-CN" altLang="en-US"/>
          </a:p>
          <a:p>
            <a:r>
              <a:rPr lang="zh-CN" altLang="en-US"/>
              <a:t>    return fiber.child;</a:t>
            </a:r>
            <a:endParaRPr lang="zh-CN" altLang="en-US"/>
          </a:p>
          <a:p>
            <a:r>
              <a:rPr lang="zh-CN" altLang="en-US"/>
              <a:t>  }</a:t>
            </a:r>
            <a:endParaRPr lang="zh-CN" altLang="en-US"/>
          </a:p>
          <a:p>
            <a:r>
              <a:rPr lang="zh-CN" altLang="en-US"/>
              <a:t>  // 如果没有子元素，寻找兄弟元素</a:t>
            </a:r>
            <a:endParaRPr lang="zh-CN" altLang="en-US"/>
          </a:p>
          <a:p>
            <a:r>
              <a:rPr lang="zh-CN" altLang="en-US"/>
              <a:t>  let nextFiber = fiber;</a:t>
            </a:r>
            <a:endParaRPr lang="zh-CN" altLang="en-US"/>
          </a:p>
          <a:p>
            <a:r>
              <a:rPr lang="zh-CN" altLang="en-US"/>
              <a:t>  while (nextFiber) {</a:t>
            </a:r>
            <a:endParaRPr lang="zh-CN" altLang="en-US"/>
          </a:p>
          <a:p>
            <a:r>
              <a:rPr lang="zh-CN" altLang="en-US"/>
              <a:t>    if (nextFiber.sibling) {</a:t>
            </a:r>
            <a:endParaRPr lang="zh-CN" altLang="en-US"/>
          </a:p>
          <a:p>
            <a:r>
              <a:rPr lang="zh-CN" altLang="en-US"/>
              <a:t>      return nextFiber.sibling;</a:t>
            </a:r>
            <a:endParaRPr lang="zh-CN" altLang="en-US"/>
          </a:p>
          <a:p>
            <a:r>
              <a:rPr lang="zh-CN" altLang="en-US"/>
              <a:t>    }</a:t>
            </a:r>
            <a:endParaRPr lang="zh-CN" altLang="en-US"/>
          </a:p>
          <a:p>
            <a:r>
              <a:rPr lang="zh-CN" altLang="en-US"/>
              <a:t>    nextFiber = nextFiber.parent;</a:t>
            </a:r>
            <a:endParaRPr lang="zh-CN" altLang="en-US"/>
          </a:p>
          <a:p>
            <a:r>
              <a:rPr lang="zh-CN" altLang="en-US"/>
              <a:t>  }</a:t>
            </a:r>
            <a:endParaRPr lang="zh-CN" altLang="en-US"/>
          </a:p>
          <a:p>
            <a:r>
              <a:rPr lang="zh-CN" altLang="en-US"/>
              <a:t>  // return</a:t>
            </a:r>
            <a:endParaRPr lang="zh-CN" altLang="en-US"/>
          </a:p>
          <a:p>
            <a:r>
              <a:rPr lang="zh-CN" altLang="en-US"/>
              <a:t>}</a:t>
            </a:r>
            <a:endParaRPr lang="zh-CN" altLang="en-US"/>
          </a:p>
          <a:p>
            <a:endParaRPr lang="zh-CN" altLang="en-US"/>
          </a:p>
          <a:p>
            <a:r>
              <a:rPr lang="zh-CN" altLang="en-US"/>
              <a:t>// 调度diff或者是渲染任务</a:t>
            </a:r>
            <a:endParaRPr lang="zh-CN" altLang="en-US"/>
          </a:p>
          <a:p>
            <a:r>
              <a:rPr lang="zh-CN" altLang="en-US"/>
              <a:t>function workLoop(deadline) {</a:t>
            </a:r>
            <a:endParaRPr lang="zh-CN" altLang="en-US"/>
          </a:p>
          <a:p>
            <a:r>
              <a:rPr lang="zh-CN" altLang="en-US"/>
              <a:t>  // 有下一个任务，并且当前帧还没有结束</a:t>
            </a:r>
            <a:endParaRPr lang="zh-CN" altLang="en-US"/>
          </a:p>
          <a:p>
            <a:r>
              <a:rPr lang="zh-CN" altLang="en-US"/>
              <a:t>  while (nextUnitOfWork &amp;&amp; deadline.timeRemaining() &gt; 1) {</a:t>
            </a:r>
            <a:endParaRPr lang="zh-CN" altLang="en-US"/>
          </a:p>
          <a:p>
            <a:r>
              <a:rPr lang="zh-CN" altLang="en-US"/>
              <a:t>    nextUnitOfWork = performUnitOfWork(nextUnitOfWork);</a:t>
            </a:r>
            <a:endParaRPr lang="zh-CN" altLang="en-US"/>
          </a:p>
          <a:p>
            <a:r>
              <a:rPr lang="zh-CN" altLang="en-US"/>
              <a:t>  }</a:t>
            </a:r>
            <a:endParaRPr lang="zh-CN" altLang="en-US"/>
          </a:p>
          <a:p>
            <a:r>
              <a:rPr lang="zh-CN" altLang="en-US"/>
              <a:t>  if (!nextUnitOfWork &amp;&amp; wipRoot) {</a:t>
            </a:r>
            <a:endParaRPr lang="zh-CN" altLang="en-US"/>
          </a:p>
          <a:p>
            <a:r>
              <a:rPr lang="zh-CN" altLang="en-US"/>
              <a:t>    // 提交</a:t>
            </a:r>
            <a:endParaRPr lang="zh-CN" altLang="en-US"/>
          </a:p>
          <a:p>
            <a:r>
              <a:rPr lang="zh-CN" altLang="en-US"/>
              <a:t>    commitRoot();</a:t>
            </a:r>
            <a:endParaRPr lang="zh-CN" altLang="en-US"/>
          </a:p>
          <a:p>
            <a:r>
              <a:rPr lang="zh-CN" altLang="en-US"/>
              <a:t>  }</a:t>
            </a:r>
            <a:endParaRPr lang="zh-CN" altLang="en-US"/>
          </a:p>
          <a:p>
            <a:r>
              <a:rPr lang="zh-CN" altLang="en-US"/>
              <a:t>  requestIdleCallback(workLoop);</a:t>
            </a:r>
            <a:endParaRPr lang="zh-CN" altLang="en-US"/>
          </a:p>
          <a:p>
            <a:r>
              <a:rPr lang="zh-CN" altLang="en-US"/>
              <a:t>}</a:t>
            </a:r>
            <a:endParaRPr lang="zh-CN" altLang="en-US"/>
          </a:p>
          <a:p>
            <a:endParaRPr lang="zh-CN" altLang="en-US"/>
          </a:p>
          <a:p>
            <a:r>
              <a:rPr lang="zh-CN" altLang="en-US"/>
              <a:t>requestIdleCallback(workLoop);</a:t>
            </a:r>
            <a:endParaRPr lang="zh-CN" altLang="en-US"/>
          </a:p>
          <a:p>
            <a:endParaRPr lang="zh-CN" altLang="en-US"/>
          </a:p>
          <a:p>
            <a:r>
              <a:rPr lang="zh-CN" altLang="en-US"/>
              <a:t>function commitRoot() {</a:t>
            </a:r>
            <a:endParaRPr lang="zh-CN" altLang="en-US"/>
          </a:p>
          <a:p>
            <a:r>
              <a:rPr lang="zh-CN" altLang="en-US"/>
              <a:t>  commitWorker(wipRoot.child);</a:t>
            </a:r>
            <a:endParaRPr lang="zh-CN" altLang="en-US"/>
          </a:p>
          <a:p>
            <a:r>
              <a:rPr lang="zh-CN" altLang="en-US"/>
              <a:t>  currentRoot = wipRoot;</a:t>
            </a:r>
            <a:endParaRPr lang="zh-CN" altLang="en-US"/>
          </a:p>
          <a:p>
            <a:r>
              <a:rPr lang="zh-CN" altLang="en-US"/>
              <a:t>  wipRoot = null;</a:t>
            </a:r>
            <a:endParaRPr lang="zh-CN" altLang="en-US"/>
          </a:p>
          <a:p>
            <a:r>
              <a:rPr lang="zh-CN" altLang="en-US"/>
              <a:t>}</a:t>
            </a:r>
            <a:endParaRPr lang="zh-CN" altLang="en-US"/>
          </a:p>
          <a:p>
            <a:endParaRPr lang="zh-CN" altLang="en-US"/>
          </a:p>
          <a:p>
            <a:r>
              <a:rPr lang="zh-CN" altLang="en-US"/>
              <a:t>function commitWorker(fiber) {</a:t>
            </a:r>
            <a:endParaRPr lang="zh-CN" altLang="en-US"/>
          </a:p>
          <a:p>
            <a:r>
              <a:rPr lang="zh-CN" altLang="en-US"/>
              <a:t>  if (!fiber) {</a:t>
            </a:r>
            <a:endParaRPr lang="zh-CN" altLang="en-US"/>
          </a:p>
          <a:p>
            <a:r>
              <a:rPr lang="zh-CN" altLang="en-US"/>
              <a:t>    return;</a:t>
            </a:r>
            <a:endParaRPr lang="zh-CN" altLang="en-US"/>
          </a:p>
          <a:p>
            <a:r>
              <a:rPr lang="zh-CN" altLang="en-US"/>
              <a:t>  }</a:t>
            </a:r>
            <a:endParaRPr lang="zh-CN" altLang="en-US"/>
          </a:p>
          <a:p>
            <a:r>
              <a:rPr lang="zh-CN" altLang="en-US"/>
              <a:t>  // 向上查找</a:t>
            </a:r>
            <a:endParaRPr lang="zh-CN" altLang="en-US"/>
          </a:p>
          <a:p>
            <a:r>
              <a:rPr lang="zh-CN" altLang="en-US"/>
              <a:t>  let parentNodeFiber = fiber.parent;</a:t>
            </a:r>
            <a:endParaRPr lang="zh-CN" altLang="en-US"/>
          </a:p>
          <a:p>
            <a:r>
              <a:rPr lang="zh-CN" altLang="en-US"/>
              <a:t>  while (!parentNodeFiber.node) {</a:t>
            </a:r>
            <a:endParaRPr lang="zh-CN" altLang="en-US"/>
          </a:p>
          <a:p>
            <a:r>
              <a:rPr lang="zh-CN" altLang="en-US"/>
              <a:t>    parentNodeFiber = parentNodeFiber.parent;</a:t>
            </a:r>
            <a:endParaRPr lang="zh-CN" altLang="en-US"/>
          </a:p>
          <a:p>
            <a:r>
              <a:rPr lang="zh-CN" altLang="en-US"/>
              <a:t>  }</a:t>
            </a:r>
            <a:endParaRPr lang="zh-CN" altLang="en-US"/>
          </a:p>
          <a:p>
            <a:r>
              <a:rPr lang="zh-CN" altLang="en-US"/>
              <a:t>  const parentNode = parentNodeFiber.node;</a:t>
            </a:r>
            <a:endParaRPr lang="zh-CN" altLang="en-US"/>
          </a:p>
          <a:p>
            <a:r>
              <a:rPr lang="zh-CN" altLang="en-US"/>
              <a:t>  if (fiber.effectTag === PLACEMENT &amp;&amp; fiber.node !== null) {</a:t>
            </a:r>
            <a:endParaRPr lang="zh-CN" altLang="en-US"/>
          </a:p>
          <a:p>
            <a:r>
              <a:rPr lang="zh-CN" altLang="en-US"/>
              <a:t>    parentNode.appendChild(fiber.node);</a:t>
            </a:r>
            <a:endParaRPr lang="zh-CN" altLang="en-US"/>
          </a:p>
          <a:p>
            <a:r>
              <a:rPr lang="zh-CN" altLang="en-US"/>
              <a:t>  } else if (fiber.effectTag === UPDATE &amp;&amp; fiber.node !== null) {</a:t>
            </a:r>
            <a:endParaRPr lang="zh-CN" altLang="en-US"/>
          </a:p>
          <a:p>
            <a:r>
              <a:rPr lang="zh-CN" altLang="en-US"/>
              <a:t>    updateNode(fiber.node, fiber.base.props, fiber.props);</a:t>
            </a:r>
            <a:endParaRPr lang="zh-CN" altLang="en-US"/>
          </a:p>
          <a:p>
            <a:r>
              <a:rPr lang="zh-CN" altLang="en-US"/>
              <a:t>    parentNode.appendChild(fiber.node);</a:t>
            </a:r>
            <a:endParaRPr lang="zh-CN" altLang="en-US"/>
          </a:p>
          <a:p>
            <a:r>
              <a:rPr lang="zh-CN" altLang="en-US"/>
              <a:t>  }</a:t>
            </a:r>
            <a:endParaRPr lang="zh-CN" altLang="en-US"/>
          </a:p>
          <a:p>
            <a:r>
              <a:rPr lang="zh-CN" altLang="en-US"/>
              <a:t>  commitWorker(fiber.child);</a:t>
            </a:r>
            <a:endParaRPr lang="zh-CN" altLang="en-US"/>
          </a:p>
          <a:p>
            <a:r>
              <a:rPr lang="zh-CN" altLang="en-US"/>
              <a:t>  commitWorker(fiber.sibling);</a:t>
            </a:r>
            <a:endParaRPr lang="zh-CN" altLang="en-US"/>
          </a:p>
          <a:p>
            <a:r>
              <a:rPr lang="zh-CN" altLang="en-US"/>
              <a:t>}</a:t>
            </a:r>
            <a:endParaRPr lang="zh-CN" altLang="en-US"/>
          </a:p>
          <a:p>
            <a:endParaRPr lang="zh-CN" altLang="en-US"/>
          </a:p>
          <a:p>
            <a:r>
              <a:rPr lang="zh-CN" altLang="en-US"/>
              <a:t>// 正在工作的fiber</a:t>
            </a:r>
            <a:endParaRPr lang="zh-CN" altLang="en-US"/>
          </a:p>
          <a:p>
            <a:r>
              <a:rPr lang="zh-CN" altLang="en-US"/>
              <a:t>let wipFiber = null;</a:t>
            </a:r>
            <a:endParaRPr lang="zh-CN" altLang="en-US"/>
          </a:p>
          <a:p>
            <a:r>
              <a:rPr lang="zh-CN" altLang="en-US"/>
              <a:t>let hookIndex = null;</a:t>
            </a:r>
            <a:endParaRPr lang="zh-CN" altLang="en-US"/>
          </a:p>
          <a:p>
            <a:r>
              <a:rPr lang="zh-CN" altLang="en-US"/>
              <a:t>export function useState(init) {</a:t>
            </a:r>
            <a:endParaRPr lang="zh-CN" altLang="en-US"/>
          </a:p>
          <a:p>
            <a:r>
              <a:rPr lang="zh-CN" altLang="en-US"/>
              <a:t>  // 第一次进来用init赋值</a:t>
            </a:r>
            <a:endParaRPr lang="zh-CN" altLang="en-US"/>
          </a:p>
          <a:p>
            <a:r>
              <a:rPr lang="zh-CN" altLang="en-US"/>
              <a:t>  let oldHook = wipFiber.base &amp;&amp; wipFiber.base.hooks[hookIndex];</a:t>
            </a:r>
            <a:endParaRPr lang="zh-CN" altLang="en-US"/>
          </a:p>
          <a:p>
            <a:r>
              <a:rPr lang="zh-CN" altLang="en-US"/>
              <a:t>  const hook = { state: oldHook ? oldHook.state : init, queue: [] };</a:t>
            </a:r>
            <a:endParaRPr lang="zh-CN" altLang="en-US"/>
          </a:p>
          <a:p>
            <a:r>
              <a:rPr lang="zh-CN" altLang="en-US"/>
              <a:t>  const actions = oldHook ? oldHook.queue : [];</a:t>
            </a:r>
            <a:endParaRPr lang="zh-CN" altLang="en-US"/>
          </a:p>
          <a:p>
            <a:r>
              <a:rPr lang="zh-CN" altLang="en-US"/>
              <a:t>  actions.forEach((action) =&gt; (hook.state = action));</a:t>
            </a:r>
            <a:endParaRPr lang="zh-CN" altLang="en-US"/>
          </a:p>
          <a:p>
            <a:r>
              <a:rPr lang="zh-CN" altLang="en-US"/>
              <a:t>  const setState = (action) =&gt; {</a:t>
            </a:r>
            <a:endParaRPr lang="zh-CN" altLang="en-US"/>
          </a:p>
          <a:p>
            <a:r>
              <a:rPr lang="zh-CN" altLang="en-US"/>
              <a:t>    hook.queue.push(action);</a:t>
            </a:r>
            <a:endParaRPr lang="zh-CN" altLang="en-US"/>
          </a:p>
          <a:p>
            <a:r>
              <a:rPr lang="zh-CN" altLang="en-US"/>
              <a:t>    wipRoot = {</a:t>
            </a:r>
            <a:endParaRPr lang="zh-CN" altLang="en-US"/>
          </a:p>
          <a:p>
            <a:r>
              <a:rPr lang="zh-CN" altLang="en-US"/>
              <a:t>      node: currentRoot.node,</a:t>
            </a:r>
            <a:endParaRPr lang="zh-CN" altLang="en-US"/>
          </a:p>
          <a:p>
            <a:r>
              <a:rPr lang="zh-CN" altLang="en-US"/>
              <a:t>      props: currentRoot.props,</a:t>
            </a:r>
            <a:endParaRPr lang="zh-CN" altLang="en-US"/>
          </a:p>
          <a:p>
            <a:r>
              <a:rPr lang="zh-CN" altLang="en-US"/>
              <a:t>      base: currentRoot,</a:t>
            </a:r>
            <a:endParaRPr lang="zh-CN" altLang="en-US"/>
          </a:p>
          <a:p>
            <a:r>
              <a:rPr lang="zh-CN" altLang="en-US"/>
              <a:t>    };</a:t>
            </a:r>
            <a:endParaRPr lang="zh-CN" altLang="en-US"/>
          </a:p>
          <a:p>
            <a:r>
              <a:rPr lang="zh-CN" altLang="en-US"/>
              <a:t>    nextUnitOfWork = wipRoot;</a:t>
            </a:r>
            <a:endParaRPr lang="zh-CN" altLang="en-US"/>
          </a:p>
          <a:p>
            <a:r>
              <a:rPr lang="zh-CN" altLang="en-US"/>
              <a:t>  };</a:t>
            </a:r>
            <a:endParaRPr lang="zh-CN" altLang="en-US"/>
          </a:p>
          <a:p>
            <a:r>
              <a:rPr lang="zh-CN" altLang="en-US"/>
              <a:t>  wipFiber.hooks.push(hook);</a:t>
            </a:r>
            <a:endParaRPr lang="zh-CN" altLang="en-US"/>
          </a:p>
          <a:p>
            <a:r>
              <a:rPr lang="zh-CN" altLang="en-US"/>
              <a:t>  hookIndex++;</a:t>
            </a:r>
            <a:endParaRPr lang="zh-CN" altLang="en-US"/>
          </a:p>
          <a:p>
            <a:r>
              <a:rPr lang="zh-CN" altLang="en-US"/>
              <a:t>  // 下一次进来就要更新了</a:t>
            </a:r>
            <a:endParaRPr lang="zh-CN" altLang="en-US"/>
          </a:p>
          <a:p>
            <a:r>
              <a:rPr lang="zh-CN" altLang="en-US"/>
              <a:t>  return [hook.state, setState];</a:t>
            </a:r>
            <a:endParaRPr lang="zh-CN" altLang="en-US"/>
          </a:p>
          <a:p>
            <a:r>
              <a:rPr lang="zh-CN" altLang="en-US"/>
              <a:t>}</a:t>
            </a:r>
            <a:endParaRPr lang="zh-CN" altLang="en-US"/>
          </a:p>
          <a:p>
            <a:endParaRPr lang="zh-CN" altLang="en-US"/>
          </a:p>
          <a:p>
            <a:r>
              <a:rPr lang="zh-CN" altLang="en-US"/>
              <a:t>export default {</a:t>
            </a:r>
            <a:endParaRPr lang="zh-CN" altLang="en-US"/>
          </a:p>
          <a:p>
            <a:r>
              <a:rPr lang="zh-CN" altLang="en-US"/>
              <a:t>  render,</a:t>
            </a:r>
            <a:endParaRPr lang="zh-CN" altLang="en-US"/>
          </a:p>
          <a:p>
            <a:r>
              <a:rPr lang="zh-CN" altLang="en-US"/>
              <a:t>};</a:t>
            </a:r>
            <a:endParaRPr lang="zh-CN" altLang="en-US"/>
          </a:p>
        </p:txBody>
      </p:sp>
      <p:sp>
        <p:nvSpPr>
          <p:cNvPr id="4" name="灯片编号占位符 3"/>
          <p:cNvSpPr>
            <a:spLocks noGrp="1"/>
          </p:cNvSpPr>
          <p:nvPr>
            <p:ph type="sldNum" sz="quarter" idx="10"/>
          </p:nvPr>
        </p:nvSpPr>
        <p:spPr/>
        <p:txBody>
          <a:bodyPr/>
          <a:lstStyle/>
          <a:p>
            <a:fld id="{0F166DA4-DC5B-4171-A226-591CC3A60AFA}"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166DA4-DC5B-4171-A226-591CC3A60AFA}"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166DA4-DC5B-4171-A226-591CC3A60AFA}"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166DA4-DC5B-4171-A226-591CC3A60AFA}" type="slidenum">
              <a:rPr lang="zh-CN" altLang="en-US" smtClean="0">
                <a:solidFill>
                  <a:prstClr val="black"/>
                </a:solidFill>
                <a:latin typeface="Calibri"/>
                <a:ea typeface="SimSun"/>
              </a:rPr>
            </a:fld>
            <a:endParaRPr lang="zh-CN" altLang="en-US">
              <a:solidFill>
                <a:prstClr val="black"/>
              </a:solidFill>
              <a:latin typeface="Calibri"/>
              <a:ea typeface="SimSu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166DA4-DC5B-4171-A226-591CC3A60AF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dirty="0">
                <a:solidFill>
                  <a:schemeClr val="bg1">
                    <a:lumMod val="65000"/>
                  </a:schemeClr>
                </a:solidFill>
                <a:cs typeface="+mn-ea"/>
                <a:sym typeface="+mn-lt"/>
              </a:rPr>
              <a:t>https://zh-hans.reactjs.org/docs/faq-internals.html#what-is-react-fiber</a:t>
            </a:r>
            <a:endParaRPr dirty="0">
              <a:solidFill>
                <a:schemeClr val="bg1">
                  <a:lumMod val="65000"/>
                </a:schemeClr>
              </a:solidFill>
              <a:cs typeface="+mn-ea"/>
              <a:sym typeface="+mn-lt"/>
            </a:endParaRPr>
          </a:p>
          <a:p>
            <a:endParaRPr lang="zh-CN" altLang="en-US"/>
          </a:p>
        </p:txBody>
      </p:sp>
      <p:sp>
        <p:nvSpPr>
          <p:cNvPr id="4" name="灯片编号占位符 3"/>
          <p:cNvSpPr>
            <a:spLocks noGrp="1"/>
          </p:cNvSpPr>
          <p:nvPr>
            <p:ph type="sldNum" sz="quarter" idx="10"/>
          </p:nvPr>
        </p:nvSpPr>
        <p:spPr/>
        <p:txBody>
          <a:bodyPr/>
          <a:lstStyle/>
          <a:p>
            <a:fld id="{0F166DA4-DC5B-4171-A226-591CC3A60AF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a:t>var dom = document.createElement('div')</a:t>
            </a:r>
            <a:endParaRPr lang="zh-CN" altLang="en-US"/>
          </a:p>
          <a:p>
            <a:r>
              <a:rPr lang="zh-CN" altLang="en-US"/>
              <a:t>var str = ''</a:t>
            </a:r>
            <a:endParaRPr lang="zh-CN" altLang="en-US"/>
          </a:p>
          <a:p>
            <a:r>
              <a:rPr lang="zh-CN" altLang="en-US"/>
              <a:t>for(var k in dom) { str += `${k} </a:t>
            </a:r>
            <a:r>
              <a:rPr lang="en-US" altLang="zh-CN"/>
              <a:t>/ </a:t>
            </a:r>
            <a:r>
              <a:rPr lang="zh-CN" altLang="en-US"/>
              <a:t>`}</a:t>
            </a:r>
            <a:endParaRPr lang="zh-CN" altLang="en-US"/>
          </a:p>
        </p:txBody>
      </p:sp>
      <p:sp>
        <p:nvSpPr>
          <p:cNvPr id="4" name="灯片编号占位符 3"/>
          <p:cNvSpPr>
            <a:spLocks noGrp="1"/>
          </p:cNvSpPr>
          <p:nvPr>
            <p:ph type="sldNum" sz="quarter" idx="10"/>
          </p:nvPr>
        </p:nvSpPr>
        <p:spPr/>
        <p:txBody>
          <a:bodyPr/>
          <a:lstStyle/>
          <a:p>
            <a:fld id="{0F166DA4-DC5B-4171-A226-591CC3A60AF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a:solidFill>
                  <a:schemeClr val="bg1">
                    <a:lumMod val="85000"/>
                  </a:schemeClr>
                </a:solidFill>
                <a:sym typeface="+mn-ea"/>
              </a:rPr>
              <a:t>https://www.babeljs.cn</a:t>
            </a:r>
            <a:endParaRPr lang="zh-CN" altLang="en-US">
              <a:solidFill>
                <a:schemeClr val="bg1">
                  <a:lumMod val="85000"/>
                </a:schemeClr>
              </a:solidFill>
              <a:sym typeface="+mn-ea"/>
            </a:endParaRPr>
          </a:p>
          <a:p>
            <a:r>
              <a:rPr lang="zh-CN" altLang="en-US">
                <a:solidFill>
                  <a:schemeClr val="bg1">
                    <a:lumMod val="85000"/>
                  </a:schemeClr>
                </a:solidFill>
                <a:sym typeface="+mn-ea"/>
              </a:rPr>
              <a:t>https://zh-hans.reactjs.org/docs/react-without-jsx.html#gatsby-focus-wrapper</a:t>
            </a:r>
            <a:endParaRPr lang="zh-CN" altLang="en-US">
              <a:solidFill>
                <a:schemeClr val="bg1">
                  <a:lumMod val="85000"/>
                </a:schemeClr>
              </a:solidFill>
              <a:sym typeface="+mn-ea"/>
            </a:endParaRPr>
          </a:p>
          <a:p>
            <a:endParaRPr lang="zh-CN" altLang="en-US" dirty="0">
              <a:solidFill>
                <a:schemeClr val="bg1">
                  <a:lumMod val="50000"/>
                </a:schemeClr>
              </a:solidFill>
              <a:cs typeface="+mn-ea"/>
              <a:sym typeface="+mn-lt"/>
            </a:endParaRPr>
          </a:p>
          <a:p>
            <a:r>
              <a:rPr lang="zh-CN" altLang="en-US" dirty="0">
                <a:solidFill>
                  <a:schemeClr val="bg1">
                    <a:lumMod val="50000"/>
                  </a:schemeClr>
                </a:solidFill>
                <a:cs typeface="+mn-ea"/>
                <a:sym typeface="+mn-lt"/>
              </a:rPr>
              <a:t>结论：由于发生了函数的嵌套，函数从里面开始执行，因此可以看出虚拟</a:t>
            </a:r>
            <a:r>
              <a:rPr lang="en-US" altLang="zh-CN" dirty="0">
                <a:solidFill>
                  <a:schemeClr val="bg1">
                    <a:lumMod val="50000"/>
                  </a:schemeClr>
                </a:solidFill>
                <a:cs typeface="+mn-ea"/>
                <a:sym typeface="+mn-lt"/>
              </a:rPr>
              <a:t>dom</a:t>
            </a:r>
            <a:r>
              <a:rPr lang="zh-CN" altLang="en-US" dirty="0">
                <a:solidFill>
                  <a:schemeClr val="bg1">
                    <a:lumMod val="50000"/>
                  </a:schemeClr>
                </a:solidFill>
                <a:cs typeface="+mn-ea"/>
                <a:sym typeface="+mn-lt"/>
              </a:rPr>
              <a:t>的创建是从里到外的。</a:t>
            </a:r>
            <a:endParaRPr lang="zh-CN" altLang="en-US" dirty="0">
              <a:solidFill>
                <a:schemeClr val="bg1">
                  <a:lumMod val="50000"/>
                </a:schemeClr>
              </a:solidFill>
              <a:cs typeface="+mn-ea"/>
              <a:sym typeface="+mn-lt"/>
            </a:endParaRPr>
          </a:p>
        </p:txBody>
      </p:sp>
      <p:sp>
        <p:nvSpPr>
          <p:cNvPr id="4" name="灯片编号占位符 3"/>
          <p:cNvSpPr>
            <a:spLocks noGrp="1"/>
          </p:cNvSpPr>
          <p:nvPr>
            <p:ph type="sldNum" sz="quarter" idx="10"/>
          </p:nvPr>
        </p:nvSpPr>
        <p:spPr/>
        <p:txBody>
          <a:bodyPr/>
          <a:lstStyle/>
          <a:p>
            <a:fld id="{0F166DA4-DC5B-4171-A226-591CC3A60AF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solidFill>
                  <a:schemeClr val="bg1">
                    <a:lumMod val="50000"/>
                  </a:schemeClr>
                </a:solidFill>
                <a:cs typeface="+mn-ea"/>
                <a:sym typeface="+mn-lt"/>
              </a:rPr>
              <a:t>由于</a:t>
            </a:r>
            <a:r>
              <a:rPr lang="en-US" altLang="zh-CN" dirty="0">
                <a:solidFill>
                  <a:schemeClr val="bg1">
                    <a:lumMod val="50000"/>
                  </a:schemeClr>
                </a:solidFill>
                <a:cs typeface="+mn-ea"/>
                <a:sym typeface="+mn-lt"/>
              </a:rPr>
              <a:t>jsx</a:t>
            </a:r>
            <a:r>
              <a:rPr lang="zh-CN" altLang="en-US" dirty="0">
                <a:solidFill>
                  <a:schemeClr val="bg1">
                    <a:lumMod val="50000"/>
                  </a:schemeClr>
                </a:solidFill>
                <a:cs typeface="+mn-ea"/>
                <a:sym typeface="+mn-lt"/>
              </a:rPr>
              <a:t>需要</a:t>
            </a:r>
            <a:r>
              <a:rPr lang="en-US" altLang="zh-CN" dirty="0">
                <a:solidFill>
                  <a:schemeClr val="bg1">
                    <a:lumMod val="50000"/>
                  </a:schemeClr>
                </a:solidFill>
                <a:cs typeface="+mn-ea"/>
                <a:sym typeface="+mn-lt"/>
              </a:rPr>
              <a:t>babel-loader编译替换</a:t>
            </a:r>
            <a:r>
              <a:rPr lang="zh-CN" altLang="en-US" dirty="0">
                <a:solidFill>
                  <a:schemeClr val="bg1">
                    <a:lumMod val="50000"/>
                  </a:schemeClr>
                </a:solidFill>
                <a:cs typeface="+mn-ea"/>
                <a:sym typeface="+mn-lt"/>
              </a:rPr>
              <a:t>为</a:t>
            </a:r>
            <a:r>
              <a:rPr lang="en-US" altLang="zh-CN" dirty="0">
                <a:solidFill>
                  <a:schemeClr val="bg1">
                    <a:lumMod val="50000"/>
                  </a:schemeClr>
                </a:solidFill>
                <a:cs typeface="+mn-ea"/>
                <a:sym typeface="+mn-lt"/>
              </a:rPr>
              <a:t>React.createElement</a:t>
            </a:r>
            <a:r>
              <a:rPr lang="zh-CN" altLang="en-US" dirty="0">
                <a:solidFill>
                  <a:schemeClr val="bg1">
                    <a:lumMod val="50000"/>
                  </a:schemeClr>
                </a:solidFill>
                <a:cs typeface="+mn-ea"/>
                <a:sym typeface="+mn-lt"/>
              </a:rPr>
              <a:t>函数，所以今</a:t>
            </a:r>
            <a:r>
              <a:rPr lang="zh-CN" altLang="en-US">
                <a:sym typeface="+mn-ea"/>
              </a:rPr>
              <a:t>天我们还是需要一个</a:t>
            </a:r>
            <a:r>
              <a:rPr lang="en-US" altLang="zh-CN" dirty="0">
                <a:solidFill>
                  <a:schemeClr val="bg1">
                    <a:lumMod val="50000"/>
                  </a:schemeClr>
                </a:solidFill>
                <a:cs typeface="+mn-ea"/>
                <a:sym typeface="+mn-lt"/>
              </a:rPr>
              <a:t>babel-loader</a:t>
            </a:r>
            <a:r>
              <a:rPr lang="zh-CN" altLang="en-US" dirty="0">
                <a:solidFill>
                  <a:schemeClr val="bg1">
                    <a:lumMod val="50000"/>
                  </a:schemeClr>
                </a:solidFill>
                <a:cs typeface="+mn-ea"/>
                <a:sym typeface="+mn-lt"/>
              </a:rPr>
              <a:t>环境的支持，通过</a:t>
            </a:r>
            <a:r>
              <a:rPr lang="en-US" altLang="zh-CN" dirty="0">
                <a:solidFill>
                  <a:schemeClr val="bg1">
                    <a:lumMod val="50000"/>
                  </a:schemeClr>
                </a:solidFill>
                <a:cs typeface="+mn-ea"/>
                <a:sym typeface="+mn-lt"/>
              </a:rPr>
              <a:t>cli</a:t>
            </a:r>
            <a:r>
              <a:rPr lang="zh-CN" altLang="en-US" dirty="0">
                <a:solidFill>
                  <a:schemeClr val="bg1">
                    <a:lumMod val="50000"/>
                  </a:schemeClr>
                </a:solidFill>
                <a:cs typeface="+mn-ea"/>
                <a:sym typeface="+mn-lt"/>
              </a:rPr>
              <a:t>生成npx create-react-app my-app</a:t>
            </a:r>
            <a:endParaRPr lang="zh-CN" altLang="en-US">
              <a:solidFill>
                <a:schemeClr val="bg1">
                  <a:lumMod val="85000"/>
                </a:schemeClr>
              </a:solidFill>
              <a:sym typeface="+mn-ea"/>
            </a:endParaRPr>
          </a:p>
          <a:p>
            <a:endParaRPr lang="zh-CN" altLang="en-US"/>
          </a:p>
          <a:p>
            <a:r>
              <a:rPr lang="zh-CN" altLang="en-US"/>
              <a:t>class ClassCmp extends React.Component {</a:t>
            </a:r>
            <a:endParaRPr lang="zh-CN" altLang="en-US"/>
          </a:p>
          <a:p>
            <a:r>
              <a:rPr lang="zh-CN" altLang="en-US"/>
              <a:t>render() {</a:t>
            </a:r>
            <a:endParaRPr lang="zh-CN" altLang="en-US"/>
          </a:p>
          <a:p>
            <a:r>
              <a:rPr lang="zh-CN" altLang="en-US"/>
              <a:t>  return (</a:t>
            </a:r>
            <a:endParaRPr lang="zh-CN" altLang="en-US"/>
          </a:p>
          <a:p>
            <a:r>
              <a:rPr lang="zh-CN" altLang="en-US"/>
              <a:t>   &lt;div className='app'&gt;</a:t>
            </a:r>
            <a:endParaRPr lang="zh-CN" altLang="en-US"/>
          </a:p>
          <a:p>
            <a:r>
              <a:rPr lang="zh-CN" altLang="en-US"/>
              <a:t>    Hello {this.props.name}</a:t>
            </a:r>
            <a:endParaRPr lang="zh-CN" altLang="en-US"/>
          </a:p>
          <a:p>
            <a:r>
              <a:rPr lang="zh-CN" altLang="en-US"/>
              <a:t>   &lt;/div&gt;</a:t>
            </a:r>
            <a:endParaRPr lang="zh-CN" altLang="en-US"/>
          </a:p>
          <a:p>
            <a:r>
              <a:rPr lang="zh-CN" altLang="en-US"/>
              <a:t>   );</a:t>
            </a:r>
            <a:endParaRPr lang="zh-CN" altLang="en-US"/>
          </a:p>
          <a:p>
            <a:r>
              <a:rPr lang="zh-CN" altLang="en-US"/>
              <a:t>  }</a:t>
            </a:r>
            <a:endParaRPr lang="zh-CN" altLang="en-US"/>
          </a:p>
          <a:p>
            <a:r>
              <a:rPr lang="zh-CN" altLang="en-US"/>
              <a:t>}</a:t>
            </a:r>
            <a:endParaRPr lang="zh-CN" altLang="en-US"/>
          </a:p>
          <a:p>
            <a:endParaRPr lang="zh-CN" altLang="en-US"/>
          </a:p>
          <a:p>
            <a:r>
              <a:rPr lang="zh-CN" altLang="en-US"/>
              <a:t>function FuncCmp(props) {</a:t>
            </a:r>
            <a:endParaRPr lang="zh-CN" altLang="en-US"/>
          </a:p>
          <a:p>
            <a:r>
              <a:rPr lang="zh-CN" altLang="en-US"/>
              <a:t>  return &lt;div&gt;name: {props.name}&lt;/div&gt;; }</a:t>
            </a:r>
            <a:endParaRPr lang="zh-CN" altLang="en-US"/>
          </a:p>
          <a:p>
            <a:r>
              <a:rPr lang="zh-CN" altLang="en-US"/>
              <a:t>    const jsx = (</a:t>
            </a:r>
            <a:endParaRPr lang="zh-CN" altLang="en-US"/>
          </a:p>
          <a:p>
            <a:r>
              <a:rPr lang="zh-CN" altLang="en-US"/>
              <a:t>      &lt;div&gt; &lt;p&gt;我是内容&lt;/p&gt; &lt;FuncCmp name="我是function组件" /&gt;</a:t>
            </a:r>
            <a:endParaRPr lang="zh-CN" altLang="en-US"/>
          </a:p>
          <a:p>
            <a:r>
              <a:rPr lang="zh-CN" altLang="en-US"/>
              <a:t>      &lt;ClassCmp name="我是class组件" /&gt;</a:t>
            </a:r>
            <a:endParaRPr lang="zh-CN" altLang="en-US"/>
          </a:p>
          <a:p>
            <a:r>
              <a:rPr lang="zh-CN" altLang="en-US"/>
              <a:t>    &lt;/div&gt;</a:t>
            </a:r>
            <a:endParaRPr lang="zh-CN" altLang="en-US"/>
          </a:p>
          <a:p>
            <a:r>
              <a:rPr lang="zh-CN" altLang="en-US"/>
              <a:t>);</a:t>
            </a:r>
            <a:endParaRPr lang="zh-CN" altLang="en-US"/>
          </a:p>
        </p:txBody>
      </p:sp>
      <p:sp>
        <p:nvSpPr>
          <p:cNvPr id="4" name="灯片编号占位符 3"/>
          <p:cNvSpPr>
            <a:spLocks noGrp="1"/>
          </p:cNvSpPr>
          <p:nvPr>
            <p:ph type="sldNum" sz="quarter" idx="10"/>
          </p:nvPr>
        </p:nvSpPr>
        <p:spPr/>
        <p:txBody>
          <a:bodyPr/>
          <a:lstStyle/>
          <a:p>
            <a:fld id="{0F166DA4-DC5B-4171-A226-591CC3A60AF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166DA4-DC5B-4171-A226-591CC3A60AF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b="1" dirty="0">
                <a:solidFill>
                  <a:schemeClr val="bg1">
                    <a:lumMod val="50000"/>
                  </a:schemeClr>
                </a:solidFill>
                <a:cs typeface="+mn-ea"/>
                <a:sym typeface="+mn-lt"/>
              </a:rPr>
              <a:t>https://zh-hans.reactjs.org/docs/reconciliation.html</a:t>
            </a:r>
            <a:endParaRPr lang="zh-CN" altLang="en-US"/>
          </a:p>
        </p:txBody>
      </p:sp>
      <p:sp>
        <p:nvSpPr>
          <p:cNvPr id="4" name="灯片编号占位符 3"/>
          <p:cNvSpPr>
            <a:spLocks noGrp="1"/>
          </p:cNvSpPr>
          <p:nvPr>
            <p:ph type="sldNum" sz="quarter" idx="10"/>
          </p:nvPr>
        </p:nvSpPr>
        <p:spPr/>
        <p:txBody>
          <a:bodyPr/>
          <a:lstStyle/>
          <a:p>
            <a:fld id="{0F166DA4-DC5B-4171-A226-591CC3A60AF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166DA4-DC5B-4171-A226-591CC3A60AF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a:alphaModFix amt="10000"/>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矩形 3"/>
          <p:cNvSpPr/>
          <p:nvPr userDrawn="1"/>
        </p:nvSpPr>
        <p:spPr>
          <a:xfrm>
            <a:off x="8325228" y="6463782"/>
            <a:ext cx="775136" cy="230832"/>
          </a:xfrm>
          <a:prstGeom prst="rect">
            <a:avLst/>
          </a:prstGeom>
        </p:spPr>
        <p:txBody>
          <a:bodyPr wrap="square">
            <a:spAutoFit/>
          </a:bodyPr>
          <a:lstStyle/>
          <a:p>
            <a:pPr defTabSz="914400"/>
            <a:r>
              <a:rPr lang="en-US" altLang="zh-CN" sz="100" dirty="0">
                <a:solidFill>
                  <a:prstClr val="white"/>
                </a:solidFill>
                <a:latin typeface="Calibri"/>
                <a:ea typeface="SimSun"/>
              </a:rPr>
              <a:t>PPT</a:t>
            </a:r>
            <a:r>
              <a:rPr lang="zh-CN" altLang="en-US" sz="100" dirty="0">
                <a:solidFill>
                  <a:prstClr val="white"/>
                </a:solidFill>
                <a:latin typeface="Calibri"/>
                <a:ea typeface="SimSun"/>
              </a:rPr>
              <a:t>模板下载：</a:t>
            </a:r>
            <a:r>
              <a:rPr lang="en-US" altLang="zh-CN" sz="100" dirty="0">
                <a:solidFill>
                  <a:prstClr val="white"/>
                </a:solidFill>
                <a:latin typeface="Calibri"/>
                <a:ea typeface="SimSun"/>
              </a:rPr>
              <a:t>www.1ppt.com/moban/          </a:t>
            </a:r>
            <a:r>
              <a:rPr lang="zh-CN" altLang="en-US" sz="100" dirty="0">
                <a:solidFill>
                  <a:prstClr val="white"/>
                </a:solidFill>
                <a:latin typeface="Calibri"/>
                <a:ea typeface="SimSun"/>
              </a:rPr>
              <a:t>行业</a:t>
            </a:r>
            <a:r>
              <a:rPr lang="en-US" altLang="zh-CN" sz="100" dirty="0">
                <a:solidFill>
                  <a:prstClr val="white"/>
                </a:solidFill>
                <a:latin typeface="Calibri"/>
                <a:ea typeface="SimSun"/>
              </a:rPr>
              <a:t>PPT</a:t>
            </a:r>
            <a:r>
              <a:rPr lang="zh-CN" altLang="en-US" sz="100" dirty="0">
                <a:solidFill>
                  <a:prstClr val="white"/>
                </a:solidFill>
                <a:latin typeface="Calibri"/>
                <a:ea typeface="SimSun"/>
              </a:rPr>
              <a:t>模板：</a:t>
            </a:r>
            <a:r>
              <a:rPr lang="en-US" altLang="zh-CN" sz="100" dirty="0">
                <a:solidFill>
                  <a:prstClr val="white"/>
                </a:solidFill>
                <a:latin typeface="Calibri"/>
                <a:ea typeface="SimSun"/>
              </a:rPr>
              <a:t>www.1ppt.com/hangye/ </a:t>
            </a:r>
            <a:endParaRPr lang="en-US" altLang="zh-CN" sz="100" dirty="0">
              <a:solidFill>
                <a:prstClr val="white"/>
              </a:solidFill>
              <a:latin typeface="Calibri"/>
              <a:ea typeface="SimSun"/>
            </a:endParaRPr>
          </a:p>
          <a:p>
            <a:pPr defTabSz="914400"/>
            <a:r>
              <a:rPr lang="zh-CN" altLang="en-US" sz="100" dirty="0">
                <a:solidFill>
                  <a:prstClr val="white"/>
                </a:solidFill>
                <a:latin typeface="Calibri"/>
                <a:ea typeface="SimSun"/>
              </a:rPr>
              <a:t>节日</a:t>
            </a:r>
            <a:r>
              <a:rPr lang="en-US" altLang="zh-CN" sz="100" dirty="0">
                <a:solidFill>
                  <a:prstClr val="white"/>
                </a:solidFill>
                <a:latin typeface="Calibri"/>
                <a:ea typeface="SimSun"/>
              </a:rPr>
              <a:t>PPT</a:t>
            </a:r>
            <a:r>
              <a:rPr lang="zh-CN" altLang="en-US" sz="100" dirty="0">
                <a:solidFill>
                  <a:prstClr val="white"/>
                </a:solidFill>
                <a:latin typeface="Calibri"/>
                <a:ea typeface="SimSun"/>
              </a:rPr>
              <a:t>模板：</a:t>
            </a:r>
            <a:r>
              <a:rPr lang="en-US" altLang="zh-CN" sz="100" dirty="0">
                <a:solidFill>
                  <a:prstClr val="white"/>
                </a:solidFill>
                <a:latin typeface="Calibri"/>
                <a:ea typeface="SimSun"/>
              </a:rPr>
              <a:t>www.1ppt.com/jieri/          PPT</a:t>
            </a:r>
            <a:r>
              <a:rPr lang="zh-CN" altLang="en-US" sz="100" dirty="0">
                <a:solidFill>
                  <a:prstClr val="white"/>
                </a:solidFill>
                <a:latin typeface="Calibri"/>
                <a:ea typeface="SimSun"/>
              </a:rPr>
              <a:t>素材：</a:t>
            </a:r>
            <a:r>
              <a:rPr lang="en-US" altLang="zh-CN" sz="100" dirty="0">
                <a:solidFill>
                  <a:prstClr val="white"/>
                </a:solidFill>
                <a:latin typeface="Calibri"/>
                <a:ea typeface="SimSun"/>
              </a:rPr>
              <a:t>www.1ppt.com/sucai/</a:t>
            </a:r>
            <a:endParaRPr lang="en-US" altLang="zh-CN" sz="100" dirty="0">
              <a:solidFill>
                <a:prstClr val="white"/>
              </a:solidFill>
              <a:latin typeface="Calibri"/>
              <a:ea typeface="SimSun"/>
            </a:endParaRPr>
          </a:p>
          <a:p>
            <a:pPr defTabSz="914400"/>
            <a:r>
              <a:rPr lang="en-US" altLang="zh-CN" sz="100" dirty="0">
                <a:solidFill>
                  <a:prstClr val="white"/>
                </a:solidFill>
                <a:latin typeface="Calibri"/>
                <a:ea typeface="SimSun"/>
              </a:rPr>
              <a:t>PPT</a:t>
            </a:r>
            <a:r>
              <a:rPr lang="zh-CN" altLang="en-US" sz="100" dirty="0">
                <a:solidFill>
                  <a:prstClr val="white"/>
                </a:solidFill>
                <a:latin typeface="Calibri"/>
                <a:ea typeface="SimSun"/>
              </a:rPr>
              <a:t>背景图片：</a:t>
            </a:r>
            <a:r>
              <a:rPr lang="en-US" altLang="zh-CN" sz="100" dirty="0">
                <a:solidFill>
                  <a:prstClr val="white"/>
                </a:solidFill>
                <a:latin typeface="Calibri"/>
                <a:ea typeface="SimSun"/>
              </a:rPr>
              <a:t>www.1ppt.com/beijing/        PPT</a:t>
            </a:r>
            <a:r>
              <a:rPr lang="zh-CN" altLang="en-US" sz="100" dirty="0">
                <a:solidFill>
                  <a:prstClr val="white"/>
                </a:solidFill>
                <a:latin typeface="Calibri"/>
                <a:ea typeface="SimSun"/>
              </a:rPr>
              <a:t>图表：</a:t>
            </a:r>
            <a:r>
              <a:rPr lang="en-US" altLang="zh-CN" sz="100" dirty="0">
                <a:solidFill>
                  <a:prstClr val="white"/>
                </a:solidFill>
                <a:latin typeface="Calibri"/>
                <a:ea typeface="SimSun"/>
              </a:rPr>
              <a:t>www.1ppt.com/tubiao/      </a:t>
            </a:r>
            <a:endParaRPr lang="en-US" altLang="zh-CN" sz="100" dirty="0">
              <a:solidFill>
                <a:prstClr val="white"/>
              </a:solidFill>
              <a:latin typeface="Calibri"/>
              <a:ea typeface="SimSun"/>
            </a:endParaRPr>
          </a:p>
          <a:p>
            <a:pPr defTabSz="914400"/>
            <a:r>
              <a:rPr lang="zh-CN" altLang="en-US" sz="100" dirty="0">
                <a:solidFill>
                  <a:prstClr val="white"/>
                </a:solidFill>
                <a:latin typeface="Calibri"/>
                <a:ea typeface="SimSun"/>
              </a:rPr>
              <a:t>精美</a:t>
            </a:r>
            <a:r>
              <a:rPr lang="en-US" altLang="zh-CN" sz="100" dirty="0">
                <a:solidFill>
                  <a:prstClr val="white"/>
                </a:solidFill>
                <a:latin typeface="Calibri"/>
                <a:ea typeface="SimSun"/>
              </a:rPr>
              <a:t>PPT</a:t>
            </a:r>
            <a:r>
              <a:rPr lang="zh-CN" altLang="en-US" sz="100" dirty="0">
                <a:solidFill>
                  <a:prstClr val="white"/>
                </a:solidFill>
                <a:latin typeface="Calibri"/>
                <a:ea typeface="SimSun"/>
              </a:rPr>
              <a:t>下载：</a:t>
            </a:r>
            <a:r>
              <a:rPr lang="en-US" altLang="zh-CN" sz="100" dirty="0">
                <a:solidFill>
                  <a:prstClr val="white"/>
                </a:solidFill>
                <a:latin typeface="Calibri"/>
                <a:ea typeface="SimSun"/>
              </a:rPr>
              <a:t>www.1ppt.com/xiazai/         PPT</a:t>
            </a:r>
            <a:r>
              <a:rPr lang="zh-CN" altLang="en-US" sz="100" dirty="0">
                <a:solidFill>
                  <a:prstClr val="white"/>
                </a:solidFill>
                <a:latin typeface="Calibri"/>
                <a:ea typeface="SimSun"/>
              </a:rPr>
              <a:t>教程： </a:t>
            </a:r>
            <a:r>
              <a:rPr lang="en-US" altLang="zh-CN" sz="100" dirty="0">
                <a:solidFill>
                  <a:prstClr val="white"/>
                </a:solidFill>
                <a:latin typeface="Calibri"/>
                <a:ea typeface="SimSun"/>
              </a:rPr>
              <a:t>www.1ppt.com/powerpoint/      </a:t>
            </a:r>
            <a:endParaRPr lang="en-US" altLang="zh-CN" sz="100" dirty="0">
              <a:solidFill>
                <a:prstClr val="white"/>
              </a:solidFill>
              <a:latin typeface="Calibri"/>
              <a:ea typeface="SimSun"/>
            </a:endParaRPr>
          </a:p>
          <a:p>
            <a:pPr defTabSz="914400"/>
            <a:r>
              <a:rPr lang="en-US" altLang="zh-CN" sz="100" dirty="0">
                <a:solidFill>
                  <a:prstClr val="white"/>
                </a:solidFill>
                <a:latin typeface="Calibri"/>
                <a:ea typeface="SimSun"/>
              </a:rPr>
              <a:t>PPT</a:t>
            </a:r>
            <a:r>
              <a:rPr lang="zh-CN" altLang="en-US" sz="100" dirty="0">
                <a:solidFill>
                  <a:prstClr val="white"/>
                </a:solidFill>
                <a:latin typeface="Calibri"/>
                <a:ea typeface="SimSun"/>
              </a:rPr>
              <a:t>课件：</a:t>
            </a:r>
            <a:r>
              <a:rPr lang="en-US" altLang="zh-CN" sz="100" dirty="0">
                <a:solidFill>
                  <a:prstClr val="white"/>
                </a:solidFill>
                <a:latin typeface="Calibri"/>
                <a:ea typeface="SimSun"/>
              </a:rPr>
              <a:t>www.1ppt.com/kejian/             </a:t>
            </a:r>
            <a:r>
              <a:rPr lang="zh-CN" altLang="en-US" sz="100" dirty="0">
                <a:solidFill>
                  <a:prstClr val="white"/>
                </a:solidFill>
                <a:latin typeface="Calibri"/>
                <a:ea typeface="SimSun"/>
              </a:rPr>
              <a:t>字体下载：</a:t>
            </a:r>
            <a:r>
              <a:rPr lang="en-US" altLang="zh-CN" sz="100" dirty="0">
                <a:solidFill>
                  <a:prstClr val="white"/>
                </a:solidFill>
                <a:latin typeface="Calibri"/>
                <a:ea typeface="SimSun"/>
              </a:rPr>
              <a:t>www.1ppt.com/ziti/</a:t>
            </a:r>
            <a:endParaRPr lang="en-US" altLang="zh-CN" sz="100" dirty="0">
              <a:solidFill>
                <a:prstClr val="white"/>
              </a:solidFill>
              <a:latin typeface="Calibri"/>
              <a:ea typeface="SimSun"/>
            </a:endParaRPr>
          </a:p>
          <a:p>
            <a:pPr defTabSz="914400"/>
            <a:r>
              <a:rPr lang="zh-CN" altLang="en-US" sz="100" dirty="0">
                <a:solidFill>
                  <a:prstClr val="white"/>
                </a:solidFill>
                <a:latin typeface="Calibri"/>
                <a:ea typeface="SimSun"/>
              </a:rPr>
              <a:t>工作总结</a:t>
            </a:r>
            <a:r>
              <a:rPr lang="en-US" altLang="zh-CN" sz="100" dirty="0">
                <a:solidFill>
                  <a:prstClr val="white"/>
                </a:solidFill>
                <a:latin typeface="Calibri"/>
                <a:ea typeface="SimSun"/>
              </a:rPr>
              <a:t>PPT</a:t>
            </a:r>
            <a:r>
              <a:rPr lang="zh-CN" altLang="en-US" sz="100" dirty="0">
                <a:solidFill>
                  <a:prstClr val="white"/>
                </a:solidFill>
                <a:latin typeface="Calibri"/>
                <a:ea typeface="SimSun"/>
              </a:rPr>
              <a:t>：</a:t>
            </a:r>
            <a:r>
              <a:rPr lang="en-US" altLang="zh-CN" sz="100" dirty="0">
                <a:solidFill>
                  <a:prstClr val="white"/>
                </a:solidFill>
                <a:latin typeface="Calibri"/>
                <a:ea typeface="SimSun"/>
              </a:rPr>
              <a:t>www.1ppt.com/xiazai/zongjie/ </a:t>
            </a:r>
            <a:r>
              <a:rPr lang="zh-CN" altLang="en-US" sz="100" dirty="0">
                <a:solidFill>
                  <a:prstClr val="white"/>
                </a:solidFill>
                <a:latin typeface="Calibri"/>
                <a:ea typeface="SimSun"/>
              </a:rPr>
              <a:t>工作计划：</a:t>
            </a:r>
            <a:r>
              <a:rPr lang="en-US" altLang="zh-CN" sz="100" dirty="0">
                <a:solidFill>
                  <a:prstClr val="white"/>
                </a:solidFill>
                <a:latin typeface="Calibri"/>
                <a:ea typeface="SimSun"/>
              </a:rPr>
              <a:t>www.1ppt.com/xiazai/jihua/</a:t>
            </a:r>
            <a:endParaRPr lang="en-US" altLang="zh-CN" sz="100" dirty="0">
              <a:solidFill>
                <a:prstClr val="white"/>
              </a:solidFill>
              <a:latin typeface="Calibri"/>
              <a:ea typeface="SimSun"/>
            </a:endParaRPr>
          </a:p>
          <a:p>
            <a:pPr defTabSz="914400"/>
            <a:r>
              <a:rPr lang="zh-CN" altLang="en-US" sz="100" dirty="0">
                <a:solidFill>
                  <a:prstClr val="white"/>
                </a:solidFill>
                <a:latin typeface="Calibri"/>
                <a:ea typeface="SimSun"/>
              </a:rPr>
              <a:t>商务</a:t>
            </a:r>
            <a:r>
              <a:rPr lang="en-US" altLang="zh-CN" sz="100" dirty="0">
                <a:solidFill>
                  <a:prstClr val="white"/>
                </a:solidFill>
                <a:latin typeface="Calibri"/>
                <a:ea typeface="SimSun"/>
              </a:rPr>
              <a:t>PPT</a:t>
            </a:r>
            <a:r>
              <a:rPr lang="zh-CN" altLang="en-US" sz="100" dirty="0">
                <a:solidFill>
                  <a:prstClr val="white"/>
                </a:solidFill>
                <a:latin typeface="Calibri"/>
                <a:ea typeface="SimSun"/>
              </a:rPr>
              <a:t>模板：</a:t>
            </a:r>
            <a:r>
              <a:rPr lang="en-US" altLang="zh-CN" sz="100" dirty="0">
                <a:solidFill>
                  <a:prstClr val="white"/>
                </a:solidFill>
                <a:latin typeface="Calibri"/>
                <a:ea typeface="SimSun"/>
              </a:rPr>
              <a:t>www.1ppt.com/moban/shangwu/  </a:t>
            </a:r>
            <a:r>
              <a:rPr lang="zh-CN" altLang="en-US" sz="100" dirty="0">
                <a:solidFill>
                  <a:prstClr val="white"/>
                </a:solidFill>
                <a:latin typeface="Calibri"/>
                <a:ea typeface="SimSun"/>
              </a:rPr>
              <a:t>个人简历</a:t>
            </a:r>
            <a:r>
              <a:rPr lang="en-US" altLang="zh-CN" sz="100" dirty="0">
                <a:solidFill>
                  <a:prstClr val="white"/>
                </a:solidFill>
                <a:latin typeface="Calibri"/>
                <a:ea typeface="SimSun"/>
              </a:rPr>
              <a:t>PPT</a:t>
            </a:r>
            <a:r>
              <a:rPr lang="zh-CN" altLang="en-US" sz="100" dirty="0">
                <a:solidFill>
                  <a:prstClr val="white"/>
                </a:solidFill>
                <a:latin typeface="Calibri"/>
                <a:ea typeface="SimSun"/>
              </a:rPr>
              <a:t>：</a:t>
            </a:r>
            <a:r>
              <a:rPr lang="en-US" altLang="zh-CN" sz="100" dirty="0">
                <a:solidFill>
                  <a:prstClr val="white"/>
                </a:solidFill>
                <a:latin typeface="Calibri"/>
                <a:ea typeface="SimSun"/>
              </a:rPr>
              <a:t>www.1ppt.com/xiazai/jianli/  </a:t>
            </a:r>
            <a:endParaRPr lang="en-US" altLang="zh-CN" sz="100" dirty="0">
              <a:solidFill>
                <a:prstClr val="white"/>
              </a:solidFill>
              <a:latin typeface="Calibri"/>
              <a:ea typeface="SimSun"/>
            </a:endParaRPr>
          </a:p>
          <a:p>
            <a:pPr defTabSz="914400"/>
            <a:r>
              <a:rPr lang="zh-CN" altLang="en-US" sz="100" dirty="0">
                <a:solidFill>
                  <a:prstClr val="white"/>
                </a:solidFill>
                <a:latin typeface="Calibri"/>
                <a:ea typeface="SimSun"/>
              </a:rPr>
              <a:t>毕业答辩</a:t>
            </a:r>
            <a:r>
              <a:rPr lang="en-US" altLang="zh-CN" sz="100" dirty="0">
                <a:solidFill>
                  <a:prstClr val="white"/>
                </a:solidFill>
                <a:latin typeface="Calibri"/>
                <a:ea typeface="SimSun"/>
              </a:rPr>
              <a:t>PPT</a:t>
            </a:r>
            <a:r>
              <a:rPr lang="zh-CN" altLang="en-US" sz="100" dirty="0">
                <a:solidFill>
                  <a:prstClr val="white"/>
                </a:solidFill>
                <a:latin typeface="Calibri"/>
                <a:ea typeface="SimSun"/>
              </a:rPr>
              <a:t>：</a:t>
            </a:r>
            <a:r>
              <a:rPr lang="en-US" altLang="zh-CN" sz="100" dirty="0">
                <a:solidFill>
                  <a:prstClr val="white"/>
                </a:solidFill>
                <a:latin typeface="Calibri"/>
                <a:ea typeface="SimSun"/>
              </a:rPr>
              <a:t>www.1ppt.com/xiazai/dabian/  </a:t>
            </a:r>
            <a:r>
              <a:rPr lang="zh-CN" altLang="en-US" sz="100" dirty="0">
                <a:solidFill>
                  <a:prstClr val="white"/>
                </a:solidFill>
                <a:latin typeface="Calibri"/>
                <a:ea typeface="SimSun"/>
              </a:rPr>
              <a:t>工作汇报</a:t>
            </a:r>
            <a:r>
              <a:rPr lang="en-US" altLang="zh-CN" sz="100" dirty="0">
                <a:solidFill>
                  <a:prstClr val="white"/>
                </a:solidFill>
                <a:latin typeface="Calibri"/>
                <a:ea typeface="SimSun"/>
              </a:rPr>
              <a:t>PPT</a:t>
            </a:r>
            <a:r>
              <a:rPr lang="zh-CN" altLang="en-US" sz="100" dirty="0">
                <a:solidFill>
                  <a:prstClr val="white"/>
                </a:solidFill>
                <a:latin typeface="Calibri"/>
                <a:ea typeface="SimSun"/>
              </a:rPr>
              <a:t>：</a:t>
            </a:r>
            <a:r>
              <a:rPr lang="en-US" altLang="zh-CN" sz="100" dirty="0">
                <a:solidFill>
                  <a:prstClr val="white"/>
                </a:solidFill>
                <a:latin typeface="Calibri"/>
                <a:ea typeface="SimSun"/>
              </a:rPr>
              <a:t>www.1ppt.com/xiazai/huibao/    </a:t>
            </a:r>
            <a:endParaRPr lang="en-US" altLang="zh-CN" sz="100" dirty="0">
              <a:solidFill>
                <a:prstClr val="white"/>
              </a:solidFill>
              <a:latin typeface="Calibri"/>
              <a:ea typeface="SimSun"/>
            </a:endParaRPr>
          </a:p>
          <a:p>
            <a:pPr defTabSz="914400"/>
            <a:r>
              <a:rPr lang="en-US" altLang="zh-CN" sz="100" dirty="0">
                <a:solidFill>
                  <a:prstClr val="white"/>
                </a:solidFill>
                <a:latin typeface="Calibri"/>
                <a:ea typeface="SimSun"/>
              </a:rPr>
              <a:t> </a:t>
            </a:r>
            <a:endParaRPr lang="en-US" altLang="zh-CN" sz="100" dirty="0">
              <a:solidFill>
                <a:prstClr val="white"/>
              </a:solidFill>
              <a:latin typeface="Calibri"/>
              <a:ea typeface="SimSun"/>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microsoft.com/office/2007/relationships/hdphoto" Target="../media/image3.wdp"/><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image" Target="../media/image15.jpeg"/><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microsoft.com/office/2007/relationships/hdphoto" Target="../media/image3.wdp"/><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extLst>
              <a:ext uri="{BEBA8EAE-BF5A-486C-A8C5-ECC9F3942E4B}">
                <a14:imgProps xmlns:a14="http://schemas.microsoft.com/office/drawing/2010/main">
                  <a14:imgLayer r:embed="rId2">
                    <a14:imgEffect>
                      <a14:saturation sat="0"/>
                    </a14:imgEffect>
                  </a14:imgLayer>
                </a14:imgProps>
              </a:ext>
            </a:extLst>
          </a:blip>
          <a:stretch>
            <a:fillRect/>
          </a:stretch>
        </p:blipFill>
        <p:spPr>
          <a:xfrm>
            <a:off x="6096001" y="0"/>
            <a:ext cx="6115051" cy="6115050"/>
          </a:xfrm>
          <a:prstGeom prst="rect">
            <a:avLst/>
          </a:prstGeom>
        </p:spPr>
      </p:pic>
      <p:sp>
        <p:nvSpPr>
          <p:cNvPr id="2" name="文本框 1"/>
          <p:cNvSpPr txBox="1"/>
          <p:nvPr/>
        </p:nvSpPr>
        <p:spPr>
          <a:xfrm>
            <a:off x="840919" y="1725386"/>
            <a:ext cx="6066064" cy="1014730"/>
          </a:xfrm>
          <a:prstGeom prst="rect">
            <a:avLst/>
          </a:prstGeom>
          <a:noFill/>
        </p:spPr>
        <p:txBody>
          <a:bodyPr wrap="square" rtlCol="0">
            <a:spAutoFit/>
          </a:bodyPr>
          <a:lstStyle/>
          <a:p>
            <a:r>
              <a:rPr lang="en-US" altLang="zh-CN" sz="6000" dirty="0">
                <a:solidFill>
                  <a:schemeClr val="bg1">
                    <a:lumMod val="50000"/>
                  </a:schemeClr>
                </a:solidFill>
                <a:latin typeface="方正细谭黑简体" panose="02000000000000000000" pitchFamily="2" charset="-122"/>
                <a:ea typeface="方正细谭黑简体" panose="02000000000000000000" pitchFamily="2" charset="-122"/>
                <a:cs typeface="+mn-ea"/>
                <a:sym typeface="+mn-lt"/>
              </a:rPr>
              <a:t>React </a:t>
            </a:r>
            <a:r>
              <a:rPr lang="zh-CN" altLang="en-US" sz="6000" dirty="0">
                <a:solidFill>
                  <a:schemeClr val="bg1">
                    <a:lumMod val="50000"/>
                  </a:schemeClr>
                </a:solidFill>
                <a:latin typeface="方正细谭黑简体" panose="02000000000000000000" pitchFamily="2" charset="-122"/>
                <a:ea typeface="方正细谭黑简体" panose="02000000000000000000" pitchFamily="2" charset="-122"/>
                <a:cs typeface="+mn-ea"/>
                <a:sym typeface="+mn-lt"/>
              </a:rPr>
              <a:t>源码分析</a:t>
            </a:r>
            <a:endParaRPr lang="zh-CN" altLang="en-US" sz="6000" dirty="0">
              <a:solidFill>
                <a:schemeClr val="bg1">
                  <a:lumMod val="50000"/>
                </a:schemeClr>
              </a:solidFill>
              <a:latin typeface="方正细谭黑简体" panose="02000000000000000000" pitchFamily="2" charset="-122"/>
              <a:ea typeface="方正细谭黑简体" panose="02000000000000000000" pitchFamily="2" charset="-122"/>
              <a:cs typeface="+mn-ea"/>
              <a:sym typeface="+mn-lt"/>
            </a:endParaRPr>
          </a:p>
        </p:txBody>
      </p:sp>
      <p:sp>
        <p:nvSpPr>
          <p:cNvPr id="4" name="文本框 3"/>
          <p:cNvSpPr txBox="1"/>
          <p:nvPr/>
        </p:nvSpPr>
        <p:spPr>
          <a:xfrm>
            <a:off x="840919" y="3213438"/>
            <a:ext cx="5295900" cy="779780"/>
          </a:xfrm>
          <a:prstGeom prst="rect">
            <a:avLst/>
          </a:prstGeom>
          <a:noFill/>
        </p:spPr>
        <p:txBody>
          <a:bodyPr wrap="square" rtlCol="0">
            <a:spAutoFit/>
          </a:bodyPr>
          <a:lstStyle/>
          <a:p>
            <a:pPr algn="just">
              <a:lnSpc>
                <a:spcPct val="160000"/>
              </a:lnSpc>
            </a:pPr>
            <a:r>
              <a:rPr lang="en-US" altLang="zh-CN" sz="1400">
                <a:solidFill>
                  <a:schemeClr val="bg1">
                    <a:lumMod val="50000"/>
                  </a:schemeClr>
                </a:solidFill>
                <a:cs typeface="+mn-ea"/>
                <a:sym typeface="+mn-lt"/>
              </a:rPr>
              <a:t>React is a JavaScript library for building user interfaces.</a:t>
            </a:r>
            <a:endParaRPr lang="en-US" altLang="zh-CN" sz="1400">
              <a:solidFill>
                <a:schemeClr val="bg1">
                  <a:lumMod val="50000"/>
                </a:schemeClr>
              </a:solidFill>
              <a:cs typeface="+mn-ea"/>
              <a:sym typeface="+mn-lt"/>
            </a:endParaRPr>
          </a:p>
          <a:p>
            <a:pPr algn="just">
              <a:lnSpc>
                <a:spcPct val="160000"/>
              </a:lnSpc>
            </a:pPr>
            <a:r>
              <a:rPr lang="zh-CN" altLang="en-US" sz="1400">
                <a:solidFill>
                  <a:schemeClr val="bg1">
                    <a:lumMod val="50000"/>
                  </a:schemeClr>
                </a:solidFill>
                <a:cs typeface="+mn-ea"/>
                <a:sym typeface="+mn-lt"/>
              </a:rPr>
              <a:t>React 是一个用于构建用户界面的JavaScript库。</a:t>
            </a:r>
            <a:endParaRPr lang="zh-CN" altLang="en-US" sz="1400">
              <a:solidFill>
                <a:schemeClr val="bg1">
                  <a:lumMod val="50000"/>
                </a:schemeClr>
              </a:solidFill>
              <a:cs typeface="+mn-ea"/>
              <a:sym typeface="+mn-lt"/>
            </a:endParaRPr>
          </a:p>
        </p:txBody>
      </p:sp>
      <p:sp>
        <p:nvSpPr>
          <p:cNvPr id="5" name="矩形 4"/>
          <p:cNvSpPr/>
          <p:nvPr/>
        </p:nvSpPr>
        <p:spPr>
          <a:xfrm>
            <a:off x="840917" y="2962275"/>
            <a:ext cx="1390651" cy="36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7" name="矩形: 圆角 6"/>
          <p:cNvSpPr/>
          <p:nvPr/>
        </p:nvSpPr>
        <p:spPr>
          <a:xfrm>
            <a:off x="840740" y="5647055"/>
            <a:ext cx="2980690" cy="467995"/>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r>
              <a:rPr lang="zh-CN" altLang="en-US" dirty="0">
                <a:cs typeface="+mn-ea"/>
                <a:sym typeface="+mn-lt"/>
              </a:rPr>
              <a:t>笔者：陈润生（Bamboo）</a:t>
            </a:r>
            <a:endParaRPr lang="zh-CN" altLang="en-US"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wipe(left)">
                                      <p:cBhvr>
                                        <p:cTn id="13" dur="1000"/>
                                        <p:tgtEl>
                                          <p:spTgt spid="2">
                                            <p:txEl>
                                              <p:pRg st="0" end="0"/>
                                            </p:txEl>
                                          </p:spTgt>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7"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stretch>
            <a:fillRect/>
          </a:stretch>
        </p:blipFill>
        <p:spPr>
          <a:xfrm flipH="1">
            <a:off x="450234" y="342900"/>
            <a:ext cx="1302369" cy="1276595"/>
          </a:xfrm>
          <a:prstGeom prst="rect">
            <a:avLst/>
          </a:prstGeom>
        </p:spPr>
      </p:pic>
      <p:sp>
        <p:nvSpPr>
          <p:cNvPr id="9" name="文本框 8"/>
          <p:cNvSpPr txBox="1"/>
          <p:nvPr/>
        </p:nvSpPr>
        <p:spPr>
          <a:xfrm>
            <a:off x="450215" y="720090"/>
            <a:ext cx="11332210" cy="521970"/>
          </a:xfrm>
          <a:prstGeom prst="rect">
            <a:avLst/>
          </a:prstGeom>
          <a:noFill/>
        </p:spPr>
        <p:txBody>
          <a:bodyPr wrap="square" rtlCol="0">
            <a:spAutoFit/>
          </a:bodyPr>
          <a:lstStyle/>
          <a:p>
            <a:r>
              <a:rPr lang="zh-CN" altLang="en-US" sz="2800" b="1" dirty="0">
                <a:solidFill>
                  <a:schemeClr val="bg1">
                    <a:lumMod val="50000"/>
                  </a:schemeClr>
                </a:solidFill>
                <a:cs typeface="+mn-ea"/>
                <a:sym typeface="+mn-lt"/>
              </a:rPr>
              <a:t>diff 过程：⽐对两个虚拟dom时会有三种操作：删除、替换、更新</a:t>
            </a:r>
            <a:endParaRPr lang="zh-CN" altLang="en-US" sz="2800" b="1" dirty="0">
              <a:solidFill>
                <a:schemeClr val="bg1">
                  <a:lumMod val="50000"/>
                </a:schemeClr>
              </a:solidFill>
              <a:cs typeface="+mn-ea"/>
              <a:sym typeface="+mn-lt"/>
            </a:endParaRPr>
          </a:p>
        </p:txBody>
      </p:sp>
      <p:sp>
        <p:nvSpPr>
          <p:cNvPr id="2" name="文本框 10"/>
          <p:cNvSpPr txBox="1"/>
          <p:nvPr/>
        </p:nvSpPr>
        <p:spPr>
          <a:xfrm>
            <a:off x="450215" y="1771015"/>
            <a:ext cx="11332845" cy="2158365"/>
          </a:xfrm>
          <a:prstGeom prst="rect">
            <a:avLst/>
          </a:prstGeom>
          <a:noFill/>
        </p:spPr>
        <p:txBody>
          <a:bodyPr wrap="square" rtlCol="0">
            <a:spAutoFit/>
          </a:bodyPr>
          <a:p>
            <a:pPr algn="l">
              <a:lnSpc>
                <a:spcPct val="140000"/>
              </a:lnSpc>
            </a:pPr>
            <a:r>
              <a:rPr sz="2400" dirty="0">
                <a:solidFill>
                  <a:schemeClr val="bg1">
                    <a:lumMod val="50000"/>
                  </a:schemeClr>
                </a:solidFill>
                <a:cs typeface="+mn-ea"/>
                <a:sym typeface="+mn-lt"/>
              </a:rPr>
              <a:t>vnode是现在的虚拟dom，newVnode是新虚拟dom。</a:t>
            </a:r>
            <a:endParaRPr sz="2400" dirty="0">
              <a:solidFill>
                <a:schemeClr val="bg1">
                  <a:lumMod val="50000"/>
                </a:schemeClr>
              </a:solidFill>
              <a:cs typeface="+mn-ea"/>
              <a:sym typeface="+mn-lt"/>
            </a:endParaRPr>
          </a:p>
          <a:p>
            <a:pPr algn="l">
              <a:lnSpc>
                <a:spcPct val="140000"/>
              </a:lnSpc>
            </a:pPr>
            <a:r>
              <a:rPr sz="2400" dirty="0">
                <a:solidFill>
                  <a:schemeClr val="bg1">
                    <a:lumMod val="50000"/>
                  </a:schemeClr>
                </a:solidFill>
                <a:cs typeface="+mn-ea"/>
                <a:sym typeface="+mn-lt"/>
              </a:rPr>
              <a:t>删除：newVnode不存在时</a:t>
            </a:r>
            <a:endParaRPr sz="2400" dirty="0">
              <a:solidFill>
                <a:schemeClr val="bg1">
                  <a:lumMod val="50000"/>
                </a:schemeClr>
              </a:solidFill>
              <a:cs typeface="+mn-ea"/>
              <a:sym typeface="+mn-lt"/>
            </a:endParaRPr>
          </a:p>
          <a:p>
            <a:pPr algn="l">
              <a:lnSpc>
                <a:spcPct val="140000"/>
              </a:lnSpc>
            </a:pPr>
            <a:r>
              <a:rPr lang="zh-CN" sz="2400" dirty="0">
                <a:solidFill>
                  <a:schemeClr val="bg1">
                    <a:lumMod val="50000"/>
                  </a:schemeClr>
                </a:solidFill>
                <a:cs typeface="+mn-ea"/>
                <a:sym typeface="+mn-lt"/>
              </a:rPr>
              <a:t>替换</a:t>
            </a:r>
            <a:r>
              <a:rPr sz="2400" dirty="0">
                <a:solidFill>
                  <a:schemeClr val="bg1">
                    <a:lumMod val="50000"/>
                  </a:schemeClr>
                </a:solidFill>
                <a:cs typeface="+mn-ea"/>
                <a:sym typeface="+mn-lt"/>
              </a:rPr>
              <a:t>：vnode和newVnode类型不同或key不同时</a:t>
            </a:r>
            <a:endParaRPr sz="2400" dirty="0">
              <a:solidFill>
                <a:schemeClr val="bg1">
                  <a:lumMod val="50000"/>
                </a:schemeClr>
              </a:solidFill>
              <a:cs typeface="+mn-ea"/>
              <a:sym typeface="+mn-lt"/>
            </a:endParaRPr>
          </a:p>
          <a:p>
            <a:pPr algn="l">
              <a:lnSpc>
                <a:spcPct val="140000"/>
              </a:lnSpc>
            </a:pPr>
            <a:r>
              <a:rPr lang="zh-CN" sz="2400" dirty="0">
                <a:solidFill>
                  <a:schemeClr val="bg1">
                    <a:lumMod val="50000"/>
                  </a:schemeClr>
                </a:solidFill>
                <a:cs typeface="+mn-ea"/>
                <a:sym typeface="+mn-lt"/>
              </a:rPr>
              <a:t>更新</a:t>
            </a:r>
            <a:r>
              <a:rPr sz="2400" dirty="0">
                <a:solidFill>
                  <a:schemeClr val="bg1">
                    <a:lumMod val="50000"/>
                  </a:schemeClr>
                </a:solidFill>
                <a:cs typeface="+mn-ea"/>
                <a:sym typeface="+mn-lt"/>
              </a:rPr>
              <a:t>：有相同类型和key但vnode和newVnode不同时</a:t>
            </a:r>
            <a:endParaRPr sz="2400" dirty="0">
              <a:solidFill>
                <a:schemeClr val="bg1">
                  <a:lumMod val="50000"/>
                </a:schemeClr>
              </a:solidFill>
              <a:cs typeface="+mn-ea"/>
              <a:sym typeface="+mn-lt"/>
            </a:endParaRPr>
          </a:p>
        </p:txBody>
      </p:sp>
      <p:pic>
        <p:nvPicPr>
          <p:cNvPr id="5" name="Picture 4" descr="11"/>
          <p:cNvPicPr>
            <a:picLocks noChangeAspect="1"/>
          </p:cNvPicPr>
          <p:nvPr/>
        </p:nvPicPr>
        <p:blipFill>
          <a:blip r:embed="rId2"/>
          <a:stretch>
            <a:fillRect/>
          </a:stretch>
        </p:blipFill>
        <p:spPr>
          <a:xfrm>
            <a:off x="450215" y="4072255"/>
            <a:ext cx="3842385" cy="2200275"/>
          </a:xfrm>
          <a:prstGeom prst="rect">
            <a:avLst/>
          </a:prstGeom>
        </p:spPr>
      </p:pic>
      <p:pic>
        <p:nvPicPr>
          <p:cNvPr id="6" name="Picture 5" descr="22"/>
          <p:cNvPicPr>
            <a:picLocks noChangeAspect="1"/>
          </p:cNvPicPr>
          <p:nvPr/>
        </p:nvPicPr>
        <p:blipFill>
          <a:blip r:embed="rId3"/>
          <a:stretch>
            <a:fillRect/>
          </a:stretch>
        </p:blipFill>
        <p:spPr>
          <a:xfrm>
            <a:off x="8051800" y="4072255"/>
            <a:ext cx="3730625" cy="2200275"/>
          </a:xfrm>
          <a:prstGeom prst="rect">
            <a:avLst/>
          </a:prstGeom>
        </p:spPr>
      </p:pic>
      <p:pic>
        <p:nvPicPr>
          <p:cNvPr id="8" name="Picture 7" descr="33"/>
          <p:cNvPicPr>
            <a:picLocks noChangeAspect="1"/>
          </p:cNvPicPr>
          <p:nvPr/>
        </p:nvPicPr>
        <p:blipFill>
          <a:blip r:embed="rId4"/>
          <a:stretch>
            <a:fillRect/>
          </a:stretch>
        </p:blipFill>
        <p:spPr>
          <a:xfrm>
            <a:off x="4361180" y="4072255"/>
            <a:ext cx="3606800" cy="22059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stretch>
            <a:fillRect/>
          </a:stretch>
        </p:blipFill>
        <p:spPr>
          <a:xfrm flipH="1">
            <a:off x="450234" y="342900"/>
            <a:ext cx="1302369" cy="1276595"/>
          </a:xfrm>
          <a:prstGeom prst="rect">
            <a:avLst/>
          </a:prstGeom>
        </p:spPr>
      </p:pic>
      <p:sp>
        <p:nvSpPr>
          <p:cNvPr id="9" name="文本框 8"/>
          <p:cNvSpPr txBox="1"/>
          <p:nvPr/>
        </p:nvSpPr>
        <p:spPr>
          <a:xfrm>
            <a:off x="450215" y="720090"/>
            <a:ext cx="11332845" cy="521970"/>
          </a:xfrm>
          <a:prstGeom prst="rect">
            <a:avLst/>
          </a:prstGeom>
          <a:noFill/>
        </p:spPr>
        <p:txBody>
          <a:bodyPr wrap="square" rtlCol="0">
            <a:spAutoFit/>
          </a:bodyPr>
          <a:lstStyle/>
          <a:p>
            <a:r>
              <a:rPr lang="zh-CN" altLang="en-US" sz="2800" b="1" dirty="0">
                <a:solidFill>
                  <a:schemeClr val="bg1">
                    <a:lumMod val="50000"/>
                  </a:schemeClr>
                </a:solidFill>
                <a:cs typeface="+mn-ea"/>
                <a:sym typeface="+mn-lt"/>
              </a:rPr>
              <a:t>思维导图</a:t>
            </a:r>
            <a:endParaRPr lang="zh-CN" altLang="en-US" sz="2800" b="1" dirty="0">
              <a:solidFill>
                <a:schemeClr val="bg1">
                  <a:lumMod val="50000"/>
                </a:schemeClr>
              </a:solidFill>
              <a:cs typeface="+mn-ea"/>
              <a:sym typeface="+mn-lt"/>
            </a:endParaRPr>
          </a:p>
        </p:txBody>
      </p:sp>
      <p:sp>
        <p:nvSpPr>
          <p:cNvPr id="2" name="文本框 10"/>
          <p:cNvSpPr txBox="1"/>
          <p:nvPr/>
        </p:nvSpPr>
        <p:spPr>
          <a:xfrm>
            <a:off x="450215" y="1367790"/>
            <a:ext cx="11332845" cy="5492750"/>
          </a:xfrm>
          <a:prstGeom prst="rect">
            <a:avLst/>
          </a:prstGeom>
          <a:noFill/>
        </p:spPr>
        <p:txBody>
          <a:bodyPr wrap="square" rtlCol="0">
            <a:spAutoFit/>
          </a:bodyPr>
          <a:p>
            <a:pPr marL="285750" indent="-285750" algn="l">
              <a:lnSpc>
                <a:spcPct val="150000"/>
              </a:lnSpc>
              <a:buFont typeface="Wingdings" panose="05000000000000000000" charset="0"/>
              <a:buChar char=""/>
            </a:pPr>
            <a:r>
              <a:rPr lang="en-US" altLang="zh-CN" dirty="0">
                <a:solidFill>
                  <a:schemeClr val="bg1">
                    <a:lumMod val="50000"/>
                  </a:schemeClr>
                </a:solidFill>
                <a:cs typeface="+mn-ea"/>
                <a:sym typeface="+mn-lt"/>
              </a:rPr>
              <a:t>React中的数据结构</a:t>
            </a:r>
            <a:r>
              <a:rPr lang="zh-CN" altLang="en-US" dirty="0">
                <a:solidFill>
                  <a:schemeClr val="bg1">
                    <a:lumMod val="50000"/>
                  </a:schemeClr>
                </a:solidFill>
                <a:cs typeface="+mn-ea"/>
                <a:sym typeface="+mn-lt"/>
              </a:rPr>
              <a:t>：Fiber（</a:t>
            </a:r>
            <a:r>
              <a:rPr lang="en-US" altLang="zh-CN" dirty="0">
                <a:solidFill>
                  <a:schemeClr val="bg1">
                    <a:lumMod val="50000"/>
                  </a:schemeClr>
                </a:solidFill>
                <a:cs typeface="+mn-ea"/>
                <a:sym typeface="+mn-lt"/>
              </a:rPr>
              <a:t>ReactFiber.js</a:t>
            </a:r>
            <a:r>
              <a:rPr lang="zh-CN" altLang="en-US" dirty="0">
                <a:solidFill>
                  <a:schemeClr val="bg1">
                    <a:lumMod val="50000"/>
                  </a:schemeClr>
                </a:solidFill>
                <a:cs typeface="+mn-ea"/>
                <a:sym typeface="+mn-lt"/>
              </a:rPr>
              <a:t>）、effectTags（ReactSideEffectTags.js）、ReactWorkTag（ReactWorkTags</a:t>
            </a:r>
            <a:r>
              <a:rPr lang="en-US" altLang="zh-CN" dirty="0">
                <a:solidFill>
                  <a:schemeClr val="bg1">
                    <a:lumMod val="50000"/>
                  </a:schemeClr>
                </a:solidFill>
                <a:cs typeface="+mn-ea"/>
                <a:sym typeface="+mn-lt"/>
              </a:rPr>
              <a:t>.js</a:t>
            </a:r>
            <a:r>
              <a:rPr lang="zh-CN" altLang="en-US" dirty="0">
                <a:solidFill>
                  <a:schemeClr val="bg1">
                    <a:lumMod val="50000"/>
                  </a:schemeClr>
                </a:solidFill>
                <a:cs typeface="+mn-ea"/>
                <a:sym typeface="+mn-lt"/>
              </a:rPr>
              <a:t>）、Update &amp; UpdateQueue（enqueueUpdate入栈）</a:t>
            </a:r>
            <a:endParaRPr lang="zh-CN" altLang="en-US" dirty="0">
              <a:solidFill>
                <a:schemeClr val="bg1">
                  <a:lumMod val="50000"/>
                </a:schemeClr>
              </a:solidFill>
              <a:cs typeface="+mn-ea"/>
              <a:sym typeface="+mn-lt"/>
            </a:endParaRPr>
          </a:p>
          <a:p>
            <a:pPr marL="285750" indent="-285750" algn="l">
              <a:lnSpc>
                <a:spcPct val="150000"/>
              </a:lnSpc>
              <a:buFont typeface="Wingdings" panose="05000000000000000000" charset="0"/>
              <a:buChar char=""/>
            </a:pPr>
            <a:r>
              <a:rPr lang="zh-CN" altLang="en-US" dirty="0">
                <a:solidFill>
                  <a:schemeClr val="bg1">
                    <a:lumMod val="50000"/>
                  </a:schemeClr>
                </a:solidFill>
                <a:cs typeface="+mn-ea"/>
                <a:sym typeface="+mn-lt"/>
              </a:rPr>
              <a:t>创建更新：ReactDOM.render、setState与forceUpdate、过期时间计算（ReactFiberExpirationTime</a:t>
            </a:r>
            <a:r>
              <a:rPr lang="en-US" altLang="zh-CN" dirty="0">
                <a:solidFill>
                  <a:schemeClr val="bg1">
                    <a:lumMod val="50000"/>
                  </a:schemeClr>
                </a:solidFill>
                <a:cs typeface="+mn-ea"/>
                <a:sym typeface="+mn-lt"/>
              </a:rPr>
              <a:t>.js</a:t>
            </a:r>
            <a:r>
              <a:rPr lang="zh-CN" altLang="en-US" dirty="0">
                <a:solidFill>
                  <a:schemeClr val="bg1">
                    <a:lumMod val="50000"/>
                  </a:schemeClr>
                </a:solidFill>
                <a:cs typeface="+mn-ea"/>
                <a:sym typeface="+mn-lt"/>
              </a:rPr>
              <a:t>）</a:t>
            </a:r>
            <a:endParaRPr lang="zh-CN" altLang="en-US" dirty="0">
              <a:solidFill>
                <a:schemeClr val="bg1">
                  <a:lumMod val="50000"/>
                </a:schemeClr>
              </a:solidFill>
              <a:cs typeface="+mn-ea"/>
              <a:sym typeface="+mn-lt"/>
            </a:endParaRPr>
          </a:p>
          <a:p>
            <a:pPr marL="285750" indent="-285750" algn="l">
              <a:lnSpc>
                <a:spcPct val="150000"/>
              </a:lnSpc>
              <a:buFont typeface="Wingdings" panose="05000000000000000000" charset="0"/>
              <a:buChar char=""/>
            </a:pPr>
            <a:r>
              <a:rPr lang="zh-CN" altLang="en-US" dirty="0">
                <a:solidFill>
                  <a:schemeClr val="bg1">
                    <a:lumMod val="50000"/>
                  </a:schemeClr>
                </a:solidFill>
                <a:cs typeface="+mn-ea"/>
                <a:sym typeface="+mn-lt"/>
              </a:rPr>
              <a:t>任务调度：isCommitting开头设置为true，结束之后设置为false（ReactDebugFiberPerf.js）</a:t>
            </a:r>
            <a:endParaRPr lang="zh-CN" altLang="en-US" dirty="0">
              <a:solidFill>
                <a:schemeClr val="bg1">
                  <a:lumMod val="50000"/>
                </a:schemeClr>
              </a:solidFill>
              <a:cs typeface="+mn-ea"/>
              <a:sym typeface="+mn-lt"/>
            </a:endParaRPr>
          </a:p>
          <a:p>
            <a:pPr marL="285750" indent="-285750" algn="l">
              <a:lnSpc>
                <a:spcPct val="150000"/>
              </a:lnSpc>
              <a:buFont typeface="Wingdings" panose="05000000000000000000" charset="0"/>
              <a:buChar char=""/>
            </a:pPr>
            <a:r>
              <a:rPr lang="zh-CN" altLang="en-US" dirty="0">
                <a:solidFill>
                  <a:schemeClr val="bg1">
                    <a:lumMod val="50000"/>
                  </a:schemeClr>
                </a:solidFill>
                <a:cs typeface="+mn-ea"/>
                <a:sym typeface="+mn-lt"/>
              </a:rPr>
              <a:t>开始调度：beginWork（ReactFiberWorkLoop.js）reconcileChildren（ReactFiberBeginWork.js）</a:t>
            </a:r>
            <a:endParaRPr lang="zh-CN" altLang="en-US" dirty="0">
              <a:solidFill>
                <a:schemeClr val="bg1">
                  <a:lumMod val="50000"/>
                </a:schemeClr>
              </a:solidFill>
              <a:cs typeface="+mn-ea"/>
              <a:sym typeface="+mn-lt"/>
            </a:endParaRPr>
          </a:p>
          <a:p>
            <a:pPr marL="285750" indent="-285750" algn="l">
              <a:lnSpc>
                <a:spcPct val="150000"/>
              </a:lnSpc>
              <a:buFont typeface="Wingdings" panose="05000000000000000000" charset="0"/>
              <a:buChar char=""/>
            </a:pPr>
            <a:r>
              <a:rPr lang="zh-CN" altLang="en-US" dirty="0">
                <a:solidFill>
                  <a:schemeClr val="bg1">
                    <a:lumMod val="50000"/>
                  </a:schemeClr>
                </a:solidFill>
                <a:cs typeface="+mn-ea"/>
                <a:sym typeface="+mn-lt"/>
              </a:rPr>
              <a:t>commit阶段：commitRoot（ReactFiberWorkLoop.js）</a:t>
            </a:r>
            <a:endParaRPr lang="zh-CN" altLang="en-US" dirty="0">
              <a:solidFill>
                <a:schemeClr val="bg1">
                  <a:lumMod val="50000"/>
                </a:schemeClr>
              </a:solidFill>
              <a:cs typeface="+mn-ea"/>
              <a:sym typeface="+mn-lt"/>
            </a:endParaRPr>
          </a:p>
          <a:p>
            <a:pPr marL="285750" indent="-285750" algn="l">
              <a:lnSpc>
                <a:spcPct val="150000"/>
              </a:lnSpc>
              <a:buFont typeface="Wingdings" panose="05000000000000000000" charset="0"/>
              <a:buChar char=""/>
            </a:pPr>
            <a:r>
              <a:rPr lang="zh-CN" altLang="en-US" dirty="0">
                <a:solidFill>
                  <a:schemeClr val="bg1">
                    <a:lumMod val="50000"/>
                  </a:schemeClr>
                </a:solidFill>
                <a:cs typeface="+mn-ea"/>
                <a:sym typeface="+mn-lt"/>
              </a:rPr>
              <a:t>事件系统初始化：React为了 实现跨平台兼容性，对于事件处理有⾃⼰的⼀套代码。（ReactDOMClientInjection.js）</a:t>
            </a:r>
            <a:endParaRPr lang="zh-CN" altLang="en-US" dirty="0">
              <a:solidFill>
                <a:schemeClr val="bg1">
                  <a:lumMod val="50000"/>
                </a:schemeClr>
              </a:solidFill>
              <a:cs typeface="+mn-ea"/>
              <a:sym typeface="+mn-lt"/>
            </a:endParaRPr>
          </a:p>
          <a:p>
            <a:pPr marL="285750" indent="-285750" algn="l">
              <a:lnSpc>
                <a:spcPct val="150000"/>
              </a:lnSpc>
              <a:buFont typeface="Wingdings" panose="05000000000000000000" charset="0"/>
              <a:buChar char=""/>
            </a:pPr>
            <a:r>
              <a:rPr lang="en-US" altLang="zh-CN" dirty="0">
                <a:solidFill>
                  <a:schemeClr val="bg1">
                    <a:lumMod val="50000"/>
                  </a:schemeClr>
                </a:solidFill>
                <a:cs typeface="+mn-ea"/>
                <a:sym typeface="+mn-lt"/>
              </a:rPr>
              <a:t>setState</a:t>
            </a:r>
            <a:r>
              <a:rPr lang="zh-CN" altLang="en-US" dirty="0">
                <a:solidFill>
                  <a:schemeClr val="bg1">
                    <a:lumMod val="50000"/>
                  </a:schemeClr>
                </a:solidFill>
                <a:cs typeface="+mn-ea"/>
                <a:sym typeface="+mn-lt"/>
              </a:rPr>
              <a:t>：setState并没有直接操作去渲染，⽽是执⾏了⼀个异步的updater队列，使⽤⼀个</a:t>
            </a:r>
            <a:r>
              <a:rPr lang="en-US" altLang="zh-CN" dirty="0">
                <a:solidFill>
                  <a:schemeClr val="bg1">
                    <a:lumMod val="50000"/>
                  </a:schemeClr>
                </a:solidFill>
                <a:cs typeface="+mn-ea"/>
                <a:sym typeface="+mn-lt"/>
              </a:rPr>
              <a:t>U</a:t>
            </a:r>
            <a:r>
              <a:rPr lang="zh-CN" altLang="en-US" dirty="0">
                <a:solidFill>
                  <a:schemeClr val="bg1">
                    <a:lumMod val="50000"/>
                  </a:schemeClr>
                </a:solidFill>
                <a:cs typeface="+mn-ea"/>
                <a:sym typeface="+mn-lt"/>
              </a:rPr>
              <a:t>pdater类来专⻔管理；</a:t>
            </a:r>
            <a:r>
              <a:rPr lang="en-US" altLang="zh-CN" dirty="0">
                <a:solidFill>
                  <a:schemeClr val="bg1">
                    <a:lumMod val="50000"/>
                  </a:schemeClr>
                </a:solidFill>
                <a:cs typeface="+mn-ea"/>
                <a:sym typeface="+mn-lt"/>
              </a:rPr>
              <a:t>setState</a:t>
            </a:r>
            <a:r>
              <a:rPr lang="zh-CN" altLang="en-US" dirty="0">
                <a:solidFill>
                  <a:schemeClr val="bg1">
                    <a:lumMod val="50000"/>
                  </a:schemeClr>
                </a:solidFill>
                <a:cs typeface="+mn-ea"/>
                <a:sym typeface="+mn-lt"/>
              </a:rPr>
              <a:t>异步指的是多个state会合成到⼀起进⾏批量更新</a:t>
            </a:r>
            <a:endParaRPr lang="zh-CN" altLang="en-US" dirty="0">
              <a:solidFill>
                <a:schemeClr val="bg1">
                  <a:lumMod val="50000"/>
                </a:schemeClr>
              </a:solidFill>
              <a:cs typeface="+mn-ea"/>
              <a:sym typeface="+mn-lt"/>
            </a:endParaRPr>
          </a:p>
          <a:p>
            <a:pPr marL="285750" indent="-285750" algn="l">
              <a:lnSpc>
                <a:spcPct val="150000"/>
              </a:lnSpc>
              <a:buFont typeface="Wingdings" panose="05000000000000000000" charset="0"/>
              <a:buChar char=""/>
            </a:pPr>
            <a:r>
              <a:rPr lang="zh-CN" altLang="en-US" dirty="0">
                <a:solidFill>
                  <a:schemeClr val="bg1">
                    <a:lumMod val="50000"/>
                  </a:schemeClr>
                </a:solidFill>
                <a:cs typeface="+mn-ea"/>
                <a:sym typeface="+mn-lt"/>
              </a:rPr>
              <a:t>组件优化：shouldComponentUpdate（可定制需要的组件）、PureComponent（浅比较）、React.memo（React.memo(...)是React v16.6引进来的新属性，是⼀个⾼阶组件。它的作⽤和React.PureComponent类似，是⽤来控制函数组件的重新渲染</a:t>
            </a:r>
            <a:endParaRPr lang="zh-CN" altLang="en-US" dirty="0">
              <a:solidFill>
                <a:schemeClr val="bg1">
                  <a:lumMod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0" y="-5334000"/>
            <a:ext cx="12192000" cy="12192000"/>
          </a:xfrm>
          <a:prstGeom prst="rect">
            <a:avLst/>
          </a:prstGeom>
        </p:spPr>
      </p:pic>
      <p:sp>
        <p:nvSpPr>
          <p:cNvPr id="4" name="矩形 3"/>
          <p:cNvSpPr/>
          <p:nvPr/>
        </p:nvSpPr>
        <p:spPr>
          <a:xfrm>
            <a:off x="1166495" y="1187450"/>
            <a:ext cx="9966960" cy="3658870"/>
          </a:xfrm>
          <a:prstGeom prst="rect">
            <a:avLst/>
          </a:prstGeom>
          <a:solidFill>
            <a:schemeClr val="tx1">
              <a:alpha val="52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1220470" y="1731010"/>
            <a:ext cx="9859645" cy="1014730"/>
          </a:xfrm>
          <a:prstGeom prst="rect">
            <a:avLst/>
          </a:prstGeom>
          <a:noFill/>
        </p:spPr>
        <p:txBody>
          <a:bodyPr wrap="square" rtlCol="0">
            <a:spAutoFit/>
          </a:bodyPr>
          <a:lstStyle/>
          <a:p>
            <a:pPr algn="ctr"/>
            <a:r>
              <a:rPr lang="en-US" altLang="zh-CN" sz="6000" i="1" dirty="0">
                <a:solidFill>
                  <a:schemeClr val="bg1"/>
                </a:solidFill>
                <a:cs typeface="+mn-ea"/>
                <a:sym typeface="+mn-lt"/>
              </a:rPr>
              <a:t>Fiber?</a:t>
            </a:r>
            <a:endParaRPr lang="en-US" altLang="zh-CN" sz="6000" i="1" dirty="0">
              <a:solidFill>
                <a:schemeClr val="bg1"/>
              </a:solidFill>
              <a:cs typeface="+mn-ea"/>
              <a:sym typeface="+mn-lt"/>
            </a:endParaRPr>
          </a:p>
        </p:txBody>
      </p:sp>
      <p:sp>
        <p:nvSpPr>
          <p:cNvPr id="6" name="文本框 5"/>
          <p:cNvSpPr txBox="1"/>
          <p:nvPr/>
        </p:nvSpPr>
        <p:spPr>
          <a:xfrm>
            <a:off x="1524635" y="3208020"/>
            <a:ext cx="9250680" cy="534035"/>
          </a:xfrm>
          <a:prstGeom prst="rect">
            <a:avLst/>
          </a:prstGeom>
          <a:noFill/>
        </p:spPr>
        <p:txBody>
          <a:bodyPr wrap="square" rtlCol="0">
            <a:spAutoFit/>
          </a:bodyPr>
          <a:lstStyle/>
          <a:p>
            <a:pPr indent="0" algn="l">
              <a:lnSpc>
                <a:spcPct val="120000"/>
              </a:lnSpc>
              <a:buFont typeface="Wingdings" panose="05000000000000000000" charset="0"/>
              <a:buNone/>
            </a:pPr>
            <a:r>
              <a:rPr lang="zh-CN" altLang="en-US" sz="2400" dirty="0">
                <a:solidFill>
                  <a:schemeClr val="bg1"/>
                </a:solidFill>
                <a:cs typeface="+mn-ea"/>
                <a:sym typeface="+mn-lt"/>
              </a:rPr>
              <a:t>官方的一句话解释是“React Fiber是对核心算法的一次重新实现”。</a:t>
            </a:r>
            <a:endParaRPr lang="zh-CN" altLang="en-US" sz="24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stretch>
            <a:fillRect/>
          </a:stretch>
        </p:blipFill>
        <p:spPr>
          <a:xfrm flipH="1">
            <a:off x="450234" y="342900"/>
            <a:ext cx="1302369" cy="1276595"/>
          </a:xfrm>
          <a:prstGeom prst="rect">
            <a:avLst/>
          </a:prstGeom>
        </p:spPr>
      </p:pic>
      <p:sp>
        <p:nvSpPr>
          <p:cNvPr id="9" name="文本框 8"/>
          <p:cNvSpPr txBox="1"/>
          <p:nvPr/>
        </p:nvSpPr>
        <p:spPr>
          <a:xfrm>
            <a:off x="450215" y="720090"/>
            <a:ext cx="11332845" cy="521970"/>
          </a:xfrm>
          <a:prstGeom prst="rect">
            <a:avLst/>
          </a:prstGeom>
          <a:noFill/>
        </p:spPr>
        <p:txBody>
          <a:bodyPr wrap="square" rtlCol="0">
            <a:spAutoFit/>
          </a:bodyPr>
          <a:lstStyle/>
          <a:p>
            <a:r>
              <a:rPr lang="zh-CN" altLang="en-US" sz="2800" b="1" dirty="0">
                <a:solidFill>
                  <a:schemeClr val="bg1">
                    <a:lumMod val="50000"/>
                  </a:schemeClr>
                </a:solidFill>
                <a:cs typeface="+mn-ea"/>
                <a:sym typeface="+mn-lt"/>
              </a:rPr>
              <a:t>什么是fiber</a:t>
            </a:r>
            <a:endParaRPr lang="zh-CN" altLang="en-US" sz="2800" b="1" dirty="0">
              <a:solidFill>
                <a:schemeClr val="bg1">
                  <a:lumMod val="50000"/>
                </a:schemeClr>
              </a:solidFill>
              <a:cs typeface="+mn-ea"/>
              <a:sym typeface="+mn-lt"/>
            </a:endParaRPr>
          </a:p>
        </p:txBody>
      </p:sp>
      <p:sp>
        <p:nvSpPr>
          <p:cNvPr id="2" name="文本框 10"/>
          <p:cNvSpPr txBox="1"/>
          <p:nvPr/>
        </p:nvSpPr>
        <p:spPr>
          <a:xfrm>
            <a:off x="429260" y="1884680"/>
            <a:ext cx="11332845" cy="2528570"/>
          </a:xfrm>
          <a:prstGeom prst="rect">
            <a:avLst/>
          </a:prstGeom>
          <a:noFill/>
        </p:spPr>
        <p:txBody>
          <a:bodyPr wrap="square" rtlCol="0">
            <a:spAutoFit/>
          </a:bodyPr>
          <a:p>
            <a:pPr algn="l">
              <a:lnSpc>
                <a:spcPct val="220000"/>
              </a:lnSpc>
            </a:pPr>
            <a:r>
              <a:rPr sz="2400" dirty="0">
                <a:solidFill>
                  <a:schemeClr val="bg1">
                    <a:lumMod val="50000"/>
                  </a:schemeClr>
                </a:solidFill>
                <a:cs typeface="+mn-ea"/>
                <a:sym typeface="+mn-lt"/>
              </a:rPr>
              <a:t>A Fiber is work on a Component that needs to be done or was done. There can be more than one per component.</a:t>
            </a:r>
            <a:endParaRPr sz="2400" dirty="0">
              <a:solidFill>
                <a:schemeClr val="bg1">
                  <a:lumMod val="50000"/>
                </a:schemeClr>
              </a:solidFill>
              <a:cs typeface="+mn-ea"/>
              <a:sym typeface="+mn-lt"/>
            </a:endParaRPr>
          </a:p>
          <a:p>
            <a:pPr algn="l">
              <a:lnSpc>
                <a:spcPct val="220000"/>
              </a:lnSpc>
            </a:pPr>
            <a:r>
              <a:rPr sz="2400" dirty="0">
                <a:solidFill>
                  <a:schemeClr val="bg1">
                    <a:lumMod val="50000"/>
                  </a:schemeClr>
                </a:solidFill>
                <a:cs typeface="+mn-ea"/>
                <a:sym typeface="+mn-lt"/>
              </a:rPr>
              <a:t>fiber是指组件上将要完成或者已经完成的任务，每个组件可以⼀个或者多个。</a:t>
            </a:r>
            <a:endParaRPr sz="2400" dirty="0">
              <a:solidFill>
                <a:schemeClr val="bg1">
                  <a:lumMod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cstate="screen"/>
          <a:srcRect/>
          <a:stretch>
            <a:fillRect/>
          </a:stretch>
        </p:blipFill>
        <p:spPr>
          <a:xfrm>
            <a:off x="9556750" y="15875"/>
            <a:ext cx="2620645" cy="2595245"/>
          </a:xfrm>
          <a:prstGeom prst="rect">
            <a:avLst/>
          </a:prstGeom>
        </p:spPr>
      </p:pic>
      <p:sp>
        <p:nvSpPr>
          <p:cNvPr id="9" name="文本框 8"/>
          <p:cNvSpPr txBox="1"/>
          <p:nvPr/>
        </p:nvSpPr>
        <p:spPr>
          <a:xfrm>
            <a:off x="450215" y="1619250"/>
            <a:ext cx="5045710" cy="4076700"/>
          </a:xfrm>
          <a:prstGeom prst="rect">
            <a:avLst/>
          </a:prstGeom>
          <a:noFill/>
        </p:spPr>
        <p:txBody>
          <a:bodyPr wrap="square" rtlCol="0">
            <a:spAutoFit/>
          </a:bodyPr>
          <a:lstStyle/>
          <a:p>
            <a:pPr indent="0" algn="l">
              <a:lnSpc>
                <a:spcPct val="180000"/>
              </a:lnSpc>
              <a:buNone/>
            </a:pPr>
            <a:r>
              <a:rPr lang="zh-CN" sz="2400" dirty="0">
                <a:solidFill>
                  <a:schemeClr val="bg1">
                    <a:lumMod val="50000"/>
                  </a:schemeClr>
                </a:solidFill>
                <a:cs typeface="+mn-ea"/>
                <a:sym typeface="+mn-lt"/>
              </a:rPr>
              <a:t>劣势：</a:t>
            </a:r>
            <a:r>
              <a:rPr sz="2400" dirty="0">
                <a:solidFill>
                  <a:schemeClr val="bg1">
                    <a:lumMod val="50000"/>
                  </a:schemeClr>
                </a:solidFill>
                <a:cs typeface="+mn-ea"/>
                <a:sym typeface="+mn-lt"/>
              </a:rPr>
              <a:t>对于⼤型项⽬，组件树会很⼤，这个时候递归遍历的成本就会很⾼，会造成主线程被持续占⽤，结果就是主线程上的布局、动画等周期性任务就⽆法⽴即得到处理，造成视觉上的卡顿，影响⽤户体验。</a:t>
            </a:r>
            <a:endParaRPr sz="2400" dirty="0">
              <a:solidFill>
                <a:schemeClr val="bg1">
                  <a:lumMod val="50000"/>
                </a:schemeClr>
              </a:solidFill>
              <a:cs typeface="+mn-ea"/>
              <a:sym typeface="+mn-lt"/>
            </a:endParaRPr>
          </a:p>
        </p:txBody>
      </p:sp>
      <p:pic>
        <p:nvPicPr>
          <p:cNvPr id="8" name="图片 2"/>
          <p:cNvPicPr>
            <a:picLocks noChangeAspect="1"/>
          </p:cNvPicPr>
          <p:nvPr/>
        </p:nvPicPr>
        <p:blipFill>
          <a:blip r:embed="rId2" cstate="screen"/>
          <a:stretch>
            <a:fillRect/>
          </a:stretch>
        </p:blipFill>
        <p:spPr>
          <a:xfrm flipH="1">
            <a:off x="450234" y="342900"/>
            <a:ext cx="1302369" cy="1276595"/>
          </a:xfrm>
          <a:prstGeom prst="rect">
            <a:avLst/>
          </a:prstGeom>
        </p:spPr>
      </p:pic>
      <p:sp>
        <p:nvSpPr>
          <p:cNvPr id="10" name="文本框 8"/>
          <p:cNvSpPr txBox="1"/>
          <p:nvPr/>
        </p:nvSpPr>
        <p:spPr>
          <a:xfrm>
            <a:off x="450215" y="720090"/>
            <a:ext cx="2748915" cy="521970"/>
          </a:xfrm>
          <a:prstGeom prst="rect">
            <a:avLst/>
          </a:prstGeom>
          <a:noFill/>
        </p:spPr>
        <p:txBody>
          <a:bodyPr wrap="square" rtlCol="0">
            <a:spAutoFit/>
          </a:bodyPr>
          <a:lstStyle/>
          <a:p>
            <a:r>
              <a:rPr lang="zh-CN" altLang="en-US" sz="2800" b="1" dirty="0">
                <a:solidFill>
                  <a:schemeClr val="bg1">
                    <a:lumMod val="50000"/>
                  </a:schemeClr>
                </a:solidFill>
                <a:cs typeface="+mn-ea"/>
                <a:sym typeface="+mn-lt"/>
              </a:rPr>
              <a:t>为什么需要fiber</a:t>
            </a:r>
            <a:endParaRPr lang="zh-CN" altLang="en-US" sz="2800" b="1" dirty="0">
              <a:solidFill>
                <a:schemeClr val="bg1">
                  <a:lumMod val="50000"/>
                </a:schemeClr>
              </a:solidFill>
              <a:cs typeface="+mn-ea"/>
              <a:sym typeface="+mn-lt"/>
            </a:endParaRPr>
          </a:p>
        </p:txBody>
      </p:sp>
      <p:sp>
        <p:nvSpPr>
          <p:cNvPr id="12" name="文本框 8"/>
          <p:cNvSpPr txBox="1"/>
          <p:nvPr/>
        </p:nvSpPr>
        <p:spPr>
          <a:xfrm>
            <a:off x="5575935" y="2611120"/>
            <a:ext cx="6363970" cy="3412490"/>
          </a:xfrm>
          <a:prstGeom prst="rect">
            <a:avLst/>
          </a:prstGeom>
          <a:noFill/>
        </p:spPr>
        <p:txBody>
          <a:bodyPr wrap="square" rtlCol="0">
            <a:spAutoFit/>
          </a:bodyPr>
          <a:lstStyle/>
          <a:p>
            <a:pPr marL="342900" indent="-342900" algn="l">
              <a:lnSpc>
                <a:spcPct val="180000"/>
              </a:lnSpc>
              <a:buFont typeface="Wingdings" panose="05000000000000000000" charset="0"/>
              <a:buChar char=""/>
            </a:pPr>
            <a:r>
              <a:rPr sz="2400" dirty="0">
                <a:solidFill>
                  <a:schemeClr val="bg1">
                    <a:lumMod val="50000"/>
                  </a:schemeClr>
                </a:solidFill>
                <a:cs typeface="+mn-ea"/>
                <a:sym typeface="+mn-lt"/>
              </a:rPr>
              <a:t>任务分解</a:t>
            </a:r>
            <a:endParaRPr sz="2400" dirty="0">
              <a:solidFill>
                <a:schemeClr val="bg1">
                  <a:lumMod val="50000"/>
                </a:schemeClr>
              </a:solidFill>
              <a:cs typeface="+mn-ea"/>
              <a:sym typeface="+mn-lt"/>
            </a:endParaRPr>
          </a:p>
          <a:p>
            <a:pPr marL="342900" indent="-342900" algn="l">
              <a:lnSpc>
                <a:spcPct val="180000"/>
              </a:lnSpc>
              <a:buFont typeface="Wingdings" panose="05000000000000000000" charset="0"/>
              <a:buChar char=""/>
            </a:pPr>
            <a:r>
              <a:rPr sz="2400" dirty="0">
                <a:solidFill>
                  <a:schemeClr val="bg1">
                    <a:lumMod val="50000"/>
                  </a:schemeClr>
                </a:solidFill>
                <a:cs typeface="+mn-ea"/>
                <a:sym typeface="+mn-lt"/>
              </a:rPr>
              <a:t>增量渲染（把渲染任务拆分成块，匀到多帧）</a:t>
            </a:r>
            <a:endParaRPr sz="2400" dirty="0">
              <a:solidFill>
                <a:schemeClr val="bg1">
                  <a:lumMod val="50000"/>
                </a:schemeClr>
              </a:solidFill>
              <a:cs typeface="+mn-ea"/>
              <a:sym typeface="+mn-lt"/>
            </a:endParaRPr>
          </a:p>
          <a:p>
            <a:pPr marL="342900" indent="-342900" algn="l">
              <a:lnSpc>
                <a:spcPct val="180000"/>
              </a:lnSpc>
              <a:buFont typeface="Wingdings" panose="05000000000000000000" charset="0"/>
              <a:buChar char=""/>
            </a:pPr>
            <a:r>
              <a:rPr lang="zh-CN" sz="2400" dirty="0">
                <a:solidFill>
                  <a:schemeClr val="bg1">
                    <a:lumMod val="50000"/>
                  </a:schemeClr>
                </a:solidFill>
                <a:cs typeface="+mn-ea"/>
                <a:sym typeface="+mn-lt"/>
              </a:rPr>
              <a:t>更新时能够暂停，终⽌，复⽤渲染任务</a:t>
            </a:r>
            <a:endParaRPr lang="zh-CN" sz="2400" dirty="0">
              <a:solidFill>
                <a:schemeClr val="bg1">
                  <a:lumMod val="50000"/>
                </a:schemeClr>
              </a:solidFill>
              <a:cs typeface="+mn-ea"/>
              <a:sym typeface="+mn-lt"/>
            </a:endParaRPr>
          </a:p>
          <a:p>
            <a:pPr marL="342900" indent="-342900" algn="l">
              <a:lnSpc>
                <a:spcPct val="180000"/>
              </a:lnSpc>
              <a:buFont typeface="Wingdings" panose="05000000000000000000" charset="0"/>
              <a:buChar char=""/>
            </a:pPr>
            <a:r>
              <a:rPr lang="zh-CN" sz="2400" dirty="0">
                <a:solidFill>
                  <a:schemeClr val="bg1">
                    <a:lumMod val="50000"/>
                  </a:schemeClr>
                </a:solidFill>
                <a:cs typeface="+mn-ea"/>
                <a:sym typeface="+mn-lt"/>
              </a:rPr>
              <a:t>给不同类型的更新赋予优先级</a:t>
            </a:r>
            <a:endParaRPr lang="zh-CN" sz="2400" dirty="0">
              <a:solidFill>
                <a:schemeClr val="bg1">
                  <a:lumMod val="50000"/>
                </a:schemeClr>
              </a:solidFill>
              <a:cs typeface="+mn-ea"/>
              <a:sym typeface="+mn-lt"/>
            </a:endParaRPr>
          </a:p>
          <a:p>
            <a:pPr marL="342900" indent="-342900" algn="l">
              <a:lnSpc>
                <a:spcPct val="180000"/>
              </a:lnSpc>
              <a:buFont typeface="Wingdings" panose="05000000000000000000" charset="0"/>
              <a:buChar char=""/>
            </a:pPr>
            <a:r>
              <a:rPr lang="zh-CN" sz="2400" dirty="0">
                <a:solidFill>
                  <a:schemeClr val="bg1">
                    <a:lumMod val="50000"/>
                  </a:schemeClr>
                </a:solidFill>
                <a:cs typeface="+mn-ea"/>
                <a:sym typeface="+mn-lt"/>
              </a:rPr>
              <a:t>更流畅</a:t>
            </a:r>
            <a:endParaRPr lang="zh-CN" sz="2400" dirty="0">
              <a:solidFill>
                <a:schemeClr val="bg1">
                  <a:lumMod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stretch>
            <a:fillRect/>
          </a:stretch>
        </p:blipFill>
        <p:spPr>
          <a:xfrm flipH="1">
            <a:off x="450234" y="342900"/>
            <a:ext cx="1302369" cy="1276595"/>
          </a:xfrm>
          <a:prstGeom prst="rect">
            <a:avLst/>
          </a:prstGeom>
        </p:spPr>
      </p:pic>
      <p:sp>
        <p:nvSpPr>
          <p:cNvPr id="9" name="文本框 8"/>
          <p:cNvSpPr txBox="1"/>
          <p:nvPr/>
        </p:nvSpPr>
        <p:spPr>
          <a:xfrm>
            <a:off x="450215" y="720090"/>
            <a:ext cx="11332845" cy="521970"/>
          </a:xfrm>
          <a:prstGeom prst="rect">
            <a:avLst/>
          </a:prstGeom>
          <a:noFill/>
        </p:spPr>
        <p:txBody>
          <a:bodyPr wrap="square" rtlCol="0">
            <a:spAutoFit/>
          </a:bodyPr>
          <a:lstStyle/>
          <a:p>
            <a:r>
              <a:rPr lang="en-US" altLang="zh-CN" sz="2800" b="1" dirty="0">
                <a:solidFill>
                  <a:schemeClr val="bg1">
                    <a:lumMod val="50000"/>
                  </a:schemeClr>
                </a:solidFill>
                <a:cs typeface="+mn-ea"/>
                <a:sym typeface="+mn-lt"/>
              </a:rPr>
              <a:t>F</a:t>
            </a:r>
            <a:r>
              <a:rPr lang="zh-CN" altLang="en-US" sz="2800" b="1" dirty="0">
                <a:solidFill>
                  <a:schemeClr val="bg1">
                    <a:lumMod val="50000"/>
                  </a:schemeClr>
                </a:solidFill>
                <a:cs typeface="+mn-ea"/>
                <a:sym typeface="+mn-lt"/>
              </a:rPr>
              <a:t>iber的实现</a:t>
            </a:r>
            <a:endParaRPr lang="zh-CN" altLang="en-US" sz="2800" b="1" dirty="0">
              <a:solidFill>
                <a:schemeClr val="bg1">
                  <a:lumMod val="50000"/>
                </a:schemeClr>
              </a:solidFill>
              <a:cs typeface="+mn-ea"/>
              <a:sym typeface="+mn-lt"/>
            </a:endParaRPr>
          </a:p>
        </p:txBody>
      </p:sp>
      <p:sp>
        <p:nvSpPr>
          <p:cNvPr id="2" name="文本框 10"/>
          <p:cNvSpPr txBox="1"/>
          <p:nvPr/>
        </p:nvSpPr>
        <p:spPr>
          <a:xfrm>
            <a:off x="450215" y="2141220"/>
            <a:ext cx="11332845" cy="4523105"/>
          </a:xfrm>
          <a:prstGeom prst="rect">
            <a:avLst/>
          </a:prstGeom>
          <a:noFill/>
        </p:spPr>
        <p:txBody>
          <a:bodyPr wrap="square" rtlCol="0">
            <a:spAutoFit/>
          </a:bodyPr>
          <a:p>
            <a:pPr algn="l">
              <a:lnSpc>
                <a:spcPct val="150000"/>
              </a:lnSpc>
            </a:pPr>
            <a:r>
              <a:rPr sz="2400" dirty="0">
                <a:solidFill>
                  <a:schemeClr val="bg1">
                    <a:lumMod val="50000"/>
                  </a:schemeClr>
                </a:solidFill>
                <a:cs typeface="+mn-ea"/>
                <a:sym typeface="+mn-lt"/>
              </a:rPr>
              <a:t>callback</a:t>
            </a:r>
            <a:endParaRPr sz="2400" dirty="0">
              <a:solidFill>
                <a:schemeClr val="bg1">
                  <a:lumMod val="50000"/>
                </a:schemeClr>
              </a:solidFill>
              <a:cs typeface="+mn-ea"/>
              <a:sym typeface="+mn-lt"/>
            </a:endParaRPr>
          </a:p>
          <a:p>
            <a:pPr algn="l">
              <a:lnSpc>
                <a:spcPct val="150000"/>
              </a:lnSpc>
            </a:pPr>
            <a:r>
              <a:rPr sz="2400" dirty="0">
                <a:solidFill>
                  <a:schemeClr val="bg1">
                    <a:lumMod val="50000"/>
                  </a:schemeClr>
                </a:solidFill>
                <a:cs typeface="+mn-ea"/>
                <a:sym typeface="+mn-lt"/>
              </a:rPr>
              <a:t>⼀个在事件循环空闲时即将被调⽤的函数的引⽤。函数会接收到⼀个名为 IdleDeadline 的参数，这个参数可以获取当前空闲时间以及回调是否在超时时间前已经执⾏的状态。</a:t>
            </a:r>
            <a:endParaRPr sz="2400" dirty="0">
              <a:solidFill>
                <a:schemeClr val="bg1">
                  <a:lumMod val="50000"/>
                </a:schemeClr>
              </a:solidFill>
              <a:cs typeface="+mn-ea"/>
              <a:sym typeface="+mn-lt"/>
            </a:endParaRPr>
          </a:p>
          <a:p>
            <a:pPr algn="l">
              <a:lnSpc>
                <a:spcPct val="150000"/>
              </a:lnSpc>
            </a:pPr>
            <a:r>
              <a:rPr sz="2400" dirty="0">
                <a:solidFill>
                  <a:schemeClr val="bg1">
                    <a:lumMod val="50000"/>
                  </a:schemeClr>
                </a:solidFill>
                <a:cs typeface="+mn-ea"/>
                <a:sym typeface="+mn-lt"/>
              </a:rPr>
              <a:t>options 可选</a:t>
            </a:r>
            <a:endParaRPr sz="2400" dirty="0">
              <a:solidFill>
                <a:schemeClr val="bg1">
                  <a:lumMod val="50000"/>
                </a:schemeClr>
              </a:solidFill>
              <a:cs typeface="+mn-ea"/>
              <a:sym typeface="+mn-lt"/>
            </a:endParaRPr>
          </a:p>
          <a:p>
            <a:pPr algn="l">
              <a:lnSpc>
                <a:spcPct val="150000"/>
              </a:lnSpc>
            </a:pPr>
            <a:r>
              <a:rPr sz="2400" dirty="0">
                <a:solidFill>
                  <a:schemeClr val="bg1">
                    <a:lumMod val="50000"/>
                  </a:schemeClr>
                </a:solidFill>
                <a:cs typeface="+mn-ea"/>
                <a:sym typeface="+mn-lt"/>
              </a:rPr>
              <a:t>包括可选的配置参数。具有如下属性：timeout：如果指定了timeout并具有⼀个正值，并且尚未通过超时毫秒数调⽤回调，那么回调会在下⼀次空闲时期被强制执⾏，尽管这样很可能会对性能造成负⾯影响。</a:t>
            </a:r>
            <a:endParaRPr sz="2400" dirty="0">
              <a:solidFill>
                <a:schemeClr val="bg1">
                  <a:lumMod val="50000"/>
                </a:schemeClr>
              </a:solidFill>
              <a:cs typeface="+mn-ea"/>
              <a:sym typeface="+mn-lt"/>
            </a:endParaRPr>
          </a:p>
        </p:txBody>
      </p:sp>
      <p:sp>
        <p:nvSpPr>
          <p:cNvPr id="6" name="文本框 5"/>
          <p:cNvSpPr txBox="1"/>
          <p:nvPr/>
        </p:nvSpPr>
        <p:spPr>
          <a:xfrm>
            <a:off x="450215" y="1619250"/>
            <a:ext cx="11333480" cy="521970"/>
          </a:xfrm>
          <a:prstGeom prst="rect">
            <a:avLst/>
          </a:prstGeom>
          <a:noFill/>
        </p:spPr>
        <p:txBody>
          <a:bodyPr wrap="square" rtlCol="0">
            <a:spAutoFit/>
          </a:bodyPr>
          <a:p>
            <a:pPr algn="l"/>
            <a:r>
              <a:rPr lang="zh-CN" altLang="en-US" sz="2800" dirty="0">
                <a:solidFill>
                  <a:schemeClr val="tx1">
                    <a:lumMod val="95000"/>
                    <a:lumOff val="5000"/>
                  </a:schemeClr>
                </a:solidFill>
                <a:cs typeface="+mn-ea"/>
                <a:sym typeface="+mn-lt"/>
              </a:rPr>
              <a:t>window.requestIdleCallback(callback[, options])</a:t>
            </a:r>
            <a:endParaRPr lang="zh-CN" altLang="en-US" sz="2800" dirty="0">
              <a:solidFill>
                <a:schemeClr val="tx1">
                  <a:lumMod val="95000"/>
                  <a:lumOff val="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stretch>
            <a:fillRect/>
          </a:stretch>
        </p:blipFill>
        <p:spPr>
          <a:xfrm flipH="1">
            <a:off x="450234" y="342900"/>
            <a:ext cx="1302369" cy="1276595"/>
          </a:xfrm>
          <a:prstGeom prst="rect">
            <a:avLst/>
          </a:prstGeom>
        </p:spPr>
      </p:pic>
      <p:sp>
        <p:nvSpPr>
          <p:cNvPr id="9" name="文本框 8"/>
          <p:cNvSpPr txBox="1"/>
          <p:nvPr/>
        </p:nvSpPr>
        <p:spPr>
          <a:xfrm>
            <a:off x="450215" y="720090"/>
            <a:ext cx="11332845" cy="521970"/>
          </a:xfrm>
          <a:prstGeom prst="rect">
            <a:avLst/>
          </a:prstGeom>
          <a:noFill/>
        </p:spPr>
        <p:txBody>
          <a:bodyPr wrap="square" rtlCol="0">
            <a:spAutoFit/>
          </a:bodyPr>
          <a:lstStyle/>
          <a:p>
            <a:r>
              <a:rPr lang="zh-CN" altLang="en-US" sz="2800" b="1" dirty="0">
                <a:solidFill>
                  <a:schemeClr val="bg1">
                    <a:lumMod val="50000"/>
                  </a:schemeClr>
                </a:solidFill>
                <a:cs typeface="+mn-ea"/>
                <a:sym typeface="+mn-lt"/>
              </a:rPr>
              <a:t>关于fiber</a:t>
            </a:r>
            <a:endParaRPr lang="zh-CN" altLang="en-US" sz="2800" b="1" dirty="0">
              <a:solidFill>
                <a:schemeClr val="bg1">
                  <a:lumMod val="50000"/>
                </a:schemeClr>
              </a:solidFill>
              <a:cs typeface="+mn-ea"/>
              <a:sym typeface="+mn-lt"/>
            </a:endParaRPr>
          </a:p>
        </p:txBody>
      </p:sp>
      <p:sp>
        <p:nvSpPr>
          <p:cNvPr id="2" name="文本框 10"/>
          <p:cNvSpPr txBox="1"/>
          <p:nvPr/>
        </p:nvSpPr>
        <p:spPr>
          <a:xfrm>
            <a:off x="450215" y="2261235"/>
            <a:ext cx="11332845" cy="1715770"/>
          </a:xfrm>
          <a:prstGeom prst="rect">
            <a:avLst/>
          </a:prstGeom>
          <a:noFill/>
        </p:spPr>
        <p:txBody>
          <a:bodyPr wrap="square" rtlCol="0">
            <a:spAutoFit/>
          </a:bodyPr>
          <a:p>
            <a:pPr algn="l">
              <a:lnSpc>
                <a:spcPct val="220000"/>
              </a:lnSpc>
            </a:pPr>
            <a:r>
              <a:rPr sz="2400" dirty="0">
                <a:solidFill>
                  <a:schemeClr val="bg1">
                    <a:lumMod val="50000"/>
                  </a:schemeClr>
                </a:solidFill>
                <a:cs typeface="+mn-ea"/>
                <a:sym typeface="+mn-lt"/>
              </a:rPr>
              <a:t>⼀个更新过程可能被打断，所以React Fiber⼀个更新过程被分为两个阶段(Phase)：第⼀个阶段Reconciliation Phase和第⼆阶段Commit Phase。</a:t>
            </a:r>
            <a:endParaRPr sz="2400" dirty="0">
              <a:solidFill>
                <a:schemeClr val="bg1">
                  <a:lumMod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0" y="-5334000"/>
            <a:ext cx="12192000" cy="12192000"/>
          </a:xfrm>
          <a:prstGeom prst="rect">
            <a:avLst/>
          </a:prstGeom>
        </p:spPr>
      </p:pic>
      <p:sp>
        <p:nvSpPr>
          <p:cNvPr id="4" name="矩形 3"/>
          <p:cNvSpPr/>
          <p:nvPr/>
        </p:nvSpPr>
        <p:spPr>
          <a:xfrm>
            <a:off x="1166495" y="1187450"/>
            <a:ext cx="9966960" cy="3658870"/>
          </a:xfrm>
          <a:prstGeom prst="rect">
            <a:avLst/>
          </a:prstGeom>
          <a:solidFill>
            <a:schemeClr val="tx1">
              <a:alpha val="52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1220470" y="1731010"/>
            <a:ext cx="9859645" cy="1014730"/>
          </a:xfrm>
          <a:prstGeom prst="rect">
            <a:avLst/>
          </a:prstGeom>
          <a:noFill/>
        </p:spPr>
        <p:txBody>
          <a:bodyPr wrap="square" rtlCol="0">
            <a:spAutoFit/>
          </a:bodyPr>
          <a:lstStyle/>
          <a:p>
            <a:pPr algn="ctr"/>
            <a:r>
              <a:rPr lang="en-US" altLang="zh-CN" sz="6000" i="1" dirty="0">
                <a:solidFill>
                  <a:schemeClr val="bg1"/>
                </a:solidFill>
                <a:cs typeface="+mn-ea"/>
                <a:sym typeface="+mn-lt"/>
              </a:rPr>
              <a:t>Hooks?</a:t>
            </a:r>
            <a:endParaRPr lang="en-US" altLang="zh-CN" sz="6000" i="1" dirty="0">
              <a:solidFill>
                <a:schemeClr val="bg1"/>
              </a:solidFill>
              <a:cs typeface="+mn-ea"/>
              <a:sym typeface="+mn-lt"/>
            </a:endParaRPr>
          </a:p>
        </p:txBody>
      </p:sp>
      <p:sp>
        <p:nvSpPr>
          <p:cNvPr id="6" name="文本框 5"/>
          <p:cNvSpPr txBox="1"/>
          <p:nvPr/>
        </p:nvSpPr>
        <p:spPr>
          <a:xfrm>
            <a:off x="1524635" y="3208020"/>
            <a:ext cx="9250680" cy="1420495"/>
          </a:xfrm>
          <a:prstGeom prst="rect">
            <a:avLst/>
          </a:prstGeom>
          <a:noFill/>
        </p:spPr>
        <p:txBody>
          <a:bodyPr wrap="square" rtlCol="0">
            <a:spAutoFit/>
          </a:bodyPr>
          <a:lstStyle/>
          <a:p>
            <a:pPr indent="0" algn="l">
              <a:lnSpc>
                <a:spcPct val="120000"/>
              </a:lnSpc>
              <a:buFont typeface="Wingdings" panose="05000000000000000000" charset="0"/>
              <a:buNone/>
            </a:pPr>
            <a:r>
              <a:rPr lang="zh-CN" altLang="en-US" sz="2400" dirty="0">
                <a:solidFill>
                  <a:schemeClr val="bg1"/>
                </a:solidFill>
                <a:cs typeface="+mn-ea"/>
                <a:sym typeface="+mn-lt"/>
              </a:rPr>
              <a:t>让函数组件有了状态，可以替代class</a:t>
            </a:r>
            <a:endParaRPr lang="zh-CN" altLang="en-US" sz="2400" dirty="0">
              <a:solidFill>
                <a:schemeClr val="bg1"/>
              </a:solidFill>
              <a:cs typeface="+mn-ea"/>
              <a:sym typeface="+mn-lt"/>
            </a:endParaRPr>
          </a:p>
          <a:p>
            <a:pPr indent="0" algn="l">
              <a:lnSpc>
                <a:spcPct val="120000"/>
              </a:lnSpc>
              <a:buFont typeface="Wingdings" panose="05000000000000000000" charset="0"/>
              <a:buNone/>
            </a:pPr>
            <a:r>
              <a:rPr lang="zh-CN" altLang="en-US" sz="2400" dirty="0">
                <a:solidFill>
                  <a:schemeClr val="bg1"/>
                </a:solidFill>
                <a:cs typeface="+mn-ea"/>
                <a:sym typeface="+mn-lt"/>
              </a:rPr>
              <a:t>。。。。。。</a:t>
            </a:r>
            <a:endParaRPr lang="zh-CN" altLang="en-US" sz="2400" dirty="0">
              <a:solidFill>
                <a:schemeClr val="bg1"/>
              </a:solidFill>
              <a:cs typeface="+mn-ea"/>
              <a:sym typeface="+mn-lt"/>
            </a:endParaRPr>
          </a:p>
          <a:p>
            <a:pPr indent="0" algn="l">
              <a:lnSpc>
                <a:spcPct val="120000"/>
              </a:lnSpc>
              <a:buFont typeface="Wingdings" panose="05000000000000000000" charset="0"/>
              <a:buNone/>
            </a:pPr>
            <a:r>
              <a:rPr lang="zh-CN" altLang="en-US" sz="2400" dirty="0">
                <a:solidFill>
                  <a:schemeClr val="bg1"/>
                </a:solidFill>
                <a:cs typeface="+mn-ea"/>
                <a:sym typeface="+mn-lt"/>
              </a:rPr>
              <a:t>敬请期待吧</a:t>
            </a:r>
            <a:r>
              <a:rPr lang="en-US" altLang="zh-CN" sz="2400" dirty="0">
                <a:solidFill>
                  <a:schemeClr val="bg1"/>
                </a:solidFill>
                <a:cs typeface="+mn-ea"/>
                <a:sym typeface="+mn-lt"/>
              </a:rPr>
              <a:t>~</a:t>
            </a:r>
            <a:endParaRPr lang="en-US" altLang="zh-CN" sz="24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41960" y="1504950"/>
            <a:ext cx="11306810" cy="5262245"/>
          </a:xfrm>
          <a:prstGeom prst="rect">
            <a:avLst/>
          </a:prstGeom>
          <a:noFill/>
        </p:spPr>
        <p:txBody>
          <a:bodyPr wrap="square" rtlCol="0">
            <a:spAutoFit/>
          </a:bodyPr>
          <a:lstStyle/>
          <a:p>
            <a:pPr marL="342900" indent="-342900" algn="l">
              <a:lnSpc>
                <a:spcPct val="150000"/>
              </a:lnSpc>
              <a:buFont typeface="Wingdings" panose="05000000000000000000" charset="0"/>
              <a:buChar char=""/>
            </a:pPr>
            <a:r>
              <a:rPr lang="en-US" altLang="zh-CN" sz="1600" dirty="0">
                <a:solidFill>
                  <a:schemeClr val="bg1">
                    <a:lumMod val="50000"/>
                  </a:schemeClr>
                </a:solidFill>
                <a:cs typeface="+mn-ea"/>
                <a:sym typeface="+mn-lt"/>
              </a:rPr>
              <a:t>V</a:t>
            </a:r>
            <a:r>
              <a:rPr lang="zh-CN" altLang="en-US" sz="1600" dirty="0">
                <a:solidFill>
                  <a:schemeClr val="bg1">
                    <a:lumMod val="50000"/>
                  </a:schemeClr>
                </a:solidFill>
                <a:cs typeface="+mn-ea"/>
                <a:sym typeface="+mn-lt"/>
              </a:rPr>
              <a:t>ue1.</a:t>
            </a:r>
            <a:r>
              <a:rPr lang="en-US" altLang="zh-CN" sz="1600" dirty="0">
                <a:solidFill>
                  <a:schemeClr val="bg1">
                    <a:lumMod val="50000"/>
                  </a:schemeClr>
                </a:solidFill>
                <a:cs typeface="+mn-ea"/>
                <a:sym typeface="+mn-lt"/>
              </a:rPr>
              <a:t>x</a:t>
            </a:r>
            <a:r>
              <a:rPr lang="zh-CN" altLang="en-US" sz="1600" dirty="0">
                <a:solidFill>
                  <a:schemeClr val="bg1">
                    <a:lumMod val="50000"/>
                  </a:schemeClr>
                </a:solidFill>
                <a:cs typeface="+mn-ea"/>
                <a:sym typeface="+mn-lt"/>
              </a:rPr>
              <a:t>：精确追踪数据，变化后最小化操作dom数据量大了之后，响应式数据过多，浏览器卡顿，主动追踪。</a:t>
            </a:r>
            <a:endParaRPr lang="zh-CN" altLang="en-US" sz="1600" dirty="0">
              <a:solidFill>
                <a:schemeClr val="bg1">
                  <a:lumMod val="50000"/>
                </a:schemeClr>
              </a:solidFill>
              <a:cs typeface="+mn-ea"/>
              <a:sym typeface="+mn-lt"/>
            </a:endParaRPr>
          </a:p>
          <a:p>
            <a:pPr marL="342900" indent="-342900" algn="l">
              <a:lnSpc>
                <a:spcPct val="150000"/>
              </a:lnSpc>
              <a:buFont typeface="Wingdings" panose="05000000000000000000" charset="0"/>
              <a:buChar char=""/>
            </a:pPr>
            <a:r>
              <a:rPr lang="zh-CN" altLang="en-US" sz="1600" dirty="0">
                <a:solidFill>
                  <a:schemeClr val="bg1">
                    <a:lumMod val="50000"/>
                  </a:schemeClr>
                </a:solidFill>
                <a:cs typeface="+mn-ea"/>
                <a:sym typeface="+mn-lt"/>
              </a:rPr>
              <a:t>React15</a:t>
            </a:r>
            <a:r>
              <a:rPr lang="en-US" altLang="zh-CN" sz="1600" dirty="0">
                <a:solidFill>
                  <a:schemeClr val="bg1">
                    <a:lumMod val="50000"/>
                  </a:schemeClr>
                </a:solidFill>
                <a:cs typeface="+mn-ea"/>
                <a:sym typeface="+mn-lt"/>
              </a:rPr>
              <a:t>.x</a:t>
            </a:r>
            <a:r>
              <a:rPr lang="zh-CN" altLang="en-US" sz="1600" dirty="0">
                <a:solidFill>
                  <a:schemeClr val="bg1">
                    <a:lumMod val="50000"/>
                  </a:schemeClr>
                </a:solidFill>
                <a:cs typeface="+mn-ea"/>
                <a:sym typeface="+mn-lt"/>
              </a:rPr>
              <a:t> </a:t>
            </a:r>
            <a:r>
              <a:rPr lang="en-US" altLang="zh-CN" sz="1600" dirty="0">
                <a:solidFill>
                  <a:schemeClr val="bg1">
                    <a:lumMod val="50000"/>
                  </a:schemeClr>
                </a:solidFill>
                <a:cs typeface="+mn-ea"/>
                <a:sym typeface="+mn-lt"/>
              </a:rPr>
              <a:t>+</a:t>
            </a:r>
            <a:r>
              <a:rPr lang="zh-CN" altLang="en-US" sz="1600" dirty="0">
                <a:solidFill>
                  <a:schemeClr val="bg1">
                    <a:lumMod val="50000"/>
                  </a:schemeClr>
                </a:solidFill>
                <a:cs typeface="+mn-ea"/>
                <a:sym typeface="+mn-lt"/>
              </a:rPr>
              <a:t> vdom：没有追踪的概念，每次变化，生成新的数据 新老diff，计算出最小需要操作的dom数据量大了之后，diff的过程是同步的，经常大于16ms，就会导致偶尔卡顿。</a:t>
            </a:r>
            <a:endParaRPr lang="zh-CN" altLang="en-US" sz="1600" dirty="0">
              <a:solidFill>
                <a:schemeClr val="bg1">
                  <a:lumMod val="50000"/>
                </a:schemeClr>
              </a:solidFill>
              <a:cs typeface="+mn-ea"/>
              <a:sym typeface="+mn-lt"/>
            </a:endParaRPr>
          </a:p>
          <a:p>
            <a:pPr marL="342900" indent="-342900" algn="l">
              <a:lnSpc>
                <a:spcPct val="150000"/>
              </a:lnSpc>
              <a:buFont typeface="Wingdings" panose="05000000000000000000" charset="0"/>
              <a:buChar char=""/>
            </a:pPr>
            <a:r>
              <a:rPr lang="zh-CN" altLang="en-US" sz="1600" dirty="0">
                <a:solidFill>
                  <a:schemeClr val="bg1">
                    <a:lumMod val="50000"/>
                  </a:schemeClr>
                </a:solidFill>
                <a:cs typeface="+mn-ea"/>
                <a:sym typeface="+mn-lt"/>
              </a:rPr>
              <a:t>vue2</a:t>
            </a:r>
            <a:r>
              <a:rPr lang="en-US" altLang="zh-CN" sz="1600" dirty="0">
                <a:solidFill>
                  <a:schemeClr val="bg1">
                    <a:lumMod val="50000"/>
                  </a:schemeClr>
                </a:solidFill>
                <a:cs typeface="+mn-ea"/>
                <a:sym typeface="+mn-lt"/>
              </a:rPr>
              <a:t>.x</a:t>
            </a:r>
            <a:r>
              <a:rPr lang="zh-CN" altLang="en-US" sz="1600" dirty="0">
                <a:solidFill>
                  <a:schemeClr val="bg1">
                    <a:lumMod val="50000"/>
                  </a:schemeClr>
                </a:solidFill>
                <a:cs typeface="+mn-ea"/>
                <a:sym typeface="+mn-lt"/>
              </a:rPr>
              <a:t>：响应式+vdom，这俩看起来是冲突的  以组件为单位，控制颗粒度，响应式走到组件级别，组件内部vdom。</a:t>
            </a:r>
            <a:endParaRPr lang="zh-CN" altLang="en-US" sz="1600" dirty="0">
              <a:solidFill>
                <a:schemeClr val="bg1">
                  <a:lumMod val="50000"/>
                </a:schemeClr>
              </a:solidFill>
              <a:cs typeface="+mn-ea"/>
              <a:sym typeface="+mn-lt"/>
            </a:endParaRPr>
          </a:p>
          <a:p>
            <a:pPr marL="342900" indent="-342900" algn="l">
              <a:lnSpc>
                <a:spcPct val="150000"/>
              </a:lnSpc>
              <a:buFont typeface="Wingdings" panose="05000000000000000000" charset="0"/>
              <a:buChar char=""/>
            </a:pPr>
            <a:r>
              <a:rPr lang="zh-CN" altLang="en-US" sz="1600" dirty="0">
                <a:solidFill>
                  <a:schemeClr val="bg1">
                    <a:lumMod val="50000"/>
                  </a:schemeClr>
                </a:solidFill>
                <a:cs typeface="+mn-ea"/>
                <a:sym typeface="+mn-lt"/>
              </a:rPr>
              <a:t>Vue3</a:t>
            </a:r>
            <a:r>
              <a:rPr lang="en-US" altLang="zh-CN" sz="1600" dirty="0">
                <a:solidFill>
                  <a:schemeClr val="bg1">
                    <a:lumMod val="50000"/>
                  </a:schemeClr>
                </a:solidFill>
                <a:cs typeface="+mn-ea"/>
                <a:sym typeface="+mn-lt"/>
              </a:rPr>
              <a:t>.x</a:t>
            </a:r>
            <a:r>
              <a:rPr lang="zh-CN" altLang="en-US" sz="1600" dirty="0">
                <a:solidFill>
                  <a:schemeClr val="bg1">
                    <a:lumMod val="50000"/>
                  </a:schemeClr>
                </a:solidFill>
                <a:cs typeface="+mn-ea"/>
                <a:sym typeface="+mn-lt"/>
              </a:rPr>
              <a:t>：</a:t>
            </a:r>
            <a:endParaRPr lang="zh-CN" altLang="en-US" sz="1600" dirty="0">
              <a:solidFill>
                <a:schemeClr val="bg1">
                  <a:lumMod val="50000"/>
                </a:schemeClr>
              </a:solidFill>
              <a:cs typeface="+mn-ea"/>
              <a:sym typeface="+mn-lt"/>
            </a:endParaRPr>
          </a:p>
          <a:p>
            <a:pPr marL="800100" lvl="1" indent="-342900" algn="l">
              <a:lnSpc>
                <a:spcPct val="150000"/>
              </a:lnSpc>
              <a:buFont typeface="+mj-lt"/>
              <a:buAutoNum type="arabicPeriod"/>
            </a:pPr>
            <a:r>
              <a:rPr lang="zh-CN" altLang="en-US" sz="1600" dirty="0">
                <a:solidFill>
                  <a:schemeClr val="bg1">
                    <a:lumMod val="50000"/>
                  </a:schemeClr>
                </a:solidFill>
                <a:cs typeface="+mn-ea"/>
                <a:sym typeface="+mn-lt"/>
              </a:rPr>
              <a:t>composition api （和hooks长的一样）</a:t>
            </a:r>
            <a:endParaRPr lang="zh-CN" altLang="en-US" sz="1600" dirty="0">
              <a:solidFill>
                <a:schemeClr val="bg1">
                  <a:lumMod val="50000"/>
                </a:schemeClr>
              </a:solidFill>
              <a:cs typeface="+mn-ea"/>
              <a:sym typeface="+mn-lt"/>
            </a:endParaRPr>
          </a:p>
          <a:p>
            <a:pPr marL="800100" lvl="1" indent="-342900" algn="l">
              <a:lnSpc>
                <a:spcPct val="150000"/>
              </a:lnSpc>
              <a:buFont typeface="+mj-lt"/>
              <a:buAutoNum type="arabicPeriod"/>
            </a:pPr>
            <a:r>
              <a:rPr lang="zh-CN" altLang="en-US" sz="1600" dirty="0">
                <a:solidFill>
                  <a:schemeClr val="bg1">
                    <a:lumMod val="50000"/>
                  </a:schemeClr>
                </a:solidFill>
                <a:cs typeface="+mn-ea"/>
                <a:sym typeface="+mn-lt"/>
              </a:rPr>
              <a:t>Proxy取代defineProperty 利用浏览器新特性</a:t>
            </a:r>
            <a:endParaRPr lang="zh-CN" altLang="en-US" sz="1600" dirty="0">
              <a:solidFill>
                <a:schemeClr val="bg1">
                  <a:lumMod val="50000"/>
                </a:schemeClr>
              </a:solidFill>
              <a:cs typeface="+mn-ea"/>
              <a:sym typeface="+mn-lt"/>
            </a:endParaRPr>
          </a:p>
          <a:p>
            <a:pPr marL="800100" lvl="1" indent="-342900" algn="l">
              <a:lnSpc>
                <a:spcPct val="150000"/>
              </a:lnSpc>
              <a:buFont typeface="+mj-lt"/>
              <a:buAutoNum type="arabicPeriod"/>
            </a:pPr>
            <a:r>
              <a:rPr lang="zh-CN" altLang="en-US" sz="1600" dirty="0">
                <a:solidFill>
                  <a:schemeClr val="bg1">
                    <a:lumMod val="50000"/>
                  </a:schemeClr>
                </a:solidFill>
                <a:cs typeface="+mn-ea"/>
                <a:sym typeface="+mn-lt"/>
              </a:rPr>
              <a:t>vdom的静态标记：静态标签 diff忽略、block 任何对dom结构产生影响的标签v-if v-for 内部都是一个block、无论嵌套多少层，动态节点都是在一个数组里维护，diff的时候不用递归。</a:t>
            </a:r>
            <a:endParaRPr lang="zh-CN" altLang="en-US" sz="1600" dirty="0">
              <a:solidFill>
                <a:schemeClr val="bg1">
                  <a:lumMod val="50000"/>
                </a:schemeClr>
              </a:solidFill>
              <a:cs typeface="+mn-ea"/>
              <a:sym typeface="+mn-lt"/>
            </a:endParaRPr>
          </a:p>
          <a:p>
            <a:pPr marL="342900" indent="-342900" algn="l">
              <a:lnSpc>
                <a:spcPct val="150000"/>
              </a:lnSpc>
              <a:buFont typeface="Wingdings" panose="05000000000000000000" charset="0"/>
              <a:buChar char=""/>
            </a:pPr>
            <a:r>
              <a:rPr lang="zh-CN" altLang="en-US" sz="1600" dirty="0">
                <a:solidFill>
                  <a:schemeClr val="bg1">
                    <a:lumMod val="50000"/>
                  </a:schemeClr>
                </a:solidFill>
                <a:cs typeface="+mn-ea"/>
                <a:sym typeface="+mn-lt"/>
              </a:rPr>
              <a:t>React16 fiber+hooks：</a:t>
            </a:r>
            <a:r>
              <a:rPr lang="en-US" altLang="zh-CN" sz="1600" dirty="0">
                <a:solidFill>
                  <a:schemeClr val="bg1">
                    <a:lumMod val="50000"/>
                  </a:schemeClr>
                </a:solidFill>
                <a:cs typeface="+mn-ea"/>
                <a:sym typeface="+mn-lt"/>
              </a:rPr>
              <a:t>1</a:t>
            </a:r>
            <a:r>
              <a:rPr lang="zh-CN" altLang="en-US" sz="1600" dirty="0">
                <a:solidFill>
                  <a:schemeClr val="bg1">
                    <a:lumMod val="50000"/>
                  </a:schemeClr>
                </a:solidFill>
                <a:cs typeface="+mn-ea"/>
                <a:sym typeface="+mn-lt"/>
              </a:rPr>
              <a:t>、vdom从树</a:t>
            </a:r>
            <a:r>
              <a:rPr lang="en-US" altLang="zh-CN" sz="1600" dirty="0">
                <a:solidFill>
                  <a:schemeClr val="bg1">
                    <a:lumMod val="50000"/>
                  </a:schemeClr>
                </a:solidFill>
                <a:cs typeface="+mn-ea"/>
                <a:sym typeface="+mn-lt"/>
              </a:rPr>
              <a:t>&gt;</a:t>
            </a:r>
            <a:r>
              <a:rPr lang="zh-CN" altLang="en-US" sz="1600" dirty="0">
                <a:solidFill>
                  <a:schemeClr val="bg1">
                    <a:lumMod val="50000"/>
                  </a:schemeClr>
                </a:solidFill>
                <a:cs typeface="+mn-ea"/>
                <a:sym typeface="+mn-lt"/>
              </a:rPr>
              <a:t>链表：本质上是数据结构和计算机基础逐渐深入的发展，以前的vdom{type：</a:t>
            </a:r>
            <a:r>
              <a:rPr lang="en-US" altLang="zh-CN" sz="1600" dirty="0">
                <a:solidFill>
                  <a:schemeClr val="bg1">
                    <a:lumMod val="50000"/>
                  </a:schemeClr>
                </a:solidFill>
                <a:cs typeface="+mn-ea"/>
                <a:sym typeface="+mn-lt"/>
              </a:rPr>
              <a:t>'div'</a:t>
            </a:r>
            <a:r>
              <a:rPr lang="zh-CN" altLang="en-US" sz="1600" dirty="0">
                <a:solidFill>
                  <a:schemeClr val="bg1">
                    <a:lumMod val="50000"/>
                  </a:schemeClr>
                </a:solidFill>
                <a:cs typeface="+mn-ea"/>
                <a:sym typeface="+mn-lt"/>
              </a:rPr>
              <a:t>，children</a:t>
            </a:r>
            <a:r>
              <a:rPr lang="en-US" altLang="zh-CN" sz="1600" dirty="0">
                <a:solidFill>
                  <a:schemeClr val="bg1">
                    <a:lumMod val="50000"/>
                  </a:schemeClr>
                </a:solidFill>
                <a:cs typeface="+mn-ea"/>
                <a:sym typeface="+mn-lt"/>
              </a:rPr>
              <a:t>: []</a:t>
            </a:r>
            <a:r>
              <a:rPr lang="zh-CN" altLang="en-US" sz="1600" dirty="0">
                <a:solidFill>
                  <a:schemeClr val="bg1">
                    <a:lumMod val="50000"/>
                  </a:schemeClr>
                </a:solidFill>
                <a:cs typeface="+mn-ea"/>
                <a:sym typeface="+mn-lt"/>
              </a:rPr>
              <a:t>，props</a:t>
            </a:r>
            <a:r>
              <a:rPr lang="en-US" altLang="zh-CN" sz="1600" dirty="0">
                <a:solidFill>
                  <a:schemeClr val="bg1">
                    <a:lumMod val="50000"/>
                  </a:schemeClr>
                </a:solidFill>
                <a:cs typeface="+mn-ea"/>
                <a:sym typeface="+mn-lt"/>
              </a:rPr>
              <a:t>: ''</a:t>
            </a:r>
            <a:r>
              <a:rPr lang="zh-CN" altLang="en-US" sz="1600" dirty="0">
                <a:solidFill>
                  <a:schemeClr val="bg1">
                    <a:lumMod val="50000"/>
                  </a:schemeClr>
                </a:solidFill>
                <a:cs typeface="+mn-ea"/>
                <a:sym typeface="+mn-lt"/>
              </a:rPr>
              <a:t>}，</a:t>
            </a:r>
            <a:r>
              <a:rPr lang="en-US" altLang="zh-CN" sz="1600" dirty="0">
                <a:solidFill>
                  <a:schemeClr val="bg1">
                    <a:lumMod val="50000"/>
                  </a:schemeClr>
                </a:solidFill>
                <a:cs typeface="+mn-ea"/>
                <a:sym typeface="+mn-lt"/>
              </a:rPr>
              <a:t>新的vdom {type，child，return，slibing，props}   2</a:t>
            </a:r>
            <a:r>
              <a:rPr lang="zh-CN" altLang="en-US" sz="1600" dirty="0">
                <a:solidFill>
                  <a:schemeClr val="bg1">
                    <a:lumMod val="50000"/>
                  </a:schemeClr>
                </a:solidFill>
                <a:cs typeface="+mn-ea"/>
                <a:sym typeface="+mn-lt"/>
              </a:rPr>
              <a:t>、空闲时间。</a:t>
            </a:r>
            <a:endParaRPr lang="zh-CN" altLang="en-US" sz="1600" dirty="0">
              <a:solidFill>
                <a:schemeClr val="bg1">
                  <a:lumMod val="50000"/>
                </a:schemeClr>
              </a:solidFill>
              <a:cs typeface="+mn-ea"/>
              <a:sym typeface="+mn-lt"/>
            </a:endParaRPr>
          </a:p>
          <a:p>
            <a:pPr marL="342900" indent="-342900" algn="l">
              <a:lnSpc>
                <a:spcPct val="150000"/>
              </a:lnSpc>
              <a:buFont typeface="Wingdings" panose="05000000000000000000" charset="0"/>
              <a:buChar char=""/>
            </a:pPr>
            <a:r>
              <a:rPr lang="zh-CN" altLang="en-US" sz="1600" dirty="0">
                <a:solidFill>
                  <a:schemeClr val="bg1">
                    <a:lumMod val="50000"/>
                  </a:schemeClr>
                </a:solidFill>
                <a:cs typeface="+mn-ea"/>
                <a:sym typeface="+mn-lt"/>
              </a:rPr>
              <a:t>react中虚拟dom+jsx的设计⼀开始就有，vue则是演进过程中才出现的；jsx本来就是js扩展，转义过程简单直接的多，vue把template编译为render函数的过程需要复杂的编译器转换字符串-ast-js函数字符串。</a:t>
            </a:r>
            <a:endParaRPr lang="zh-CN" altLang="en-US" sz="1600" dirty="0">
              <a:solidFill>
                <a:schemeClr val="bg1">
                  <a:lumMod val="50000"/>
                </a:schemeClr>
              </a:solidFill>
              <a:cs typeface="+mn-ea"/>
              <a:sym typeface="+mn-lt"/>
            </a:endParaRPr>
          </a:p>
          <a:p>
            <a:pPr marL="342900" indent="-342900" algn="l">
              <a:lnSpc>
                <a:spcPct val="150000"/>
              </a:lnSpc>
              <a:buFont typeface="Wingdings" panose="05000000000000000000" charset="0"/>
              <a:buChar char=""/>
            </a:pPr>
            <a:r>
              <a:rPr lang="en-US" altLang="zh-CN" sz="1600" dirty="0">
                <a:solidFill>
                  <a:schemeClr val="bg1">
                    <a:lumMod val="50000"/>
                  </a:schemeClr>
                </a:solidFill>
                <a:cs typeface="+mn-ea"/>
                <a:sym typeface="+mn-lt"/>
              </a:rPr>
              <a:t>......</a:t>
            </a:r>
            <a:endParaRPr lang="zh-CN" altLang="en-US" sz="1600" dirty="0">
              <a:solidFill>
                <a:schemeClr val="bg1">
                  <a:lumMod val="50000"/>
                </a:schemeClr>
              </a:solidFill>
              <a:cs typeface="+mn-ea"/>
              <a:sym typeface="+mn-lt"/>
            </a:endParaRPr>
          </a:p>
        </p:txBody>
      </p:sp>
      <p:pic>
        <p:nvPicPr>
          <p:cNvPr id="2" name="图片 2"/>
          <p:cNvPicPr>
            <a:picLocks noChangeAspect="1"/>
          </p:cNvPicPr>
          <p:nvPr/>
        </p:nvPicPr>
        <p:blipFill>
          <a:blip r:embed="rId1" cstate="screen"/>
          <a:stretch>
            <a:fillRect/>
          </a:stretch>
        </p:blipFill>
        <p:spPr>
          <a:xfrm flipH="1">
            <a:off x="450234" y="342900"/>
            <a:ext cx="1302369" cy="1276595"/>
          </a:xfrm>
          <a:prstGeom prst="rect">
            <a:avLst/>
          </a:prstGeom>
        </p:spPr>
      </p:pic>
      <p:sp>
        <p:nvSpPr>
          <p:cNvPr id="11" name="文本框 8"/>
          <p:cNvSpPr txBox="1"/>
          <p:nvPr/>
        </p:nvSpPr>
        <p:spPr>
          <a:xfrm>
            <a:off x="450215" y="720090"/>
            <a:ext cx="11298555" cy="521970"/>
          </a:xfrm>
          <a:prstGeom prst="rect">
            <a:avLst/>
          </a:prstGeom>
          <a:noFill/>
        </p:spPr>
        <p:txBody>
          <a:bodyPr wrap="square" rtlCol="0">
            <a:spAutoFit/>
          </a:bodyPr>
          <a:p>
            <a:r>
              <a:rPr lang="zh-CN" altLang="en-US" sz="2800" b="1" dirty="0">
                <a:solidFill>
                  <a:schemeClr val="bg1">
                    <a:lumMod val="50000"/>
                  </a:schemeClr>
                </a:solidFill>
                <a:cs typeface="+mn-ea"/>
                <a:sym typeface="+mn-lt"/>
              </a:rPr>
              <a:t>React VS  Vue 个人理解</a:t>
            </a:r>
            <a:endParaRPr lang="zh-CN" altLang="en-US" sz="2800" b="1" dirty="0">
              <a:solidFill>
                <a:schemeClr val="bg1">
                  <a:lumMod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extLst>
              <a:ext uri="{BEBA8EAE-BF5A-486C-A8C5-ECC9F3942E4B}">
                <a14:imgProps xmlns:a14="http://schemas.microsoft.com/office/drawing/2010/main">
                  <a14:imgLayer r:embed="rId2">
                    <a14:imgEffect>
                      <a14:saturation sat="0"/>
                    </a14:imgEffect>
                  </a14:imgLayer>
                </a14:imgProps>
              </a:ext>
            </a:extLst>
          </a:blip>
          <a:stretch>
            <a:fillRect/>
          </a:stretch>
        </p:blipFill>
        <p:spPr>
          <a:xfrm>
            <a:off x="6096001" y="0"/>
            <a:ext cx="6115051" cy="6115050"/>
          </a:xfrm>
          <a:prstGeom prst="rect">
            <a:avLst/>
          </a:prstGeom>
        </p:spPr>
      </p:pic>
      <p:sp>
        <p:nvSpPr>
          <p:cNvPr id="2" name="文本框 1"/>
          <p:cNvSpPr txBox="1"/>
          <p:nvPr/>
        </p:nvSpPr>
        <p:spPr>
          <a:xfrm>
            <a:off x="840919" y="1725386"/>
            <a:ext cx="6066064" cy="1260475"/>
          </a:xfrm>
          <a:prstGeom prst="rect">
            <a:avLst/>
          </a:prstGeom>
          <a:noFill/>
        </p:spPr>
        <p:txBody>
          <a:bodyPr wrap="square" rtlCol="0">
            <a:spAutoFit/>
          </a:bodyPr>
          <a:lstStyle/>
          <a:p>
            <a:r>
              <a:rPr lang="zh-CN" altLang="en-US" sz="7600" dirty="0" smtClean="0">
                <a:solidFill>
                  <a:prstClr val="white">
                    <a:lumMod val="50000"/>
                  </a:prstClr>
                </a:solidFill>
                <a:latin typeface="方正细谭黑简体" panose="02000000000000000000" pitchFamily="2" charset="-122"/>
                <a:ea typeface="方正细谭黑简体" panose="02000000000000000000" pitchFamily="2" charset="-122"/>
                <a:cs typeface="+mn-ea"/>
                <a:sym typeface="+mn-lt"/>
              </a:rPr>
              <a:t>感谢聆听</a:t>
            </a:r>
            <a:endParaRPr lang="zh-CN" altLang="en-US" sz="7600" dirty="0">
              <a:solidFill>
                <a:prstClr val="white">
                  <a:lumMod val="50000"/>
                </a:prstClr>
              </a:solidFill>
              <a:latin typeface="方正细谭黑简体" panose="02000000000000000000" pitchFamily="2" charset="-122"/>
              <a:ea typeface="方正细谭黑简体" panose="02000000000000000000" pitchFamily="2" charset="-122"/>
              <a:cs typeface="+mn-ea"/>
              <a:sym typeface="+mn-lt"/>
            </a:endParaRPr>
          </a:p>
        </p:txBody>
      </p:sp>
      <p:sp>
        <p:nvSpPr>
          <p:cNvPr id="4" name="文本框 3"/>
          <p:cNvSpPr txBox="1"/>
          <p:nvPr/>
        </p:nvSpPr>
        <p:spPr>
          <a:xfrm>
            <a:off x="840919" y="3213438"/>
            <a:ext cx="5295900" cy="414020"/>
          </a:xfrm>
          <a:prstGeom prst="rect">
            <a:avLst/>
          </a:prstGeom>
          <a:noFill/>
        </p:spPr>
        <p:txBody>
          <a:bodyPr wrap="square" rtlCol="0">
            <a:spAutoFit/>
          </a:bodyPr>
          <a:lstStyle/>
          <a:p>
            <a:pPr>
              <a:lnSpc>
                <a:spcPct val="150000"/>
              </a:lnSpc>
            </a:pPr>
            <a:r>
              <a:rPr lang="en-US" altLang="zh-CN" sz="1400">
                <a:solidFill>
                  <a:prstClr val="white">
                    <a:lumMod val="50000"/>
                  </a:prstClr>
                </a:solidFill>
                <a:cs typeface="+mn-ea"/>
                <a:sym typeface="+mn-lt"/>
              </a:rPr>
              <a:t>Thank you for listening.</a:t>
            </a:r>
            <a:endParaRPr lang="zh-CN" altLang="en-US" sz="1400">
              <a:solidFill>
                <a:prstClr val="white">
                  <a:lumMod val="50000"/>
                </a:prstClr>
              </a:solidFill>
              <a:cs typeface="+mn-ea"/>
              <a:sym typeface="+mn-lt"/>
            </a:endParaRPr>
          </a:p>
        </p:txBody>
      </p:sp>
      <p:sp>
        <p:nvSpPr>
          <p:cNvPr id="5" name="矩形 4"/>
          <p:cNvSpPr/>
          <p:nvPr/>
        </p:nvSpPr>
        <p:spPr>
          <a:xfrm>
            <a:off x="840917" y="2962275"/>
            <a:ext cx="1390651" cy="36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wipe(left)">
                                      <p:cBhvr>
                                        <p:cTn id="13" dur="1000"/>
                                        <p:tgtEl>
                                          <p:spTgt spid="2">
                                            <p:txEl>
                                              <p:pRg st="0" end="0"/>
                                            </p:txEl>
                                          </p:spTgt>
                                        </p:tgtEl>
                                      </p:cBhvr>
                                    </p:animEffect>
                                  </p:childTnLst>
                                </p:cTn>
                              </p:par>
                              <p:par>
                                <p:cTn id="14" presetID="42"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stretch>
            <a:fillRect/>
          </a:stretch>
        </p:blipFill>
        <p:spPr>
          <a:xfrm>
            <a:off x="3342822" y="803099"/>
            <a:ext cx="1745935" cy="1200329"/>
          </a:xfrm>
          <a:prstGeom prst="rect">
            <a:avLst/>
          </a:prstGeom>
        </p:spPr>
      </p:pic>
      <p:sp>
        <p:nvSpPr>
          <p:cNvPr id="4" name="文本框 3"/>
          <p:cNvSpPr txBox="1"/>
          <p:nvPr/>
        </p:nvSpPr>
        <p:spPr>
          <a:xfrm>
            <a:off x="5088755" y="803097"/>
            <a:ext cx="3316240" cy="1200329"/>
          </a:xfrm>
          <a:prstGeom prst="rect">
            <a:avLst/>
          </a:prstGeom>
          <a:noFill/>
        </p:spPr>
        <p:txBody>
          <a:bodyPr wrap="square" rtlCol="0">
            <a:spAutoFit/>
          </a:bodyPr>
          <a:lstStyle/>
          <a:p>
            <a:r>
              <a:rPr lang="zh-CN" altLang="en-US" sz="7200" dirty="0">
                <a:cs typeface="+mn-ea"/>
                <a:sym typeface="+mn-lt"/>
              </a:rPr>
              <a:t>目  录</a:t>
            </a:r>
            <a:endParaRPr lang="zh-CN" altLang="en-US" sz="7200" dirty="0">
              <a:cs typeface="+mn-ea"/>
              <a:sym typeface="+mn-lt"/>
            </a:endParaRPr>
          </a:p>
        </p:txBody>
      </p:sp>
      <p:sp>
        <p:nvSpPr>
          <p:cNvPr id="6" name="文本框 5"/>
          <p:cNvSpPr txBox="1"/>
          <p:nvPr/>
        </p:nvSpPr>
        <p:spPr>
          <a:xfrm>
            <a:off x="1710822" y="2604023"/>
            <a:ext cx="3160131" cy="521970"/>
          </a:xfrm>
          <a:prstGeom prst="rect">
            <a:avLst/>
          </a:prstGeom>
          <a:noFill/>
        </p:spPr>
        <p:txBody>
          <a:bodyPr wrap="square" rtlCol="0">
            <a:spAutoFit/>
          </a:bodyPr>
          <a:lstStyle/>
          <a:p>
            <a:pPr algn="l"/>
            <a:r>
              <a:rPr lang="zh-CN" altLang="en-US" sz="2800" dirty="0">
                <a:solidFill>
                  <a:schemeClr val="tx1">
                    <a:lumMod val="95000"/>
                    <a:lumOff val="5000"/>
                  </a:schemeClr>
                </a:solidFill>
                <a:cs typeface="+mn-ea"/>
                <a:sym typeface="+mn-lt"/>
              </a:rPr>
              <a:t>Virtual DOM</a:t>
            </a:r>
            <a:endParaRPr lang="zh-CN" altLang="en-US" sz="2800" dirty="0">
              <a:solidFill>
                <a:schemeClr val="tx1">
                  <a:lumMod val="95000"/>
                  <a:lumOff val="5000"/>
                </a:schemeClr>
              </a:solidFill>
              <a:cs typeface="+mn-ea"/>
              <a:sym typeface="+mn-lt"/>
            </a:endParaRPr>
          </a:p>
        </p:txBody>
      </p:sp>
      <p:sp>
        <p:nvSpPr>
          <p:cNvPr id="17" name="椭圆 16"/>
          <p:cNvSpPr/>
          <p:nvPr/>
        </p:nvSpPr>
        <p:spPr>
          <a:xfrm>
            <a:off x="1116330" y="2568898"/>
            <a:ext cx="495300" cy="495300"/>
          </a:xfrm>
          <a:prstGeom prst="ellipse">
            <a:avLst/>
          </a:prstGeom>
          <a:solidFill>
            <a:schemeClr val="bg1"/>
          </a:solidFill>
          <a:ln>
            <a:solidFill>
              <a:srgbClr val="001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cs typeface="+mn-ea"/>
              <a:sym typeface="+mn-lt"/>
            </a:endParaRPr>
          </a:p>
        </p:txBody>
      </p:sp>
      <p:sp>
        <p:nvSpPr>
          <p:cNvPr id="13" name="文本框 5"/>
          <p:cNvSpPr txBox="1"/>
          <p:nvPr/>
        </p:nvSpPr>
        <p:spPr>
          <a:xfrm>
            <a:off x="1710822" y="3406663"/>
            <a:ext cx="3160131" cy="521970"/>
          </a:xfrm>
          <a:prstGeom prst="rect">
            <a:avLst/>
          </a:prstGeom>
          <a:noFill/>
        </p:spPr>
        <p:txBody>
          <a:bodyPr wrap="square" rtlCol="0">
            <a:spAutoFit/>
          </a:bodyPr>
          <a:p>
            <a:pPr algn="l"/>
            <a:r>
              <a:rPr lang="en-US" altLang="zh-CN" sz="2800" dirty="0">
                <a:solidFill>
                  <a:schemeClr val="tx1">
                    <a:lumMod val="95000"/>
                    <a:lumOff val="5000"/>
                  </a:schemeClr>
                </a:solidFill>
                <a:cs typeface="+mn-ea"/>
                <a:sym typeface="+mn-lt"/>
              </a:rPr>
              <a:t>F</a:t>
            </a:r>
            <a:r>
              <a:rPr lang="zh-CN" altLang="en-US" sz="2800" dirty="0">
                <a:solidFill>
                  <a:schemeClr val="tx1">
                    <a:lumMod val="95000"/>
                    <a:lumOff val="5000"/>
                  </a:schemeClr>
                </a:solidFill>
                <a:cs typeface="+mn-ea"/>
                <a:sym typeface="+mn-lt"/>
              </a:rPr>
              <a:t>iber</a:t>
            </a:r>
            <a:endParaRPr lang="zh-CN" altLang="en-US" sz="2800" dirty="0">
              <a:solidFill>
                <a:schemeClr val="tx1">
                  <a:lumMod val="95000"/>
                  <a:lumOff val="5000"/>
                </a:schemeClr>
              </a:solidFill>
              <a:cs typeface="+mn-ea"/>
              <a:sym typeface="+mn-lt"/>
            </a:endParaRPr>
          </a:p>
        </p:txBody>
      </p:sp>
      <p:sp>
        <p:nvSpPr>
          <p:cNvPr id="14" name="椭圆 16"/>
          <p:cNvSpPr/>
          <p:nvPr/>
        </p:nvSpPr>
        <p:spPr>
          <a:xfrm>
            <a:off x="1116330" y="3371538"/>
            <a:ext cx="495300" cy="495300"/>
          </a:xfrm>
          <a:prstGeom prst="ellipse">
            <a:avLst/>
          </a:prstGeom>
          <a:solidFill>
            <a:schemeClr val="bg1"/>
          </a:solidFill>
          <a:ln>
            <a:solidFill>
              <a:srgbClr val="001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95000"/>
                  <a:lumOff val="5000"/>
                </a:schemeClr>
              </a:solidFill>
              <a:cs typeface="+mn-ea"/>
              <a:sym typeface="+mn-lt"/>
            </a:endParaRPr>
          </a:p>
        </p:txBody>
      </p:sp>
      <p:sp>
        <p:nvSpPr>
          <p:cNvPr id="15" name="文本框 5"/>
          <p:cNvSpPr txBox="1"/>
          <p:nvPr/>
        </p:nvSpPr>
        <p:spPr>
          <a:xfrm>
            <a:off x="1710822" y="4209938"/>
            <a:ext cx="3160131" cy="521970"/>
          </a:xfrm>
          <a:prstGeom prst="rect">
            <a:avLst/>
          </a:prstGeom>
          <a:noFill/>
        </p:spPr>
        <p:txBody>
          <a:bodyPr wrap="square" rtlCol="0">
            <a:spAutoFit/>
          </a:bodyPr>
          <a:p>
            <a:pPr algn="l"/>
            <a:r>
              <a:rPr lang="en-US" sz="2800" dirty="0">
                <a:solidFill>
                  <a:schemeClr val="tx1">
                    <a:lumMod val="95000"/>
                    <a:lumOff val="5000"/>
                  </a:schemeClr>
                </a:solidFill>
                <a:cs typeface="+mn-ea"/>
                <a:sym typeface="+mn-lt"/>
              </a:rPr>
              <a:t>H</a:t>
            </a:r>
            <a:r>
              <a:rPr sz="2800" dirty="0">
                <a:solidFill>
                  <a:schemeClr val="tx1">
                    <a:lumMod val="95000"/>
                    <a:lumOff val="5000"/>
                  </a:schemeClr>
                </a:solidFill>
                <a:cs typeface="+mn-ea"/>
                <a:sym typeface="+mn-lt"/>
              </a:rPr>
              <a:t>ooks</a:t>
            </a:r>
            <a:endParaRPr sz="2800" dirty="0">
              <a:solidFill>
                <a:schemeClr val="tx1">
                  <a:lumMod val="95000"/>
                  <a:lumOff val="5000"/>
                </a:schemeClr>
              </a:solidFill>
              <a:cs typeface="+mn-ea"/>
              <a:sym typeface="+mn-lt"/>
            </a:endParaRPr>
          </a:p>
        </p:txBody>
      </p:sp>
      <p:sp>
        <p:nvSpPr>
          <p:cNvPr id="16" name="椭圆 16"/>
          <p:cNvSpPr/>
          <p:nvPr/>
        </p:nvSpPr>
        <p:spPr>
          <a:xfrm>
            <a:off x="1116330" y="4174813"/>
            <a:ext cx="495300" cy="495300"/>
          </a:xfrm>
          <a:prstGeom prst="ellipse">
            <a:avLst/>
          </a:prstGeom>
          <a:solidFill>
            <a:schemeClr val="bg1"/>
          </a:solidFill>
          <a:ln>
            <a:solidFill>
              <a:srgbClr val="0019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95000"/>
                  <a:lumOff val="5000"/>
                </a:schemeClr>
              </a:solidFill>
              <a:cs typeface="+mn-ea"/>
              <a:sym typeface="+mn-lt"/>
            </a:endParaRPr>
          </a:p>
        </p:txBody>
      </p:sp>
      <p:pic>
        <p:nvPicPr>
          <p:cNvPr id="23" name="图片 6"/>
          <p:cNvPicPr>
            <a:picLocks noChangeAspect="1"/>
          </p:cNvPicPr>
          <p:nvPr/>
        </p:nvPicPr>
        <p:blipFill>
          <a:blip r:embed="rId2" cstate="print"/>
          <a:stretch>
            <a:fillRect/>
          </a:stretch>
        </p:blipFill>
        <p:spPr>
          <a:xfrm>
            <a:off x="7426988" y="1857195"/>
            <a:ext cx="5177247" cy="3559355"/>
          </a:xfrm>
          <a:prstGeom prst="rect">
            <a:avLst/>
          </a:prstGeom>
        </p:spPr>
      </p:pic>
      <p:sp>
        <p:nvSpPr>
          <p:cNvPr id="24" name="文本框 6"/>
          <p:cNvSpPr txBox="1"/>
          <p:nvPr/>
        </p:nvSpPr>
        <p:spPr>
          <a:xfrm>
            <a:off x="1116330" y="5332095"/>
            <a:ext cx="7562215" cy="768350"/>
          </a:xfrm>
          <a:prstGeom prst="rect">
            <a:avLst/>
          </a:prstGeom>
          <a:noFill/>
        </p:spPr>
        <p:txBody>
          <a:bodyPr wrap="square" rtlCol="0">
            <a:spAutoFit/>
          </a:bodyPr>
          <a:p>
            <a:pPr algn="l">
              <a:lnSpc>
                <a:spcPct val="110000"/>
              </a:lnSpc>
            </a:pPr>
            <a:r>
              <a:rPr lang="en-US" altLang="zh-CN" sz="2000" dirty="0">
                <a:solidFill>
                  <a:schemeClr val="bg1">
                    <a:lumMod val="65000"/>
                  </a:schemeClr>
                </a:solidFill>
                <a:cs typeface="+mn-ea"/>
                <a:sym typeface="+mn-lt"/>
              </a:rPr>
              <a:t>思考和扩展</a:t>
            </a:r>
            <a:r>
              <a:rPr lang="zh-CN" altLang="en-US" sz="2000" dirty="0">
                <a:solidFill>
                  <a:schemeClr val="bg1">
                    <a:lumMod val="65000"/>
                  </a:schemeClr>
                </a:solidFill>
                <a:cs typeface="+mn-ea"/>
                <a:sym typeface="+mn-lt"/>
              </a:rPr>
              <a:t>：</a:t>
            </a:r>
            <a:r>
              <a:rPr lang="en-US" altLang="zh-CN" sz="2000" dirty="0">
                <a:solidFill>
                  <a:schemeClr val="bg1">
                    <a:lumMod val="65000"/>
                  </a:schemeClr>
                </a:solidFill>
                <a:cs typeface="+mn-ea"/>
                <a:sym typeface="+mn-lt"/>
              </a:rPr>
              <a:t>上⾯这些东⻄，能给我们什么启发 React VS Vue 设计的理念</a:t>
            </a:r>
            <a:r>
              <a:rPr lang="zh-CN" altLang="en-US" sz="2000" dirty="0">
                <a:solidFill>
                  <a:schemeClr val="bg1">
                    <a:lumMod val="65000"/>
                  </a:schemeClr>
                </a:solidFill>
                <a:cs typeface="+mn-ea"/>
                <a:sym typeface="+mn-lt"/>
              </a:rPr>
              <a:t>？</a:t>
            </a:r>
            <a:endParaRPr lang="zh-CN" altLang="en-US" sz="2000" dirty="0">
              <a:solidFill>
                <a:schemeClr val="bg1">
                  <a:lumMod val="6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p:cTn id="39" dur="1000" fill="hold"/>
                                        <p:tgtEl>
                                          <p:spTgt spid="23"/>
                                        </p:tgtEl>
                                        <p:attrNameLst>
                                          <p:attrName>ppt_w</p:attrName>
                                        </p:attrNameLst>
                                      </p:cBhvr>
                                      <p:tavLst>
                                        <p:tav tm="0">
                                          <p:val>
                                            <p:fltVal val="0"/>
                                          </p:val>
                                        </p:tav>
                                        <p:tav tm="100000">
                                          <p:val>
                                            <p:strVal val="#ppt_w"/>
                                          </p:val>
                                        </p:tav>
                                      </p:tavLst>
                                    </p:anim>
                                    <p:anim calcmode="lin" valueType="num">
                                      <p:cBhvr>
                                        <p:cTn id="40" dur="1000" fill="hold"/>
                                        <p:tgtEl>
                                          <p:spTgt spid="23"/>
                                        </p:tgtEl>
                                        <p:attrNameLst>
                                          <p:attrName>ppt_h</p:attrName>
                                        </p:attrNameLst>
                                      </p:cBhvr>
                                      <p:tavLst>
                                        <p:tav tm="0">
                                          <p:val>
                                            <p:fltVal val="0"/>
                                          </p:val>
                                        </p:tav>
                                        <p:tav tm="100000">
                                          <p:val>
                                            <p:strVal val="#ppt_h"/>
                                          </p:val>
                                        </p:tav>
                                      </p:tavLst>
                                    </p:anim>
                                    <p:anim calcmode="lin" valueType="num">
                                      <p:cBhvr>
                                        <p:cTn id="41" dur="1000" fill="hold"/>
                                        <p:tgtEl>
                                          <p:spTgt spid="23"/>
                                        </p:tgtEl>
                                        <p:attrNameLst>
                                          <p:attrName>style.rotation</p:attrName>
                                        </p:attrNameLst>
                                      </p:cBhvr>
                                      <p:tavLst>
                                        <p:tav tm="0">
                                          <p:val>
                                            <p:fltVal val="90"/>
                                          </p:val>
                                        </p:tav>
                                        <p:tav tm="100000">
                                          <p:val>
                                            <p:fltVal val="0"/>
                                          </p:val>
                                        </p:tav>
                                      </p:tavLst>
                                    </p:anim>
                                    <p:animEffect transition="in" filter="fade">
                                      <p:cBhvr>
                                        <p:cTn id="4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bldLvl="0" animBg="1"/>
      <p:bldP spid="13" grpId="0"/>
      <p:bldP spid="14" grpId="0" bldLvl="0" animBg="1"/>
      <p:bldP spid="15" grpId="0"/>
      <p:bldP spid="16"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0" y="-5334000"/>
            <a:ext cx="12192000" cy="12192000"/>
          </a:xfrm>
          <a:prstGeom prst="rect">
            <a:avLst/>
          </a:prstGeom>
        </p:spPr>
      </p:pic>
      <p:sp>
        <p:nvSpPr>
          <p:cNvPr id="4" name="矩形 3"/>
          <p:cNvSpPr/>
          <p:nvPr/>
        </p:nvSpPr>
        <p:spPr>
          <a:xfrm>
            <a:off x="1166495" y="1187450"/>
            <a:ext cx="9966960" cy="3658870"/>
          </a:xfrm>
          <a:prstGeom prst="rect">
            <a:avLst/>
          </a:prstGeom>
          <a:solidFill>
            <a:schemeClr val="tx1">
              <a:alpha val="52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1220470" y="1731010"/>
            <a:ext cx="9859645" cy="1014730"/>
          </a:xfrm>
          <a:prstGeom prst="rect">
            <a:avLst/>
          </a:prstGeom>
          <a:noFill/>
        </p:spPr>
        <p:txBody>
          <a:bodyPr wrap="square" rtlCol="0">
            <a:spAutoFit/>
          </a:bodyPr>
          <a:lstStyle/>
          <a:p>
            <a:pPr algn="ctr"/>
            <a:r>
              <a:rPr lang="zh-CN" altLang="en-US" sz="6000" i="1" dirty="0">
                <a:solidFill>
                  <a:schemeClr val="bg1"/>
                </a:solidFill>
                <a:cs typeface="+mn-ea"/>
                <a:sym typeface="+mn-lt"/>
              </a:rPr>
              <a:t>什么是</a:t>
            </a:r>
            <a:r>
              <a:rPr lang="en-US" altLang="zh-CN" sz="6000" i="1" dirty="0">
                <a:solidFill>
                  <a:schemeClr val="bg1"/>
                </a:solidFill>
                <a:cs typeface="+mn-ea"/>
                <a:sym typeface="+mn-lt"/>
              </a:rPr>
              <a:t>Virtual DOM?</a:t>
            </a:r>
            <a:endParaRPr lang="en-US" altLang="zh-CN" sz="6000" i="1" dirty="0">
              <a:solidFill>
                <a:schemeClr val="bg1"/>
              </a:solidFill>
              <a:cs typeface="+mn-ea"/>
              <a:sym typeface="+mn-lt"/>
            </a:endParaRPr>
          </a:p>
        </p:txBody>
      </p:sp>
      <p:sp>
        <p:nvSpPr>
          <p:cNvPr id="6" name="文本框 5"/>
          <p:cNvSpPr txBox="1"/>
          <p:nvPr/>
        </p:nvSpPr>
        <p:spPr>
          <a:xfrm>
            <a:off x="1524635" y="3208020"/>
            <a:ext cx="9250680" cy="1420495"/>
          </a:xfrm>
          <a:prstGeom prst="rect">
            <a:avLst/>
          </a:prstGeom>
          <a:noFill/>
        </p:spPr>
        <p:txBody>
          <a:bodyPr wrap="square" rtlCol="0">
            <a:spAutoFit/>
          </a:bodyPr>
          <a:lstStyle/>
          <a:p>
            <a:pPr indent="0" algn="l">
              <a:lnSpc>
                <a:spcPct val="120000"/>
              </a:lnSpc>
              <a:buFont typeface="Wingdings" panose="05000000000000000000" charset="0"/>
              <a:buNone/>
            </a:pPr>
            <a:r>
              <a:rPr lang="en-US" altLang="zh-CN" sz="2400" dirty="0">
                <a:solidFill>
                  <a:schemeClr val="bg1"/>
                </a:solidFill>
                <a:cs typeface="+mn-ea"/>
                <a:sym typeface="+mn-lt"/>
              </a:rPr>
              <a:t>⽤JavaScript对象表示 DOM 信息和结构，当状态变更的时候，重新渲染这个JavaScript的对象结构</a:t>
            </a:r>
            <a:r>
              <a:rPr lang="zh-CN" altLang="en-US" sz="2400" dirty="0">
                <a:solidFill>
                  <a:schemeClr val="bg1"/>
                </a:solidFill>
                <a:cs typeface="+mn-ea"/>
                <a:sym typeface="+mn-lt"/>
              </a:rPr>
              <a:t>，</a:t>
            </a:r>
            <a:r>
              <a:rPr lang="en-US" altLang="zh-CN" sz="2400" dirty="0">
                <a:solidFill>
                  <a:schemeClr val="bg1"/>
                </a:solidFill>
                <a:cs typeface="+mn-ea"/>
                <a:sym typeface="+mn-lt"/>
              </a:rPr>
              <a:t>这个JavaScript对象称为vdom</a:t>
            </a:r>
            <a:r>
              <a:rPr lang="zh-CN" altLang="en-US" sz="2400" dirty="0">
                <a:solidFill>
                  <a:schemeClr val="bg1"/>
                </a:solidFill>
                <a:cs typeface="+mn-ea"/>
                <a:sym typeface="+mn-lt"/>
              </a:rPr>
              <a:t>。</a:t>
            </a:r>
            <a:endParaRPr lang="zh-CN" altLang="en-US" sz="2400" dirty="0">
              <a:solidFill>
                <a:schemeClr val="bg1"/>
              </a:solidFill>
              <a:cs typeface="+mn-ea"/>
              <a:sym typeface="+mn-lt"/>
            </a:endParaRPr>
          </a:p>
          <a:p>
            <a:pPr indent="0" algn="l">
              <a:lnSpc>
                <a:spcPct val="120000"/>
              </a:lnSpc>
              <a:buFont typeface="Wingdings" panose="05000000000000000000" charset="0"/>
              <a:buNone/>
            </a:pPr>
            <a:endParaRPr lang="zh-CN" altLang="en-US" sz="24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0200907111928"/>
          <p:cNvPicPr>
            <a:picLocks noChangeAspect="1"/>
          </p:cNvPicPr>
          <p:nvPr/>
        </p:nvPicPr>
        <p:blipFill>
          <a:blip r:embed="rId1"/>
          <a:stretch>
            <a:fillRect/>
          </a:stretch>
        </p:blipFill>
        <p:spPr>
          <a:xfrm>
            <a:off x="450215" y="1619250"/>
            <a:ext cx="8078470" cy="3752850"/>
          </a:xfrm>
          <a:prstGeom prst="rect">
            <a:avLst/>
          </a:prstGeom>
        </p:spPr>
      </p:pic>
      <p:sp>
        <p:nvSpPr>
          <p:cNvPr id="5" name="Text Box 4"/>
          <p:cNvSpPr txBox="1"/>
          <p:nvPr/>
        </p:nvSpPr>
        <p:spPr>
          <a:xfrm>
            <a:off x="300990" y="5513705"/>
            <a:ext cx="11482070" cy="1087755"/>
          </a:xfrm>
          <a:prstGeom prst="rect">
            <a:avLst/>
          </a:prstGeom>
          <a:noFill/>
        </p:spPr>
        <p:txBody>
          <a:bodyPr wrap="square" rtlCol="0" anchor="t">
            <a:spAutoFit/>
          </a:bodyPr>
          <a:p>
            <a:pPr indent="0" algn="l">
              <a:lnSpc>
                <a:spcPct val="180000"/>
              </a:lnSpc>
              <a:buFont typeface="Wingdings" panose="05000000000000000000" charset="0"/>
              <a:buNone/>
            </a:pPr>
            <a:r>
              <a:rPr lang="en-US" altLang="zh-CN" dirty="0">
                <a:solidFill>
                  <a:schemeClr val="bg1">
                    <a:lumMod val="50000"/>
                  </a:schemeClr>
                </a:solidFill>
                <a:cs typeface="+mn-ea"/>
                <a:sym typeface="+mn-lt"/>
              </a:rPr>
              <a:t>DOM操作很慢，轻微的操作都可能导致⻚⾯重新排版，⾮常耗性能。相对于DOM对象，js对象处理起来更快，⽽且更简单。通过diff算法对⽐新旧vdom之间的差异，可以批量的、最⼩化的执⾏dom操作，从⽽提⾼性能。</a:t>
            </a:r>
            <a:endParaRPr lang="en-US"/>
          </a:p>
        </p:txBody>
      </p:sp>
      <p:pic>
        <p:nvPicPr>
          <p:cNvPr id="7" name="图片 6"/>
          <p:cNvPicPr>
            <a:picLocks noChangeAspect="1"/>
          </p:cNvPicPr>
          <p:nvPr/>
        </p:nvPicPr>
        <p:blipFill rotWithShape="1">
          <a:blip r:embed="rId2" cstate="screen"/>
          <a:srcRect/>
          <a:stretch>
            <a:fillRect/>
          </a:stretch>
        </p:blipFill>
        <p:spPr>
          <a:xfrm>
            <a:off x="8835390" y="-130810"/>
            <a:ext cx="3471545" cy="3437255"/>
          </a:xfrm>
          <a:prstGeom prst="rect">
            <a:avLst/>
          </a:prstGeom>
        </p:spPr>
      </p:pic>
      <p:pic>
        <p:nvPicPr>
          <p:cNvPr id="3" name="图片 2"/>
          <p:cNvPicPr>
            <a:picLocks noChangeAspect="1"/>
          </p:cNvPicPr>
          <p:nvPr/>
        </p:nvPicPr>
        <p:blipFill>
          <a:blip r:embed="rId3" cstate="screen"/>
          <a:stretch>
            <a:fillRect/>
          </a:stretch>
        </p:blipFill>
        <p:spPr>
          <a:xfrm flipH="1">
            <a:off x="450234" y="342900"/>
            <a:ext cx="1302369" cy="1276595"/>
          </a:xfrm>
          <a:prstGeom prst="rect">
            <a:avLst/>
          </a:prstGeom>
        </p:spPr>
      </p:pic>
      <p:sp>
        <p:nvSpPr>
          <p:cNvPr id="4" name="文本框 8"/>
          <p:cNvSpPr txBox="1"/>
          <p:nvPr/>
        </p:nvSpPr>
        <p:spPr>
          <a:xfrm>
            <a:off x="450215" y="720090"/>
            <a:ext cx="11332845" cy="521970"/>
          </a:xfrm>
          <a:prstGeom prst="rect">
            <a:avLst/>
          </a:prstGeom>
          <a:noFill/>
        </p:spPr>
        <p:txBody>
          <a:bodyPr wrap="square" rtlCol="0">
            <a:spAutoFit/>
          </a:bodyPr>
          <a:p>
            <a:r>
              <a:rPr lang="zh-CN" altLang="en-US" sz="2800" dirty="0">
                <a:solidFill>
                  <a:schemeClr val="bg1">
                    <a:lumMod val="50000"/>
                  </a:schemeClr>
                </a:solidFill>
                <a:cs typeface="+mn-ea"/>
                <a:sym typeface="+mn-lt"/>
              </a:rPr>
              <a:t>为什么需要</a:t>
            </a:r>
            <a:r>
              <a:rPr lang="en-US" altLang="zh-CN" sz="2800" dirty="0">
                <a:solidFill>
                  <a:schemeClr val="bg1">
                    <a:lumMod val="50000"/>
                  </a:schemeClr>
                </a:solidFill>
                <a:cs typeface="+mn-ea"/>
                <a:sym typeface="+mn-lt"/>
              </a:rPr>
              <a:t>Vritual DOM</a:t>
            </a:r>
            <a:r>
              <a:rPr lang="zh-CN" altLang="en-US" sz="2800" dirty="0">
                <a:solidFill>
                  <a:schemeClr val="bg1">
                    <a:lumMod val="50000"/>
                  </a:schemeClr>
                </a:solidFill>
                <a:cs typeface="+mn-ea"/>
                <a:sym typeface="+mn-lt"/>
              </a:rPr>
              <a:t>？</a:t>
            </a:r>
            <a:endParaRPr lang="zh-CN" altLang="en-US" sz="2800" b="1" dirty="0">
              <a:solidFill>
                <a:schemeClr val="bg1">
                  <a:lumMod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stretch>
            <a:fillRect/>
          </a:stretch>
        </p:blipFill>
        <p:spPr>
          <a:xfrm>
            <a:off x="8324215" y="2252980"/>
            <a:ext cx="3851910" cy="3878580"/>
          </a:xfrm>
          <a:prstGeom prst="rect">
            <a:avLst/>
          </a:prstGeom>
        </p:spPr>
      </p:pic>
      <p:sp>
        <p:nvSpPr>
          <p:cNvPr id="9" name="文本框 8"/>
          <p:cNvSpPr txBox="1"/>
          <p:nvPr/>
        </p:nvSpPr>
        <p:spPr>
          <a:xfrm>
            <a:off x="13970" y="1468120"/>
            <a:ext cx="8745855" cy="5405755"/>
          </a:xfrm>
          <a:prstGeom prst="rect">
            <a:avLst/>
          </a:prstGeom>
          <a:noFill/>
        </p:spPr>
        <p:txBody>
          <a:bodyPr wrap="square" rtlCol="0">
            <a:spAutoFit/>
          </a:bodyPr>
          <a:lstStyle/>
          <a:p>
            <a:pPr marL="342900" indent="-342900" algn="l">
              <a:lnSpc>
                <a:spcPct val="180000"/>
              </a:lnSpc>
              <a:buFont typeface="Wingdings" panose="05000000000000000000" charset="0"/>
              <a:buChar char=""/>
            </a:pPr>
            <a:r>
              <a:rPr lang="en-US" altLang="zh-CN" sz="2400" dirty="0">
                <a:solidFill>
                  <a:schemeClr val="bg1">
                    <a:lumMod val="50000"/>
                  </a:schemeClr>
                </a:solidFill>
                <a:cs typeface="+mn-ea"/>
                <a:sym typeface="+mn-lt"/>
              </a:rPr>
              <a:t>JSX</a:t>
            </a:r>
            <a:r>
              <a:rPr lang="zh-CN" altLang="en-US" sz="2400" dirty="0">
                <a:solidFill>
                  <a:schemeClr val="bg1">
                    <a:lumMod val="50000"/>
                  </a:schemeClr>
                </a:solidFill>
                <a:cs typeface="+mn-ea"/>
                <a:sym typeface="+mn-lt"/>
              </a:rPr>
              <a:t>是语法糖，通过</a:t>
            </a:r>
            <a:r>
              <a:rPr lang="en-US" altLang="zh-CN" sz="2400" dirty="0">
                <a:solidFill>
                  <a:schemeClr val="bg1">
                    <a:lumMod val="50000"/>
                  </a:schemeClr>
                </a:solidFill>
                <a:cs typeface="+mn-ea"/>
                <a:sym typeface="+mn-lt"/>
              </a:rPr>
              <a:t>babel-loader编译替换</a:t>
            </a:r>
            <a:r>
              <a:rPr lang="zh-CN" altLang="en-US" sz="2400" dirty="0">
                <a:solidFill>
                  <a:schemeClr val="bg1">
                    <a:lumMod val="50000"/>
                  </a:schemeClr>
                </a:solidFill>
                <a:cs typeface="+mn-ea"/>
                <a:sym typeface="+mn-lt"/>
              </a:rPr>
              <a:t>为</a:t>
            </a:r>
            <a:r>
              <a:rPr lang="en-US" altLang="zh-CN" sz="2400" dirty="0">
                <a:solidFill>
                  <a:schemeClr val="bg1">
                    <a:lumMod val="50000"/>
                  </a:schemeClr>
                </a:solidFill>
                <a:cs typeface="+mn-ea"/>
                <a:sym typeface="+mn-lt"/>
              </a:rPr>
              <a:t>React.createElement(type,props,...children)</a:t>
            </a:r>
            <a:r>
              <a:rPr lang="zh-CN" altLang="en-US" sz="2400" dirty="0">
                <a:solidFill>
                  <a:schemeClr val="bg1">
                    <a:lumMod val="50000"/>
                  </a:schemeClr>
                </a:solidFill>
                <a:cs typeface="+mn-ea"/>
                <a:sym typeface="+mn-lt"/>
              </a:rPr>
              <a:t>；</a:t>
            </a:r>
            <a:endParaRPr lang="en-US" altLang="zh-CN" sz="2400" dirty="0">
              <a:solidFill>
                <a:schemeClr val="bg1">
                  <a:lumMod val="50000"/>
                </a:schemeClr>
              </a:solidFill>
              <a:cs typeface="+mn-ea"/>
              <a:sym typeface="+mn-lt"/>
            </a:endParaRPr>
          </a:p>
          <a:p>
            <a:pPr marL="342900" indent="-342900" algn="l">
              <a:lnSpc>
                <a:spcPct val="180000"/>
              </a:lnSpc>
              <a:buFont typeface="Wingdings" panose="05000000000000000000" charset="0"/>
              <a:buChar char=""/>
            </a:pPr>
            <a:r>
              <a:rPr lang="en-US" altLang="zh-CN" sz="2400" dirty="0">
                <a:solidFill>
                  <a:schemeClr val="bg1">
                    <a:lumMod val="50000"/>
                  </a:schemeClr>
                </a:solidFill>
                <a:cs typeface="+mn-ea"/>
                <a:sym typeface="+mn-lt"/>
              </a:rPr>
              <a:t>React.createElement()执⾏结束后得到⼀个JS对象即vdom，它能够完整描述dom结构</a:t>
            </a:r>
            <a:r>
              <a:rPr lang="zh-CN" altLang="en-US" sz="2400" dirty="0">
                <a:solidFill>
                  <a:schemeClr val="bg1">
                    <a:lumMod val="50000"/>
                  </a:schemeClr>
                </a:solidFill>
                <a:cs typeface="+mn-ea"/>
                <a:sym typeface="+mn-lt"/>
              </a:rPr>
              <a:t>，</a:t>
            </a:r>
            <a:r>
              <a:rPr lang="en-US" altLang="zh-CN" sz="2400" dirty="0">
                <a:solidFill>
                  <a:schemeClr val="bg1">
                    <a:lumMod val="50000"/>
                  </a:schemeClr>
                </a:solidFill>
                <a:cs typeface="+mn-ea"/>
                <a:sym typeface="+mn-lt"/>
              </a:rPr>
              <a:t>创建虚拟DOM</a:t>
            </a:r>
            <a:r>
              <a:rPr lang="zh-CN" altLang="en-US" sz="2400" dirty="0">
                <a:solidFill>
                  <a:schemeClr val="bg1">
                    <a:lumMod val="50000"/>
                  </a:schemeClr>
                </a:solidFill>
                <a:cs typeface="+mn-ea"/>
                <a:sym typeface="+mn-lt"/>
              </a:rPr>
              <a:t>；</a:t>
            </a:r>
            <a:endParaRPr lang="en-US" altLang="zh-CN" sz="2400" dirty="0">
              <a:solidFill>
                <a:schemeClr val="bg1">
                  <a:lumMod val="50000"/>
                </a:schemeClr>
              </a:solidFill>
              <a:cs typeface="+mn-ea"/>
              <a:sym typeface="+mn-lt"/>
            </a:endParaRPr>
          </a:p>
          <a:p>
            <a:pPr marL="342900" indent="-342900" algn="l">
              <a:lnSpc>
                <a:spcPct val="180000"/>
              </a:lnSpc>
              <a:buFont typeface="Wingdings" panose="05000000000000000000" charset="0"/>
              <a:buChar char=""/>
            </a:pPr>
            <a:r>
              <a:rPr lang="en-US" altLang="zh-CN" sz="2400" dirty="0">
                <a:solidFill>
                  <a:schemeClr val="bg1">
                    <a:lumMod val="50000"/>
                  </a:schemeClr>
                </a:solidFill>
                <a:cs typeface="+mn-ea"/>
                <a:sym typeface="+mn-lt"/>
              </a:rPr>
              <a:t>ReactDOM.render(vdom, container)可以将vdom转换为dom并追加到container中</a:t>
            </a:r>
            <a:r>
              <a:rPr lang="zh-CN" altLang="en-US" sz="2400" dirty="0">
                <a:solidFill>
                  <a:schemeClr val="bg1">
                    <a:lumMod val="50000"/>
                  </a:schemeClr>
                </a:solidFill>
                <a:cs typeface="+mn-ea"/>
                <a:sym typeface="+mn-lt"/>
              </a:rPr>
              <a:t>；</a:t>
            </a:r>
            <a:endParaRPr lang="en-US" altLang="zh-CN" sz="2400" dirty="0">
              <a:solidFill>
                <a:schemeClr val="bg1">
                  <a:lumMod val="50000"/>
                </a:schemeClr>
              </a:solidFill>
              <a:cs typeface="+mn-ea"/>
              <a:sym typeface="+mn-lt"/>
            </a:endParaRPr>
          </a:p>
          <a:p>
            <a:pPr marL="342900" indent="-342900" algn="l">
              <a:lnSpc>
                <a:spcPct val="180000"/>
              </a:lnSpc>
              <a:buFont typeface="Wingdings" panose="05000000000000000000" charset="0"/>
              <a:buChar char=""/>
            </a:pPr>
            <a:r>
              <a:rPr lang="en-US" altLang="zh-CN" sz="2400" dirty="0">
                <a:solidFill>
                  <a:schemeClr val="bg1">
                    <a:lumMod val="50000"/>
                  </a:schemeClr>
                </a:solidFill>
                <a:cs typeface="+mn-ea"/>
                <a:sym typeface="+mn-lt"/>
              </a:rPr>
              <a:t>转换过程需要经过⼀个diff过程，⽐对出实际更新补丁操作dom</a:t>
            </a:r>
            <a:r>
              <a:rPr lang="zh-CN" altLang="en-US" sz="2400" dirty="0">
                <a:solidFill>
                  <a:schemeClr val="bg1">
                    <a:lumMod val="50000"/>
                  </a:schemeClr>
                </a:solidFill>
                <a:cs typeface="+mn-ea"/>
                <a:sym typeface="+mn-lt"/>
              </a:rPr>
              <a:t>。</a:t>
            </a:r>
            <a:endParaRPr lang="zh-CN" altLang="en-US" sz="2400" dirty="0">
              <a:solidFill>
                <a:schemeClr val="bg1">
                  <a:lumMod val="50000"/>
                </a:schemeClr>
              </a:solidFill>
              <a:cs typeface="+mn-ea"/>
              <a:sym typeface="+mn-lt"/>
            </a:endParaRPr>
          </a:p>
        </p:txBody>
      </p:sp>
      <p:pic>
        <p:nvPicPr>
          <p:cNvPr id="2" name="图片 2"/>
          <p:cNvPicPr>
            <a:picLocks noChangeAspect="1"/>
          </p:cNvPicPr>
          <p:nvPr/>
        </p:nvPicPr>
        <p:blipFill>
          <a:blip r:embed="rId2" cstate="screen"/>
          <a:stretch>
            <a:fillRect/>
          </a:stretch>
        </p:blipFill>
        <p:spPr>
          <a:xfrm flipH="1">
            <a:off x="450234" y="342900"/>
            <a:ext cx="1302369" cy="1276595"/>
          </a:xfrm>
          <a:prstGeom prst="rect">
            <a:avLst/>
          </a:prstGeom>
        </p:spPr>
      </p:pic>
      <p:sp>
        <p:nvSpPr>
          <p:cNvPr id="4" name="文本框 8"/>
          <p:cNvSpPr txBox="1"/>
          <p:nvPr/>
        </p:nvSpPr>
        <p:spPr>
          <a:xfrm>
            <a:off x="450215" y="720090"/>
            <a:ext cx="11332845" cy="521970"/>
          </a:xfrm>
          <a:prstGeom prst="rect">
            <a:avLst/>
          </a:prstGeom>
          <a:noFill/>
        </p:spPr>
        <p:txBody>
          <a:bodyPr wrap="square" rtlCol="0">
            <a:spAutoFit/>
          </a:bodyPr>
          <a:p>
            <a:r>
              <a:rPr lang="zh-CN" altLang="en-US" sz="2800" b="1" dirty="0">
                <a:solidFill>
                  <a:schemeClr val="bg1">
                    <a:lumMod val="50000"/>
                  </a:schemeClr>
                </a:solidFill>
                <a:cs typeface="+mn-ea"/>
                <a:sym typeface="+mn-lt"/>
              </a:rPr>
              <a:t>过程思路</a:t>
            </a:r>
            <a:endParaRPr lang="zh-CN" altLang="en-US" sz="2800" b="1" dirty="0">
              <a:solidFill>
                <a:schemeClr val="bg1">
                  <a:lumMod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558165" y="2243455"/>
            <a:ext cx="6047740" cy="2861310"/>
          </a:xfrm>
          <a:prstGeom prst="rect">
            <a:avLst/>
          </a:prstGeom>
          <a:noFill/>
        </p:spPr>
        <p:txBody>
          <a:bodyPr wrap="square" rtlCol="0">
            <a:spAutoFit/>
          </a:bodyPr>
          <a:lstStyle/>
          <a:p>
            <a:pPr marL="342900" indent="-342900" algn="l">
              <a:lnSpc>
                <a:spcPct val="250000"/>
              </a:lnSpc>
              <a:buFont typeface="Wingdings" panose="05000000000000000000" charset="0"/>
              <a:buChar char=""/>
            </a:pPr>
            <a:r>
              <a:rPr lang="en-US" altLang="zh-CN" sz="2400" dirty="0">
                <a:solidFill>
                  <a:schemeClr val="bg1">
                    <a:lumMod val="50000"/>
                  </a:schemeClr>
                </a:solidFill>
                <a:cs typeface="+mn-ea"/>
                <a:sym typeface="+mn-lt"/>
              </a:rPr>
              <a:t>React.createElement</a:t>
            </a:r>
            <a:endParaRPr lang="en-US" altLang="zh-CN" sz="2400" dirty="0">
              <a:solidFill>
                <a:schemeClr val="bg1">
                  <a:lumMod val="50000"/>
                </a:schemeClr>
              </a:solidFill>
              <a:cs typeface="+mn-ea"/>
              <a:sym typeface="+mn-lt"/>
            </a:endParaRPr>
          </a:p>
          <a:p>
            <a:pPr marL="342900" indent="-342900" algn="l">
              <a:lnSpc>
                <a:spcPct val="250000"/>
              </a:lnSpc>
              <a:buFont typeface="Wingdings" panose="05000000000000000000" charset="0"/>
              <a:buChar char=""/>
            </a:pPr>
            <a:r>
              <a:rPr lang="en-US" altLang="zh-CN" sz="2400" dirty="0">
                <a:solidFill>
                  <a:schemeClr val="bg1">
                    <a:lumMod val="50000"/>
                  </a:schemeClr>
                </a:solidFill>
                <a:cs typeface="+mn-ea"/>
                <a:sym typeface="+mn-lt"/>
              </a:rPr>
              <a:t>React.Component</a:t>
            </a:r>
            <a:endParaRPr lang="en-US" altLang="zh-CN" sz="2400" dirty="0">
              <a:solidFill>
                <a:schemeClr val="bg1">
                  <a:lumMod val="50000"/>
                </a:schemeClr>
              </a:solidFill>
              <a:cs typeface="+mn-ea"/>
              <a:sym typeface="+mn-lt"/>
            </a:endParaRPr>
          </a:p>
          <a:p>
            <a:pPr marL="342900" indent="-342900" algn="l">
              <a:lnSpc>
                <a:spcPct val="250000"/>
              </a:lnSpc>
              <a:buFont typeface="Wingdings" panose="05000000000000000000" charset="0"/>
              <a:buChar char=""/>
            </a:pPr>
            <a:r>
              <a:rPr lang="en-US" altLang="zh-CN" sz="2400" dirty="0">
                <a:solidFill>
                  <a:schemeClr val="bg1">
                    <a:lumMod val="50000"/>
                  </a:schemeClr>
                </a:solidFill>
                <a:cs typeface="+mn-ea"/>
                <a:sym typeface="+mn-lt"/>
              </a:rPr>
              <a:t>ReactDOM.render</a:t>
            </a:r>
            <a:endParaRPr lang="en-US" altLang="zh-CN" sz="2400" dirty="0">
              <a:solidFill>
                <a:schemeClr val="bg1">
                  <a:lumMod val="50000"/>
                </a:schemeClr>
              </a:solidFill>
              <a:cs typeface="+mn-ea"/>
              <a:sym typeface="+mn-lt"/>
            </a:endParaRPr>
          </a:p>
        </p:txBody>
      </p:sp>
      <p:pic>
        <p:nvPicPr>
          <p:cNvPr id="23" name="图片 6"/>
          <p:cNvPicPr>
            <a:picLocks noChangeAspect="1"/>
          </p:cNvPicPr>
          <p:nvPr/>
        </p:nvPicPr>
        <p:blipFill>
          <a:blip r:embed="rId1" cstate="print"/>
          <a:stretch>
            <a:fillRect/>
          </a:stretch>
        </p:blipFill>
        <p:spPr>
          <a:xfrm>
            <a:off x="6605933" y="1894025"/>
            <a:ext cx="5177247" cy="3559355"/>
          </a:xfrm>
          <a:prstGeom prst="rect">
            <a:avLst/>
          </a:prstGeom>
        </p:spPr>
      </p:pic>
      <p:pic>
        <p:nvPicPr>
          <p:cNvPr id="3" name="图片 2"/>
          <p:cNvPicPr>
            <a:picLocks noChangeAspect="1"/>
          </p:cNvPicPr>
          <p:nvPr/>
        </p:nvPicPr>
        <p:blipFill>
          <a:blip r:embed="rId2" cstate="screen"/>
          <a:stretch>
            <a:fillRect/>
          </a:stretch>
        </p:blipFill>
        <p:spPr>
          <a:xfrm flipH="1">
            <a:off x="450234" y="342900"/>
            <a:ext cx="1302369" cy="1276595"/>
          </a:xfrm>
          <a:prstGeom prst="rect">
            <a:avLst/>
          </a:prstGeom>
        </p:spPr>
      </p:pic>
      <p:sp>
        <p:nvSpPr>
          <p:cNvPr id="2" name="文本框 8"/>
          <p:cNvSpPr txBox="1"/>
          <p:nvPr/>
        </p:nvSpPr>
        <p:spPr>
          <a:xfrm>
            <a:off x="450215" y="720090"/>
            <a:ext cx="11332845" cy="521970"/>
          </a:xfrm>
          <a:prstGeom prst="rect">
            <a:avLst/>
          </a:prstGeom>
          <a:noFill/>
        </p:spPr>
        <p:txBody>
          <a:bodyPr wrap="square" rtlCol="0">
            <a:spAutoFit/>
          </a:bodyPr>
          <a:p>
            <a:r>
              <a:rPr lang="zh-CN" altLang="en-US" sz="2800" b="1" dirty="0">
                <a:solidFill>
                  <a:schemeClr val="bg1">
                    <a:lumMod val="50000"/>
                  </a:schemeClr>
                </a:solidFill>
                <a:cs typeface="+mn-ea"/>
                <a:sym typeface="+mn-lt"/>
              </a:rPr>
              <a:t>手撸</a:t>
            </a:r>
            <a:endParaRPr lang="zh-CN" altLang="en-US" sz="2800" b="1" dirty="0">
              <a:solidFill>
                <a:schemeClr val="bg1">
                  <a:lumMod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p:cTn id="14" dur="1000" fill="hold"/>
                                        <p:tgtEl>
                                          <p:spTgt spid="23"/>
                                        </p:tgtEl>
                                        <p:attrNameLst>
                                          <p:attrName>ppt_w</p:attrName>
                                        </p:attrNameLst>
                                      </p:cBhvr>
                                      <p:tavLst>
                                        <p:tav tm="0">
                                          <p:val>
                                            <p:fltVal val="0"/>
                                          </p:val>
                                        </p:tav>
                                        <p:tav tm="100000">
                                          <p:val>
                                            <p:strVal val="#ppt_w"/>
                                          </p:val>
                                        </p:tav>
                                      </p:tavLst>
                                    </p:anim>
                                    <p:anim calcmode="lin" valueType="num">
                                      <p:cBhvr>
                                        <p:cTn id="15" dur="1000" fill="hold"/>
                                        <p:tgtEl>
                                          <p:spTgt spid="23"/>
                                        </p:tgtEl>
                                        <p:attrNameLst>
                                          <p:attrName>ppt_h</p:attrName>
                                        </p:attrNameLst>
                                      </p:cBhvr>
                                      <p:tavLst>
                                        <p:tav tm="0">
                                          <p:val>
                                            <p:fltVal val="0"/>
                                          </p:val>
                                        </p:tav>
                                        <p:tav tm="100000">
                                          <p:val>
                                            <p:strVal val="#ppt_h"/>
                                          </p:val>
                                        </p:tav>
                                      </p:tavLst>
                                    </p:anim>
                                    <p:anim calcmode="lin" valueType="num">
                                      <p:cBhvr>
                                        <p:cTn id="16" dur="1000" fill="hold"/>
                                        <p:tgtEl>
                                          <p:spTgt spid="23"/>
                                        </p:tgtEl>
                                        <p:attrNameLst>
                                          <p:attrName>style.rotation</p:attrName>
                                        </p:attrNameLst>
                                      </p:cBhvr>
                                      <p:tavLst>
                                        <p:tav tm="0">
                                          <p:val>
                                            <p:fltVal val="90"/>
                                          </p:val>
                                        </p:tav>
                                        <p:tav tm="100000">
                                          <p:val>
                                            <p:fltVal val="0"/>
                                          </p:val>
                                        </p:tav>
                                      </p:tavLst>
                                    </p:anim>
                                    <p:animEffect transition="in" filter="fade">
                                      <p:cBhvr>
                                        <p:cTn id="17" dur="1000"/>
                                        <p:tgtEl>
                                          <p:spTgt spid="23"/>
                                        </p:tgtEl>
                                      </p:cBhvr>
                                    </p:animEffect>
                                  </p:childTnLst>
                                </p:cTn>
                              </p:par>
                              <p:par>
                                <p:cTn id="18" presetID="2" presetClass="entr" presetSubtype="4"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stretch>
            <a:fillRect/>
          </a:stretch>
        </p:blipFill>
        <p:spPr>
          <a:xfrm flipH="1">
            <a:off x="450234" y="342900"/>
            <a:ext cx="1302369" cy="1276595"/>
          </a:xfrm>
          <a:prstGeom prst="rect">
            <a:avLst/>
          </a:prstGeom>
        </p:spPr>
      </p:pic>
      <p:sp>
        <p:nvSpPr>
          <p:cNvPr id="9" name="文本框 8"/>
          <p:cNvSpPr txBox="1"/>
          <p:nvPr/>
        </p:nvSpPr>
        <p:spPr>
          <a:xfrm>
            <a:off x="450215" y="720090"/>
            <a:ext cx="11332845" cy="521970"/>
          </a:xfrm>
          <a:prstGeom prst="rect">
            <a:avLst/>
          </a:prstGeom>
          <a:noFill/>
        </p:spPr>
        <p:txBody>
          <a:bodyPr wrap="square" rtlCol="0">
            <a:spAutoFit/>
          </a:bodyPr>
          <a:lstStyle/>
          <a:p>
            <a:r>
              <a:rPr lang="en-US" altLang="zh-CN" sz="2800" b="1" dirty="0">
                <a:solidFill>
                  <a:schemeClr val="bg1">
                    <a:lumMod val="50000"/>
                  </a:schemeClr>
                </a:solidFill>
                <a:cs typeface="+mn-ea"/>
                <a:sym typeface="+mn-lt"/>
              </a:rPr>
              <a:t>setState</a:t>
            </a:r>
            <a:endParaRPr lang="en-US" altLang="zh-CN" sz="2800" b="1" dirty="0">
              <a:solidFill>
                <a:schemeClr val="bg1">
                  <a:lumMod val="50000"/>
                </a:schemeClr>
              </a:solidFill>
              <a:cs typeface="+mn-ea"/>
              <a:sym typeface="+mn-lt"/>
            </a:endParaRPr>
          </a:p>
        </p:txBody>
      </p:sp>
      <p:sp>
        <p:nvSpPr>
          <p:cNvPr id="2" name="文本框 10"/>
          <p:cNvSpPr txBox="1"/>
          <p:nvPr/>
        </p:nvSpPr>
        <p:spPr>
          <a:xfrm>
            <a:off x="450215" y="1771015"/>
            <a:ext cx="11332845" cy="570865"/>
          </a:xfrm>
          <a:prstGeom prst="rect">
            <a:avLst/>
          </a:prstGeom>
          <a:noFill/>
        </p:spPr>
        <p:txBody>
          <a:bodyPr wrap="square" rtlCol="0">
            <a:spAutoFit/>
          </a:bodyPr>
          <a:p>
            <a:pPr algn="l">
              <a:lnSpc>
                <a:spcPct val="130000"/>
              </a:lnSpc>
            </a:pPr>
            <a:r>
              <a:rPr lang="en-US" sz="2400" dirty="0">
                <a:solidFill>
                  <a:schemeClr val="bg1">
                    <a:lumMod val="50000"/>
                  </a:schemeClr>
                </a:solidFill>
                <a:cs typeface="+mn-ea"/>
                <a:sym typeface="+mn-lt"/>
              </a:rPr>
              <a:t>- 我们实现都component里面setState维护状态，那么setState有那些特性？</a:t>
            </a:r>
            <a:endParaRPr lang="en-US" sz="2400" dirty="0">
              <a:solidFill>
                <a:schemeClr val="bg1">
                  <a:lumMod val="50000"/>
                </a:schemeClr>
              </a:solidFill>
              <a:cs typeface="+mn-ea"/>
              <a:sym typeface="+mn-lt"/>
            </a:endParaRPr>
          </a:p>
        </p:txBody>
      </p:sp>
      <p:sp>
        <p:nvSpPr>
          <p:cNvPr id="5" name="文本框 10"/>
          <p:cNvSpPr txBox="1"/>
          <p:nvPr/>
        </p:nvSpPr>
        <p:spPr>
          <a:xfrm>
            <a:off x="5276215" y="2422525"/>
            <a:ext cx="4826000" cy="2971165"/>
          </a:xfrm>
          <a:prstGeom prst="rect">
            <a:avLst/>
          </a:prstGeom>
          <a:noFill/>
        </p:spPr>
        <p:txBody>
          <a:bodyPr wrap="square" rtlCol="0">
            <a:spAutoFit/>
          </a:bodyPr>
          <a:p>
            <a:pPr algn="l">
              <a:lnSpc>
                <a:spcPct val="130000"/>
              </a:lnSpc>
            </a:pPr>
            <a:r>
              <a:rPr lang="en-US" sz="1600" dirty="0">
                <a:solidFill>
                  <a:schemeClr val="bg1">
                    <a:lumMod val="50000"/>
                  </a:schemeClr>
                </a:solidFill>
                <a:cs typeface="+mn-ea"/>
                <a:sym typeface="+mn-lt"/>
              </a:rPr>
              <a:t>// 不异步</a:t>
            </a:r>
            <a:endParaRPr lang="en-US" sz="1600" dirty="0">
              <a:solidFill>
                <a:schemeClr val="bg1">
                  <a:lumMod val="50000"/>
                </a:schemeClr>
              </a:solidFill>
              <a:cs typeface="+mn-ea"/>
              <a:sym typeface="+mn-lt"/>
            </a:endParaRPr>
          </a:p>
          <a:p>
            <a:pPr algn="l">
              <a:lnSpc>
                <a:spcPct val="130000"/>
              </a:lnSpc>
            </a:pPr>
            <a:r>
              <a:rPr lang="en-US" sz="1600" dirty="0">
                <a:solidFill>
                  <a:schemeClr val="bg1">
                    <a:lumMod val="50000"/>
                  </a:schemeClr>
                </a:solidFill>
                <a:cs typeface="+mn-ea"/>
                <a:sym typeface="+mn-lt"/>
              </a:rPr>
              <a:t>settimeout(( &gt; {</a:t>
            </a:r>
            <a:endParaRPr lang="en-US" sz="1600" dirty="0">
              <a:solidFill>
                <a:schemeClr val="bg1">
                  <a:lumMod val="50000"/>
                </a:schemeClr>
              </a:solidFill>
              <a:cs typeface="+mn-ea"/>
              <a:sym typeface="+mn-lt"/>
            </a:endParaRPr>
          </a:p>
          <a:p>
            <a:pPr algn="l">
              <a:lnSpc>
                <a:spcPct val="130000"/>
              </a:lnSpc>
            </a:pPr>
            <a:r>
              <a:rPr lang="en-US" sz="1600" dirty="0">
                <a:solidFill>
                  <a:schemeClr val="bg1">
                    <a:lumMod val="50000"/>
                  </a:schemeClr>
                </a:solidFill>
                <a:cs typeface="+mn-ea"/>
                <a:sym typeface="+mn-lt"/>
              </a:rPr>
              <a:t>  setState({foo: 'bar'})</a:t>
            </a:r>
            <a:endParaRPr lang="en-US" sz="1600" dirty="0">
              <a:solidFill>
                <a:schemeClr val="bg1">
                  <a:lumMod val="50000"/>
                </a:schemeClr>
              </a:solidFill>
              <a:cs typeface="+mn-ea"/>
              <a:sym typeface="+mn-lt"/>
            </a:endParaRPr>
          </a:p>
          <a:p>
            <a:pPr algn="l">
              <a:lnSpc>
                <a:spcPct val="130000"/>
              </a:lnSpc>
            </a:pPr>
            <a:r>
              <a:rPr lang="en-US" sz="1600" dirty="0">
                <a:solidFill>
                  <a:schemeClr val="bg1">
                    <a:lumMod val="50000"/>
                  </a:schemeClr>
                </a:solidFill>
                <a:cs typeface="+mn-ea"/>
                <a:sym typeface="+mn-lt"/>
              </a:rPr>
              <a:t>})</a:t>
            </a:r>
            <a:endParaRPr lang="en-US" sz="1600" dirty="0">
              <a:solidFill>
                <a:schemeClr val="bg1">
                  <a:lumMod val="50000"/>
                </a:schemeClr>
              </a:solidFill>
              <a:cs typeface="+mn-ea"/>
              <a:sym typeface="+mn-lt"/>
            </a:endParaRPr>
          </a:p>
          <a:p>
            <a:pPr algn="l">
              <a:lnSpc>
                <a:spcPct val="130000"/>
              </a:lnSpc>
            </a:pPr>
            <a:endParaRPr lang="en-US" sz="1600" dirty="0">
              <a:solidFill>
                <a:schemeClr val="bg1">
                  <a:lumMod val="50000"/>
                </a:schemeClr>
              </a:solidFill>
              <a:cs typeface="+mn-ea"/>
              <a:sym typeface="+mn-lt"/>
            </a:endParaRPr>
          </a:p>
          <a:p>
            <a:pPr algn="l">
              <a:lnSpc>
                <a:spcPct val="130000"/>
              </a:lnSpc>
            </a:pPr>
            <a:r>
              <a:rPr lang="en-US" sz="1600" dirty="0">
                <a:solidFill>
                  <a:schemeClr val="bg1">
                    <a:lumMod val="50000"/>
                  </a:schemeClr>
                </a:solidFill>
                <a:cs typeface="+mn-ea"/>
                <a:sym typeface="+mn-lt"/>
              </a:rPr>
              <a:t>// 原生事件</a:t>
            </a:r>
            <a:endParaRPr lang="en-US" sz="1600" dirty="0">
              <a:solidFill>
                <a:schemeClr val="bg1">
                  <a:lumMod val="50000"/>
                </a:schemeClr>
              </a:solidFill>
              <a:cs typeface="+mn-ea"/>
              <a:sym typeface="+mn-lt"/>
            </a:endParaRPr>
          </a:p>
          <a:p>
            <a:pPr algn="l">
              <a:lnSpc>
                <a:spcPct val="130000"/>
              </a:lnSpc>
            </a:pPr>
            <a:r>
              <a:rPr lang="en-US" sz="1600" dirty="0">
                <a:solidFill>
                  <a:schemeClr val="bg1">
                    <a:lumMod val="50000"/>
                  </a:schemeClr>
                </a:solidFill>
                <a:cs typeface="+mn-ea"/>
                <a:sym typeface="+mn-lt"/>
              </a:rPr>
              <a:t>dom.addEventlistener('click', () =&gt; {</a:t>
            </a:r>
            <a:endParaRPr lang="en-US" sz="1600" dirty="0">
              <a:solidFill>
                <a:schemeClr val="bg1">
                  <a:lumMod val="50000"/>
                </a:schemeClr>
              </a:solidFill>
              <a:cs typeface="+mn-ea"/>
              <a:sym typeface="+mn-lt"/>
            </a:endParaRPr>
          </a:p>
          <a:p>
            <a:pPr algn="l">
              <a:lnSpc>
                <a:spcPct val="130000"/>
              </a:lnSpc>
            </a:pPr>
            <a:r>
              <a:rPr lang="en-US" sz="1600" dirty="0">
                <a:solidFill>
                  <a:schemeClr val="bg1">
                    <a:lumMod val="50000"/>
                  </a:schemeClr>
                </a:solidFill>
                <a:cs typeface="+mn-ea"/>
                <a:sym typeface="+mn-lt"/>
              </a:rPr>
              <a:t>  setState({foo: 'bar'})</a:t>
            </a:r>
            <a:endParaRPr lang="en-US" sz="1600" dirty="0">
              <a:solidFill>
                <a:schemeClr val="bg1">
                  <a:lumMod val="50000"/>
                </a:schemeClr>
              </a:solidFill>
              <a:cs typeface="+mn-ea"/>
              <a:sym typeface="+mn-lt"/>
            </a:endParaRPr>
          </a:p>
          <a:p>
            <a:pPr algn="l">
              <a:lnSpc>
                <a:spcPct val="130000"/>
              </a:lnSpc>
            </a:pPr>
            <a:r>
              <a:rPr lang="en-US" sz="1600" dirty="0">
                <a:solidFill>
                  <a:schemeClr val="bg1">
                    <a:lumMod val="50000"/>
                  </a:schemeClr>
                </a:solidFill>
                <a:cs typeface="+mn-ea"/>
                <a:sym typeface="+mn-lt"/>
              </a:rPr>
              <a:t>})</a:t>
            </a:r>
            <a:endParaRPr lang="en-US" sz="1600" dirty="0">
              <a:solidFill>
                <a:schemeClr val="bg1">
                  <a:lumMod val="50000"/>
                </a:schemeClr>
              </a:solidFill>
              <a:cs typeface="+mn-ea"/>
              <a:sym typeface="+mn-lt"/>
            </a:endParaRPr>
          </a:p>
        </p:txBody>
      </p:sp>
      <p:sp>
        <p:nvSpPr>
          <p:cNvPr id="6" name="文本框 10"/>
          <p:cNvSpPr txBox="1"/>
          <p:nvPr/>
        </p:nvSpPr>
        <p:spPr>
          <a:xfrm>
            <a:off x="450215" y="2422525"/>
            <a:ext cx="4826000" cy="3610610"/>
          </a:xfrm>
          <a:prstGeom prst="rect">
            <a:avLst/>
          </a:prstGeom>
          <a:noFill/>
        </p:spPr>
        <p:txBody>
          <a:bodyPr wrap="square" rtlCol="0">
            <a:spAutoFit/>
          </a:bodyPr>
          <a:p>
            <a:pPr algn="l">
              <a:lnSpc>
                <a:spcPct val="130000"/>
              </a:lnSpc>
            </a:pPr>
            <a:r>
              <a:rPr lang="en-US" sz="1600" dirty="0">
                <a:solidFill>
                  <a:schemeClr val="bg1">
                    <a:lumMod val="50000"/>
                  </a:schemeClr>
                </a:solidFill>
                <a:cs typeface="+mn-ea"/>
                <a:sym typeface="+mn-lt"/>
              </a:rPr>
              <a:t>// 批量</a:t>
            </a:r>
            <a:endParaRPr lang="en-US" sz="1600" dirty="0">
              <a:solidFill>
                <a:schemeClr val="bg1">
                  <a:lumMod val="50000"/>
                </a:schemeClr>
              </a:solidFill>
              <a:cs typeface="+mn-ea"/>
              <a:sym typeface="+mn-lt"/>
            </a:endParaRPr>
          </a:p>
          <a:p>
            <a:pPr algn="l">
              <a:lnSpc>
                <a:spcPct val="130000"/>
              </a:lnSpc>
            </a:pPr>
            <a:r>
              <a:rPr lang="en-US" sz="1600" dirty="0">
                <a:solidFill>
                  <a:schemeClr val="bg1">
                    <a:lumMod val="50000"/>
                  </a:schemeClr>
                </a:solidFill>
                <a:cs typeface="+mn-ea"/>
                <a:sym typeface="+mn-lt"/>
              </a:rPr>
              <a:t>setState({foo}, ()=&gt;{})</a:t>
            </a:r>
            <a:endParaRPr lang="en-US" sz="1600" dirty="0">
              <a:solidFill>
                <a:schemeClr val="bg1">
                  <a:lumMod val="50000"/>
                </a:schemeClr>
              </a:solidFill>
              <a:cs typeface="+mn-ea"/>
              <a:sym typeface="+mn-lt"/>
            </a:endParaRPr>
          </a:p>
          <a:p>
            <a:pPr algn="l">
              <a:lnSpc>
                <a:spcPct val="130000"/>
              </a:lnSpc>
            </a:pPr>
            <a:r>
              <a:rPr lang="en-US" sz="1600" dirty="0">
                <a:solidFill>
                  <a:schemeClr val="bg1">
                    <a:lumMod val="50000"/>
                  </a:schemeClr>
                </a:solidFill>
                <a:cs typeface="+mn-ea"/>
                <a:sym typeface="+mn-lt"/>
              </a:rPr>
              <a:t>setState({bar}, ()=&gt;{})</a:t>
            </a:r>
            <a:endParaRPr lang="en-US" sz="1600" dirty="0">
              <a:solidFill>
                <a:schemeClr val="bg1">
                  <a:lumMod val="50000"/>
                </a:schemeClr>
              </a:solidFill>
              <a:cs typeface="+mn-ea"/>
              <a:sym typeface="+mn-lt"/>
            </a:endParaRPr>
          </a:p>
          <a:p>
            <a:pPr algn="l">
              <a:lnSpc>
                <a:spcPct val="130000"/>
              </a:lnSpc>
            </a:pPr>
            <a:r>
              <a:rPr lang="en-US" sz="1600" dirty="0">
                <a:solidFill>
                  <a:schemeClr val="bg1">
                    <a:lumMod val="50000"/>
                  </a:schemeClr>
                </a:solidFill>
                <a:cs typeface="+mn-ea"/>
                <a:sym typeface="+mn-lt"/>
              </a:rPr>
              <a:t>setState({foo, bar}, ()=&gt;{})</a:t>
            </a:r>
            <a:endParaRPr lang="en-US" sz="1600" dirty="0">
              <a:solidFill>
                <a:schemeClr val="bg1">
                  <a:lumMod val="50000"/>
                </a:schemeClr>
              </a:solidFill>
              <a:cs typeface="+mn-ea"/>
              <a:sym typeface="+mn-lt"/>
            </a:endParaRPr>
          </a:p>
          <a:p>
            <a:pPr algn="l">
              <a:lnSpc>
                <a:spcPct val="130000"/>
              </a:lnSpc>
            </a:pPr>
            <a:r>
              <a:rPr lang="en-US" sz="1600" dirty="0">
                <a:solidFill>
                  <a:schemeClr val="bg1">
                    <a:lumMod val="50000"/>
                  </a:schemeClr>
                </a:solidFill>
                <a:cs typeface="+mn-ea"/>
                <a:sym typeface="+mn-lt"/>
              </a:rPr>
              <a:t>setState((nextState, nextProps) =&gt; nextState.foo)</a:t>
            </a:r>
            <a:endParaRPr lang="en-US" sz="1600" dirty="0">
              <a:solidFill>
                <a:schemeClr val="bg1">
                  <a:lumMod val="50000"/>
                </a:schemeClr>
              </a:solidFill>
              <a:cs typeface="+mn-ea"/>
              <a:sym typeface="+mn-lt"/>
            </a:endParaRPr>
          </a:p>
          <a:p>
            <a:pPr algn="l">
              <a:lnSpc>
                <a:spcPct val="130000"/>
              </a:lnSpc>
            </a:pPr>
            <a:r>
              <a:rPr lang="en-US" sz="1600" dirty="0">
                <a:solidFill>
                  <a:schemeClr val="bg1">
                    <a:lumMod val="50000"/>
                  </a:schemeClr>
                </a:solidFill>
                <a:cs typeface="+mn-ea"/>
                <a:sym typeface="+mn-lt"/>
              </a:rPr>
              <a:t>setState([{foo}])</a:t>
            </a:r>
            <a:endParaRPr lang="en-US" sz="1600" dirty="0">
              <a:solidFill>
                <a:schemeClr val="bg1">
                  <a:lumMod val="50000"/>
                </a:schemeClr>
              </a:solidFill>
              <a:cs typeface="+mn-ea"/>
              <a:sym typeface="+mn-lt"/>
            </a:endParaRPr>
          </a:p>
          <a:p>
            <a:pPr algn="l">
              <a:lnSpc>
                <a:spcPct val="130000"/>
              </a:lnSpc>
            </a:pPr>
            <a:endParaRPr lang="en-US" sz="1600" dirty="0">
              <a:solidFill>
                <a:schemeClr val="bg1">
                  <a:lumMod val="50000"/>
                </a:schemeClr>
              </a:solidFill>
              <a:cs typeface="+mn-ea"/>
              <a:sym typeface="+mn-lt"/>
            </a:endParaRPr>
          </a:p>
          <a:p>
            <a:pPr algn="l">
              <a:lnSpc>
                <a:spcPct val="130000"/>
              </a:lnSpc>
            </a:pPr>
            <a:r>
              <a:rPr lang="en-US" sz="1600" dirty="0">
                <a:solidFill>
                  <a:schemeClr val="bg1">
                    <a:lumMod val="50000"/>
                  </a:schemeClr>
                </a:solidFill>
                <a:cs typeface="+mn-ea"/>
                <a:sym typeface="+mn-lt"/>
              </a:rPr>
              <a:t>// 异步</a:t>
            </a:r>
            <a:endParaRPr lang="en-US" sz="1600" dirty="0">
              <a:solidFill>
                <a:schemeClr val="bg1">
                  <a:lumMod val="50000"/>
                </a:schemeClr>
              </a:solidFill>
              <a:cs typeface="+mn-ea"/>
              <a:sym typeface="+mn-lt"/>
            </a:endParaRPr>
          </a:p>
          <a:p>
            <a:pPr algn="l">
              <a:lnSpc>
                <a:spcPct val="130000"/>
              </a:lnSpc>
            </a:pPr>
            <a:r>
              <a:rPr lang="en-US" sz="1600" dirty="0">
                <a:solidFill>
                  <a:schemeClr val="bg1">
                    <a:lumMod val="50000"/>
                  </a:schemeClr>
                </a:solidFill>
                <a:cs typeface="+mn-ea"/>
                <a:sym typeface="+mn-lt"/>
              </a:rPr>
              <a:t>setState({foo: 'bar'})</a:t>
            </a:r>
            <a:endParaRPr lang="en-US" sz="1600" dirty="0">
              <a:solidFill>
                <a:schemeClr val="bg1">
                  <a:lumMod val="50000"/>
                </a:schemeClr>
              </a:solidFill>
              <a:cs typeface="+mn-ea"/>
              <a:sym typeface="+mn-lt"/>
            </a:endParaRPr>
          </a:p>
          <a:p>
            <a:pPr algn="l">
              <a:lnSpc>
                <a:spcPct val="130000"/>
              </a:lnSpc>
            </a:pPr>
            <a:r>
              <a:rPr lang="en-US" sz="1600" dirty="0">
                <a:solidFill>
                  <a:schemeClr val="bg1">
                    <a:lumMod val="50000"/>
                  </a:schemeClr>
                </a:solidFill>
                <a:cs typeface="+mn-ea"/>
                <a:sym typeface="+mn-lt"/>
              </a:rPr>
              <a:t>console.log(foo) // foo</a:t>
            </a:r>
            <a:endParaRPr lang="en-US" sz="1600" dirty="0">
              <a:solidFill>
                <a:schemeClr val="bg1">
                  <a:lumMod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stretch>
            <a:fillRect/>
          </a:stretch>
        </p:blipFill>
        <p:spPr>
          <a:xfrm flipH="1">
            <a:off x="450234" y="342900"/>
            <a:ext cx="1302369" cy="1276595"/>
          </a:xfrm>
          <a:prstGeom prst="rect">
            <a:avLst/>
          </a:prstGeom>
        </p:spPr>
      </p:pic>
      <p:sp>
        <p:nvSpPr>
          <p:cNvPr id="9" name="文本框 8"/>
          <p:cNvSpPr txBox="1"/>
          <p:nvPr/>
        </p:nvSpPr>
        <p:spPr>
          <a:xfrm>
            <a:off x="450215" y="720090"/>
            <a:ext cx="11332845" cy="521970"/>
          </a:xfrm>
          <a:prstGeom prst="rect">
            <a:avLst/>
          </a:prstGeom>
          <a:noFill/>
        </p:spPr>
        <p:txBody>
          <a:bodyPr wrap="square" rtlCol="0">
            <a:spAutoFit/>
          </a:bodyPr>
          <a:lstStyle/>
          <a:p>
            <a:r>
              <a:rPr lang="zh-CN" altLang="en-US" sz="2800" b="1" dirty="0">
                <a:solidFill>
                  <a:schemeClr val="bg1">
                    <a:lumMod val="50000"/>
                  </a:schemeClr>
                </a:solidFill>
                <a:cs typeface="+mn-ea"/>
                <a:sym typeface="+mn-lt"/>
              </a:rPr>
              <a:t>设计动力</a:t>
            </a:r>
            <a:endParaRPr lang="zh-CN" altLang="en-US" sz="2800" b="1" dirty="0">
              <a:solidFill>
                <a:schemeClr val="bg1">
                  <a:lumMod val="50000"/>
                </a:schemeClr>
              </a:solidFill>
              <a:cs typeface="+mn-ea"/>
              <a:sym typeface="+mn-lt"/>
            </a:endParaRPr>
          </a:p>
        </p:txBody>
      </p:sp>
      <p:sp>
        <p:nvSpPr>
          <p:cNvPr id="2" name="文本框 10"/>
          <p:cNvSpPr txBox="1"/>
          <p:nvPr/>
        </p:nvSpPr>
        <p:spPr>
          <a:xfrm>
            <a:off x="450215" y="1771015"/>
            <a:ext cx="11332845" cy="3784600"/>
          </a:xfrm>
          <a:prstGeom prst="rect">
            <a:avLst/>
          </a:prstGeom>
          <a:noFill/>
        </p:spPr>
        <p:txBody>
          <a:bodyPr wrap="square" rtlCol="0">
            <a:spAutoFit/>
          </a:bodyPr>
          <a:p>
            <a:pPr algn="l">
              <a:lnSpc>
                <a:spcPct val="200000"/>
              </a:lnSpc>
            </a:pPr>
            <a:r>
              <a:rPr lang="en-US" altLang="zh-CN" sz="2400" dirty="0">
                <a:solidFill>
                  <a:schemeClr val="bg1">
                    <a:lumMod val="50000"/>
                  </a:schemeClr>
                </a:solidFill>
                <a:cs typeface="+mn-ea"/>
                <a:sym typeface="+mn-lt"/>
              </a:rPr>
              <a:t>⽣成将⼀棵树转换成另⼀棵树的最⼩操作数</a:t>
            </a:r>
            <a:r>
              <a:rPr lang="zh-CN" altLang="en-US" sz="2400" dirty="0">
                <a:solidFill>
                  <a:schemeClr val="bg1">
                    <a:lumMod val="50000"/>
                  </a:schemeClr>
                </a:solidFill>
                <a:cs typeface="+mn-ea"/>
                <a:sym typeface="+mn-lt"/>
              </a:rPr>
              <a:t>，</a:t>
            </a:r>
            <a:r>
              <a:rPr lang="en-US" altLang="zh-CN" sz="2400" dirty="0">
                <a:solidFill>
                  <a:schemeClr val="bg1">
                    <a:lumMod val="50000"/>
                  </a:schemeClr>
                </a:solidFill>
                <a:cs typeface="+mn-ea"/>
                <a:sym typeface="+mn-lt"/>
              </a:rPr>
              <a:t>算法的复杂程度为 O(n 3 )</a:t>
            </a:r>
            <a:r>
              <a:rPr lang="zh-CN" altLang="en-US" sz="2400" dirty="0">
                <a:solidFill>
                  <a:schemeClr val="bg1">
                    <a:lumMod val="50000"/>
                  </a:schemeClr>
                </a:solidFill>
                <a:cs typeface="+mn-ea"/>
                <a:sym typeface="+mn-lt"/>
              </a:rPr>
              <a:t>， n 是树中元素的数量，那么展示 1000 个元素所需要执⾏的计算量将在⼗亿的量级范围。于是 React 在以下两个假设的基础之上提出了⼀套O(n) 的启发式算法（</a:t>
            </a:r>
            <a:r>
              <a:rPr lang="en-US" altLang="zh-CN" sz="2400" dirty="0">
                <a:solidFill>
                  <a:schemeClr val="bg1">
                    <a:lumMod val="50000"/>
                  </a:schemeClr>
                </a:solidFill>
                <a:cs typeface="+mn-ea"/>
                <a:sym typeface="+mn-lt"/>
              </a:rPr>
              <a:t>diff</a:t>
            </a:r>
            <a:r>
              <a:rPr lang="zh-CN" altLang="en-US" sz="2400" dirty="0">
                <a:solidFill>
                  <a:schemeClr val="bg1">
                    <a:lumMod val="50000"/>
                  </a:schemeClr>
                </a:solidFill>
                <a:cs typeface="+mn-ea"/>
                <a:sym typeface="+mn-lt"/>
              </a:rPr>
              <a:t>）：</a:t>
            </a:r>
            <a:endParaRPr lang="zh-CN" altLang="en-US" sz="2400" dirty="0">
              <a:solidFill>
                <a:schemeClr val="bg1">
                  <a:lumMod val="50000"/>
                </a:schemeClr>
              </a:solidFill>
              <a:cs typeface="+mn-ea"/>
              <a:sym typeface="+mn-lt"/>
            </a:endParaRPr>
          </a:p>
          <a:p>
            <a:pPr algn="l">
              <a:lnSpc>
                <a:spcPct val="200000"/>
              </a:lnSpc>
            </a:pPr>
            <a:r>
              <a:rPr lang="zh-CN" altLang="en-US" sz="2400" dirty="0">
                <a:solidFill>
                  <a:schemeClr val="bg1">
                    <a:lumMod val="50000"/>
                  </a:schemeClr>
                </a:solidFill>
                <a:cs typeface="+mn-ea"/>
                <a:sym typeface="+mn-lt"/>
              </a:rPr>
              <a:t>1. 两个不同类型的元素会产⽣出不同的树；</a:t>
            </a:r>
            <a:endParaRPr lang="zh-CN" altLang="en-US" sz="2400" dirty="0">
              <a:solidFill>
                <a:schemeClr val="bg1">
                  <a:lumMod val="50000"/>
                </a:schemeClr>
              </a:solidFill>
              <a:cs typeface="+mn-ea"/>
              <a:sym typeface="+mn-lt"/>
            </a:endParaRPr>
          </a:p>
          <a:p>
            <a:pPr algn="l">
              <a:lnSpc>
                <a:spcPct val="200000"/>
              </a:lnSpc>
            </a:pPr>
            <a:r>
              <a:rPr lang="zh-CN" altLang="en-US" sz="2400" dirty="0">
                <a:solidFill>
                  <a:schemeClr val="bg1">
                    <a:lumMod val="50000"/>
                  </a:schemeClr>
                </a:solidFill>
                <a:cs typeface="+mn-ea"/>
                <a:sym typeface="+mn-lt"/>
              </a:rPr>
              <a:t>2. 开发者可以通过 key prop 来暗示哪些⼦元素在不同的渲染下能保持稳定；</a:t>
            </a:r>
            <a:endParaRPr lang="zh-CN" altLang="en-US" sz="2400" dirty="0">
              <a:solidFill>
                <a:schemeClr val="bg1">
                  <a:lumMod val="50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screen"/>
          <a:stretch>
            <a:fillRect/>
          </a:stretch>
        </p:blipFill>
        <p:spPr>
          <a:xfrm flipH="1">
            <a:off x="450234" y="342900"/>
            <a:ext cx="1302369" cy="1276595"/>
          </a:xfrm>
          <a:prstGeom prst="rect">
            <a:avLst/>
          </a:prstGeom>
        </p:spPr>
      </p:pic>
      <p:sp>
        <p:nvSpPr>
          <p:cNvPr id="9" name="文本框 8"/>
          <p:cNvSpPr txBox="1"/>
          <p:nvPr/>
        </p:nvSpPr>
        <p:spPr>
          <a:xfrm>
            <a:off x="450215" y="720090"/>
            <a:ext cx="6455410" cy="521970"/>
          </a:xfrm>
          <a:prstGeom prst="rect">
            <a:avLst/>
          </a:prstGeom>
          <a:noFill/>
        </p:spPr>
        <p:txBody>
          <a:bodyPr wrap="square" rtlCol="0">
            <a:spAutoFit/>
          </a:bodyPr>
          <a:lstStyle/>
          <a:p>
            <a:r>
              <a:rPr lang="zh-CN" altLang="en-US" sz="2800" b="1" dirty="0">
                <a:solidFill>
                  <a:schemeClr val="bg1">
                    <a:lumMod val="50000"/>
                  </a:schemeClr>
                </a:solidFill>
                <a:cs typeface="+mn-ea"/>
                <a:sym typeface="+mn-lt"/>
              </a:rPr>
              <a:t>diff 策略（为了减少比较的次数）</a:t>
            </a:r>
            <a:endParaRPr lang="zh-CN" altLang="en-US" sz="2800" b="1" dirty="0">
              <a:solidFill>
                <a:schemeClr val="bg1">
                  <a:lumMod val="50000"/>
                </a:schemeClr>
              </a:solidFill>
              <a:cs typeface="+mn-ea"/>
              <a:sym typeface="+mn-lt"/>
            </a:endParaRPr>
          </a:p>
        </p:txBody>
      </p:sp>
      <p:sp>
        <p:nvSpPr>
          <p:cNvPr id="2" name="文本框 10"/>
          <p:cNvSpPr txBox="1"/>
          <p:nvPr/>
        </p:nvSpPr>
        <p:spPr>
          <a:xfrm>
            <a:off x="450215" y="1619250"/>
            <a:ext cx="7576185" cy="4523105"/>
          </a:xfrm>
          <a:prstGeom prst="rect">
            <a:avLst/>
          </a:prstGeom>
          <a:noFill/>
        </p:spPr>
        <p:txBody>
          <a:bodyPr wrap="square" rtlCol="0">
            <a:spAutoFit/>
          </a:bodyPr>
          <a:p>
            <a:pPr algn="l">
              <a:lnSpc>
                <a:spcPct val="200000"/>
              </a:lnSpc>
            </a:pPr>
            <a:r>
              <a:rPr sz="2400" dirty="0">
                <a:solidFill>
                  <a:schemeClr val="bg1">
                    <a:lumMod val="50000"/>
                  </a:schemeClr>
                </a:solidFill>
                <a:cs typeface="+mn-ea"/>
                <a:sym typeface="+mn-lt"/>
              </a:rPr>
              <a:t>1. 同级⽐较，Web UI 中 DOM 节点跨层级的移动操作特别少，可以忽略不计。</a:t>
            </a:r>
            <a:endParaRPr sz="2400" dirty="0">
              <a:solidFill>
                <a:schemeClr val="bg1">
                  <a:lumMod val="50000"/>
                </a:schemeClr>
              </a:solidFill>
              <a:cs typeface="+mn-ea"/>
              <a:sym typeface="+mn-lt"/>
            </a:endParaRPr>
          </a:p>
          <a:p>
            <a:pPr algn="l">
              <a:lnSpc>
                <a:spcPct val="200000"/>
              </a:lnSpc>
            </a:pPr>
            <a:r>
              <a:rPr sz="2400" dirty="0">
                <a:solidFill>
                  <a:schemeClr val="bg1">
                    <a:lumMod val="50000"/>
                  </a:schemeClr>
                </a:solidFill>
                <a:cs typeface="+mn-ea"/>
                <a:sym typeface="+mn-lt"/>
              </a:rPr>
              <a:t>2. 拥有不同类型的两个组件将会⽣成不同的树形结构。例如：div-&gt;p, CompA-&gt;CompB</a:t>
            </a:r>
            <a:endParaRPr sz="2400" dirty="0">
              <a:solidFill>
                <a:schemeClr val="bg1">
                  <a:lumMod val="50000"/>
                </a:schemeClr>
              </a:solidFill>
              <a:cs typeface="+mn-ea"/>
              <a:sym typeface="+mn-lt"/>
            </a:endParaRPr>
          </a:p>
          <a:p>
            <a:pPr algn="l">
              <a:lnSpc>
                <a:spcPct val="200000"/>
              </a:lnSpc>
            </a:pPr>
            <a:r>
              <a:rPr sz="2400" dirty="0">
                <a:solidFill>
                  <a:schemeClr val="bg1">
                    <a:lumMod val="50000"/>
                  </a:schemeClr>
                </a:solidFill>
                <a:cs typeface="+mn-ea"/>
                <a:sym typeface="+mn-lt"/>
              </a:rPr>
              <a:t>3. 开发者可以通过 key prop 来暗示哪些⼦元素在不同的渲染下能保持稳定；</a:t>
            </a:r>
            <a:endParaRPr sz="2400" dirty="0">
              <a:solidFill>
                <a:schemeClr val="bg1">
                  <a:lumMod val="50000"/>
                </a:schemeClr>
              </a:solidFill>
              <a:cs typeface="+mn-ea"/>
              <a:sym typeface="+mn-lt"/>
            </a:endParaRPr>
          </a:p>
        </p:txBody>
      </p:sp>
      <p:pic>
        <p:nvPicPr>
          <p:cNvPr id="5" name="Picture 4" descr="7"/>
          <p:cNvPicPr>
            <a:picLocks noChangeAspect="1"/>
          </p:cNvPicPr>
          <p:nvPr/>
        </p:nvPicPr>
        <p:blipFill>
          <a:blip r:embed="rId2"/>
          <a:stretch>
            <a:fillRect/>
          </a:stretch>
        </p:blipFill>
        <p:spPr>
          <a:xfrm>
            <a:off x="8313420" y="1485265"/>
            <a:ext cx="2974340" cy="1437640"/>
          </a:xfrm>
          <a:prstGeom prst="rect">
            <a:avLst/>
          </a:prstGeom>
        </p:spPr>
      </p:pic>
      <p:pic>
        <p:nvPicPr>
          <p:cNvPr id="6" name="Picture 5" descr="8"/>
          <p:cNvPicPr>
            <a:picLocks noChangeAspect="1"/>
          </p:cNvPicPr>
          <p:nvPr/>
        </p:nvPicPr>
        <p:blipFill>
          <a:blip r:embed="rId3"/>
          <a:stretch>
            <a:fillRect/>
          </a:stretch>
        </p:blipFill>
        <p:spPr>
          <a:xfrm>
            <a:off x="8446135" y="3718560"/>
            <a:ext cx="3075940" cy="1695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theme/theme1.xml><?xml version="1.0" encoding="utf-8"?>
<a:theme xmlns:a="http://schemas.openxmlformats.org/drawingml/2006/main" name="第一PPT，www.1ppt.com">
  <a:themeElements>
    <a:clrScheme name="自定义 21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F79646"/>
      </a:folHlink>
    </a:clrScheme>
    <a:fontScheme name="qdua0an1">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3660</Words>
  <Application>WPS Presentation</Application>
  <PresentationFormat>自定义</PresentationFormat>
  <Paragraphs>149</Paragraphs>
  <Slides>19</Slides>
  <Notes>23</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19</vt:i4>
      </vt:variant>
    </vt:vector>
  </HeadingPairs>
  <TitlesOfParts>
    <vt:vector size="38" baseType="lpstr">
      <vt:lpstr>Arial</vt:lpstr>
      <vt:lpstr>SimSun</vt:lpstr>
      <vt:lpstr>Wingdings</vt:lpstr>
      <vt:lpstr>Calibri</vt:lpstr>
      <vt:lpstr>Helvetica Neue</vt:lpstr>
      <vt:lpstr>SimSun</vt:lpstr>
      <vt:lpstr>方正细谭黑简体</vt:lpstr>
      <vt:lpstr>Hiragino Sans GB</vt:lpstr>
      <vt:lpstr>Wingdings</vt:lpstr>
      <vt:lpstr>微软雅黑</vt:lpstr>
      <vt:lpstr>HYQiHeiKW</vt:lpstr>
      <vt:lpstr>微软雅黑</vt:lpstr>
      <vt:lpstr>Arial Unicode MS</vt:lpstr>
      <vt:lpstr>等线</vt:lpstr>
      <vt:lpstr>HYZhongDengXianKW</vt:lpstr>
      <vt:lpstr>HYShuSongErKW</vt:lpstr>
      <vt:lpstr>Songti SC</vt:lpstr>
      <vt:lpstr>PingFang SC</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第一PPT，www.1ppt.com</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简洁工作计划</dc:title>
  <dc:creator>第一PPT</dc:creator>
  <cp:keywords>www.1ppt.com</cp:keywords>
  <dc:description>www.1ppt.com</dc:description>
  <cp:lastModifiedBy>chenrs</cp:lastModifiedBy>
  <cp:revision>512</cp:revision>
  <dcterms:created xsi:type="dcterms:W3CDTF">2020-09-14T02:45:14Z</dcterms:created>
  <dcterms:modified xsi:type="dcterms:W3CDTF">2020-09-14T02:45:14Z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1033-2.1.2.3417</vt:lpwstr>
  </property>
</Properties>
</file>