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4" r:id="rId12"/>
    <p:sldId id="269" r:id="rId13"/>
    <p:sldId id="265" r:id="rId14"/>
    <p:sldId id="282" r:id="rId15"/>
    <p:sldId id="270" r:id="rId16"/>
    <p:sldId id="271" r:id="rId17"/>
    <p:sldId id="272" r:id="rId18"/>
    <p:sldId id="276" r:id="rId19"/>
    <p:sldId id="275" r:id="rId20"/>
    <p:sldId id="273" r:id="rId21"/>
    <p:sldId id="274" r:id="rId22"/>
    <p:sldId id="278" r:id="rId23"/>
    <p:sldId id="279" r:id="rId24"/>
    <p:sldId id="280" r:id="rId25"/>
    <p:sldId id="281" r:id="rId26"/>
    <p:sldId id="283" r:id="rId27"/>
    <p:sldId id="27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20" autoAdjust="0"/>
  </p:normalViewPr>
  <p:slideViewPr>
    <p:cSldViewPr>
      <p:cViewPr varScale="1">
        <p:scale>
          <a:sx n="58" d="100"/>
          <a:sy n="58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2D2D3-116F-4B40-BA9A-5DA4A1D8416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FF98-6738-470F-A820-8D04A3AEF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8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合理地选择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，二者是等价的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89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、迭代步长的</a:t>
            </a:r>
            <a:r>
              <a:rPr lang="en-US" altLang="zh-CN" dirty="0" smtClean="0"/>
              <a:t>trick</a:t>
            </a:r>
            <a:r>
              <a:rPr lang="zh-CN" altLang="en-US" dirty="0" smtClean="0"/>
              <a:t>，我们一般不知道总的数据量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，所以不能用常数迭代步长。迭代补偿与迭代次数相关，为</a:t>
            </a:r>
            <a:r>
              <a:rPr lang="en-US" altLang="zh-CN" dirty="0" err="1" smtClean="0"/>
              <a:t>nt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、这里直观等价地解释了强凸项</a:t>
            </a:r>
            <a:r>
              <a:rPr lang="en-US" altLang="zh-CN" dirty="0" smtClean="0"/>
              <a:t>strong convex regularization</a:t>
            </a:r>
            <a:r>
              <a:rPr lang="zh-CN" altLang="en-US" dirty="0" smtClean="0"/>
              <a:t>引入的意义（在线梯度下降的等价优化问题）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44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44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、注意一下</a:t>
            </a:r>
            <a:r>
              <a:rPr lang="en-US" altLang="zh-CN" dirty="0" smtClean="0"/>
              <a:t>FTRL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OGD</a:t>
            </a:r>
            <a:r>
              <a:rPr lang="zh-CN" altLang="en-US" dirty="0" smtClean="0"/>
              <a:t>的基础上加入强凸的正则化项（二范数，所以叫</a:t>
            </a:r>
            <a:r>
              <a:rPr lang="en-US" altLang="zh-CN" dirty="0" smtClean="0"/>
              <a:t>follow</a:t>
            </a:r>
            <a:r>
              <a:rPr lang="en-US" altLang="zh-CN" baseline="0" dirty="0" smtClean="0"/>
              <a:t> the regularized leader</a:t>
            </a:r>
            <a:r>
              <a:rPr lang="zh-CN" altLang="en-US" dirty="0" smtClean="0"/>
              <a:t>），如果仅仅是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的二范数，则是</a:t>
            </a:r>
            <a:r>
              <a:rPr lang="en-US" altLang="zh-CN" dirty="0" smtClean="0"/>
              <a:t>origin-central</a:t>
            </a:r>
            <a:r>
              <a:rPr lang="zh-CN" altLang="en-US" dirty="0" smtClean="0"/>
              <a:t>，限定结果不能离</a:t>
            </a:r>
            <a:r>
              <a:rPr lang="en-US" altLang="zh-CN" dirty="0" smtClean="0"/>
              <a:t>0</a:t>
            </a:r>
            <a:r>
              <a:rPr lang="zh-CN" altLang="en-US" dirty="0" smtClean="0"/>
              <a:t>太远；</a:t>
            </a:r>
            <a:r>
              <a:rPr lang="en-US" altLang="zh-CN" dirty="0" smtClean="0"/>
              <a:t> proximal</a:t>
            </a:r>
            <a:r>
              <a:rPr lang="en-US" altLang="zh-CN" baseline="0" dirty="0" smtClean="0"/>
              <a:t> version</a:t>
            </a:r>
            <a:r>
              <a:rPr lang="zh-CN" altLang="en-US" baseline="0" dirty="0" smtClean="0"/>
              <a:t>的意思是下一次的迭代结果要离之前的迭代结果足够近。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、很多时候这种表达是为了说明算法之间的内在联系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44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的不同维度使用不同的学习速率对应，如上面蓝框所示，用抛硬币训练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independent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head|coin-i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的例子说明，统一的训练速率有时候并不合适。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的取值有一些指导：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可以随着测试集或特征变化挺大，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一般取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。另外，还有一种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取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所允许权重的两倍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Lamda</a:t>
            </a:r>
            <a:r>
              <a:rPr lang="en-US" altLang="zh-CN" baseline="0" dirty="0" smtClean="0"/>
              <a:t> 0.2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beta 1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alpha</a:t>
            </a:r>
            <a:r>
              <a:rPr lang="zh-CN" altLang="en-US" baseline="0" dirty="0" smtClean="0"/>
              <a:t>一般取特征向量中维度的最大值的两倍（</a:t>
            </a:r>
            <a:r>
              <a:rPr lang="en-US" altLang="zh-CN" baseline="0" dirty="0" smtClean="0"/>
              <a:t>paper</a:t>
            </a:r>
            <a:r>
              <a:rPr lang="zh-CN" altLang="en-US" baseline="0" smtClean="0"/>
              <a:t>里有一些指导准则）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0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、对于</a:t>
            </a:r>
            <a:r>
              <a:rPr lang="en-US" altLang="zh-CN" dirty="0" smtClean="0"/>
              <a:t>online</a:t>
            </a:r>
            <a:r>
              <a:rPr lang="en-US" altLang="zh-CN" baseline="0" dirty="0" smtClean="0"/>
              <a:t> set</a:t>
            </a:r>
            <a:r>
              <a:rPr lang="zh-CN" altLang="en-US" baseline="0" dirty="0" smtClean="0"/>
              <a:t>，对全数据进行</a:t>
            </a:r>
            <a:r>
              <a:rPr lang="en-US" altLang="zh-CN" baseline="0" dirty="0" smtClean="0"/>
              <a:t>pre-process</a:t>
            </a:r>
            <a:r>
              <a:rPr lang="zh-CN" altLang="en-US" baseline="0" dirty="0" smtClean="0"/>
              <a:t>查看哪些特征出现地很少、或者哪些特征无用，是代价很大的事情，所以要想训练的时候就做稀疏化，就要想一些在线的方法（</a:t>
            </a:r>
            <a:r>
              <a:rPr lang="en-US" altLang="zh-CN" baseline="0" dirty="0" smtClean="0"/>
              <a:t>FTRL</a:t>
            </a:r>
            <a:r>
              <a:rPr lang="zh-CN" altLang="en-US" baseline="0" dirty="0" smtClean="0"/>
              <a:t>更新的是</a:t>
            </a:r>
            <a:r>
              <a:rPr lang="en-US" altLang="zh-CN" baseline="0" dirty="0" smtClean="0"/>
              <a:t>w</a:t>
            </a:r>
            <a:r>
              <a:rPr lang="zh-CN" altLang="en-US" baseline="0" dirty="0" smtClean="0"/>
              <a:t>的每一维，每一维不同的步长，</a:t>
            </a:r>
            <a:r>
              <a:rPr lang="en-US" altLang="zh-CN" baseline="0" dirty="0" smtClean="0"/>
              <a:t>per-coordinate</a:t>
            </a:r>
            <a:r>
              <a:rPr lang="zh-CN" altLang="en-US" baseline="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9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、多个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的这种策略，同时节省内存、带宽（只需要读训练数据一次，各个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共享，见下一页的第二个</a:t>
            </a:r>
            <a:r>
              <a:rPr lang="en-US" altLang="zh-CN" dirty="0" smtClean="0"/>
              <a:t>trick</a:t>
            </a:r>
            <a:r>
              <a:rPr lang="zh-CN" altLang="en-US" dirty="0" smtClean="0"/>
              <a:t>）、训练时间（不用每个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训练一次）、以及硬盘资源。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32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40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zh-CN" altLang="en-US" dirty="0" smtClean="0"/>
              <a:t>负样本数目，在训练的时候用权重弥补负样本。很不错的想法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、这种方法下，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的期望跟在原始训练数据（未采样）下的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相等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、回忆一下最小二乘的集合意义，虽然不是子空间，但是意义类似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基本思想是，将目标函数的负梯度方向在约束空间的边界做投影，然后在约束空间上按该投影方向前进，最终得到最优化点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4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、其实对于</a:t>
            </a:r>
            <a:r>
              <a:rPr lang="en-US" altLang="zh-CN" dirty="0" smtClean="0"/>
              <a:t>OGD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的具体定义和区别，各个地方挺混乱的（如</a:t>
            </a:r>
            <a:r>
              <a:rPr lang="en-US" altLang="zh-CN" dirty="0" smtClean="0"/>
              <a:t>ad</a:t>
            </a:r>
            <a:r>
              <a:rPr lang="en-US" altLang="zh-CN" baseline="0" dirty="0" smtClean="0"/>
              <a:t> click prediction</a:t>
            </a:r>
            <a:r>
              <a:rPr lang="zh-CN" altLang="en-US" baseline="0" dirty="0" smtClean="0"/>
              <a:t>的论文、</a:t>
            </a:r>
            <a:r>
              <a:rPr lang="en-US" altLang="zh-CN" baseline="0" dirty="0" err="1" smtClean="0"/>
              <a:t>fobos</a:t>
            </a:r>
            <a:r>
              <a:rPr lang="zh-CN" altLang="en-US" baseline="0" dirty="0" smtClean="0"/>
              <a:t>的论文、</a:t>
            </a:r>
            <a:r>
              <a:rPr lang="en-US" altLang="zh-CN" baseline="0" dirty="0" err="1" smtClean="0"/>
              <a:t>muli</a:t>
            </a:r>
            <a:r>
              <a:rPr lang="zh-CN" altLang="en-US" baseline="0" dirty="0" smtClean="0"/>
              <a:t>的博客中等有不一致的地方）</a:t>
            </a:r>
            <a:endParaRPr lang="en-US" altLang="zh-CN" baseline="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、混合正则化参数，更加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的表达，后面的各种算法基本都用了</a:t>
            </a:r>
            <a:r>
              <a:rPr lang="en-US" altLang="zh-CN" dirty="0" smtClean="0"/>
              <a:t>mix regularization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8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、简单截断法有缺点：权重小，可能是确实是无用特征，还或者可能是该特征才被更新仅一次（训练的开始阶段、或者特征数据本身就是稀疏的），另外，</a:t>
            </a:r>
            <a:r>
              <a:rPr lang="en-US" altLang="zh-CN" dirty="0" smtClean="0"/>
              <a:t>rounding</a:t>
            </a:r>
            <a:r>
              <a:rPr lang="zh-CN" altLang="en-US" dirty="0" smtClean="0"/>
              <a:t>技术可能会破坏在线训练算法的理论完备性。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、简单截断太</a:t>
            </a:r>
            <a:r>
              <a:rPr lang="en-US" altLang="zh-CN" dirty="0" smtClean="0"/>
              <a:t>aggressive</a:t>
            </a:r>
            <a:r>
              <a:rPr lang="zh-CN" altLang="en-US" dirty="0" smtClean="0"/>
              <a:t>了，这里做了一下</a:t>
            </a:r>
            <a:r>
              <a:rPr lang="en-US" altLang="zh-CN" dirty="0" smtClean="0"/>
              <a:t>shrinkage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7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、这里的第二部更新的优化问题有一些理论上的特殊性质，从而保证得到稀疏解和理论完备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4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RDA</a:t>
            </a:r>
            <a:r>
              <a:rPr lang="zh-CN" altLang="en-US" dirty="0" smtClean="0"/>
              <a:t>也可以看作是</a:t>
            </a:r>
            <a:r>
              <a:rPr lang="en-US" altLang="zh-CN" dirty="0" smtClean="0"/>
              <a:t>FTRL</a:t>
            </a:r>
            <a:r>
              <a:rPr lang="zh-CN" altLang="en-US" dirty="0" smtClean="0"/>
              <a:t>的一种表达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1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smtClean="0"/>
              <a:t>FTRL</a:t>
            </a:r>
            <a:r>
              <a:rPr lang="zh-CN" altLang="en-US" dirty="0" smtClean="0"/>
              <a:t>可以指一类算法，将前面的</a:t>
            </a:r>
            <a:r>
              <a:rPr lang="en-US" altLang="zh-CN" dirty="0" smtClean="0"/>
              <a:t>RDA</a:t>
            </a:r>
            <a:r>
              <a:rPr lang="zh-CN" altLang="en-US" dirty="0" smtClean="0"/>
              <a:t>也可以称作</a:t>
            </a:r>
            <a:r>
              <a:rPr lang="en-US" altLang="zh-CN" dirty="0" smtClean="0"/>
              <a:t>FTRL</a:t>
            </a:r>
            <a:r>
              <a:rPr lang="en-US" altLang="zh-CN" baseline="0" dirty="0" smtClean="0"/>
              <a:t> algorithms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系统性深入地发展总结、并实际应用了该类算法。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9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RDA</a:t>
            </a:r>
            <a:r>
              <a:rPr lang="zh-CN" altLang="en-US" dirty="0" smtClean="0"/>
              <a:t>使用了更加</a:t>
            </a:r>
            <a:r>
              <a:rPr lang="en-US" altLang="zh-CN" dirty="0" smtClean="0"/>
              <a:t>aggressive</a:t>
            </a:r>
            <a:r>
              <a:rPr lang="zh-CN" altLang="en-US" dirty="0" smtClean="0"/>
              <a:t>的截断阈值，稀疏性更加有保证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、这些算法主要有两点不同：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、强凸平方正则化项的中心点（用来保证</a:t>
            </a:r>
            <a:r>
              <a:rPr lang="en-US" altLang="zh-CN" dirty="0" smtClean="0"/>
              <a:t>low</a:t>
            </a:r>
            <a:r>
              <a:rPr lang="en-US" altLang="zh-CN" baseline="0" dirty="0" smtClean="0"/>
              <a:t> regret</a:t>
            </a:r>
            <a:r>
              <a:rPr lang="zh-CN" altLang="en-US" baseline="0" dirty="0" smtClean="0"/>
              <a:t>的）；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、对</a:t>
            </a:r>
            <a:r>
              <a:rPr lang="en-US" altLang="zh-CN" baseline="0" dirty="0" smtClean="0"/>
              <a:t>L1</a:t>
            </a:r>
            <a:r>
              <a:rPr lang="zh-CN" altLang="en-US" baseline="0" dirty="0" smtClean="0"/>
              <a:t>罚的处理方式。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FOBOS</a:t>
            </a:r>
            <a:r>
              <a:rPr lang="zh-CN" altLang="en-US" dirty="0" smtClean="0"/>
              <a:t>每次更新时精确地处理</a:t>
            </a:r>
            <a:r>
              <a:rPr lang="en-US" altLang="zh-CN" dirty="0" smtClean="0"/>
              <a:t>L1</a:t>
            </a:r>
            <a:r>
              <a:rPr lang="zh-CN" altLang="en-US" dirty="0" smtClean="0"/>
              <a:t>罚，</a:t>
            </a:r>
            <a:r>
              <a:rPr lang="en-US" altLang="zh-CN" dirty="0" smtClean="0"/>
              <a:t>FTRL</a:t>
            </a:r>
            <a:r>
              <a:rPr lang="zh-CN" altLang="en-US" dirty="0" smtClean="0"/>
              <a:t>用之前训练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的子梯度近似</a:t>
            </a:r>
            <a:r>
              <a:rPr lang="en-US" altLang="zh-CN" dirty="0" smtClean="0"/>
              <a:t>L1</a:t>
            </a:r>
            <a:r>
              <a:rPr lang="zh-CN" altLang="en-US" dirty="0" smtClean="0"/>
              <a:t>罚，这种方式更加有效，但是会与</a:t>
            </a:r>
            <a:r>
              <a:rPr lang="en-US" altLang="zh-CN" dirty="0" smtClean="0"/>
              <a:t>RDA</a:t>
            </a:r>
            <a:r>
              <a:rPr lang="zh-CN" altLang="en-US" dirty="0" smtClean="0"/>
              <a:t>相比会降低稀疏性。</a:t>
            </a:r>
            <a:r>
              <a:rPr lang="en-US" altLang="zh-CN" dirty="0" smtClean="0"/>
              <a:t>RDA</a:t>
            </a:r>
            <a:r>
              <a:rPr lang="zh-CN" altLang="en-US" dirty="0" smtClean="0"/>
              <a:t>用一种</a:t>
            </a:r>
            <a:r>
              <a:rPr lang="en-US" altLang="zh-CN" dirty="0" smtClean="0"/>
              <a:t>closed</a:t>
            </a:r>
            <a:r>
              <a:rPr lang="en-US" altLang="zh-CN" baseline="0" dirty="0" smtClean="0"/>
              <a:t> form</a:t>
            </a:r>
            <a:r>
              <a:rPr lang="zh-CN" altLang="en-US" baseline="0" dirty="0" smtClean="0"/>
              <a:t>（解析形式）处理累积的</a:t>
            </a:r>
            <a:r>
              <a:rPr lang="en-US" altLang="zh-CN" baseline="0" dirty="0" smtClean="0"/>
              <a:t>L1</a:t>
            </a:r>
            <a:r>
              <a:rPr lang="zh-CN" altLang="en-US" baseline="0" dirty="0" smtClean="0"/>
              <a:t>罚。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2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3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7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1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4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3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844824"/>
            <a:ext cx="8784976" cy="1656184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A Survey on</a:t>
            </a:r>
            <a:br>
              <a:rPr lang="en-US" altLang="zh-CN" b="1" dirty="0" smtClean="0"/>
            </a:br>
            <a:r>
              <a:rPr lang="en-US" altLang="zh-CN" b="1" dirty="0" smtClean="0"/>
              <a:t>Algorithms of the Regularized </a:t>
            </a:r>
            <a:r>
              <a:rPr lang="en-US" altLang="zh-CN" b="1" dirty="0"/>
              <a:t>C</a:t>
            </a:r>
            <a:r>
              <a:rPr lang="en-US" altLang="zh-CN" b="1" dirty="0" smtClean="0"/>
              <a:t>onvex </a:t>
            </a:r>
            <a:r>
              <a:rPr lang="en-US" altLang="zh-CN" b="1" dirty="0"/>
              <a:t>O</a:t>
            </a:r>
            <a:r>
              <a:rPr lang="en-US" altLang="zh-CN" b="1" dirty="0" smtClean="0"/>
              <a:t>ptimization </a:t>
            </a:r>
            <a:r>
              <a:rPr lang="en-US" altLang="zh-CN" b="1" dirty="0"/>
              <a:t>P</a:t>
            </a:r>
            <a:r>
              <a:rPr lang="en-US" altLang="zh-CN" b="1" dirty="0" smtClean="0"/>
              <a:t>roblem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Shuai</a:t>
            </a:r>
            <a:r>
              <a:rPr lang="en-US" altLang="zh-CN" dirty="0" smtClean="0"/>
              <a:t> Tao</a:t>
            </a:r>
          </a:p>
          <a:p>
            <a:r>
              <a:rPr lang="en-US" altLang="zh-CN" dirty="0" smtClean="0"/>
              <a:t>2014.6.20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稀疏性的考量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Truncated gradient </a:t>
            </a:r>
            <a:r>
              <a:rPr lang="zh-CN" altLang="en-US" dirty="0"/>
              <a:t>（</a:t>
            </a:r>
            <a:r>
              <a:rPr lang="en-US" altLang="zh-CN" dirty="0"/>
              <a:t>09</a:t>
            </a:r>
            <a:r>
              <a:rPr lang="zh-CN" altLang="en-US" dirty="0"/>
              <a:t>年的工作）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/>
              <a:t>Black-box wrapper approaches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黑盒的方法去除一些特征，然后重新训练的看被消去的特征是否有效。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需要在数据集上对算法跑多次，不太实用</a:t>
            </a:r>
            <a:endParaRPr lang="en-US" altLang="zh-CN" dirty="0" smtClean="0"/>
          </a:p>
        </p:txBody>
      </p:sp>
      <p:pic>
        <p:nvPicPr>
          <p:cNvPr id="4" name="Picture 1" descr="C:\Users\taoshuai\AppData\Roaming\Tencent\Users\709238373\QQ\WinTemp\RichOle\HOP{_WBXX(D$W~CN]~H5IM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204864"/>
            <a:ext cx="4210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aoshuai\AppData\Roaming\Tencent\Users\709238373\QQ\WinTemp\RichOle\SB4{Q4QWYYU0)DX98211}X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54006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FOBOS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Forward-Backward Splitting method (google</a:t>
            </a:r>
            <a:r>
              <a:rPr lang="zh-CN" altLang="en-US" dirty="0" smtClean="0"/>
              <a:t>和伯克利</a:t>
            </a:r>
            <a:r>
              <a:rPr lang="en-US" altLang="zh-CN" dirty="0" smtClean="0"/>
              <a:t>09</a:t>
            </a:r>
            <a:r>
              <a:rPr lang="zh-CN" altLang="en-US" dirty="0" smtClean="0"/>
              <a:t>年的工作）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可以看作</a:t>
            </a:r>
            <a:r>
              <a:rPr lang="en-US" altLang="zh-CN" dirty="0" smtClean="0"/>
              <a:t>truncated gradient</a:t>
            </a:r>
            <a:r>
              <a:rPr lang="zh-CN" altLang="en-US" dirty="0" smtClean="0"/>
              <a:t>的一种特殊形式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基本思想：跟</a:t>
            </a:r>
            <a:r>
              <a:rPr lang="en-US" altLang="zh-CN" dirty="0" smtClean="0"/>
              <a:t>projected </a:t>
            </a:r>
            <a:r>
              <a:rPr lang="en-US" altLang="zh-CN" dirty="0" err="1" smtClean="0"/>
              <a:t>subgradient</a:t>
            </a:r>
            <a:r>
              <a:rPr lang="zh-CN" altLang="en-US" dirty="0" smtClean="0"/>
              <a:t>方法类似，不过将每一个数据的迭代过程，分解成一个经验损失梯度下降迭代和一个优化问题</a:t>
            </a:r>
            <a:endParaRPr lang="en-US" altLang="zh-CN" dirty="0" smtClean="0"/>
          </a:p>
        </p:txBody>
      </p:sp>
      <p:pic>
        <p:nvPicPr>
          <p:cNvPr id="7169" name="Picture 1" descr="C:\Users\taoshuai\AppData\Roaming\Tencent\Users\709238373\QQ\WinTemp\RichOle\HLW_AMLZX332VD2ZES3L$)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9813"/>
            <a:ext cx="7704856" cy="16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0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Truncated Gradient and FOBOS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RDA (Regularized Dual Averaging)</a:t>
            </a:r>
          </a:p>
          <a:p>
            <a:endParaRPr lang="en-US" altLang="zh-CN" dirty="0"/>
          </a:p>
          <a:p>
            <a:r>
              <a:rPr lang="en-US" altLang="zh-CN" dirty="0" smtClean="0"/>
              <a:t>FTRL (Follow-the-regularized-Leader)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3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Regularized dual averaging</a:t>
            </a:r>
            <a:r>
              <a:rPr lang="zh-CN" altLang="en-US" dirty="0" smtClean="0"/>
              <a:t>（微软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年的工作）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非梯度下降的范畴，属于更加通用的一个</a:t>
            </a:r>
            <a:r>
              <a:rPr lang="en-US" altLang="zh-CN" dirty="0" smtClean="0"/>
              <a:t>primal-dual algorithmic schema</a:t>
            </a:r>
            <a:r>
              <a:rPr lang="zh-CN" altLang="en-US" dirty="0" smtClean="0"/>
              <a:t>的一个应用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克服了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类方法所欠缺的</a:t>
            </a:r>
            <a:r>
              <a:rPr lang="en-US" altLang="zh-CN" dirty="0" smtClean="0"/>
              <a:t>exploiting problem structure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especially for problems with explicit regularization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能够更好地在精度和稀疏性之间做</a:t>
            </a:r>
            <a:r>
              <a:rPr lang="en-US" altLang="zh-CN" dirty="0" smtClean="0"/>
              <a:t>trade-off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6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Truncated Gradient and FOBOS</a:t>
            </a:r>
          </a:p>
          <a:p>
            <a:endParaRPr lang="en-US" altLang="zh-CN" dirty="0"/>
          </a:p>
          <a:p>
            <a:r>
              <a:rPr lang="en-US" altLang="zh-CN" dirty="0" smtClean="0"/>
              <a:t>RDA (Regularized Dual Averaging)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FTRL (Follow-the-regularized-Leader)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FTRL (Follow-the-regularized-Leader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FTRL </a:t>
            </a:r>
            <a:r>
              <a:rPr lang="zh-CN" altLang="en-US" dirty="0" smtClean="0"/>
              <a:t>（改进与实际应用</a:t>
            </a:r>
            <a:r>
              <a:rPr lang="en-US" altLang="zh-CN" dirty="0" smtClean="0"/>
              <a:t>H. Brendan McMahan, google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年理论性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，但未显式地支持正则化项迭代；</a:t>
            </a:r>
            <a:r>
              <a:rPr lang="en-US" altLang="zh-CN" dirty="0" smtClean="0"/>
              <a:t>11</a:t>
            </a:r>
            <a:r>
              <a:rPr lang="zh-CN" altLang="en-US" dirty="0" smtClean="0"/>
              <a:t>年证明</a:t>
            </a:r>
            <a:r>
              <a:rPr lang="en-US" altLang="zh-CN" dirty="0" smtClean="0"/>
              <a:t>regret bound</a:t>
            </a:r>
            <a:r>
              <a:rPr lang="zh-CN" altLang="en-US" dirty="0" smtClean="0"/>
              <a:t>以及引入通用的正则化项；</a:t>
            </a:r>
            <a:r>
              <a:rPr lang="en-US" altLang="zh-CN" dirty="0" smtClean="0"/>
              <a:t>11</a:t>
            </a:r>
            <a:r>
              <a:rPr lang="zh-CN" altLang="en-US" dirty="0" smtClean="0"/>
              <a:t>年</a:t>
            </a:r>
            <a:r>
              <a:rPr lang="zh-CN" altLang="en-US" dirty="0"/>
              <a:t>另一篇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揭示</a:t>
            </a:r>
            <a:r>
              <a:rPr lang="en-US" altLang="zh-CN" dirty="0" smtClean="0"/>
              <a:t>OGD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FOBOS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RDA</a:t>
            </a:r>
            <a:r>
              <a:rPr lang="zh-CN" altLang="en-US" dirty="0"/>
              <a:t>等算法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FTRL</a:t>
            </a:r>
            <a:r>
              <a:rPr lang="zh-CN" altLang="en-US" dirty="0" smtClean="0"/>
              <a:t>关系</a:t>
            </a:r>
            <a:r>
              <a:rPr lang="zh-CN" altLang="en-US" dirty="0"/>
              <a:t>；</a:t>
            </a:r>
            <a:r>
              <a:rPr lang="en-US" altLang="zh-CN" dirty="0" smtClean="0"/>
              <a:t>13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给出了工程性实现的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，并且附带了详细的伪代码，开始被大规模应用。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可以看作</a:t>
            </a:r>
            <a:r>
              <a:rPr lang="en-US" altLang="zh-CN" dirty="0" smtClean="0"/>
              <a:t>RDA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FOBOS</a:t>
            </a:r>
            <a:r>
              <a:rPr lang="zh-CN" altLang="en-US" dirty="0" smtClean="0"/>
              <a:t>的混合，但在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范数或者其他非光滑的正则项下，</a:t>
            </a:r>
            <a:r>
              <a:rPr lang="en-US" altLang="zh-CN" dirty="0" smtClean="0"/>
              <a:t>FTRL</a:t>
            </a:r>
            <a:r>
              <a:rPr lang="zh-CN" altLang="en-US" dirty="0" smtClean="0"/>
              <a:t>比前两者更加有效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4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7584" y="2060848"/>
            <a:ext cx="5138076" cy="213811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FTRL (Follow-the-regularized-Leader)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553843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OGD</a:t>
            </a:r>
            <a:r>
              <a:rPr lang="zh-CN" altLang="en-US" dirty="0" smtClean="0"/>
              <a:t>不够稀疏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07904" y="2553843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FOBOS</a:t>
            </a:r>
            <a:r>
              <a:rPr lang="zh-CN" altLang="en-US" dirty="0" smtClean="0"/>
              <a:t>能产生更加好的稀疏特征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3878" y="35508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梯度下降类方法，精度比较好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44208" y="2530310"/>
            <a:ext cx="2304256" cy="119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RDA</a:t>
            </a:r>
          </a:p>
          <a:p>
            <a:pPr algn="ctr"/>
            <a:r>
              <a:rPr lang="zh-CN" altLang="en-US" dirty="0" smtClean="0"/>
              <a:t>可以在精度与稀疏性之间做更好的平衡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00192" y="2110735"/>
            <a:ext cx="2592288" cy="216023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6089" y="37773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稀疏性更加出色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45249" y="4942449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FTRL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38942" y="4775030"/>
            <a:ext cx="6300846" cy="157579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4921" y="5855150"/>
            <a:ext cx="333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综合</a:t>
            </a:r>
            <a:r>
              <a:rPr lang="en-US" altLang="zh-CN" dirty="0" smtClean="0"/>
              <a:t>OGD</a:t>
            </a:r>
            <a:r>
              <a:rPr lang="zh-CN" altLang="en-US" dirty="0" smtClean="0"/>
              <a:t>的精度和</a:t>
            </a:r>
            <a:r>
              <a:rPr lang="en-US" altLang="zh-CN" dirty="0" smtClean="0"/>
              <a:t>RDA</a:t>
            </a:r>
            <a:r>
              <a:rPr lang="zh-CN" altLang="en-US" dirty="0" smtClean="0"/>
              <a:t>的稀疏性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059832" y="2949887"/>
            <a:ext cx="648072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</p:cNvCxnSpPr>
          <p:nvPr/>
        </p:nvCxnSpPr>
        <p:spPr>
          <a:xfrm>
            <a:off x="3396622" y="4198966"/>
            <a:ext cx="1751442" cy="57606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48064" y="4270974"/>
            <a:ext cx="2472797" cy="50405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云形 21"/>
          <p:cNvSpPr/>
          <p:nvPr/>
        </p:nvSpPr>
        <p:spPr>
          <a:xfrm>
            <a:off x="179511" y="3990611"/>
            <a:ext cx="3738923" cy="15723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</a:t>
            </a:r>
            <a:r>
              <a:rPr lang="zh-CN" altLang="en-US" dirty="0" smtClean="0"/>
              <a:t>关键的不同点是累积</a:t>
            </a:r>
            <a:r>
              <a:rPr lang="en-US" altLang="zh-CN" dirty="0" smtClean="0"/>
              <a:t>L1</a:t>
            </a:r>
            <a:r>
              <a:rPr lang="zh-CN" altLang="en-US" dirty="0" smtClean="0"/>
              <a:t>惩罚项的处理方式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FTRL (Follow-the-regularized-Leader)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迭代公式</a:t>
            </a:r>
            <a:endParaRPr lang="en-US" altLang="zh-CN" dirty="0" smtClean="0"/>
          </a:p>
          <a:p>
            <a:pPr lvl="1"/>
            <a:r>
              <a:rPr lang="zh-CN" altLang="en-US" dirty="0"/>
              <a:t>再看</a:t>
            </a:r>
            <a:r>
              <a:rPr lang="zh-CN" altLang="en-US" dirty="0" smtClean="0"/>
              <a:t>一下</a:t>
            </a:r>
            <a:r>
              <a:rPr lang="en-US" altLang="zh-CN" dirty="0" smtClean="0"/>
              <a:t>OGD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OGD</a:t>
            </a:r>
            <a:r>
              <a:rPr lang="zh-CN" altLang="en-US" dirty="0" smtClean="0"/>
              <a:t>迭代公式的等价优化问题的含义：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每次新的结果不要太远离之前的结果</a:t>
            </a:r>
            <a:endParaRPr lang="en-US" altLang="zh-CN" dirty="0" smtClean="0"/>
          </a:p>
          <a:p>
            <a:pPr lvl="3"/>
            <a:r>
              <a:rPr lang="zh-CN" altLang="en-US" dirty="0"/>
              <a:t>每一</a:t>
            </a:r>
            <a:r>
              <a:rPr lang="zh-CN" altLang="en-US" dirty="0" smtClean="0"/>
              <a:t>步还是要向正确的方向前进（梯度</a:t>
            </a:r>
            <a:r>
              <a:rPr lang="en-US" altLang="zh-CN" dirty="0" smtClean="0"/>
              <a:t>or</a:t>
            </a:r>
            <a:r>
              <a:rPr lang="zh-CN" altLang="en-US" dirty="0" smtClean="0"/>
              <a:t>子梯度方向）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4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24" name="Picture 8" descr="C:\Users\taoshuai\AppData\Roaming\Tencent\Users\709238373\QQ\WinTemp\RichOle\FP]4NNOQL02ZDYW`UQOXO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92364"/>
            <a:ext cx="28670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taoshuai\AppData\Roaming\Tencent\Users\709238373\QQ\WinTemp\RichOle\FY6]CIK5@6$[4N7$3([DM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00" y="2852936"/>
            <a:ext cx="28098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359403" y="2864238"/>
            <a:ext cx="6300846" cy="4935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26" name="Picture 10" descr="C:\Users\taoshuai\AppData\Roaming\Tencent\Users\709238373\QQ\WinTemp\RichOle\2DO@G@OH$5UBKIEL`2`~`I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61531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FTRL (Follow-the-regularized-Leader)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Mirror decent</a:t>
            </a:r>
          </a:p>
          <a:p>
            <a:pPr lvl="2"/>
            <a:r>
              <a:rPr lang="zh-CN" altLang="en-US" dirty="0"/>
              <a:t>利用了上面的直观特性，但是用</a:t>
            </a:r>
            <a:r>
              <a:rPr lang="en-US" altLang="zh-CN" dirty="0"/>
              <a:t>arbitrary </a:t>
            </a:r>
            <a:r>
              <a:rPr lang="en-US" altLang="zh-CN" dirty="0" err="1"/>
              <a:t>Bregman</a:t>
            </a:r>
            <a:r>
              <a:rPr lang="en-US" altLang="zh-CN" dirty="0"/>
              <a:t> divergence</a:t>
            </a:r>
            <a:r>
              <a:rPr lang="zh-CN" altLang="en-US" dirty="0"/>
              <a:t>代替二范数项，并更进一步，对历史点的</a:t>
            </a:r>
            <a:r>
              <a:rPr lang="en-US" altLang="zh-CN" dirty="0" err="1"/>
              <a:t>bregman</a:t>
            </a:r>
            <a:r>
              <a:rPr lang="zh-CN" altLang="en-US" dirty="0"/>
              <a:t>项叠加起来：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Composite-objective mirror </a:t>
            </a:r>
            <a:r>
              <a:rPr lang="en-US" altLang="zh-CN" dirty="0" smtClean="0"/>
              <a:t>descent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COMID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轮将正则化项加入到目标函数中（例如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范数）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4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13" name="Picture 1" descr="C:\Users\taoshuai\AppData\Roaming\Tencent\Users\709238373\QQ\WinTemp\RichOle\~FGBZP6750QYOA[1KSBI1]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84984"/>
            <a:ext cx="38195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taoshuai\AppData\Roaming\Tencent\Users\709238373\QQ\WinTemp\RichOle\HGW})C%EQJ1@WK$}E(}M]V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06" y="5013176"/>
            <a:ext cx="68103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7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FTRL (</a:t>
            </a:r>
            <a:r>
              <a:rPr lang="en-US" altLang="zh-CN" dirty="0">
                <a:solidFill>
                  <a:srgbClr val="C00000"/>
                </a:solidFill>
              </a:rPr>
              <a:t>Follow-the-regularized-Leader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迭代方程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项：梯度或累积梯度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项：</a:t>
            </a:r>
            <a:r>
              <a:rPr lang="en-US" altLang="zh-CN" dirty="0"/>
              <a:t>L1</a:t>
            </a:r>
            <a:r>
              <a:rPr lang="zh-CN" altLang="en-US" dirty="0"/>
              <a:t>正则化项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</a:t>
            </a:r>
            <a:r>
              <a:rPr lang="zh-CN" altLang="en-US" dirty="0"/>
              <a:t>项：限定</a:t>
            </a:r>
            <a:r>
              <a:rPr lang="en-US" altLang="zh-CN" dirty="0"/>
              <a:t>x</a:t>
            </a:r>
            <a:r>
              <a:rPr lang="zh-CN" altLang="en-US" dirty="0"/>
              <a:t>不要离</a:t>
            </a:r>
            <a:r>
              <a:rPr lang="zh-CN" altLang="en-US" dirty="0" smtClean="0"/>
              <a:t>已迭代</a:t>
            </a:r>
            <a:r>
              <a:rPr lang="zh-CN" altLang="en-US" dirty="0"/>
              <a:t>过</a:t>
            </a:r>
            <a:r>
              <a:rPr lang="zh-CN" altLang="en-US" dirty="0" smtClean="0"/>
              <a:t>的解太远（</a:t>
            </a:r>
            <a:r>
              <a:rPr lang="en-US" altLang="zh-CN" dirty="0" smtClean="0"/>
              <a:t>proximal</a:t>
            </a:r>
            <a:r>
              <a:rPr lang="zh-CN" altLang="en-US" dirty="0" smtClean="0"/>
              <a:t>），或者</a:t>
            </a:r>
            <a:r>
              <a:rPr lang="zh-CN" altLang="en-US" dirty="0"/>
              <a:t>离</a:t>
            </a:r>
            <a:r>
              <a:rPr lang="en-US" altLang="zh-CN" dirty="0"/>
              <a:t>0</a:t>
            </a:r>
            <a:r>
              <a:rPr lang="zh-CN" altLang="en-US" dirty="0"/>
              <a:t>太</a:t>
            </a:r>
            <a:r>
              <a:rPr lang="zh-CN" altLang="en-US" dirty="0" smtClean="0"/>
              <a:t>远（</a:t>
            </a:r>
            <a:r>
              <a:rPr lang="en-US" altLang="zh-CN" dirty="0" smtClean="0"/>
              <a:t>central</a:t>
            </a:r>
            <a:r>
              <a:rPr lang="zh-CN" altLang="en-US" dirty="0" smtClean="0"/>
              <a:t>），也是</a:t>
            </a:r>
            <a:r>
              <a:rPr lang="en-US" altLang="zh-CN" dirty="0" smtClean="0"/>
              <a:t>low regret</a:t>
            </a:r>
            <a:r>
              <a:rPr lang="zh-CN" altLang="en-US" dirty="0" smtClean="0"/>
              <a:t>的需求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4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91" name="Picture 3" descr="C:\Users\taoshuai\AppData\Roaming\Tencent\Users\709238373\QQ\WinTemp\RichOle\]54$15]V(J3O_640AD57L~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04864"/>
            <a:ext cx="914400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传统方法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Truncated Gradient and FOBOS</a:t>
            </a:r>
          </a:p>
          <a:p>
            <a:endParaRPr lang="en-US" altLang="zh-CN" dirty="0"/>
          </a:p>
          <a:p>
            <a:r>
              <a:rPr lang="en-US" altLang="zh-CN" dirty="0" smtClean="0"/>
              <a:t>RDA (Regularized Dual Averaging)</a:t>
            </a:r>
          </a:p>
          <a:p>
            <a:endParaRPr lang="en-US" altLang="zh-CN" dirty="0"/>
          </a:p>
          <a:p>
            <a:r>
              <a:rPr lang="en-US" altLang="zh-CN" dirty="0" smtClean="0"/>
              <a:t>FTRL (Follow-the-regularized-Leader)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6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  <p:pic>
        <p:nvPicPr>
          <p:cNvPr id="11265" name="Picture 1" descr="C:\Users\taoshuai\AppData\Roaming\Tencent\Users\709238373\QQ\WinTemp\RichOle\U)X6JA%K`5R1PC@HGLSA]L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7111"/>
            <a:ext cx="64389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35696" y="3789040"/>
            <a:ext cx="792088" cy="600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813519" y="1628800"/>
            <a:ext cx="151343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90613" y="1628800"/>
            <a:ext cx="151343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200" y="2958043"/>
            <a:ext cx="241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实现上做了不少</a:t>
            </a:r>
            <a:r>
              <a:rPr lang="en-US" altLang="zh-CN" dirty="0" smtClean="0"/>
              <a:t>trick</a:t>
            </a:r>
            <a:r>
              <a:rPr lang="zh-CN" altLang="en-US" dirty="0" smtClean="0"/>
              <a:t>，具体可以查看</a:t>
            </a:r>
            <a:r>
              <a:rPr lang="en-US" altLang="zh-CN" dirty="0" smtClean="0"/>
              <a:t>13</a:t>
            </a:r>
            <a:r>
              <a:rPr lang="zh-CN" altLang="en-US" dirty="0" smtClean="0"/>
              <a:t>年工程实现的那篇</a:t>
            </a:r>
            <a:r>
              <a:rPr lang="en-US" altLang="zh-CN" dirty="0" smtClean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11538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saving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Predict</a:t>
            </a:r>
            <a:r>
              <a:rPr lang="zh-CN" altLang="en-US" dirty="0" smtClean="0"/>
              <a:t>时的</a:t>
            </a:r>
            <a:r>
              <a:rPr lang="en-US" altLang="zh-CN" dirty="0" smtClean="0"/>
              <a:t>memory saving</a:t>
            </a:r>
          </a:p>
          <a:p>
            <a:pPr lvl="1"/>
            <a:r>
              <a:rPr lang="en-US" altLang="zh-CN" dirty="0" smtClean="0"/>
              <a:t>L1</a:t>
            </a:r>
            <a:r>
              <a:rPr lang="zh-CN" altLang="en-US" dirty="0" smtClean="0"/>
              <a:t>范数加策略，训练结果</a:t>
            </a:r>
            <a:r>
              <a:rPr lang="en-US" altLang="zh-CN" dirty="0" smtClean="0"/>
              <a:t>w</a:t>
            </a:r>
            <a:r>
              <a:rPr lang="zh-CN" altLang="en-US" dirty="0" smtClean="0"/>
              <a:t>很稀疏，在用</a:t>
            </a:r>
            <a:r>
              <a:rPr lang="en-US" altLang="zh-CN" dirty="0" smtClean="0"/>
              <a:t>w</a:t>
            </a:r>
            <a:r>
              <a:rPr lang="zh-CN" altLang="en-US" dirty="0" smtClean="0"/>
              <a:t>做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的时候节省了内存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Training</a:t>
            </a:r>
            <a:r>
              <a:rPr lang="zh-CN" altLang="en-US" dirty="0" smtClean="0"/>
              <a:t>时的</a:t>
            </a:r>
            <a:r>
              <a:rPr lang="en-US" altLang="zh-CN" dirty="0" smtClean="0"/>
              <a:t>memory saving</a:t>
            </a:r>
          </a:p>
          <a:p>
            <a:pPr lvl="1"/>
            <a:r>
              <a:rPr lang="zh-CN" altLang="en-US" dirty="0" smtClean="0"/>
              <a:t>在线丢弃训练数据中很少出现的特征</a:t>
            </a:r>
            <a:r>
              <a:rPr lang="en-US" altLang="zh-CN" dirty="0" smtClean="0"/>
              <a:t>(probabilistic feature inclusion)</a:t>
            </a:r>
          </a:p>
          <a:p>
            <a:pPr lvl="2"/>
            <a:r>
              <a:rPr lang="en-US" altLang="zh-CN" dirty="0" smtClean="0"/>
              <a:t>Poisson Inclusion</a:t>
            </a:r>
          </a:p>
          <a:p>
            <a:pPr lvl="2"/>
            <a:r>
              <a:rPr lang="en-US" altLang="zh-CN" dirty="0" smtClean="0"/>
              <a:t>Bloom Filter Inclusion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2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saving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zh-CN" altLang="en-US" dirty="0"/>
              <a:t>浮点数重新编码</a:t>
            </a:r>
            <a:endParaRPr lang="en-US" altLang="zh-CN" dirty="0"/>
          </a:p>
          <a:p>
            <a:pPr lvl="2"/>
            <a:r>
              <a:rPr lang="zh-CN" altLang="en-US" dirty="0"/>
              <a:t>特征权重用不到</a:t>
            </a:r>
            <a:r>
              <a:rPr lang="en-US" altLang="zh-CN" dirty="0"/>
              <a:t>32bit</a:t>
            </a:r>
            <a:r>
              <a:rPr lang="zh-CN" altLang="en-US" dirty="0"/>
              <a:t>或</a:t>
            </a:r>
            <a:r>
              <a:rPr lang="en-US" altLang="zh-CN" dirty="0"/>
              <a:t>64bit</a:t>
            </a:r>
            <a:r>
              <a:rPr lang="zh-CN" altLang="en-US" dirty="0"/>
              <a:t>的浮点数，存储浪费空间</a:t>
            </a:r>
            <a:endParaRPr lang="en-US" altLang="zh-CN" dirty="0"/>
          </a:p>
          <a:p>
            <a:pPr lvl="2"/>
            <a:r>
              <a:rPr lang="en-US" altLang="zh-CN" dirty="0"/>
              <a:t>16bit encoding</a:t>
            </a:r>
            <a:r>
              <a:rPr lang="zh-CN" altLang="en-US" dirty="0"/>
              <a:t>，但是要注意处理</a:t>
            </a:r>
            <a:r>
              <a:rPr lang="en-US" altLang="zh-CN" dirty="0"/>
              <a:t>rounding</a:t>
            </a:r>
            <a:r>
              <a:rPr lang="zh-CN" altLang="en-US" dirty="0"/>
              <a:t>技术对</a:t>
            </a:r>
            <a:r>
              <a:rPr lang="en-US" altLang="zh-CN" dirty="0"/>
              <a:t>regret</a:t>
            </a:r>
            <a:r>
              <a:rPr lang="zh-CN" altLang="en-US" dirty="0"/>
              <a:t>带来的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训练若干相似</a:t>
            </a:r>
            <a:r>
              <a:rPr lang="en-US" altLang="zh-CN" dirty="0" smtClean="0"/>
              <a:t>model</a:t>
            </a:r>
          </a:p>
          <a:p>
            <a:pPr lvl="2"/>
            <a:r>
              <a:rPr lang="zh-CN" altLang="en-US" dirty="0" smtClean="0"/>
              <a:t>对同一份训练数据序列，同时训练多个相似的</a:t>
            </a:r>
            <a:r>
              <a:rPr lang="en-US" altLang="zh-CN" dirty="0" smtClean="0"/>
              <a:t>model</a:t>
            </a:r>
          </a:p>
          <a:p>
            <a:pPr lvl="2"/>
            <a:r>
              <a:rPr lang="zh-CN" altLang="en-US" dirty="0" smtClean="0"/>
              <a:t>这些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有各自独享的一些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，也有一些共享的</a:t>
            </a:r>
            <a:r>
              <a:rPr lang="en-US" altLang="zh-CN" dirty="0" smtClean="0"/>
              <a:t>feature</a:t>
            </a:r>
          </a:p>
          <a:p>
            <a:pPr lvl="2"/>
            <a:r>
              <a:rPr lang="zh-CN" altLang="en-US" dirty="0" smtClean="0"/>
              <a:t>出发点：有的特征维度可以是各个模型独享的，而有的各个模型共享的特征，可以用同样的数据训练。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36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saving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Single Value Structure</a:t>
            </a:r>
            <a:endParaRPr lang="en-US" altLang="zh-CN" dirty="0"/>
          </a:p>
          <a:p>
            <a:pPr lvl="2"/>
            <a:r>
              <a:rPr lang="zh-CN" altLang="en-US" sz="2000" dirty="0"/>
              <a:t>多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model</a:t>
            </a:r>
            <a:r>
              <a:rPr lang="zh-CN" altLang="en-US" sz="2000" dirty="0" smtClean="0"/>
              <a:t>公用一个</a:t>
            </a: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存储（例如放到</a:t>
            </a:r>
            <a:r>
              <a:rPr lang="en-US" altLang="zh-CN" sz="2000" dirty="0" err="1" smtClean="0"/>
              <a:t>cbase</a:t>
            </a:r>
            <a:r>
              <a:rPr lang="zh-CN" altLang="en-US" sz="2000" dirty="0" smtClean="0"/>
              <a:t>等），各个</a:t>
            </a:r>
            <a:r>
              <a:rPr lang="en-US" altLang="zh-CN" sz="2000" dirty="0" smtClean="0"/>
              <a:t>model</a:t>
            </a:r>
            <a:r>
              <a:rPr lang="zh-CN" altLang="en-US" sz="2000" dirty="0" smtClean="0"/>
              <a:t>都更新这个共有的</a:t>
            </a: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结构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对于某一个</a:t>
            </a:r>
            <a:r>
              <a:rPr lang="en-US" altLang="zh-CN" sz="2000" dirty="0" smtClean="0"/>
              <a:t>model</a:t>
            </a:r>
            <a:r>
              <a:rPr lang="zh-CN" altLang="en-US" sz="2000" dirty="0" smtClean="0"/>
              <a:t>，对于他所训练的特征向量的某一维，直接计算一个迭代结果并与旧值做一个平均</a:t>
            </a:r>
            <a:endParaRPr lang="en-US" altLang="zh-CN" sz="2000" dirty="0"/>
          </a:p>
          <a:p>
            <a:pPr lvl="1"/>
            <a:r>
              <a:rPr lang="zh-CN" altLang="en-US" dirty="0" smtClean="0"/>
              <a:t>使用正负样本的数目来计算梯度的和（所有的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具有同样的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1025" name="Picture 1" descr="C:\Users\taoshuai\AppData\Roaming\Tencent\Users\709238373\QQ\WinTemp\RichOle\$LHZV%NZ(5E4G@1T$(O5Q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5112568" cy="20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saving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Subsampling Training Data</a:t>
            </a:r>
          </a:p>
          <a:p>
            <a:pPr lvl="2"/>
            <a:r>
              <a:rPr lang="zh-CN" altLang="en-US" dirty="0"/>
              <a:t>在实际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CTR</a:t>
            </a:r>
            <a:r>
              <a:rPr lang="zh-CN" altLang="en-US" dirty="0" smtClean="0"/>
              <a:t>远小于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，所以正样本更加有价值。通过对训练数据集进行</a:t>
            </a:r>
            <a:r>
              <a:rPr lang="en-US" altLang="zh-CN" dirty="0" smtClean="0"/>
              <a:t>subsampling</a:t>
            </a:r>
            <a:r>
              <a:rPr lang="zh-CN" altLang="en-US" dirty="0" smtClean="0"/>
              <a:t>，可以大大减小训练数据集的大小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正样本全部采（至少有一个广告被点击的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数据），负样本使用一个比例</a:t>
            </a:r>
            <a:r>
              <a:rPr lang="en-US" altLang="zh-CN" dirty="0" smtClean="0"/>
              <a:t>r</a:t>
            </a:r>
            <a:r>
              <a:rPr lang="zh-CN" altLang="en-US" dirty="0" smtClean="0"/>
              <a:t>采样（完全没有广告被点击的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数据）。但是直接在这种采样上进行训练，会导致比较大的</a:t>
            </a:r>
            <a:r>
              <a:rPr lang="en-US" altLang="zh-CN" dirty="0" smtClean="0"/>
              <a:t>biased prediction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7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saving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zh-CN" altLang="en-US" dirty="0" smtClean="0"/>
              <a:t>解决办法：训练的时候，对样本再乘一个权重。权重直接乘到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上面，从而梯度也会乘以这个权重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</p:txBody>
      </p:sp>
      <p:pic>
        <p:nvPicPr>
          <p:cNvPr id="2049" name="Picture 1" descr="C:\Users\taoshuai\AppData\Roaming\Tencent\Users\709238373\QQ\WinTemp\RichOle\2EY]34VJ90I4Q`AW@E8OWI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71342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taoshuai\AppData\Roaming\Tencent\Users\709238373\QQ\WinTemp\RichOle\`V(VH(V]86@]38)D)QPDT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653136"/>
            <a:ext cx="89630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J. Langford, L. Li, and T. Zhang. Sparse online learning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truncated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gradient.JMLR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10, 2009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H. B. McMahan. Follow-the-regularized-leader and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mirror descent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theorems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 regularization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AISTATS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L. Xiao. Dual averaging method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regularized stochastic learning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online optimization. In NIPS,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J.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Duchi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Singer.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forward-backward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splitting. In Advances in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Information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Systems 22, pages 495{503. 2009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H. Brendan McMahan, Gary Holt, D.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Sculley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Young,</a:t>
            </a:r>
          </a:p>
          <a:p>
            <a:pPr marL="0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Dietmar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Ebner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Julian Grady,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Todd Phillips, Eugene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Davydov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Golovin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Chikkerur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Liu, Martin Wattenberg,</a:t>
            </a:r>
          </a:p>
          <a:p>
            <a:pPr marL="0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Hrafnkelsson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Boulos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Jeremy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Kubica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 Click Prediction: a View from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Trenches,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19th ACM SIGKDD International Conference on Knowledge Discovery and Data Mining (KDD)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(2013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H. Brendan McMahan. A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regular-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 averaging and composite mirror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descent with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updates. Submitted,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H. Brendan McMahan and Matthew Streeter.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Adap-tive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 optimization for online convex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optimiza-tion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InCOLT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395431"/>
            <a:ext cx="3960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Thanks</a:t>
            </a:r>
          </a:p>
          <a:p>
            <a:pPr algn="ctr"/>
            <a:r>
              <a:rPr lang="en-US" altLang="zh-CN" sz="4400" dirty="0" smtClean="0"/>
              <a:t>Q&amp;A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590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最小化的目标函数（无约束优化），</a:t>
            </a:r>
            <a:r>
              <a:rPr lang="en-US" altLang="zh-CN" dirty="0" smtClean="0"/>
              <a:t>soft regularization formulation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种等价约束优化描述，</a:t>
            </a:r>
            <a:r>
              <a:rPr lang="en-US" altLang="zh-CN" dirty="0"/>
              <a:t>convex constraint </a:t>
            </a:r>
            <a:r>
              <a:rPr lang="en-US" altLang="zh-CN" dirty="0" smtClean="0"/>
              <a:t>formulation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AutoShape 3" descr="C:\Users\taoshuai\AppData\Roaming\Tencent\Users\709238373\QQ\WinTemp\RichOle\`6=0EO28M1JFGPZ5)Z)NR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C:\Users\taoshuai\AppData\Roaming\Tencent\Users\709238373\QQ\WinTemp\RichOle\`6=0EO28M1JFGPZ5)Z)NR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C:\Users\taoshuai\AppData\Roaming\Tencent\Users\709238373\QQ\WinTemp\RichOle\_K&#10;Q7NNUY]5MR46]1})4F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C:\Users\taoshuai\AppData\Roaming\Tencent\Users\709238373\QQ\WinTemp\RichOle\_K&#10;Q7NNUY]5MR46]1})4F.jp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C:\Users\taoshuai\AppData\Roaming\Tencent\Users\709238373\QQ\WinTemp\RichOle\_K&#10;Q7NNUY]5MR46]1})4F.jp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C:\Users\taoshuai\AppData\Roaming\Tencent\Users\709238373\QQ\WinTemp\RichOle\_K&#10;Q7NNUY]5MR46]1})4F.jpg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 descr="C:\Users\taoshuai\AppData\Roaming\Tencent\Users\709238373\QQ\WinTemp\RichOle\B6_T_M23ND]6CWGDJ2JQ~G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42511"/>
            <a:ext cx="4248472" cy="9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taoshuai\AppData\Roaming\Tencent\Users\709238373\QQ\WinTemp\RichOle\_KM4W[_}9QOVY7CU6M$XWE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13176"/>
            <a:ext cx="7218693" cy="11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无约束优化表示</a:t>
            </a:r>
            <a:endParaRPr lang="en-US" altLang="zh-CN" dirty="0"/>
          </a:p>
          <a:p>
            <a:pPr lvl="1"/>
            <a:r>
              <a:rPr lang="zh-CN" altLang="en-US" dirty="0"/>
              <a:t>全局梯度</a:t>
            </a:r>
            <a:r>
              <a:rPr lang="zh-CN" altLang="en-US" dirty="0" smtClean="0"/>
              <a:t>下降：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牛顿法、</a:t>
            </a:r>
            <a:r>
              <a:rPr lang="en-US" altLang="zh-CN" dirty="0" smtClean="0"/>
              <a:t>LBFGS</a:t>
            </a:r>
            <a:r>
              <a:rPr lang="zh-CN" altLang="en-US" dirty="0" smtClean="0"/>
              <a:t>等方法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不等式约束凸优化问题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投影梯度下降（约束优化表示下），</a:t>
            </a:r>
            <a:r>
              <a:rPr lang="en-US" altLang="zh-CN" dirty="0" err="1" smtClean="0"/>
              <a:t>gt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subgradient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2" name="Picture 4" descr="C:\Users\taoshuai\AppData\Roaming\Tencent\Users\709238373\QQ\WinTemp\RichOle\AF%J{T45A9QKAL~TV`T6JT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42" y="4941168"/>
            <a:ext cx="45529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936919" y="4869160"/>
            <a:ext cx="4435281" cy="94707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批量（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）算法</a:t>
            </a:r>
            <a:endParaRPr lang="zh-CN" altLang="en-US" dirty="0"/>
          </a:p>
        </p:txBody>
      </p:sp>
      <p:pic>
        <p:nvPicPr>
          <p:cNvPr id="2051" name="Picture 3" descr="C:\Users\taoshuai\AppData\Roaming\Tencent\Users\709238373\QQ\WinTemp\RichOle\NVGKFO9WY{Q$BIEPHM@QOY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2231662"/>
            <a:ext cx="3384376" cy="4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aoshuai\AppData\Roaming\Tencent\Users\709238373\QQ\WinTemp\RichOle\7P@`$_(YP@UVL8_F}%VZ_$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33" y="5926410"/>
            <a:ext cx="67722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oshuai\AppData\Roaming\Tencent\Users\709238373\QQ\WinTemp\RichOle\R9Y%L~A9BXUX43_LY4{O3[X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36" y="4212708"/>
            <a:ext cx="2262167" cy="156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472133" y="6669360"/>
            <a:ext cx="677227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C:\Users\taoshuai\AppData\Roaming\Tencent\Users\709238373\QQ\WinTemp\RichOle\_Q]`3_3AQ5BV@~9_74[T0D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06911"/>
            <a:ext cx="34575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9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zh-CN" altLang="en-US" dirty="0"/>
              <a:t>传统不等式约束的凸优化方法：内点法（转化为规则化的无约束优化）等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批量算法的优缺点</a:t>
            </a:r>
            <a:endParaRPr lang="en-US" altLang="zh-CN" dirty="0" smtClean="0"/>
          </a:p>
          <a:p>
            <a:pPr lvl="1"/>
            <a:r>
              <a:rPr lang="zh-CN" altLang="en-US" dirty="0"/>
              <a:t>优点</a:t>
            </a:r>
            <a:endParaRPr lang="en-US" altLang="zh-CN" dirty="0" smtClean="0"/>
          </a:p>
          <a:p>
            <a:pPr lvl="2"/>
            <a:r>
              <a:rPr lang="zh-CN" altLang="en-US" dirty="0"/>
              <a:t>精度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局限性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受限于被训练数据的规模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r>
              <a:rPr lang="zh-CN" altLang="en-US" dirty="0" smtClean="0"/>
              <a:t>无法有效处理数据流，做在线训练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4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在线梯度下降（</a:t>
            </a:r>
            <a:r>
              <a:rPr lang="en-US" altLang="zh-CN" dirty="0" smtClean="0"/>
              <a:t>OGD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随机梯度下降（</a:t>
            </a:r>
            <a:r>
              <a:rPr lang="en-US" altLang="zh-CN" dirty="0" smtClean="0"/>
              <a:t>SGD</a:t>
            </a:r>
            <a:r>
              <a:rPr lang="zh-CN" altLang="en-US" dirty="0" smtClean="0"/>
              <a:t>），在凸集上做投影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3" name="Picture 1" descr="C:\Users\taoshuai\AppData\Roaming\Tencent\Users\709238373\QQ\WinTemp\RichOle\{]L(`%{(PLHZTO}EBXZCS0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89" y="4548275"/>
            <a:ext cx="50577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aoshuai\AppData\Roaming\Tencent\Users\709238373\QQ\WinTemp\RichOle\8_7NI)NV%KO2968SZ2%P3Z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27" y="3356992"/>
            <a:ext cx="27908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aoshuai\AppData\Roaming\Tencent\Users\709238373\QQ\WinTemp\RichOle\RCL1S)048TXT6]_GRNZZ9_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38290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aoshuai\AppData\Roaming\Tencent\Users\709238373\QQ\WinTemp\RichOle\A3S9WP3HI}K9]$VO7QDB9Q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56" y="5399542"/>
            <a:ext cx="25527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203848" y="5373216"/>
            <a:ext cx="763563" cy="44542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7" descr="C:\Users\taoshuai\AppData\Roaming\Tencent\Users\709238373\QQ\WinTemp\RichOle\B4LI0[~E5=C@LZZX_6C6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C:\Users\taoshuai\AppData\Roaming\Tencent\Users\709238373\QQ\WinTemp\RichOle\B4LI0[~E5=C@LZZX_6C6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1" name="Picture 9" descr="C:\Users\taoshuai\AppData\Roaming\Tencent\Users\709238373\QQ\WinTemp\RichOle\T79WA6}]YNLY]SRG_7W(H~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02" y="5907687"/>
            <a:ext cx="32575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971600" y="5893565"/>
            <a:ext cx="5472608" cy="44542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混合正则化项：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梯度下降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精度比较好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局限性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很难产生真正稀疏的解，即便加入</a:t>
            </a:r>
            <a:r>
              <a:rPr lang="en-US" altLang="zh-CN" dirty="0" smtClean="0"/>
              <a:t>L1</a:t>
            </a:r>
            <a:r>
              <a:rPr lang="zh-CN" altLang="en-US" dirty="0" smtClean="0"/>
              <a:t>正则化项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2"/>
            <a:r>
              <a:rPr lang="zh-CN" altLang="en-US" dirty="0" smtClean="0"/>
              <a:t>对于不可微点的迭代会存在一些问题（</a:t>
            </a:r>
            <a:r>
              <a:rPr lang="en-US" altLang="zh-CN" dirty="0" smtClean="0"/>
              <a:t>the iterates of the </a:t>
            </a:r>
            <a:r>
              <a:rPr lang="en-US" altLang="zh-CN" dirty="0" err="1" smtClean="0"/>
              <a:t>subgradient</a:t>
            </a:r>
            <a:r>
              <a:rPr lang="en-US" altLang="zh-CN" dirty="0" smtClean="0"/>
              <a:t> method are </a:t>
            </a:r>
            <a:r>
              <a:rPr lang="en-US" altLang="zh-CN" dirty="0" smtClean="0">
                <a:solidFill>
                  <a:srgbClr val="FF0000"/>
                </a:solidFill>
              </a:rPr>
              <a:t>very rarely </a:t>
            </a:r>
            <a:r>
              <a:rPr lang="en-US" altLang="zh-CN" dirty="0" smtClean="0"/>
              <a:t>at the points of non-differentiability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 descr="C:\Users\taoshuai\AppData\Roaming\Tencent\Users\709238373\QQ\WinTemp\RichOle\R$TAPIE7$K(PXNSPCCEG58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26418"/>
            <a:ext cx="3600400" cy="22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Truncated Gradient and FOBOS</a:t>
            </a:r>
          </a:p>
          <a:p>
            <a:endParaRPr lang="en-US" altLang="zh-CN" dirty="0"/>
          </a:p>
          <a:p>
            <a:r>
              <a:rPr lang="en-US" altLang="zh-CN" dirty="0" smtClean="0"/>
              <a:t>RDA (Regularized Dual Averaging)</a:t>
            </a:r>
          </a:p>
          <a:p>
            <a:endParaRPr lang="en-US" altLang="zh-CN" dirty="0"/>
          </a:p>
          <a:p>
            <a:r>
              <a:rPr lang="en-US" altLang="zh-CN" dirty="0" smtClean="0"/>
              <a:t>FTRL (Follow-the-regularized-Leader)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0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稀疏性的考量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简单加入</a:t>
            </a:r>
            <a:r>
              <a:rPr lang="en-US" altLang="zh-CN" dirty="0"/>
              <a:t>L1</a:t>
            </a:r>
            <a:r>
              <a:rPr lang="zh-CN" altLang="en-US" dirty="0" smtClean="0"/>
              <a:t>范数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a+b</a:t>
            </a:r>
            <a:r>
              <a:rPr lang="zh-CN" altLang="en-US" dirty="0"/>
              <a:t>两个</a:t>
            </a:r>
            <a:r>
              <a:rPr lang="en-US" altLang="zh-CN" dirty="0"/>
              <a:t>float</a:t>
            </a:r>
            <a:r>
              <a:rPr lang="zh-CN" altLang="en-US" dirty="0"/>
              <a:t>数很难绝对等于零</a:t>
            </a:r>
            <a:r>
              <a:rPr lang="zh-CN" altLang="en-US" dirty="0" smtClean="0"/>
              <a:t>，</a:t>
            </a:r>
            <a:r>
              <a:rPr lang="zh-CN" altLang="en-US" dirty="0"/>
              <a:t>无法</a:t>
            </a:r>
            <a:r>
              <a:rPr lang="zh-CN" altLang="en-US" dirty="0" smtClean="0"/>
              <a:t>产生</a:t>
            </a:r>
            <a:r>
              <a:rPr lang="zh-CN" altLang="en-US" dirty="0"/>
              <a:t>真正稀疏的特征</a:t>
            </a:r>
            <a:r>
              <a:rPr lang="zh-CN" altLang="en-US" dirty="0" smtClean="0"/>
              <a:t>权重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那就设定一个阈值，做</a:t>
            </a:r>
            <a:r>
              <a:rPr lang="zh-CN" altLang="en-US" sz="3200" dirty="0" smtClean="0"/>
              <a:t>截断来保证稀疏，可以结合</a:t>
            </a:r>
            <a:r>
              <a:rPr lang="en-US" altLang="zh-CN" sz="3200" dirty="0" smtClean="0"/>
              <a:t>L1</a:t>
            </a:r>
            <a:r>
              <a:rPr lang="zh-CN" altLang="en-US" sz="3200" dirty="0" smtClean="0"/>
              <a:t>范数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简单截断方法，每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训练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个数据截断一次</a:t>
            </a:r>
            <a:endParaRPr lang="en-US" altLang="zh-CN" dirty="0" smtClean="0"/>
          </a:p>
        </p:txBody>
      </p:sp>
      <p:pic>
        <p:nvPicPr>
          <p:cNvPr id="5121" name="Picture 1" descr="C:\Users\taoshuai\AppData\Roaming\Tencent\Users\709238373\QQ\WinTemp\RichOle\]D`}4)SMI$F{16[6JRY~1`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3136"/>
            <a:ext cx="38957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taoshuai\AppData\Roaming\Tencent\Users\709238373\QQ\WinTemp\RichOle\HDA8Y$Q}VCSGQW6F`XHK99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90" y="5589240"/>
            <a:ext cx="3352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2169</Words>
  <Application>Microsoft Office PowerPoint</Application>
  <PresentationFormat>全屏显示(4:3)</PresentationFormat>
  <Paragraphs>258</Paragraphs>
  <Slides>27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A Survey on Algorithms of the Regularized Convex Optimization Problem</vt:lpstr>
      <vt:lpstr>Outline</vt:lpstr>
      <vt:lpstr>问题描述</vt:lpstr>
      <vt:lpstr>批量（Batch）算法</vt:lpstr>
      <vt:lpstr>批量算法</vt:lpstr>
      <vt:lpstr>在线算法</vt:lpstr>
      <vt:lpstr>在线算法</vt:lpstr>
      <vt:lpstr>Outline</vt:lpstr>
      <vt:lpstr>稀疏性的考量</vt:lpstr>
      <vt:lpstr>稀疏性的考量</vt:lpstr>
      <vt:lpstr>FOBOS</vt:lpstr>
      <vt:lpstr>Outline</vt:lpstr>
      <vt:lpstr>RDA</vt:lpstr>
      <vt:lpstr>Outline</vt:lpstr>
      <vt:lpstr>FTRL (Follow-the-regularized-Leader)</vt:lpstr>
      <vt:lpstr>FTRL (Follow-the-regularized-Leader)</vt:lpstr>
      <vt:lpstr>FTRL (Follow-the-regularized-Leader)</vt:lpstr>
      <vt:lpstr>FTRL (Follow-the-regularized-Leader)</vt:lpstr>
      <vt:lpstr>FTRL (Follow-the-regularized-Leader)</vt:lpstr>
      <vt:lpstr>伪代码</vt:lpstr>
      <vt:lpstr>Memory saving</vt:lpstr>
      <vt:lpstr>Memory saving</vt:lpstr>
      <vt:lpstr>Memory saving</vt:lpstr>
      <vt:lpstr>Memory saving</vt:lpstr>
      <vt:lpstr>Memory saving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for the regularized convex optimization</dc:title>
  <dc:creator>陶帅</dc:creator>
  <cp:lastModifiedBy>taoshuai</cp:lastModifiedBy>
  <cp:revision>89</cp:revision>
  <dcterms:created xsi:type="dcterms:W3CDTF">2014-06-13T02:15:41Z</dcterms:created>
  <dcterms:modified xsi:type="dcterms:W3CDTF">2014-06-20T09:18:58Z</dcterms:modified>
</cp:coreProperties>
</file>