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64"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9" autoAdjust="0"/>
    <p:restoredTop sz="94660"/>
  </p:normalViewPr>
  <p:slideViewPr>
    <p:cSldViewPr snapToGrid="0">
      <p:cViewPr varScale="1">
        <p:scale>
          <a:sx n="124" d="100"/>
          <a:sy n="124" d="100"/>
        </p:scale>
        <p:origin x="427"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09832F-6322-422B-9FD1-C748A12E79C7}"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DEFA49-38D1-4E77-852C-0C7005F87EB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812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09832F-6322-422B-9FD1-C748A12E79C7}"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DEFA49-38D1-4E77-852C-0C7005F87EB1}" type="slidenum">
              <a:rPr lang="en-US" smtClean="0"/>
              <a:t>‹#›</a:t>
            </a:fld>
            <a:endParaRPr lang="en-US"/>
          </a:p>
        </p:txBody>
      </p:sp>
    </p:spTree>
    <p:extLst>
      <p:ext uri="{BB962C8B-B14F-4D97-AF65-F5344CB8AC3E}">
        <p14:creationId xmlns:p14="http://schemas.microsoft.com/office/powerpoint/2010/main" val="384534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09832F-6322-422B-9FD1-C748A12E79C7}"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DEFA49-38D1-4E77-852C-0C7005F87EB1}" type="slidenum">
              <a:rPr lang="en-US" smtClean="0"/>
              <a:t>‹#›</a:t>
            </a:fld>
            <a:endParaRPr lang="en-US"/>
          </a:p>
        </p:txBody>
      </p:sp>
    </p:spTree>
    <p:extLst>
      <p:ext uri="{BB962C8B-B14F-4D97-AF65-F5344CB8AC3E}">
        <p14:creationId xmlns:p14="http://schemas.microsoft.com/office/powerpoint/2010/main" val="3543784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09832F-6322-422B-9FD1-C748A12E79C7}"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DEFA49-38D1-4E77-852C-0C7005F87EB1}" type="slidenum">
              <a:rPr lang="en-US" smtClean="0"/>
              <a:t>‹#›</a:t>
            </a:fld>
            <a:endParaRPr lang="en-US"/>
          </a:p>
        </p:txBody>
      </p:sp>
    </p:spTree>
    <p:extLst>
      <p:ext uri="{BB962C8B-B14F-4D97-AF65-F5344CB8AC3E}">
        <p14:creationId xmlns:p14="http://schemas.microsoft.com/office/powerpoint/2010/main" val="1773378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09832F-6322-422B-9FD1-C748A12E79C7}"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DEFA49-38D1-4E77-852C-0C7005F87EB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1245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09832F-6322-422B-9FD1-C748A12E79C7}" type="datetimeFigureOut">
              <a:rPr lang="en-US" smtClean="0"/>
              <a:t>6/16/2023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DEFA49-38D1-4E77-852C-0C7005F87EB1}" type="slidenum">
              <a:rPr lang="en-US" smtClean="0"/>
              <a:t>‹#›</a:t>
            </a:fld>
            <a:endParaRPr lang="en-US"/>
          </a:p>
        </p:txBody>
      </p:sp>
    </p:spTree>
    <p:extLst>
      <p:ext uri="{BB962C8B-B14F-4D97-AF65-F5344CB8AC3E}">
        <p14:creationId xmlns:p14="http://schemas.microsoft.com/office/powerpoint/2010/main" val="3758723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09832F-6322-422B-9FD1-C748A12E79C7}" type="datetimeFigureOut">
              <a:rPr lang="en-US" smtClean="0"/>
              <a:t>6/16/2023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DEFA49-38D1-4E77-852C-0C7005F87EB1}" type="slidenum">
              <a:rPr lang="en-US" smtClean="0"/>
              <a:t>‹#›</a:t>
            </a:fld>
            <a:endParaRPr lang="en-US"/>
          </a:p>
        </p:txBody>
      </p:sp>
    </p:spTree>
    <p:extLst>
      <p:ext uri="{BB962C8B-B14F-4D97-AF65-F5344CB8AC3E}">
        <p14:creationId xmlns:p14="http://schemas.microsoft.com/office/powerpoint/2010/main" val="893363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09832F-6322-422B-9FD1-C748A12E79C7}" type="datetimeFigureOut">
              <a:rPr lang="en-US" smtClean="0"/>
              <a:t>6/16/2023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DEFA49-38D1-4E77-852C-0C7005F87EB1}" type="slidenum">
              <a:rPr lang="en-US" smtClean="0"/>
              <a:t>‹#›</a:t>
            </a:fld>
            <a:endParaRPr lang="en-US"/>
          </a:p>
        </p:txBody>
      </p:sp>
    </p:spTree>
    <p:extLst>
      <p:ext uri="{BB962C8B-B14F-4D97-AF65-F5344CB8AC3E}">
        <p14:creationId xmlns:p14="http://schemas.microsoft.com/office/powerpoint/2010/main" val="3127489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309832F-6322-422B-9FD1-C748A12E79C7}" type="datetimeFigureOut">
              <a:rPr lang="en-US" smtClean="0"/>
              <a:t>6/16/2023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EDEFA49-38D1-4E77-852C-0C7005F87EB1}" type="slidenum">
              <a:rPr lang="en-US" smtClean="0"/>
              <a:t>‹#›</a:t>
            </a:fld>
            <a:endParaRPr lang="en-US"/>
          </a:p>
        </p:txBody>
      </p:sp>
    </p:spTree>
    <p:extLst>
      <p:ext uri="{BB962C8B-B14F-4D97-AF65-F5344CB8AC3E}">
        <p14:creationId xmlns:p14="http://schemas.microsoft.com/office/powerpoint/2010/main" val="3107089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309832F-6322-422B-9FD1-C748A12E79C7}" type="datetimeFigureOut">
              <a:rPr lang="en-US" smtClean="0"/>
              <a:t>6/16/2023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EDEFA49-38D1-4E77-852C-0C7005F87EB1}" type="slidenum">
              <a:rPr lang="en-US" smtClean="0"/>
              <a:t>‹#›</a:t>
            </a:fld>
            <a:endParaRPr lang="en-US"/>
          </a:p>
        </p:txBody>
      </p:sp>
    </p:spTree>
    <p:extLst>
      <p:ext uri="{BB962C8B-B14F-4D97-AF65-F5344CB8AC3E}">
        <p14:creationId xmlns:p14="http://schemas.microsoft.com/office/powerpoint/2010/main" val="2480204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09832F-6322-422B-9FD1-C748A12E79C7}" type="datetimeFigureOut">
              <a:rPr lang="en-US" smtClean="0"/>
              <a:t>6/16/2023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DEFA49-38D1-4E77-852C-0C7005F87EB1}" type="slidenum">
              <a:rPr lang="en-US" smtClean="0"/>
              <a:t>‹#›</a:t>
            </a:fld>
            <a:endParaRPr lang="en-US"/>
          </a:p>
        </p:txBody>
      </p:sp>
    </p:spTree>
    <p:extLst>
      <p:ext uri="{BB962C8B-B14F-4D97-AF65-F5344CB8AC3E}">
        <p14:creationId xmlns:p14="http://schemas.microsoft.com/office/powerpoint/2010/main" val="1945771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309832F-6322-422B-9FD1-C748A12E79C7}" type="datetimeFigureOut">
              <a:rPr lang="en-US" smtClean="0"/>
              <a:t>6/16/2023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EDEFA49-38D1-4E77-852C-0C7005F87EB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89406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1E695-F45D-E907-4953-AA20320DBE1C}"/>
              </a:ext>
            </a:extLst>
          </p:cNvPr>
          <p:cNvSpPr>
            <a:spLocks noGrp="1"/>
          </p:cNvSpPr>
          <p:nvPr>
            <p:ph type="ctrTitle"/>
          </p:nvPr>
        </p:nvSpPr>
        <p:spPr>
          <a:xfrm>
            <a:off x="1524000" y="1751549"/>
            <a:ext cx="9144000" cy="1021534"/>
          </a:xfrm>
        </p:spPr>
        <p:txBody>
          <a:bodyPr>
            <a:normAutofit fontScale="90000"/>
          </a:bodyPr>
          <a:lstStyle/>
          <a:p>
            <a:r>
              <a:rPr lang="en-US" dirty="0"/>
              <a:t>YOLOv8</a:t>
            </a:r>
          </a:p>
        </p:txBody>
      </p:sp>
      <p:sp>
        <p:nvSpPr>
          <p:cNvPr id="3" name="Subtitle 2">
            <a:extLst>
              <a:ext uri="{FF2B5EF4-FFF2-40B4-BE49-F238E27FC236}">
                <a16:creationId xmlns:a16="http://schemas.microsoft.com/office/drawing/2014/main" id="{7A7A376D-BEA5-8352-296B-043403A110E6}"/>
              </a:ext>
            </a:extLst>
          </p:cNvPr>
          <p:cNvSpPr>
            <a:spLocks noGrp="1"/>
          </p:cNvSpPr>
          <p:nvPr>
            <p:ph type="subTitle" idx="1"/>
          </p:nvPr>
        </p:nvSpPr>
        <p:spPr>
          <a:xfrm>
            <a:off x="9014253" y="3847072"/>
            <a:ext cx="1215081" cy="475691"/>
          </a:xfrm>
        </p:spPr>
        <p:txBody>
          <a:bodyPr/>
          <a:lstStyle/>
          <a:p>
            <a:pPr algn="r"/>
            <a:r>
              <a:rPr lang="zh-TW" altLang="en-US" dirty="0"/>
              <a:t>莊偉真</a:t>
            </a:r>
            <a:endParaRPr lang="en-US" dirty="0"/>
          </a:p>
        </p:txBody>
      </p:sp>
    </p:spTree>
    <p:extLst>
      <p:ext uri="{BB962C8B-B14F-4D97-AF65-F5344CB8AC3E}">
        <p14:creationId xmlns:p14="http://schemas.microsoft.com/office/powerpoint/2010/main" val="2811951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64F0B-4280-9FE5-F7F0-1F6A3C2FA64E}"/>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3C47C914-07BB-B417-4E80-7555D462561B}"/>
              </a:ext>
            </a:extLst>
          </p:cNvPr>
          <p:cNvSpPr>
            <a:spLocks noGrp="1"/>
          </p:cNvSpPr>
          <p:nvPr>
            <p:ph idx="1"/>
          </p:nvPr>
        </p:nvSpPr>
        <p:spPr/>
        <p:txBody>
          <a:bodyPr/>
          <a:lstStyle/>
          <a:p>
            <a:pPr>
              <a:buFont typeface="Arial" panose="020B0604020202020204" pitchFamily="34" charset="0"/>
              <a:buChar char="•"/>
            </a:pPr>
            <a:r>
              <a:rPr lang="en-US" dirty="0"/>
              <a:t>What is Yolo8?</a:t>
            </a:r>
          </a:p>
          <a:p>
            <a:pPr>
              <a:buFont typeface="Arial" panose="020B0604020202020204" pitchFamily="34" charset="0"/>
              <a:buChar char="•"/>
            </a:pPr>
            <a:r>
              <a:rPr lang="en-US" dirty="0"/>
              <a:t>The history of YOLO development</a:t>
            </a:r>
          </a:p>
          <a:p>
            <a:pPr>
              <a:buFont typeface="Arial" panose="020B0604020202020204" pitchFamily="34" charset="0"/>
              <a:buChar char="•"/>
            </a:pPr>
            <a:r>
              <a:rPr lang="en-US" dirty="0"/>
              <a:t>How does YOLO work?</a:t>
            </a:r>
          </a:p>
          <a:p>
            <a:pPr>
              <a:buFont typeface="Arial" panose="020B0604020202020204" pitchFamily="34" charset="0"/>
              <a:buChar char="•"/>
            </a:pPr>
            <a:r>
              <a:rPr lang="en-US" dirty="0"/>
              <a:t>The Code and how it works</a:t>
            </a:r>
          </a:p>
        </p:txBody>
      </p:sp>
    </p:spTree>
    <p:extLst>
      <p:ext uri="{BB962C8B-B14F-4D97-AF65-F5344CB8AC3E}">
        <p14:creationId xmlns:p14="http://schemas.microsoft.com/office/powerpoint/2010/main" val="1771202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7F111-4EBD-12BA-233A-B4E75BA06E6C}"/>
              </a:ext>
            </a:extLst>
          </p:cNvPr>
          <p:cNvSpPr>
            <a:spLocks noGrp="1"/>
          </p:cNvSpPr>
          <p:nvPr>
            <p:ph type="title"/>
          </p:nvPr>
        </p:nvSpPr>
        <p:spPr/>
        <p:txBody>
          <a:bodyPr/>
          <a:lstStyle/>
          <a:p>
            <a:r>
              <a:rPr lang="en-US" dirty="0"/>
              <a:t>What is YOLOv8?</a:t>
            </a:r>
          </a:p>
        </p:txBody>
      </p:sp>
      <p:sp>
        <p:nvSpPr>
          <p:cNvPr id="3" name="Content Placeholder 2">
            <a:extLst>
              <a:ext uri="{FF2B5EF4-FFF2-40B4-BE49-F238E27FC236}">
                <a16:creationId xmlns:a16="http://schemas.microsoft.com/office/drawing/2014/main" id="{CF213B62-DE01-570E-C615-01A973A195AD}"/>
              </a:ext>
            </a:extLst>
          </p:cNvPr>
          <p:cNvSpPr>
            <a:spLocks noGrp="1"/>
          </p:cNvSpPr>
          <p:nvPr>
            <p:ph idx="1"/>
          </p:nvPr>
        </p:nvSpPr>
        <p:spPr/>
        <p:txBody>
          <a:bodyPr/>
          <a:lstStyle/>
          <a:p>
            <a:pPr marL="0" indent="0">
              <a:buNone/>
            </a:pPr>
            <a:r>
              <a:rPr lang="en-US" dirty="0"/>
              <a:t>YOLOv8 is an object detection algorithm that uses a deep CNN to detect objects in images or video frames. It's implemented in Python using libraries like </a:t>
            </a:r>
            <a:r>
              <a:rPr lang="en-US" dirty="0" err="1"/>
              <a:t>PyTorch</a:t>
            </a:r>
            <a:r>
              <a:rPr lang="en-US" dirty="0"/>
              <a:t> or TensorFlow. You can find open-source implementations on platforms like GitHub, which provide APIs or scripts to load the model, process images or video frames, and get object detection results.</a:t>
            </a:r>
          </a:p>
        </p:txBody>
      </p:sp>
    </p:spTree>
    <p:extLst>
      <p:ext uri="{BB962C8B-B14F-4D97-AF65-F5344CB8AC3E}">
        <p14:creationId xmlns:p14="http://schemas.microsoft.com/office/powerpoint/2010/main" val="1055689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97536-C8EC-1061-E6F6-26E6C5598104}"/>
              </a:ext>
            </a:extLst>
          </p:cNvPr>
          <p:cNvSpPr>
            <a:spLocks noGrp="1"/>
          </p:cNvSpPr>
          <p:nvPr>
            <p:ph type="title"/>
          </p:nvPr>
        </p:nvSpPr>
        <p:spPr/>
        <p:txBody>
          <a:bodyPr/>
          <a:lstStyle/>
          <a:p>
            <a:r>
              <a:rPr lang="en-US" dirty="0"/>
              <a:t>History of YOLO</a:t>
            </a:r>
          </a:p>
        </p:txBody>
      </p:sp>
      <p:sp>
        <p:nvSpPr>
          <p:cNvPr id="3" name="Content Placeholder 2">
            <a:extLst>
              <a:ext uri="{FF2B5EF4-FFF2-40B4-BE49-F238E27FC236}">
                <a16:creationId xmlns:a16="http://schemas.microsoft.com/office/drawing/2014/main" id="{E88202A5-449F-1EB4-66FA-1CF0D3BA76CF}"/>
              </a:ext>
            </a:extLst>
          </p:cNvPr>
          <p:cNvSpPr>
            <a:spLocks noGrp="1"/>
          </p:cNvSpPr>
          <p:nvPr>
            <p:ph idx="1"/>
          </p:nvPr>
        </p:nvSpPr>
        <p:spPr/>
        <p:txBody>
          <a:bodyPr>
            <a:normAutofit/>
          </a:bodyPr>
          <a:lstStyle/>
          <a:p>
            <a:pPr marL="0" indent="0">
              <a:buNone/>
            </a:pPr>
            <a:r>
              <a:rPr lang="en-US" dirty="0"/>
              <a:t>The YOLO algorithm was initially introduced by Joseph Redmon and Ali Farhadi in 2016. Joseph Redmon, a PhD student at the University of Washington, developed YOLO as an efficient and real-time object detection approach. YOLO revolutionized the object detection field by introducing a single-stage architecture that could detect objects in an image in a single pass. Since the initial release of YOLO, several versions and variants have been developed to improve its accuracy and speed.</a:t>
            </a:r>
          </a:p>
          <a:p>
            <a:pPr marL="0" indent="0">
              <a:buNone/>
            </a:pPr>
            <a:endParaRPr lang="en-US" dirty="0"/>
          </a:p>
          <a:p>
            <a:pPr marL="0" indent="0">
              <a:buNone/>
            </a:pPr>
            <a:r>
              <a:rPr lang="en-US" b="0" i="0" dirty="0">
                <a:solidFill>
                  <a:srgbClr val="15171A"/>
                </a:solidFill>
                <a:effectLst/>
                <a:latin typeface="Fieldwork Geo"/>
              </a:rPr>
              <a:t>The YOLO models are famous for two main reasons: their impressive speed and accuracy and their ability to detect objects in images quickly and dependably.</a:t>
            </a:r>
            <a:endParaRPr lang="en-US" dirty="0"/>
          </a:p>
        </p:txBody>
      </p:sp>
    </p:spTree>
    <p:extLst>
      <p:ext uri="{BB962C8B-B14F-4D97-AF65-F5344CB8AC3E}">
        <p14:creationId xmlns:p14="http://schemas.microsoft.com/office/powerpoint/2010/main" val="2444039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7C2C2-AC93-6850-0AEB-0EEABFDAD44D}"/>
              </a:ext>
            </a:extLst>
          </p:cNvPr>
          <p:cNvSpPr>
            <a:spLocks noGrp="1"/>
          </p:cNvSpPr>
          <p:nvPr>
            <p:ph type="title"/>
          </p:nvPr>
        </p:nvSpPr>
        <p:spPr/>
        <p:txBody>
          <a:bodyPr/>
          <a:lstStyle/>
          <a:p>
            <a:r>
              <a:rPr lang="en-US" dirty="0"/>
              <a:t>How Does YOLO work?</a:t>
            </a:r>
          </a:p>
        </p:txBody>
      </p:sp>
      <p:sp>
        <p:nvSpPr>
          <p:cNvPr id="3" name="Content Placeholder 2">
            <a:extLst>
              <a:ext uri="{FF2B5EF4-FFF2-40B4-BE49-F238E27FC236}">
                <a16:creationId xmlns:a16="http://schemas.microsoft.com/office/drawing/2014/main" id="{1B055AB8-ED44-3CCB-46B8-0E6C56F25BED}"/>
              </a:ext>
            </a:extLst>
          </p:cNvPr>
          <p:cNvSpPr>
            <a:spLocks noGrp="1"/>
          </p:cNvSpPr>
          <p:nvPr>
            <p:ph idx="1"/>
          </p:nvPr>
        </p:nvSpPr>
        <p:spPr/>
        <p:txBody>
          <a:bodyPr>
            <a:normAutofit/>
          </a:bodyPr>
          <a:lstStyle/>
          <a:p>
            <a:pPr marL="0" indent="0" algn="l">
              <a:buNone/>
            </a:pPr>
            <a:r>
              <a:rPr lang="en-US" b="0" i="0" dirty="0">
                <a:solidFill>
                  <a:srgbClr val="15171A"/>
                </a:solidFill>
                <a:effectLst/>
                <a:latin typeface="Fieldwork Geo"/>
              </a:rPr>
              <a:t>The YOLO object detection method detects all the bounding boxes at once by dividing the input image into a grid and predicting B bounding boxes with confidence scores for C classes per grid element.</a:t>
            </a:r>
          </a:p>
          <a:p>
            <a:pPr marL="0" indent="0" algn="l">
              <a:buNone/>
            </a:pPr>
            <a:r>
              <a:rPr lang="en-US" b="0" i="0" dirty="0">
                <a:solidFill>
                  <a:srgbClr val="15171A"/>
                </a:solidFill>
                <a:effectLst/>
                <a:latin typeface="Fieldwork Geo"/>
              </a:rPr>
              <a:t>Each bounding box prediction includes Pc, which reflects the confidence and accuracy of the model. The box and by coordinates are the centers of the box relative to the grid cell, and </a:t>
            </a:r>
            <a:r>
              <a:rPr lang="en-US" b="0" i="0" dirty="0" err="1">
                <a:solidFill>
                  <a:srgbClr val="15171A"/>
                </a:solidFill>
                <a:effectLst/>
                <a:latin typeface="Fieldwork Geo"/>
              </a:rPr>
              <a:t>bh</a:t>
            </a:r>
            <a:r>
              <a:rPr lang="en-US" b="0" i="0" dirty="0">
                <a:solidFill>
                  <a:srgbClr val="15171A"/>
                </a:solidFill>
                <a:effectLst/>
                <a:latin typeface="Fieldwork Geo"/>
              </a:rPr>
              <a:t> and </a:t>
            </a:r>
            <a:r>
              <a:rPr lang="en-US" b="0" i="0" dirty="0" err="1">
                <a:solidFill>
                  <a:srgbClr val="15171A"/>
                </a:solidFill>
                <a:effectLst/>
                <a:latin typeface="Fieldwork Geo"/>
              </a:rPr>
              <a:t>bw</a:t>
            </a:r>
            <a:r>
              <a:rPr lang="en-US" b="0" i="0" dirty="0">
                <a:solidFill>
                  <a:srgbClr val="15171A"/>
                </a:solidFill>
                <a:effectLst/>
                <a:latin typeface="Fieldwork Geo"/>
              </a:rPr>
              <a:t> are the height and width of the box relative to the full image.</a:t>
            </a:r>
          </a:p>
          <a:p>
            <a:pPr marL="0" indent="0" algn="l">
              <a:buNone/>
            </a:pPr>
            <a:r>
              <a:rPr lang="en-US" b="0" i="0" dirty="0">
                <a:solidFill>
                  <a:srgbClr val="15171A"/>
                </a:solidFill>
                <a:effectLst/>
                <a:latin typeface="Fieldwork Geo"/>
              </a:rPr>
              <a:t>The output is a tensor of </a:t>
            </a:r>
            <a:r>
              <a:rPr lang="en-US" b="0" i="0" dirty="0" err="1">
                <a:solidFill>
                  <a:srgbClr val="15171A"/>
                </a:solidFill>
                <a:effectLst/>
                <a:latin typeface="Fieldwork Geo"/>
              </a:rPr>
              <a:t>SxSx</a:t>
            </a:r>
            <a:r>
              <a:rPr lang="en-US" b="0" i="0" dirty="0">
                <a:solidFill>
                  <a:srgbClr val="15171A"/>
                </a:solidFill>
                <a:effectLst/>
                <a:latin typeface="Fieldwork Geo"/>
              </a:rPr>
              <a:t>(Bx 5 + C), which can be followed by non-maximum suppression to remove duplicate detections.</a:t>
            </a:r>
          </a:p>
          <a:p>
            <a:pPr marL="0" indent="0">
              <a:buNone/>
            </a:pPr>
            <a:endParaRPr lang="en-US" dirty="0"/>
          </a:p>
        </p:txBody>
      </p:sp>
    </p:spTree>
    <p:extLst>
      <p:ext uri="{BB962C8B-B14F-4D97-AF65-F5344CB8AC3E}">
        <p14:creationId xmlns:p14="http://schemas.microsoft.com/office/powerpoint/2010/main" val="3712829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3E469-028E-EDD4-7F99-A2C253037B2E}"/>
              </a:ext>
            </a:extLst>
          </p:cNvPr>
          <p:cNvSpPr>
            <a:spLocks noGrp="1"/>
          </p:cNvSpPr>
          <p:nvPr>
            <p:ph type="title"/>
          </p:nvPr>
        </p:nvSpPr>
        <p:spPr/>
        <p:txBody>
          <a:bodyPr/>
          <a:lstStyle/>
          <a:p>
            <a:r>
              <a:rPr lang="en-US" dirty="0"/>
              <a:t>How Does the code work?</a:t>
            </a:r>
          </a:p>
        </p:txBody>
      </p:sp>
      <p:pic>
        <p:nvPicPr>
          <p:cNvPr id="9" name="Content Placeholder 8">
            <a:extLst>
              <a:ext uri="{FF2B5EF4-FFF2-40B4-BE49-F238E27FC236}">
                <a16:creationId xmlns:a16="http://schemas.microsoft.com/office/drawing/2014/main" id="{3E97BB1D-2D27-5FF2-0F69-3303DD77BFC2}"/>
              </a:ext>
            </a:extLst>
          </p:cNvPr>
          <p:cNvPicPr>
            <a:picLocks noGrp="1" noChangeAspect="1"/>
          </p:cNvPicPr>
          <p:nvPr>
            <p:ph idx="1"/>
          </p:nvPr>
        </p:nvPicPr>
        <p:blipFill>
          <a:blip r:embed="rId2"/>
          <a:stretch>
            <a:fillRect/>
          </a:stretch>
        </p:blipFill>
        <p:spPr>
          <a:xfrm>
            <a:off x="1097280" y="2043979"/>
            <a:ext cx="2723809" cy="1171429"/>
          </a:xfrm>
        </p:spPr>
      </p:pic>
      <p:pic>
        <p:nvPicPr>
          <p:cNvPr id="11" name="Picture 10">
            <a:extLst>
              <a:ext uri="{FF2B5EF4-FFF2-40B4-BE49-F238E27FC236}">
                <a16:creationId xmlns:a16="http://schemas.microsoft.com/office/drawing/2014/main" id="{1562F01A-15FF-F65C-B583-C6697F403511}"/>
              </a:ext>
            </a:extLst>
          </p:cNvPr>
          <p:cNvPicPr>
            <a:picLocks noChangeAspect="1"/>
          </p:cNvPicPr>
          <p:nvPr/>
        </p:nvPicPr>
        <p:blipFill>
          <a:blip r:embed="rId3"/>
          <a:stretch>
            <a:fillRect/>
          </a:stretch>
        </p:blipFill>
        <p:spPr>
          <a:xfrm>
            <a:off x="1097280" y="3369542"/>
            <a:ext cx="9174892" cy="1133587"/>
          </a:xfrm>
          <a:prstGeom prst="rect">
            <a:avLst/>
          </a:prstGeom>
        </p:spPr>
      </p:pic>
      <p:sp>
        <p:nvSpPr>
          <p:cNvPr id="12" name="TextBox 11">
            <a:extLst>
              <a:ext uri="{FF2B5EF4-FFF2-40B4-BE49-F238E27FC236}">
                <a16:creationId xmlns:a16="http://schemas.microsoft.com/office/drawing/2014/main" id="{F3BB417A-AB14-4338-ACE8-0345E2ACA1EC}"/>
              </a:ext>
            </a:extLst>
          </p:cNvPr>
          <p:cNvSpPr txBox="1"/>
          <p:nvPr/>
        </p:nvSpPr>
        <p:spPr>
          <a:xfrm>
            <a:off x="1097280" y="4769708"/>
            <a:ext cx="9174892" cy="646331"/>
          </a:xfrm>
          <a:prstGeom prst="rect">
            <a:avLst/>
          </a:prstGeom>
          <a:noFill/>
        </p:spPr>
        <p:txBody>
          <a:bodyPr wrap="square" rtlCol="0">
            <a:spAutoFit/>
          </a:bodyPr>
          <a:lstStyle/>
          <a:p>
            <a:r>
              <a:rPr lang="en-US" dirty="0"/>
              <a:t>The </a:t>
            </a:r>
            <a:r>
              <a:rPr lang="en-US" dirty="0" err="1"/>
              <a:t>yolo_check_system</a:t>
            </a:r>
            <a:r>
              <a:rPr lang="en-US" dirty="0"/>
              <a:t> is used for checking our </a:t>
            </a:r>
            <a:r>
              <a:rPr lang="en-US" dirty="0" err="1"/>
              <a:t>ultralytics</a:t>
            </a:r>
            <a:r>
              <a:rPr lang="en-US" dirty="0"/>
              <a:t> whether it is downloaded or not and checks the version of </a:t>
            </a:r>
            <a:r>
              <a:rPr lang="en-US" dirty="0" err="1"/>
              <a:t>ultralytics</a:t>
            </a:r>
            <a:r>
              <a:rPr lang="en-US" dirty="0"/>
              <a:t> that we have and it also checks our pc </a:t>
            </a:r>
            <a:r>
              <a:rPr lang="en-US" dirty="0" err="1"/>
              <a:t>cpu</a:t>
            </a:r>
            <a:r>
              <a:rPr lang="en-US" dirty="0"/>
              <a:t>, ram, and disk</a:t>
            </a:r>
          </a:p>
        </p:txBody>
      </p:sp>
    </p:spTree>
    <p:extLst>
      <p:ext uri="{BB962C8B-B14F-4D97-AF65-F5344CB8AC3E}">
        <p14:creationId xmlns:p14="http://schemas.microsoft.com/office/powerpoint/2010/main" val="968212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C1066B69-F177-406E-8462-D68B0FF8B6DD}"/>
              </a:ext>
            </a:extLst>
          </p:cNvPr>
          <p:cNvPicPr>
            <a:picLocks noGrp="1" noChangeAspect="1"/>
          </p:cNvPicPr>
          <p:nvPr>
            <p:ph idx="1"/>
          </p:nvPr>
        </p:nvPicPr>
        <p:blipFill>
          <a:blip r:embed="rId2"/>
          <a:stretch>
            <a:fillRect/>
          </a:stretch>
        </p:blipFill>
        <p:spPr>
          <a:xfrm>
            <a:off x="485699" y="142985"/>
            <a:ext cx="9095238" cy="2752381"/>
          </a:xfrm>
        </p:spPr>
      </p:pic>
      <p:sp>
        <p:nvSpPr>
          <p:cNvPr id="12" name="TextBox 11">
            <a:extLst>
              <a:ext uri="{FF2B5EF4-FFF2-40B4-BE49-F238E27FC236}">
                <a16:creationId xmlns:a16="http://schemas.microsoft.com/office/drawing/2014/main" id="{FC51AC9A-F2EA-41B5-A2DC-13C1E5E0C027}"/>
              </a:ext>
            </a:extLst>
          </p:cNvPr>
          <p:cNvSpPr txBox="1"/>
          <p:nvPr/>
        </p:nvSpPr>
        <p:spPr>
          <a:xfrm>
            <a:off x="327423" y="3016195"/>
            <a:ext cx="11275541" cy="1200329"/>
          </a:xfrm>
          <a:prstGeom prst="rect">
            <a:avLst/>
          </a:prstGeom>
          <a:noFill/>
        </p:spPr>
        <p:txBody>
          <a:bodyPr wrap="square" rtlCol="0">
            <a:spAutoFit/>
          </a:bodyPr>
          <a:lstStyle/>
          <a:p>
            <a:r>
              <a:rPr lang="en-US" dirty="0"/>
              <a:t>Yolov8_basics is used to predict what object is in the image that we tell the code to predict. In this code we first load the model of the yolo which is yolov8, and we tell it to predict the objects in the “img0.jpg” on line 6.</a:t>
            </a:r>
            <a:br>
              <a:rPr lang="en-US" dirty="0"/>
            </a:br>
            <a:br>
              <a:rPr lang="en-US" dirty="0"/>
            </a:br>
            <a:r>
              <a:rPr lang="en-US" dirty="0"/>
              <a:t>the result of the predict will be saved in runs/detect/predict</a:t>
            </a:r>
          </a:p>
        </p:txBody>
      </p:sp>
      <p:pic>
        <p:nvPicPr>
          <p:cNvPr id="14" name="Picture 13">
            <a:extLst>
              <a:ext uri="{FF2B5EF4-FFF2-40B4-BE49-F238E27FC236}">
                <a16:creationId xmlns:a16="http://schemas.microsoft.com/office/drawing/2014/main" id="{C21CA4AF-4D88-F753-C3AC-64F860647D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5685" y="4326588"/>
            <a:ext cx="3924726" cy="2204902"/>
          </a:xfrm>
          <a:prstGeom prst="rect">
            <a:avLst/>
          </a:prstGeom>
        </p:spPr>
      </p:pic>
      <p:pic>
        <p:nvPicPr>
          <p:cNvPr id="16" name="Picture 15">
            <a:extLst>
              <a:ext uri="{FF2B5EF4-FFF2-40B4-BE49-F238E27FC236}">
                <a16:creationId xmlns:a16="http://schemas.microsoft.com/office/drawing/2014/main" id="{F1371797-A3BB-1C15-5156-7A2AE01880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9870" y="4326588"/>
            <a:ext cx="3924726" cy="2204902"/>
          </a:xfrm>
          <a:prstGeom prst="rect">
            <a:avLst/>
          </a:prstGeom>
        </p:spPr>
      </p:pic>
    </p:spTree>
    <p:extLst>
      <p:ext uri="{BB962C8B-B14F-4D97-AF65-F5344CB8AC3E}">
        <p14:creationId xmlns:p14="http://schemas.microsoft.com/office/powerpoint/2010/main" val="2235429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295FC5B-A68A-F724-437F-252FF93E061E}"/>
              </a:ext>
            </a:extLst>
          </p:cNvPr>
          <p:cNvPicPr>
            <a:picLocks noGrp="1" noChangeAspect="1"/>
          </p:cNvPicPr>
          <p:nvPr>
            <p:ph idx="1"/>
          </p:nvPr>
        </p:nvPicPr>
        <p:blipFill>
          <a:blip r:embed="rId2"/>
          <a:stretch>
            <a:fillRect/>
          </a:stretch>
        </p:blipFill>
        <p:spPr>
          <a:xfrm>
            <a:off x="307244" y="182177"/>
            <a:ext cx="3199632" cy="4351338"/>
          </a:xfrm>
        </p:spPr>
      </p:pic>
      <p:pic>
        <p:nvPicPr>
          <p:cNvPr id="7" name="Picture 6">
            <a:extLst>
              <a:ext uri="{FF2B5EF4-FFF2-40B4-BE49-F238E27FC236}">
                <a16:creationId xmlns:a16="http://schemas.microsoft.com/office/drawing/2014/main" id="{4E4533EC-69AB-5EE2-DDB9-837C2B0143EC}"/>
              </a:ext>
            </a:extLst>
          </p:cNvPr>
          <p:cNvPicPr>
            <a:picLocks noChangeAspect="1"/>
          </p:cNvPicPr>
          <p:nvPr/>
        </p:nvPicPr>
        <p:blipFill>
          <a:blip r:embed="rId3"/>
          <a:stretch>
            <a:fillRect/>
          </a:stretch>
        </p:blipFill>
        <p:spPr>
          <a:xfrm>
            <a:off x="3729495" y="193121"/>
            <a:ext cx="3097613" cy="4341020"/>
          </a:xfrm>
          <a:prstGeom prst="rect">
            <a:avLst/>
          </a:prstGeom>
        </p:spPr>
      </p:pic>
      <p:sp>
        <p:nvSpPr>
          <p:cNvPr id="8" name="TextBox 7">
            <a:extLst>
              <a:ext uri="{FF2B5EF4-FFF2-40B4-BE49-F238E27FC236}">
                <a16:creationId xmlns:a16="http://schemas.microsoft.com/office/drawing/2014/main" id="{CDA40FF9-9724-43F1-8AB0-46EACD572D21}"/>
              </a:ext>
            </a:extLst>
          </p:cNvPr>
          <p:cNvSpPr txBox="1"/>
          <p:nvPr/>
        </p:nvSpPr>
        <p:spPr>
          <a:xfrm>
            <a:off x="7098957" y="327454"/>
            <a:ext cx="4924168" cy="3416320"/>
          </a:xfrm>
          <a:prstGeom prst="rect">
            <a:avLst/>
          </a:prstGeom>
          <a:noFill/>
        </p:spPr>
        <p:txBody>
          <a:bodyPr wrap="square" rtlCol="0">
            <a:spAutoFit/>
          </a:bodyPr>
          <a:lstStyle/>
          <a:p>
            <a:r>
              <a:rPr lang="en-US" dirty="0"/>
              <a:t>In yolov8_n_opencv we will be using cv2 too to detect objects in a video. First we tell the clast list from the coco.txt that we already prepared, then we randomized a </a:t>
            </a:r>
            <a:r>
              <a:rPr lang="en-US" dirty="0" err="1"/>
              <a:t>colour</a:t>
            </a:r>
            <a:r>
              <a:rPr lang="en-US" dirty="0"/>
              <a:t> for the box that will be </a:t>
            </a:r>
            <a:r>
              <a:rPr lang="en-US" dirty="0" err="1"/>
              <a:t>drawed</a:t>
            </a:r>
            <a:r>
              <a:rPr lang="en-US" dirty="0"/>
              <a:t> so we can see the objects prediction easier. Then the “cap” code is for the input whether we want it to be a video file or live video from our webcam</a:t>
            </a:r>
            <a:br>
              <a:rPr lang="en-US" dirty="0"/>
            </a:br>
            <a:br>
              <a:rPr lang="en-US" dirty="0"/>
            </a:br>
            <a:r>
              <a:rPr lang="en-US" dirty="0"/>
              <a:t>If we want the source to be from our webcam simply change “inference/videos/afriq1.mp4” to (0)</a:t>
            </a:r>
          </a:p>
        </p:txBody>
      </p:sp>
    </p:spTree>
    <p:extLst>
      <p:ext uri="{BB962C8B-B14F-4D97-AF65-F5344CB8AC3E}">
        <p14:creationId xmlns:p14="http://schemas.microsoft.com/office/powerpoint/2010/main" val="3634433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Say 'Thank You' in Business | Proposify">
            <a:extLst>
              <a:ext uri="{FF2B5EF4-FFF2-40B4-BE49-F238E27FC236}">
                <a16:creationId xmlns:a16="http://schemas.microsoft.com/office/drawing/2014/main" id="{926CFF38-D004-7EE1-75DE-D2951FEC47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0" y="0"/>
            <a:ext cx="12192000" cy="6339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7994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168</TotalTime>
  <Words>545</Words>
  <Application>Microsoft Office PowerPoint</Application>
  <PresentationFormat>Widescreen</PresentationFormat>
  <Paragraphs>21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Fieldwork Geo</vt:lpstr>
      <vt:lpstr>Arial</vt:lpstr>
      <vt:lpstr>Calibri</vt:lpstr>
      <vt:lpstr>Calibri Light</vt:lpstr>
      <vt:lpstr>Retrospect</vt:lpstr>
      <vt:lpstr>YOLOv8</vt:lpstr>
      <vt:lpstr>Contents</vt:lpstr>
      <vt:lpstr>What is YOLOv8?</vt:lpstr>
      <vt:lpstr>History of YOLO</vt:lpstr>
      <vt:lpstr>How Does YOLO work?</vt:lpstr>
      <vt:lpstr>How Does the code work?</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YOLOv8</dc:title>
  <dc:creator>Charles Alfonso</dc:creator>
  <cp:lastModifiedBy>Charles Alfonso</cp:lastModifiedBy>
  <cp:revision>2</cp:revision>
  <dcterms:created xsi:type="dcterms:W3CDTF">2023-06-15T04:02:01Z</dcterms:created>
  <dcterms:modified xsi:type="dcterms:W3CDTF">2023-06-16T05:26:46Z</dcterms:modified>
</cp:coreProperties>
</file>