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lvl1pPr defTabSz="457200">
      <a:defRPr>
        <a:latin typeface="Intel Clear"/>
        <a:ea typeface="Intel Clear"/>
        <a:cs typeface="Intel Clear"/>
        <a:sym typeface="Intel Clear"/>
      </a:defRPr>
    </a:lvl1pPr>
    <a:lvl2pPr indent="457200" defTabSz="457200">
      <a:defRPr>
        <a:latin typeface="Intel Clear"/>
        <a:ea typeface="Intel Clear"/>
        <a:cs typeface="Intel Clear"/>
        <a:sym typeface="Intel Clear"/>
      </a:defRPr>
    </a:lvl2pPr>
    <a:lvl3pPr indent="914400" defTabSz="457200">
      <a:defRPr>
        <a:latin typeface="Intel Clear"/>
        <a:ea typeface="Intel Clear"/>
        <a:cs typeface="Intel Clear"/>
        <a:sym typeface="Intel Clear"/>
      </a:defRPr>
    </a:lvl3pPr>
    <a:lvl4pPr indent="1371600" defTabSz="457200">
      <a:defRPr>
        <a:latin typeface="Intel Clear"/>
        <a:ea typeface="Intel Clear"/>
        <a:cs typeface="Intel Clear"/>
        <a:sym typeface="Intel Clear"/>
      </a:defRPr>
    </a:lvl4pPr>
    <a:lvl5pPr indent="1828800" defTabSz="457200">
      <a:defRPr>
        <a:latin typeface="Intel Clear"/>
        <a:ea typeface="Intel Clear"/>
        <a:cs typeface="Intel Clear"/>
        <a:sym typeface="Intel Clear"/>
      </a:defRPr>
    </a:lvl5pPr>
    <a:lvl6pPr indent="2286000" defTabSz="457200">
      <a:defRPr>
        <a:latin typeface="Intel Clear"/>
        <a:ea typeface="Intel Clear"/>
        <a:cs typeface="Intel Clear"/>
        <a:sym typeface="Intel Clear"/>
      </a:defRPr>
    </a:lvl6pPr>
    <a:lvl7pPr indent="2743200" defTabSz="457200">
      <a:defRPr>
        <a:latin typeface="Intel Clear"/>
        <a:ea typeface="Intel Clear"/>
        <a:cs typeface="Intel Clear"/>
        <a:sym typeface="Intel Clear"/>
      </a:defRPr>
    </a:lvl7pPr>
    <a:lvl8pPr indent="3200400" defTabSz="457200">
      <a:defRPr>
        <a:latin typeface="Intel Clear"/>
        <a:ea typeface="Intel Clear"/>
        <a:cs typeface="Intel Clear"/>
        <a:sym typeface="Intel Clear"/>
      </a:defRPr>
    </a:lvl8pPr>
    <a:lvl9pPr indent="3657600" defTabSz="457200">
      <a:defRPr>
        <a:latin typeface="Intel Clear"/>
        <a:ea typeface="Intel Clear"/>
        <a:cs typeface="Intel Clear"/>
        <a:sym typeface="Intel Cle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Intel Clear"/>
          <a:ea typeface="Intel Clear"/>
          <a:cs typeface="Intel Cle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4EA"/>
          </a:solidFill>
        </a:fill>
      </a:tcStyle>
    </a:wholeTbl>
    <a:band2H>
      <a:tcTxStyle/>
      <a:tcStyle>
        <a:tcBdr/>
        <a:fill>
          <a:solidFill>
            <a:srgbClr val="E6EBF5"/>
          </a:solidFill>
        </a:fill>
      </a:tcStyle>
    </a:band2H>
    <a:firstCol>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71C5"/>
          </a:solidFill>
        </a:fill>
      </a:tcStyle>
    </a:firstCol>
    <a:lastRow>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71C5"/>
          </a:solidFill>
        </a:fill>
      </a:tcStyle>
    </a:lastRow>
    <a:firstRow>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71C5"/>
          </a:solidFill>
        </a:fill>
      </a:tcStyle>
    </a:firstRow>
  </a:tblStyle>
  <a:tblStyle styleId="{C7B018BB-80A7-4F77-B60F-C8B233D01FF8}" styleName="">
    <a:tblBg/>
    <a:wholeTbl>
      <a:tcTxStyle b="on" i="on">
        <a:font>
          <a:latin typeface="Intel Clear"/>
          <a:ea typeface="Intel Clear"/>
          <a:cs typeface="Intel Cle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EBF6"/>
          </a:solidFill>
        </a:fill>
      </a:tcStyle>
    </a:wholeTbl>
    <a:band2H>
      <a:tcTxStyle/>
      <a:tcStyle>
        <a:tcBdr/>
        <a:fill>
          <a:solidFill>
            <a:srgbClr val="EDF5FB"/>
          </a:solidFill>
        </a:fill>
      </a:tcStyle>
    </a:band2H>
    <a:firstCol>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DC8E8"/>
          </a:solidFill>
        </a:fill>
      </a:tcStyle>
    </a:firstCol>
    <a:lastRow>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DC8E8"/>
          </a:solidFill>
        </a:fill>
      </a:tcStyle>
    </a:lastRow>
    <a:firstRow>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DC8E8"/>
          </a:solidFill>
        </a:fill>
      </a:tcStyle>
    </a:firstRow>
  </a:tblStyle>
  <a:tblStyle styleId="{EEE7283C-3CF3-47DC-8721-378D4A62B228}" styleName="">
    <a:tblBg/>
    <a:wholeTbl>
      <a:tcTxStyle b="on" i="on">
        <a:font>
          <a:latin typeface="Intel Clear"/>
          <a:ea typeface="Intel Clear"/>
          <a:cs typeface="Intel Cle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DCC"/>
          </a:solidFill>
        </a:fill>
      </a:tcStyle>
    </a:wholeTbl>
    <a:band2H>
      <a:tcTxStyle/>
      <a:tcStyle>
        <a:tcBdr/>
        <a:fill>
          <a:solidFill>
            <a:srgbClr val="F0F6E7"/>
          </a:solidFill>
        </a:fill>
      </a:tcStyle>
    </a:band2H>
    <a:firstCol>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6CE39"/>
          </a:solidFill>
        </a:fill>
      </a:tcStyle>
    </a:firstCol>
    <a:lastRow>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6CE39"/>
          </a:solidFill>
        </a:fill>
      </a:tcStyle>
    </a:lastRow>
    <a:firstRow>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6CE39"/>
          </a:solidFill>
        </a:fill>
      </a:tcStyle>
    </a:firstRow>
  </a:tblStyle>
  <a:tblStyle styleId="{CF821DB8-F4EB-4A41-A1BA-3FCAFE7338EE}" styleName="">
    <a:tblBg/>
    <a:wholeTbl>
      <a:tcTxStyle b="on" i="on">
        <a:font>
          <a:latin typeface="Intel Clear"/>
          <a:ea typeface="Intel Clear"/>
          <a:cs typeface="Intel Clear"/>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Intel Clear"/>
          <a:ea typeface="Intel Clear"/>
          <a:cs typeface="Intel Clear"/>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71C5"/>
          </a:solidFill>
        </a:fill>
      </a:tcStyle>
    </a:firstCol>
    <a:lastRow>
      <a:tcTxStyle b="on" i="on">
        <a:font>
          <a:latin typeface="Intel Clear"/>
          <a:ea typeface="Intel Clear"/>
          <a:cs typeface="Intel Clear"/>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Intel Clear"/>
          <a:ea typeface="Intel Clear"/>
          <a:cs typeface="Intel Clear"/>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71C5"/>
          </a:solidFill>
        </a:fill>
      </a:tcStyle>
    </a:firstRow>
  </a:tblStyle>
  <a:tblStyle styleId="{33BA23B1-9221-436E-865A-0063620EA4FD}" styleName="">
    <a:tblBg/>
    <a:wholeTbl>
      <a:tcTxStyle b="on" i="on">
        <a:font>
          <a:latin typeface="Intel Clear"/>
          <a:ea typeface="Intel Clear"/>
          <a:cs typeface="Intel Cle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Intel Clear"/>
          <a:ea typeface="Intel Clear"/>
          <a:cs typeface="Intel Cle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Intel Clear"/>
          <a:ea typeface="Intel Clear"/>
          <a:cs typeface="Intel Clear"/>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Intel Clear"/>
          <a:ea typeface="Intel Clear"/>
          <a:cs typeface="Intel Clear"/>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Intel Clear"/>
          <a:ea typeface="Intel Clear"/>
          <a:cs typeface="Intel Clear"/>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Intel Clear"/>
          <a:ea typeface="Intel Clear"/>
          <a:cs typeface="Intel Clear"/>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5" d="100"/>
          <a:sy n="115" d="100"/>
        </p:scale>
        <p:origin x="-112"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7" name="Shape 5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85643021"/>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prstGeom prst="rect">
            <a:avLst/>
          </a:prstGeom>
        </p:spPr>
        <p:txBody>
          <a:bodyPr/>
          <a:lstStyle/>
          <a:p>
            <a:pPr lvl="0"/>
            <a:endParaRPr/>
          </a:p>
        </p:txBody>
      </p:sp>
      <p:sp>
        <p:nvSpPr>
          <p:cNvPr id="84" name="Shape 84"/>
          <p:cNvSpPr>
            <a:spLocks noGrp="1"/>
          </p:cNvSpPr>
          <p:nvPr>
            <p:ph type="body" sz="quarter" idx="1"/>
          </p:nvPr>
        </p:nvSpPr>
        <p:spPr>
          <a:prstGeom prst="rect">
            <a:avLst/>
          </a:prstGeom>
        </p:spPr>
        <p:txBody>
          <a:bodyPr/>
          <a:lstStyle/>
          <a:p>
            <a:pPr lvl="0">
              <a:lnSpc>
                <a:spcPct val="100000"/>
              </a:lnSpc>
              <a:defRPr sz="1800"/>
            </a:pPr>
            <a:r>
              <a:rPr sz="1200">
                <a:latin typeface="Intel Clear"/>
                <a:ea typeface="Intel Clear"/>
                <a:cs typeface="Intel Clear"/>
                <a:sym typeface="Intel Clear"/>
              </a:rPr>
              <a:t>MVAPICH:</a:t>
            </a:r>
          </a:p>
          <a:p>
            <a:pPr marL="228600" lvl="0" indent="-228600">
              <a:lnSpc>
                <a:spcPct val="100000"/>
              </a:lnSpc>
              <a:buSzPct val="100000"/>
              <a:buAutoNum type="arabicParenR"/>
              <a:defRPr sz="1800"/>
            </a:pPr>
            <a:r>
              <a:rPr sz="1200">
                <a:latin typeface="Intel Clear"/>
                <a:ea typeface="Intel Clear"/>
                <a:cs typeface="Intel Clear"/>
                <a:sym typeface="Intel Clear"/>
              </a:rPr>
              <a:t>Unified runtime for hybrid programming model customized for verbs</a:t>
            </a:r>
          </a:p>
          <a:p>
            <a:pPr marL="228600" lvl="0" indent="-228600">
              <a:lnSpc>
                <a:spcPct val="100000"/>
              </a:lnSpc>
              <a:buSzPct val="100000"/>
              <a:buAutoNum type="arabicParenR"/>
              <a:defRPr sz="1800"/>
            </a:pPr>
            <a:r>
              <a:rPr sz="1200">
                <a:latin typeface="Intel Clear"/>
                <a:ea typeface="Intel Clear"/>
                <a:cs typeface="Intel Clear"/>
                <a:sym typeface="Intel Clear"/>
              </a:rPr>
              <a:t>Reduced resource consumption-sharing resources</a:t>
            </a:r>
          </a:p>
          <a:p>
            <a:pPr lvl="0">
              <a:lnSpc>
                <a:spcPct val="100000"/>
              </a:lnSpc>
              <a:defRPr sz="1800"/>
            </a:pPr>
            <a:endParaRPr sz="1200">
              <a:latin typeface="Intel Clear"/>
              <a:ea typeface="Intel Clear"/>
              <a:cs typeface="Intel Clear"/>
              <a:sym typeface="Intel Clear"/>
            </a:endParaRPr>
          </a:p>
          <a:p>
            <a:pPr lvl="0">
              <a:lnSpc>
                <a:spcPct val="100000"/>
              </a:lnSpc>
              <a:defRPr sz="1800"/>
            </a:pPr>
            <a:r>
              <a:rPr sz="1200">
                <a:latin typeface="Intel Clear"/>
                <a:ea typeface="Intel Clear"/>
                <a:cs typeface="Intel Clear"/>
                <a:sym typeface="Intel Clear"/>
              </a:rPr>
              <a:t>MXM/Scalable SHMEM</a:t>
            </a:r>
          </a:p>
          <a:p>
            <a:pPr marL="228600" lvl="0" indent="-228600">
              <a:lnSpc>
                <a:spcPct val="100000"/>
              </a:lnSpc>
              <a:buSzPct val="100000"/>
              <a:buAutoNum type="arabicParenR"/>
              <a:defRPr sz="1800"/>
            </a:pPr>
            <a:r>
              <a:rPr sz="1200">
                <a:latin typeface="Intel Clear"/>
                <a:ea typeface="Intel Clear"/>
                <a:cs typeface="Intel Clear"/>
                <a:sym typeface="Intel Clear"/>
              </a:rPr>
              <a:t>co-designed to overcoming scalability issues to improve efficiency </a:t>
            </a:r>
          </a:p>
          <a:p>
            <a:pPr marL="228600" lvl="0" indent="-228600">
              <a:lnSpc>
                <a:spcPct val="100000"/>
              </a:lnSpc>
              <a:buSzPct val="100000"/>
              <a:buAutoNum type="arabicParenR"/>
              <a:defRPr sz="1800"/>
            </a:pPr>
            <a:r>
              <a:rPr sz="1200">
                <a:latin typeface="Intel Clear"/>
                <a:ea typeface="Intel Clear"/>
                <a:cs typeface="Intel Clear"/>
                <a:sym typeface="Intel Clear"/>
              </a:rPr>
              <a:t>50x improvement over current verbs mapping</a:t>
            </a:r>
          </a:p>
          <a:p>
            <a:pPr lvl="0">
              <a:lnSpc>
                <a:spcPct val="100000"/>
              </a:lnSpc>
              <a:defRPr sz="1800"/>
            </a:pPr>
            <a:endParaRPr sz="1200">
              <a:latin typeface="Intel Clear"/>
              <a:ea typeface="Intel Clear"/>
              <a:cs typeface="Intel Clear"/>
              <a:sym typeface="Intel Clear"/>
            </a:endParaRPr>
          </a:p>
          <a:p>
            <a:pPr lvl="0">
              <a:lnSpc>
                <a:spcPct val="100000"/>
              </a:lnSpc>
              <a:defRPr sz="1800"/>
            </a:pPr>
            <a:r>
              <a:rPr sz="1200">
                <a:latin typeface="Intel Clear"/>
                <a:ea typeface="Intel Clear"/>
                <a:cs typeface="Intel Clear"/>
                <a:sym typeface="Intel Clear"/>
              </a:rPr>
              <a:t>Cray uGNI/DMAPP</a:t>
            </a:r>
          </a:p>
          <a:p>
            <a:pPr marL="228600" lvl="0" indent="-228600">
              <a:lnSpc>
                <a:spcPct val="100000"/>
              </a:lnSpc>
              <a:buSzPct val="100000"/>
              <a:buAutoNum type="arabicParenR"/>
              <a:defRPr sz="1800"/>
            </a:pPr>
            <a:r>
              <a:rPr sz="1200">
                <a:latin typeface="Intel Clear"/>
                <a:ea typeface="Intel Clear"/>
                <a:cs typeface="Intel Clear"/>
                <a:sym typeface="Intel Clear"/>
              </a:rPr>
              <a:t>DMAPP: exposes low level operations suited for SHMEM</a:t>
            </a:r>
          </a:p>
          <a:p>
            <a:pPr marL="228600" lvl="0" indent="-228600">
              <a:lnSpc>
                <a:spcPct val="100000"/>
              </a:lnSpc>
              <a:buSzPct val="100000"/>
              <a:buAutoNum type="arabicParenR"/>
              <a:defRPr sz="1800"/>
            </a:pPr>
            <a:r>
              <a:rPr sz="1200">
                <a:latin typeface="Intel Clear"/>
                <a:ea typeface="Intel Clear"/>
                <a:cs typeface="Intel Clear"/>
                <a:sym typeface="Intel Clear"/>
              </a:rPr>
              <a:t>uGNI: expose communication capabilities of Gemini router</a:t>
            </a:r>
          </a:p>
          <a:p>
            <a:pPr lvl="0">
              <a:lnSpc>
                <a:spcPct val="100000"/>
              </a:lnSpc>
              <a:defRPr sz="1800"/>
            </a:pPr>
            <a:endParaRPr sz="1200">
              <a:latin typeface="Intel Clear"/>
              <a:ea typeface="Intel Clear"/>
              <a:cs typeface="Intel Clear"/>
              <a:sym typeface="Intel Clear"/>
            </a:endParaRPr>
          </a:p>
          <a:p>
            <a:pPr lvl="0">
              <a:lnSpc>
                <a:spcPct val="100000"/>
              </a:lnSpc>
              <a:defRPr sz="1800"/>
            </a:pPr>
            <a:r>
              <a:rPr sz="1200">
                <a:latin typeface="Intel Clear"/>
                <a:ea typeface="Intel Clear"/>
                <a:cs typeface="Intel Clear"/>
                <a:sym typeface="Intel Clear"/>
              </a:rPr>
              <a:t>PAMI</a:t>
            </a:r>
          </a:p>
          <a:p>
            <a:pPr marL="228600" lvl="0" indent="-228600">
              <a:lnSpc>
                <a:spcPct val="100000"/>
              </a:lnSpc>
              <a:buSzPct val="100000"/>
              <a:buAutoNum type="arabicParenR"/>
              <a:defRPr sz="1800"/>
            </a:pPr>
            <a:r>
              <a:rPr sz="1200">
                <a:latin typeface="Intel Clear"/>
                <a:ea typeface="Intel Clear"/>
                <a:cs typeface="Intel Clear"/>
                <a:sym typeface="Intel Clear"/>
              </a:rPr>
              <a:t>Common messaging interface for IBM HPC platforms</a:t>
            </a:r>
          </a:p>
          <a:p>
            <a:pPr marL="228600" lvl="0" indent="-228600">
              <a:lnSpc>
                <a:spcPct val="100000"/>
              </a:lnSpc>
              <a:buSzPct val="100000"/>
              <a:buAutoNum type="arabicParenR"/>
              <a:defRPr sz="1800"/>
            </a:pPr>
            <a:r>
              <a:rPr sz="1200">
                <a:latin typeface="Intel Clear"/>
                <a:ea typeface="Intel Clear"/>
                <a:cs typeface="Intel Clear"/>
                <a:sym typeface="Intel Clear"/>
              </a:rPr>
              <a:t>Extensible to verbs</a:t>
            </a:r>
          </a:p>
          <a:p>
            <a:pPr marL="228600" lvl="0" indent="-228600">
              <a:lnSpc>
                <a:spcPct val="100000"/>
              </a:lnSpc>
              <a:buSzPct val="100000"/>
              <a:buAutoNum type="arabicParenR"/>
              <a:defRPr sz="1800"/>
            </a:pPr>
            <a:r>
              <a:rPr sz="1200">
                <a:latin typeface="Intel Clear"/>
                <a:ea typeface="Intel Clear"/>
                <a:cs typeface="Intel Clear"/>
                <a:sym typeface="Intel Clear"/>
              </a:rPr>
              <a:t>SHMEM/MPI</a:t>
            </a:r>
          </a:p>
          <a:p>
            <a:pPr marL="228600" lvl="0" indent="-228600">
              <a:lnSpc>
                <a:spcPct val="100000"/>
              </a:lnSpc>
              <a:buSzPct val="100000"/>
              <a:buAutoNum type="arabicParenR"/>
              <a:defRPr sz="1800"/>
            </a:pPr>
            <a:r>
              <a:rPr sz="1200">
                <a:latin typeface="Intel Clear"/>
                <a:ea typeface="Intel Clear"/>
                <a:cs typeface="Intel Clear"/>
                <a:sym typeface="Intel Clear"/>
              </a:rPr>
              <a:t>APGAS runtime</a:t>
            </a:r>
          </a:p>
          <a:p>
            <a:pPr marL="228600" lvl="0" indent="-228600">
              <a:lnSpc>
                <a:spcPct val="100000"/>
              </a:lnSpc>
              <a:buSzPct val="100000"/>
              <a:buAutoNum type="arabicParenR"/>
              <a:defRPr sz="1800"/>
            </a:pPr>
            <a:r>
              <a:rPr sz="1200">
                <a:latin typeface="Intel Clear"/>
                <a:ea typeface="Intel Clear"/>
                <a:cs typeface="Intel Clear"/>
                <a:sym typeface="Intel Clear"/>
              </a:rPr>
              <a:t>Maximizes parallelism in communication library</a:t>
            </a:r>
          </a:p>
          <a:p>
            <a:pPr lvl="0">
              <a:lnSpc>
                <a:spcPct val="100000"/>
              </a:lnSpc>
              <a:defRPr sz="1800"/>
            </a:pPr>
            <a:endParaRPr sz="1200">
              <a:latin typeface="Intel Clear"/>
              <a:ea typeface="Intel Clear"/>
              <a:cs typeface="Intel Clear"/>
              <a:sym typeface="Intel Clear"/>
            </a:endParaRPr>
          </a:p>
          <a:p>
            <a:pPr lvl="0">
              <a:lnSpc>
                <a:spcPct val="100000"/>
              </a:lnSpc>
              <a:defRPr sz="1800"/>
            </a:pPr>
            <a:r>
              <a:rPr sz="1200">
                <a:latin typeface="Intel Clear"/>
                <a:ea typeface="Intel Clear"/>
                <a:cs typeface="Intel Clear"/>
                <a:sym typeface="Intel Clear"/>
              </a:rPr>
              <a:t>UCCS (universal common communication substrate)</a:t>
            </a:r>
          </a:p>
          <a:p>
            <a:pPr marL="228600" lvl="0" indent="-228600">
              <a:lnSpc>
                <a:spcPct val="100000"/>
              </a:lnSpc>
              <a:buSzPct val="100000"/>
              <a:buAutoNum type="arabicParenR"/>
              <a:defRPr sz="1800"/>
            </a:pPr>
            <a:r>
              <a:rPr sz="1200">
                <a:latin typeface="Intel Clear"/>
                <a:ea typeface="Intel Clear"/>
                <a:cs typeface="Intel Clear"/>
                <a:sym typeface="Intel Clear"/>
              </a:rPr>
              <a:t>RMA and atomics to better support SHMEM model</a:t>
            </a:r>
          </a:p>
          <a:p>
            <a:pPr marL="228600" lvl="0" indent="-228600">
              <a:lnSpc>
                <a:spcPct val="100000"/>
              </a:lnSpc>
              <a:buSzPct val="100000"/>
              <a:buAutoNum type="arabicParenR"/>
              <a:defRPr sz="1800"/>
            </a:pPr>
            <a:r>
              <a:rPr sz="1200">
                <a:latin typeface="Intel Clear"/>
                <a:ea typeface="Intel Clear"/>
                <a:cs typeface="Intel Clear"/>
                <a:sym typeface="Intel Clear"/>
              </a:rPr>
              <a:t>Universal network abstraction for PGAS and MPI</a:t>
            </a:r>
          </a:p>
          <a:p>
            <a:pPr marL="228600" lvl="0" indent="-228600">
              <a:lnSpc>
                <a:spcPct val="100000"/>
              </a:lnSpc>
              <a:buSzPct val="100000"/>
              <a:buAutoNum type="arabicParenR"/>
              <a:defRPr sz="1800"/>
            </a:pPr>
            <a:r>
              <a:rPr sz="1200">
                <a:latin typeface="Intel Clear"/>
                <a:ea typeface="Intel Clear"/>
                <a:cs typeface="Intel Clear"/>
                <a:sym typeface="Intel Clear"/>
              </a:rPr>
              <a:t>SHMEM reference implementation, portable but clunky</a:t>
            </a:r>
          </a:p>
          <a:p>
            <a:pPr lvl="0">
              <a:lnSpc>
                <a:spcPct val="100000"/>
              </a:lnSpc>
              <a:defRPr sz="1800"/>
            </a:pPr>
            <a:r>
              <a:rPr sz="1200">
                <a:latin typeface="Intel Clear"/>
                <a:ea typeface="Intel Clear"/>
                <a:cs typeface="Intel Clear"/>
                <a:sym typeface="Intel Clear"/>
              </a:rPr>
              <a:t>Vs. UCCS not as clunky?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0071C5"/>
        </a:solid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455612" y="1247095"/>
            <a:ext cx="8212888" cy="3184526"/>
          </a:xfrm>
          <a:prstGeom prst="rect">
            <a:avLst/>
          </a:prstGeom>
        </p:spPr>
        <p:txBody>
          <a:bodyPr anchor="b"/>
          <a:lstStyle>
            <a:lvl1pPr>
              <a:defRPr>
                <a:solidFill>
                  <a:srgbClr val="FFFFFF"/>
                </a:solidFill>
              </a:defRPr>
            </a:lvl1pPr>
          </a:lstStyle>
          <a:p>
            <a:pPr lvl="0">
              <a:defRPr sz="1800">
                <a:solidFill>
                  <a:srgbClr val="000000"/>
                </a:solidFill>
              </a:defRPr>
            </a:pPr>
            <a:r>
              <a:rPr sz="3600">
                <a:solidFill>
                  <a:srgbClr val="FFFFFF"/>
                </a:solidFill>
              </a:rPr>
              <a:t>Title Text</a:t>
            </a:r>
          </a:p>
        </p:txBody>
      </p:sp>
      <p:sp>
        <p:nvSpPr>
          <p:cNvPr id="12" name="Shape 12"/>
          <p:cNvSpPr>
            <a:spLocks noGrp="1"/>
          </p:cNvSpPr>
          <p:nvPr>
            <p:ph type="body" idx="1"/>
          </p:nvPr>
        </p:nvSpPr>
        <p:spPr>
          <a:xfrm>
            <a:off x="455612" y="4651630"/>
            <a:ext cx="6330214" cy="2206370"/>
          </a:xfrm>
          <a:prstGeom prst="rect">
            <a:avLst/>
          </a:prstGeom>
        </p:spPr>
        <p:txBody>
          <a:bodyPr>
            <a:noAutofit/>
          </a:bodyPr>
          <a:lstStyle>
            <a:lvl1pPr>
              <a:defRPr sz="1600" b="1">
                <a:solidFill>
                  <a:srgbClr val="FFFFFF"/>
                </a:solidFill>
              </a:defRPr>
            </a:lvl1pPr>
            <a:lvl2pPr marL="0" indent="457200">
              <a:buSzTx/>
              <a:buNone/>
              <a:defRPr sz="1600" b="1">
                <a:solidFill>
                  <a:srgbClr val="FFFFFF"/>
                </a:solidFill>
              </a:defRPr>
            </a:lvl2pPr>
            <a:lvl3pPr marL="0" indent="914400">
              <a:buSzTx/>
              <a:buNone/>
              <a:defRPr sz="1600" b="1">
                <a:solidFill>
                  <a:srgbClr val="FFFFFF"/>
                </a:solidFill>
              </a:defRPr>
            </a:lvl3pPr>
            <a:lvl4pPr marL="0" indent="1371600">
              <a:buSzTx/>
              <a:buNone/>
              <a:defRPr sz="1600" b="1">
                <a:solidFill>
                  <a:srgbClr val="FFFFFF"/>
                </a:solidFill>
              </a:defRPr>
            </a:lvl4pPr>
            <a:lvl5pPr marL="0" indent="1828800">
              <a:buSzTx/>
              <a:buNone/>
              <a:defRPr sz="1600" b="1">
                <a:solidFill>
                  <a:srgbClr val="FFFFFF"/>
                </a:solidFill>
              </a:defRPr>
            </a:lvl5pPr>
          </a:lstStyle>
          <a:p>
            <a:pPr lvl="0">
              <a:defRPr sz="1800" b="0">
                <a:solidFill>
                  <a:srgbClr val="000000"/>
                </a:solidFill>
              </a:defRPr>
            </a:pPr>
            <a:r>
              <a:rPr sz="1600" b="1">
                <a:solidFill>
                  <a:srgbClr val="FFFFFF"/>
                </a:solidFill>
              </a:rPr>
              <a:t>Body Level One</a:t>
            </a:r>
          </a:p>
          <a:p>
            <a:pPr lvl="1">
              <a:defRPr sz="1800" b="0">
                <a:solidFill>
                  <a:srgbClr val="000000"/>
                </a:solidFill>
              </a:defRPr>
            </a:pPr>
            <a:r>
              <a:rPr sz="1600" b="1">
                <a:solidFill>
                  <a:srgbClr val="FFFFFF"/>
                </a:solidFill>
              </a:rPr>
              <a:t>Body Level Two</a:t>
            </a:r>
          </a:p>
          <a:p>
            <a:pPr lvl="2">
              <a:defRPr sz="1800" b="0">
                <a:solidFill>
                  <a:srgbClr val="000000"/>
                </a:solidFill>
              </a:defRPr>
            </a:pPr>
            <a:r>
              <a:rPr sz="1600" b="1">
                <a:solidFill>
                  <a:srgbClr val="FFFFFF"/>
                </a:solidFill>
              </a:rPr>
              <a:t>Body Level Three</a:t>
            </a:r>
          </a:p>
          <a:p>
            <a:pPr lvl="3">
              <a:defRPr sz="1800" b="0">
                <a:solidFill>
                  <a:srgbClr val="000000"/>
                </a:solidFill>
              </a:defRPr>
            </a:pPr>
            <a:r>
              <a:rPr sz="1600" b="1">
                <a:solidFill>
                  <a:srgbClr val="FFFFFF"/>
                </a:solidFill>
              </a:rPr>
              <a:t>Body Level Four</a:t>
            </a:r>
          </a:p>
          <a:p>
            <a:pPr lvl="4">
              <a:defRPr sz="1800" b="0">
                <a:solidFill>
                  <a:srgbClr val="000000"/>
                </a:solidFill>
              </a:defRPr>
            </a:pPr>
            <a:r>
              <a:rPr sz="1600" b="1">
                <a:solidFill>
                  <a:srgbClr val="FFFFFF"/>
                </a:solidFill>
              </a:rPr>
              <a:t>Body Level Five</a:t>
            </a:r>
          </a:p>
        </p:txBody>
      </p:sp>
      <p:pic>
        <p:nvPicPr>
          <p:cNvPr id="13" name="image2.png" descr="W:\Clients\Intel\PRODUCTION\2012_13_Production\ASSETS_LOGOS_2012-13\Assets_Complete_2012-13\ PEEL AWAY\Intel_Peels\Intel_Peels_RGB\Peel_rgb_png\peel_rt_btm_drkBlue_rgb_216.png"/>
          <p:cNvPicPr/>
          <p:nvPr/>
        </p:nvPicPr>
        <p:blipFill>
          <a:blip r:embed="rId2">
            <a:extLst/>
          </a:blip>
          <a:stretch>
            <a:fillRect/>
          </a:stretch>
        </p:blipFill>
        <p:spPr>
          <a:xfrm>
            <a:off x="7254891" y="5394578"/>
            <a:ext cx="1892809" cy="1463422"/>
          </a:xfrm>
          <a:prstGeom prst="rect">
            <a:avLst/>
          </a:prstGeom>
          <a:ln w="12700">
            <a:miter lim="400000"/>
          </a:ln>
        </p:spPr>
      </p:pic>
      <p:pic>
        <p:nvPicPr>
          <p:cNvPr id="14" name="image3.png" descr="\\.psf\Home\Desktop\IntelLookInsideCLEAR_WHT.png"/>
          <p:cNvPicPr/>
          <p:nvPr/>
        </p:nvPicPr>
        <p:blipFill>
          <a:blip r:embed="rId3">
            <a:extLst/>
          </a:blip>
          <a:stretch>
            <a:fillRect/>
          </a:stretch>
        </p:blipFill>
        <p:spPr>
          <a:xfrm>
            <a:off x="436571" y="2023454"/>
            <a:ext cx="2049637" cy="576073"/>
          </a:xfrm>
          <a:prstGeom prst="rect">
            <a:avLst/>
          </a:prstGeom>
          <a:ln w="12700">
            <a:miter lim="400000"/>
          </a:ln>
        </p:spPr>
      </p:pic>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3" name="Shape 5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ack Cover">
    <p:bg>
      <p:bgPr>
        <a:solidFill>
          <a:srgbClr val="0071C5"/>
        </a:solidFill>
        <a:effectLst/>
      </p:bgPr>
    </p:bg>
    <p:spTree>
      <p:nvGrpSpPr>
        <p:cNvPr id="1" name=""/>
        <p:cNvGrpSpPr/>
        <p:nvPr/>
      </p:nvGrpSpPr>
      <p:grpSpPr>
        <a:xfrm>
          <a:off x="0" y="0"/>
          <a:ext cx="0" cy="0"/>
          <a:chOff x="0" y="0"/>
          <a:chExt cx="0" cy="0"/>
        </a:xfrm>
      </p:grpSpPr>
      <p:pic>
        <p:nvPicPr>
          <p:cNvPr id="55" name="image6.png" descr="\\.psf\Home\Desktop\Intel.png"/>
          <p:cNvPicPr/>
          <p:nvPr/>
        </p:nvPicPr>
        <p:blipFill>
          <a:blip r:embed="rId2">
            <a:extLst/>
          </a:blip>
          <a:stretch>
            <a:fillRect/>
          </a:stretch>
        </p:blipFill>
        <p:spPr>
          <a:xfrm>
            <a:off x="3331366" y="2606672"/>
            <a:ext cx="2497258" cy="1645921"/>
          </a:xfrm>
          <a:prstGeom prst="rect">
            <a:avLst/>
          </a:prstGeom>
          <a:ln w="12700">
            <a:miter lim="400000"/>
          </a:ln>
        </p:spPr>
      </p:pic>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2">
    <p:bg>
      <p:bgPr>
        <a:solidFill>
          <a:srgbClr val="0071C5"/>
        </a:solidFill>
        <a:effectLst/>
      </p:bgPr>
    </p:bg>
    <p:spTree>
      <p:nvGrpSpPr>
        <p:cNvPr id="1" name=""/>
        <p:cNvGrpSpPr/>
        <p:nvPr/>
      </p:nvGrpSpPr>
      <p:grpSpPr>
        <a:xfrm>
          <a:off x="0" y="0"/>
          <a:ext cx="0" cy="0"/>
          <a:chOff x="0" y="0"/>
          <a:chExt cx="0" cy="0"/>
        </a:xfrm>
      </p:grpSpPr>
      <p:sp>
        <p:nvSpPr>
          <p:cNvPr id="16" name="Shape 16"/>
          <p:cNvSpPr>
            <a:spLocks noGrp="1"/>
          </p:cNvSpPr>
          <p:nvPr>
            <p:ph type="title"/>
          </p:nvPr>
        </p:nvSpPr>
        <p:spPr>
          <a:xfrm>
            <a:off x="455612" y="1426399"/>
            <a:ext cx="8212888" cy="3184526"/>
          </a:xfrm>
          <a:prstGeom prst="rect">
            <a:avLst/>
          </a:prstGeom>
        </p:spPr>
        <p:txBody>
          <a:bodyPr anchor="b"/>
          <a:lstStyle>
            <a:lvl1pPr>
              <a:defRPr>
                <a:solidFill>
                  <a:srgbClr val="FFFFFF"/>
                </a:solidFill>
              </a:defRPr>
            </a:lvl1pPr>
          </a:lstStyle>
          <a:p>
            <a:pPr lvl="0">
              <a:defRPr sz="1800">
                <a:solidFill>
                  <a:srgbClr val="000000"/>
                </a:solidFill>
              </a:defRPr>
            </a:pPr>
            <a:r>
              <a:rPr sz="3600">
                <a:solidFill>
                  <a:srgbClr val="FFFFFF"/>
                </a:solidFill>
              </a:rPr>
              <a:t>Title Text</a:t>
            </a:r>
          </a:p>
        </p:txBody>
      </p:sp>
      <p:sp>
        <p:nvSpPr>
          <p:cNvPr id="17" name="Shape 17"/>
          <p:cNvSpPr>
            <a:spLocks noGrp="1"/>
          </p:cNvSpPr>
          <p:nvPr>
            <p:ph type="body" idx="1"/>
          </p:nvPr>
        </p:nvSpPr>
        <p:spPr>
          <a:xfrm>
            <a:off x="455612" y="4830933"/>
            <a:ext cx="6330214" cy="2027067"/>
          </a:xfrm>
          <a:prstGeom prst="rect">
            <a:avLst/>
          </a:prstGeom>
        </p:spPr>
        <p:txBody>
          <a:bodyPr>
            <a:noAutofit/>
          </a:bodyPr>
          <a:lstStyle>
            <a:lvl1pPr>
              <a:defRPr sz="1600" b="1">
                <a:solidFill>
                  <a:srgbClr val="FFDA00"/>
                </a:solidFill>
              </a:defRPr>
            </a:lvl1pPr>
            <a:lvl2pPr marL="0" indent="457200">
              <a:buSzTx/>
              <a:buNone/>
              <a:defRPr sz="1600" b="1">
                <a:solidFill>
                  <a:srgbClr val="FFDA00"/>
                </a:solidFill>
              </a:defRPr>
            </a:lvl2pPr>
            <a:lvl3pPr marL="0" indent="914400">
              <a:buSzTx/>
              <a:buNone/>
              <a:defRPr sz="1600" b="1">
                <a:solidFill>
                  <a:srgbClr val="FFDA00"/>
                </a:solidFill>
              </a:defRPr>
            </a:lvl3pPr>
            <a:lvl4pPr marL="0" indent="1371600">
              <a:buSzTx/>
              <a:buNone/>
              <a:defRPr sz="1600" b="1">
                <a:solidFill>
                  <a:srgbClr val="FFDA00"/>
                </a:solidFill>
              </a:defRPr>
            </a:lvl4pPr>
            <a:lvl5pPr marL="0" indent="1828800">
              <a:buSzTx/>
              <a:buNone/>
              <a:defRPr sz="1600" b="1">
                <a:solidFill>
                  <a:srgbClr val="FFDA00"/>
                </a:solidFill>
              </a:defRPr>
            </a:lvl5pPr>
          </a:lstStyle>
          <a:p>
            <a:pPr lvl="0">
              <a:defRPr sz="1800" b="0">
                <a:solidFill>
                  <a:srgbClr val="000000"/>
                </a:solidFill>
              </a:defRPr>
            </a:pPr>
            <a:r>
              <a:rPr sz="1600" b="1">
                <a:solidFill>
                  <a:srgbClr val="FFDA00"/>
                </a:solidFill>
              </a:rPr>
              <a:t>Body Level One</a:t>
            </a:r>
          </a:p>
          <a:p>
            <a:pPr lvl="1">
              <a:defRPr sz="1800" b="0">
                <a:solidFill>
                  <a:srgbClr val="000000"/>
                </a:solidFill>
              </a:defRPr>
            </a:pPr>
            <a:r>
              <a:rPr sz="1600" b="1">
                <a:solidFill>
                  <a:srgbClr val="FFDA00"/>
                </a:solidFill>
              </a:rPr>
              <a:t>Body Level Two</a:t>
            </a:r>
          </a:p>
          <a:p>
            <a:pPr lvl="2">
              <a:defRPr sz="1800" b="0">
                <a:solidFill>
                  <a:srgbClr val="000000"/>
                </a:solidFill>
              </a:defRPr>
            </a:pPr>
            <a:r>
              <a:rPr sz="1600" b="1">
                <a:solidFill>
                  <a:srgbClr val="FFDA00"/>
                </a:solidFill>
              </a:rPr>
              <a:t>Body Level Three</a:t>
            </a:r>
          </a:p>
          <a:p>
            <a:pPr lvl="3">
              <a:defRPr sz="1800" b="0">
                <a:solidFill>
                  <a:srgbClr val="000000"/>
                </a:solidFill>
              </a:defRPr>
            </a:pPr>
            <a:r>
              <a:rPr sz="1600" b="1">
                <a:solidFill>
                  <a:srgbClr val="FFDA00"/>
                </a:solidFill>
              </a:rPr>
              <a:t>Body Level Four</a:t>
            </a:r>
          </a:p>
          <a:p>
            <a:pPr lvl="4">
              <a:defRPr sz="1800" b="0">
                <a:solidFill>
                  <a:srgbClr val="000000"/>
                </a:solidFill>
              </a:defRPr>
            </a:pPr>
            <a:r>
              <a:rPr sz="1600" b="1">
                <a:solidFill>
                  <a:srgbClr val="FFDA00"/>
                </a:solidFill>
              </a:rPr>
              <a:t>Body Level Five</a:t>
            </a:r>
          </a:p>
        </p:txBody>
      </p:sp>
      <p:sp>
        <p:nvSpPr>
          <p:cNvPr id="18" name="Shape 18"/>
          <p:cNvSpPr/>
          <p:nvPr/>
        </p:nvSpPr>
        <p:spPr>
          <a:xfrm>
            <a:off x="-10369" y="-1"/>
            <a:ext cx="9158559" cy="911414"/>
          </a:xfrm>
          <a:custGeom>
            <a:avLst/>
            <a:gdLst/>
            <a:ahLst/>
            <a:cxnLst>
              <a:cxn ang="0">
                <a:pos x="wd2" y="hd2"/>
              </a:cxn>
              <a:cxn ang="5400000">
                <a:pos x="wd2" y="hd2"/>
              </a:cxn>
              <a:cxn ang="10800000">
                <a:pos x="wd2" y="hd2"/>
              </a:cxn>
              <a:cxn ang="16200000">
                <a:pos x="wd2" y="hd2"/>
              </a:cxn>
            </a:cxnLst>
            <a:rect l="0" t="0" r="r" b="b"/>
            <a:pathLst>
              <a:path w="21595" h="21600" extrusionOk="0">
                <a:moveTo>
                  <a:pt x="1" y="0"/>
                </a:moveTo>
                <a:cubicBezTo>
                  <a:pt x="-5" y="7141"/>
                  <a:pt x="12" y="14439"/>
                  <a:pt x="6" y="21580"/>
                </a:cubicBezTo>
                <a:lnTo>
                  <a:pt x="12725" y="21600"/>
                </a:lnTo>
                <a:lnTo>
                  <a:pt x="13940" y="14164"/>
                </a:lnTo>
                <a:lnTo>
                  <a:pt x="21585" y="14108"/>
                </a:lnTo>
                <a:cubicBezTo>
                  <a:pt x="21591" y="9327"/>
                  <a:pt x="21589" y="4780"/>
                  <a:pt x="21595" y="0"/>
                </a:cubicBezTo>
                <a:lnTo>
                  <a:pt x="1" y="0"/>
                </a:lnTo>
                <a:close/>
              </a:path>
            </a:pathLst>
          </a:custGeom>
          <a:solidFill>
            <a:srgbClr val="FFFFFF"/>
          </a:solidFill>
          <a:ln w="12700">
            <a:miter lim="400000"/>
          </a:ln>
        </p:spPr>
        <p:txBody>
          <a:bodyPr lIns="0" tIns="0" rIns="0" bIns="0" anchor="ctr"/>
          <a:lstStyle/>
          <a:p>
            <a:pPr lvl="0" algn="ctr">
              <a:defRPr>
                <a:solidFill>
                  <a:srgbClr val="FFFFFF"/>
                </a:solidFill>
              </a:defRPr>
            </a:pPr>
            <a:endParaRPr/>
          </a:p>
        </p:txBody>
      </p:sp>
      <p:pic>
        <p:nvPicPr>
          <p:cNvPr id="19" name="image4.png" descr="\\.psf\Home\Desktop\Intel.png"/>
          <p:cNvPicPr/>
          <p:nvPr/>
        </p:nvPicPr>
        <p:blipFill>
          <a:blip r:embed="rId2">
            <a:extLst/>
          </a:blip>
          <a:stretch>
            <a:fillRect/>
          </a:stretch>
        </p:blipFill>
        <p:spPr>
          <a:xfrm>
            <a:off x="445772" y="1813262"/>
            <a:ext cx="1220882" cy="804673"/>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Large Bullet Content">
    <p:spTree>
      <p:nvGrpSpPr>
        <p:cNvPr id="1" name=""/>
        <p:cNvGrpSpPr/>
        <p:nvPr/>
      </p:nvGrpSpPr>
      <p:grpSpPr>
        <a:xfrm>
          <a:off x="0" y="0"/>
          <a:ext cx="0" cy="0"/>
          <a:chOff x="0" y="0"/>
          <a:chExt cx="0" cy="0"/>
        </a:xfrm>
      </p:grpSpPr>
      <p:sp>
        <p:nvSpPr>
          <p:cNvPr id="21" name="Shape 21"/>
          <p:cNvSpPr>
            <a:spLocks noGrp="1"/>
          </p:cNvSpPr>
          <p:nvPr>
            <p:ph type="body" idx="1"/>
          </p:nvPr>
        </p:nvSpPr>
        <p:spPr>
          <a:prstGeom prst="rect">
            <a:avLst/>
          </a:prstGeom>
        </p:spPr>
        <p:txBody>
          <a:bodyPr/>
          <a:lstStyle/>
          <a:p>
            <a:pPr lvl="0">
              <a:defRPr sz="1800">
                <a:solidFill>
                  <a:srgbClr val="000000"/>
                </a:solidFill>
              </a:defRPr>
            </a:pPr>
            <a:r>
              <a:rPr sz="2200">
                <a:solidFill>
                  <a:srgbClr val="0071C5"/>
                </a:solidFill>
              </a:rPr>
              <a:t>Body Level One</a:t>
            </a:r>
          </a:p>
          <a:p>
            <a:pPr lvl="1">
              <a:defRPr sz="1800">
                <a:solidFill>
                  <a:srgbClr val="000000"/>
                </a:solidFill>
              </a:defRPr>
            </a:pPr>
            <a:r>
              <a:rPr sz="2200">
                <a:solidFill>
                  <a:srgbClr val="0071C5"/>
                </a:solidFill>
              </a:rPr>
              <a:t>Body Level Two</a:t>
            </a:r>
          </a:p>
          <a:p>
            <a:pPr lvl="2">
              <a:defRPr sz="1800">
                <a:solidFill>
                  <a:srgbClr val="000000"/>
                </a:solidFill>
              </a:defRPr>
            </a:pPr>
            <a:r>
              <a:rPr sz="2200">
                <a:solidFill>
                  <a:srgbClr val="0071C5"/>
                </a:solidFill>
              </a:rPr>
              <a:t>Body Level Three</a:t>
            </a:r>
          </a:p>
          <a:p>
            <a:pPr lvl="3">
              <a:defRPr sz="1800">
                <a:solidFill>
                  <a:srgbClr val="000000"/>
                </a:solidFill>
              </a:defRPr>
            </a:pPr>
            <a:r>
              <a:rPr sz="2200">
                <a:solidFill>
                  <a:srgbClr val="0071C5"/>
                </a:solidFill>
              </a:rPr>
              <a:t>Body Level Four</a:t>
            </a:r>
          </a:p>
          <a:p>
            <a:pPr lvl="4">
              <a:defRPr sz="1800">
                <a:solidFill>
                  <a:srgbClr val="000000"/>
                </a:solidFill>
              </a:defRPr>
            </a:pPr>
            <a:r>
              <a:rPr sz="2200">
                <a:solidFill>
                  <a:srgbClr val="0071C5"/>
                </a:solidFill>
              </a:rPr>
              <a:t>Body Level Five</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23" name="Shape 23"/>
          <p:cNvSpPr>
            <a:spLocks noGrp="1"/>
          </p:cNvSpPr>
          <p:nvPr>
            <p:ph type="title"/>
          </p:nvPr>
        </p:nvSpPr>
        <p:spPr>
          <a:prstGeom prst="rect">
            <a:avLst/>
          </a:prstGeom>
        </p:spPr>
        <p:txBody>
          <a:bodyPr/>
          <a:lstStyle/>
          <a:p>
            <a:pPr lvl="0">
              <a:defRPr sz="1800">
                <a:solidFill>
                  <a:srgbClr val="000000"/>
                </a:solidFill>
              </a:defRPr>
            </a:pPr>
            <a:r>
              <a:rPr sz="3600">
                <a:solidFill>
                  <a:srgbClr val="0071C5"/>
                </a:solidFill>
              </a:rPr>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5" name="Shape 25"/>
          <p:cNvSpPr>
            <a:spLocks noGrp="1"/>
          </p:cNvSpPr>
          <p:nvPr>
            <p:ph type="body" idx="1"/>
          </p:nvPr>
        </p:nvSpPr>
        <p:spPr>
          <a:prstGeom prst="rect">
            <a:avLst/>
          </a:prstGeom>
        </p:spPr>
        <p:txBody>
          <a:bodyPr/>
          <a:lstStyle>
            <a:lvl2pPr marL="275519" indent="-275519"/>
            <a:lvl3pPr marL="622300" indent="-279400"/>
          </a:lstStyle>
          <a:p>
            <a:pPr lvl="0">
              <a:defRPr sz="1800">
                <a:solidFill>
                  <a:srgbClr val="000000"/>
                </a:solidFill>
              </a:defRPr>
            </a:pPr>
            <a:r>
              <a:rPr sz="2200">
                <a:solidFill>
                  <a:srgbClr val="0071C5"/>
                </a:solidFill>
              </a:rPr>
              <a:t>Body Level One</a:t>
            </a:r>
          </a:p>
          <a:p>
            <a:pPr lvl="1">
              <a:defRPr sz="1800">
                <a:solidFill>
                  <a:srgbClr val="000000"/>
                </a:solidFill>
              </a:defRPr>
            </a:pPr>
            <a:r>
              <a:rPr sz="2200">
                <a:solidFill>
                  <a:srgbClr val="0071C5"/>
                </a:solidFill>
              </a:rPr>
              <a:t>Body Level Two</a:t>
            </a:r>
          </a:p>
          <a:p>
            <a:pPr lvl="2">
              <a:defRPr sz="1800">
                <a:solidFill>
                  <a:srgbClr val="000000"/>
                </a:solidFill>
              </a:defRPr>
            </a:pPr>
            <a:r>
              <a:rPr sz="2200">
                <a:solidFill>
                  <a:srgbClr val="0071C5"/>
                </a:solidFill>
              </a:rPr>
              <a:t>Body Level Three</a:t>
            </a:r>
          </a:p>
          <a:p>
            <a:pPr lvl="3">
              <a:defRPr sz="1800">
                <a:solidFill>
                  <a:srgbClr val="000000"/>
                </a:solidFill>
              </a:defRPr>
            </a:pPr>
            <a:r>
              <a:rPr sz="2200">
                <a:solidFill>
                  <a:srgbClr val="0071C5"/>
                </a:solidFill>
              </a:rPr>
              <a:t>Body Level Four</a:t>
            </a:r>
          </a:p>
          <a:p>
            <a:pPr lvl="4">
              <a:defRPr sz="1800">
                <a:solidFill>
                  <a:srgbClr val="000000"/>
                </a:solidFill>
              </a:defRPr>
            </a:pPr>
            <a:r>
              <a:rPr sz="2200">
                <a:solidFill>
                  <a:srgbClr val="0071C5"/>
                </a:solidFill>
              </a:rPr>
              <a:t>Body Level Five</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27" name="Shape 27"/>
          <p:cNvSpPr>
            <a:spLocks noGrp="1"/>
          </p:cNvSpPr>
          <p:nvPr>
            <p:ph type="title"/>
          </p:nvPr>
        </p:nvSpPr>
        <p:spPr>
          <a:prstGeom prst="rect">
            <a:avLst/>
          </a:prstGeom>
        </p:spPr>
        <p:txBody>
          <a:bodyPr/>
          <a:lstStyle/>
          <a:p>
            <a:pPr lvl="0">
              <a:defRPr sz="1800">
                <a:solidFill>
                  <a:srgbClr val="000000"/>
                </a:solidFill>
              </a:defRPr>
            </a:pPr>
            <a:r>
              <a:rPr sz="3600">
                <a:solidFill>
                  <a:srgbClr val="0071C5"/>
                </a:solidFill>
              </a:rPr>
              <a:t>Title Text</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9" name="Shape 29"/>
          <p:cNvSpPr>
            <a:spLocks noGrp="1"/>
          </p:cNvSpPr>
          <p:nvPr>
            <p:ph type="title"/>
          </p:nvPr>
        </p:nvSpPr>
        <p:spPr>
          <a:xfrm>
            <a:off x="455612" y="442277"/>
            <a:ext cx="8228013" cy="1159511"/>
          </a:xfrm>
          <a:prstGeom prst="rect">
            <a:avLst/>
          </a:prstGeom>
        </p:spPr>
        <p:txBody>
          <a:bodyPr/>
          <a:lstStyle/>
          <a:p>
            <a:pPr lvl="0">
              <a:defRPr sz="1800">
                <a:solidFill>
                  <a:srgbClr val="000000"/>
                </a:solidFill>
              </a:defRPr>
            </a:pPr>
            <a:r>
              <a:rPr sz="3600">
                <a:solidFill>
                  <a:srgbClr val="0071C5"/>
                </a:solidFill>
              </a:rPr>
              <a:t>Title Text</a:t>
            </a:r>
          </a:p>
        </p:txBody>
      </p:sp>
      <p:sp>
        <p:nvSpPr>
          <p:cNvPr id="30" name="Shape 30"/>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31" name="Shape 31"/>
          <p:cNvSpPr>
            <a:spLocks noGrp="1"/>
          </p:cNvSpPr>
          <p:nvPr>
            <p:ph type="body" idx="1"/>
          </p:nvPr>
        </p:nvSpPr>
        <p:spPr>
          <a:xfrm>
            <a:off x="457200" y="1601787"/>
            <a:ext cx="4005265" cy="5256214"/>
          </a:xfrm>
          <a:prstGeom prst="rect">
            <a:avLst/>
          </a:prstGeom>
        </p:spPr>
        <p:txBody>
          <a:bodyPr/>
          <a:lstStyle>
            <a:lvl2pPr marL="275519" indent="-275519"/>
            <a:lvl3pPr marL="657225" indent="-314325"/>
            <a:lvl4pPr marL="1100591" indent="-359228"/>
          </a:lstStyle>
          <a:p>
            <a:pPr lvl="0">
              <a:defRPr sz="1800">
                <a:solidFill>
                  <a:srgbClr val="000000"/>
                </a:solidFill>
              </a:defRPr>
            </a:pPr>
            <a:r>
              <a:rPr sz="2200">
                <a:solidFill>
                  <a:srgbClr val="0071C5"/>
                </a:solidFill>
              </a:rPr>
              <a:t>Body Level One</a:t>
            </a:r>
          </a:p>
          <a:p>
            <a:pPr lvl="1">
              <a:defRPr sz="1800">
                <a:solidFill>
                  <a:srgbClr val="000000"/>
                </a:solidFill>
              </a:defRPr>
            </a:pPr>
            <a:r>
              <a:rPr sz="2200">
                <a:solidFill>
                  <a:srgbClr val="0071C5"/>
                </a:solidFill>
              </a:rPr>
              <a:t>Body Level Two</a:t>
            </a:r>
          </a:p>
          <a:p>
            <a:pPr lvl="2">
              <a:defRPr sz="1800">
                <a:solidFill>
                  <a:srgbClr val="000000"/>
                </a:solidFill>
              </a:defRPr>
            </a:pPr>
            <a:r>
              <a:rPr sz="2200">
                <a:solidFill>
                  <a:srgbClr val="0071C5"/>
                </a:solidFill>
              </a:rPr>
              <a:t>Body Level Three</a:t>
            </a:r>
          </a:p>
          <a:p>
            <a:pPr lvl="3">
              <a:defRPr sz="1800">
                <a:solidFill>
                  <a:srgbClr val="000000"/>
                </a:solidFill>
              </a:defRPr>
            </a:pPr>
            <a:r>
              <a:rPr sz="2200">
                <a:solidFill>
                  <a:srgbClr val="0071C5"/>
                </a:solidFill>
              </a:rPr>
              <a:t>Body Level Four</a:t>
            </a:r>
          </a:p>
          <a:p>
            <a:pPr lvl="4">
              <a:defRPr sz="1800">
                <a:solidFill>
                  <a:srgbClr val="000000"/>
                </a:solidFill>
              </a:defRPr>
            </a:pPr>
            <a:r>
              <a:rPr sz="2200">
                <a:solidFill>
                  <a:srgbClr val="0071C5"/>
                </a:solidFill>
              </a:rPr>
              <a:t>Body Level Five</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Quote and Attribute">
    <p:spTree>
      <p:nvGrpSpPr>
        <p:cNvPr id="1" name=""/>
        <p:cNvGrpSpPr/>
        <p:nvPr/>
      </p:nvGrpSpPr>
      <p:grpSpPr>
        <a:xfrm>
          <a:off x="0" y="0"/>
          <a:ext cx="0" cy="0"/>
          <a:chOff x="0" y="0"/>
          <a:chExt cx="0" cy="0"/>
        </a:xfrm>
      </p:grpSpPr>
      <p:sp>
        <p:nvSpPr>
          <p:cNvPr id="33" name="Shape 33"/>
          <p:cNvSpPr>
            <a:spLocks noGrp="1"/>
          </p:cNvSpPr>
          <p:nvPr>
            <p:ph type="title"/>
          </p:nvPr>
        </p:nvSpPr>
        <p:spPr>
          <a:xfrm>
            <a:off x="455612" y="442277"/>
            <a:ext cx="8228013" cy="1154795"/>
          </a:xfrm>
          <a:prstGeom prst="rect">
            <a:avLst/>
          </a:prstGeom>
        </p:spPr>
        <p:txBody>
          <a:bodyPr/>
          <a:lstStyle/>
          <a:p>
            <a:pPr lvl="0">
              <a:defRPr sz="1800">
                <a:solidFill>
                  <a:srgbClr val="000000"/>
                </a:solidFill>
              </a:defRPr>
            </a:pPr>
            <a:r>
              <a:rPr sz="3600">
                <a:solidFill>
                  <a:srgbClr val="0071C5"/>
                </a:solidFill>
              </a:rPr>
              <a:t>Title Text</a:t>
            </a:r>
          </a:p>
        </p:txBody>
      </p:sp>
      <p:sp>
        <p:nvSpPr>
          <p:cNvPr id="34" name="Shape 34"/>
          <p:cNvSpPr>
            <a:spLocks noGrp="1"/>
          </p:cNvSpPr>
          <p:nvPr>
            <p:ph type="body" idx="1"/>
          </p:nvPr>
        </p:nvSpPr>
        <p:spPr>
          <a:xfrm>
            <a:off x="455612" y="1597071"/>
            <a:ext cx="8228014" cy="4579847"/>
          </a:xfrm>
          <a:prstGeom prst="rect">
            <a:avLst/>
          </a:prstGeom>
        </p:spPr>
        <p:txBody>
          <a:bodyPr anchor="ctr"/>
          <a:lstStyle>
            <a:lvl1pPr marL="204788" indent="-204788">
              <a:defRPr sz="4800">
                <a:solidFill>
                  <a:srgbClr val="00AEEF"/>
                </a:solidFill>
                <a:latin typeface="Intel Clear Light"/>
                <a:ea typeface="Intel Clear Light"/>
                <a:cs typeface="Intel Clear Light"/>
                <a:sym typeface="Intel Clear Light"/>
              </a:defRPr>
            </a:lvl1pPr>
            <a:lvl2pPr marL="868362" indent="-676275">
              <a:buChar char="−"/>
              <a:defRPr sz="4800">
                <a:solidFill>
                  <a:srgbClr val="00AEEF"/>
                </a:solidFill>
                <a:latin typeface="Intel Clear Light"/>
                <a:ea typeface="Intel Clear Light"/>
                <a:cs typeface="Intel Clear Light"/>
                <a:sym typeface="Intel Clear Light"/>
              </a:defRPr>
            </a:lvl2pPr>
            <a:lvl3pPr marL="1371600" indent="-914400">
              <a:defRPr sz="4800">
                <a:solidFill>
                  <a:srgbClr val="00AEEF"/>
                </a:solidFill>
                <a:latin typeface="Intel Clear Light"/>
                <a:ea typeface="Intel Clear Light"/>
                <a:cs typeface="Intel Clear Light"/>
                <a:sym typeface="Intel Clear Light"/>
              </a:defRPr>
            </a:lvl3pPr>
            <a:lvl4pPr marL="1738890" indent="-997527">
              <a:defRPr sz="4800">
                <a:solidFill>
                  <a:srgbClr val="00AEEF"/>
                </a:solidFill>
                <a:latin typeface="Intel Clear Light"/>
                <a:ea typeface="Intel Clear Light"/>
                <a:cs typeface="Intel Clear Light"/>
                <a:sym typeface="Intel Clear Light"/>
              </a:defRPr>
            </a:lvl4pPr>
            <a:lvl5pPr marL="2187892" indent="-1097279">
              <a:defRPr sz="4800">
                <a:solidFill>
                  <a:srgbClr val="00AEEF"/>
                </a:solidFill>
                <a:latin typeface="Intel Clear Light"/>
                <a:ea typeface="Intel Clear Light"/>
                <a:cs typeface="Intel Clear Light"/>
                <a:sym typeface="Intel Clear Light"/>
              </a:defRPr>
            </a:lvl5pPr>
          </a:lstStyle>
          <a:p>
            <a:pPr lvl="0">
              <a:defRPr sz="1800">
                <a:solidFill>
                  <a:srgbClr val="000000"/>
                </a:solidFill>
              </a:defRPr>
            </a:pPr>
            <a:r>
              <a:rPr sz="4800">
                <a:solidFill>
                  <a:srgbClr val="00AEEF"/>
                </a:solidFill>
              </a:rPr>
              <a:t>Body Level One</a:t>
            </a:r>
          </a:p>
          <a:p>
            <a:pPr lvl="1">
              <a:defRPr sz="1800">
                <a:solidFill>
                  <a:srgbClr val="000000"/>
                </a:solidFill>
              </a:defRPr>
            </a:pPr>
            <a:r>
              <a:rPr sz="4800">
                <a:solidFill>
                  <a:srgbClr val="00AEEF"/>
                </a:solidFill>
              </a:rPr>
              <a:t>Body Level Two</a:t>
            </a:r>
          </a:p>
          <a:p>
            <a:pPr lvl="2">
              <a:defRPr sz="1800">
                <a:solidFill>
                  <a:srgbClr val="000000"/>
                </a:solidFill>
              </a:defRPr>
            </a:pPr>
            <a:r>
              <a:rPr sz="4800">
                <a:solidFill>
                  <a:srgbClr val="00AEEF"/>
                </a:solidFill>
              </a:rPr>
              <a:t>Body Level Three</a:t>
            </a:r>
          </a:p>
          <a:p>
            <a:pPr lvl="3">
              <a:defRPr sz="1800">
                <a:solidFill>
                  <a:srgbClr val="000000"/>
                </a:solidFill>
              </a:defRPr>
            </a:pPr>
            <a:r>
              <a:rPr sz="4800">
                <a:solidFill>
                  <a:srgbClr val="00AEEF"/>
                </a:solidFill>
              </a:rPr>
              <a:t>Body Level Four</a:t>
            </a:r>
          </a:p>
          <a:p>
            <a:pPr lvl="4">
              <a:defRPr sz="1800">
                <a:solidFill>
                  <a:srgbClr val="000000"/>
                </a:solidFill>
              </a:defRPr>
            </a:pPr>
            <a:r>
              <a:rPr sz="4800">
                <a:solidFill>
                  <a:srgbClr val="00AEEF"/>
                </a:solidFill>
              </a:rPr>
              <a:t>Body Level Five</a:t>
            </a:r>
          </a:p>
        </p:txBody>
      </p:sp>
      <p:sp>
        <p:nvSpPr>
          <p:cNvPr id="35" name="Shape 3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White Section Break">
    <p:spTree>
      <p:nvGrpSpPr>
        <p:cNvPr id="1" name=""/>
        <p:cNvGrpSpPr/>
        <p:nvPr/>
      </p:nvGrpSpPr>
      <p:grpSpPr>
        <a:xfrm>
          <a:off x="0" y="0"/>
          <a:ext cx="0" cy="0"/>
          <a:chOff x="0" y="0"/>
          <a:chExt cx="0" cy="0"/>
        </a:xfrm>
      </p:grpSpPr>
      <p:sp>
        <p:nvSpPr>
          <p:cNvPr id="37" name="Shape 37"/>
          <p:cNvSpPr>
            <a:spLocks noGrp="1"/>
          </p:cNvSpPr>
          <p:nvPr>
            <p:ph type="title"/>
          </p:nvPr>
        </p:nvSpPr>
        <p:spPr>
          <a:xfrm>
            <a:off x="455612" y="444948"/>
            <a:ext cx="7772401" cy="3076576"/>
          </a:xfrm>
          <a:prstGeom prst="rect">
            <a:avLst/>
          </a:prstGeom>
        </p:spPr>
        <p:txBody>
          <a:bodyPr anchor="b"/>
          <a:lstStyle/>
          <a:p>
            <a:pPr lvl="0">
              <a:defRPr sz="1800">
                <a:solidFill>
                  <a:srgbClr val="000000"/>
                </a:solidFill>
              </a:defRPr>
            </a:pPr>
            <a:r>
              <a:rPr sz="3600">
                <a:solidFill>
                  <a:srgbClr val="0071C5"/>
                </a:solidFill>
              </a:rPr>
              <a:t>Title Text</a:t>
            </a:r>
          </a:p>
        </p:txBody>
      </p:sp>
      <p:sp>
        <p:nvSpPr>
          <p:cNvPr id="38" name="Shape 38"/>
          <p:cNvSpPr>
            <a:spLocks noGrp="1"/>
          </p:cNvSpPr>
          <p:nvPr>
            <p:ph type="body" idx="1"/>
          </p:nvPr>
        </p:nvSpPr>
        <p:spPr>
          <a:xfrm>
            <a:off x="455612" y="3670232"/>
            <a:ext cx="7772401" cy="3187768"/>
          </a:xfrm>
          <a:prstGeom prst="rect">
            <a:avLst/>
          </a:prstGeom>
        </p:spPr>
        <p:txBody>
          <a:bodyPr>
            <a:noAutofit/>
          </a:bodyPr>
          <a:lstStyle>
            <a:lvl1pPr>
              <a:defRPr sz="1600" b="1">
                <a:solidFill>
                  <a:srgbClr val="00AEEF"/>
                </a:solidFill>
              </a:defRPr>
            </a:lvl1pPr>
            <a:lvl2pPr marL="0" indent="457200">
              <a:buSzTx/>
              <a:buNone/>
              <a:defRPr sz="1600" b="1">
                <a:solidFill>
                  <a:srgbClr val="00AEEF"/>
                </a:solidFill>
              </a:defRPr>
            </a:lvl2pPr>
            <a:lvl3pPr marL="0" indent="914400">
              <a:buSzTx/>
              <a:buNone/>
              <a:defRPr sz="1600" b="1">
                <a:solidFill>
                  <a:srgbClr val="00AEEF"/>
                </a:solidFill>
              </a:defRPr>
            </a:lvl3pPr>
            <a:lvl4pPr marL="0" indent="1371600">
              <a:buSzTx/>
              <a:buNone/>
              <a:defRPr sz="1600" b="1">
                <a:solidFill>
                  <a:srgbClr val="00AEEF"/>
                </a:solidFill>
              </a:defRPr>
            </a:lvl4pPr>
            <a:lvl5pPr marL="0" indent="1828800">
              <a:buSzTx/>
              <a:buNone/>
              <a:defRPr sz="1600" b="1">
                <a:solidFill>
                  <a:srgbClr val="00AEEF"/>
                </a:solidFill>
              </a:defRPr>
            </a:lvl5pPr>
          </a:lstStyle>
          <a:p>
            <a:pPr lvl="0">
              <a:defRPr sz="1800" b="0">
                <a:solidFill>
                  <a:srgbClr val="000000"/>
                </a:solidFill>
              </a:defRPr>
            </a:pPr>
            <a:r>
              <a:rPr sz="1600" b="1">
                <a:solidFill>
                  <a:srgbClr val="00AEEF"/>
                </a:solidFill>
              </a:rPr>
              <a:t>Body Level One</a:t>
            </a:r>
          </a:p>
          <a:p>
            <a:pPr lvl="1">
              <a:defRPr sz="1800" b="0">
                <a:solidFill>
                  <a:srgbClr val="000000"/>
                </a:solidFill>
              </a:defRPr>
            </a:pPr>
            <a:r>
              <a:rPr sz="1600" b="1">
                <a:solidFill>
                  <a:srgbClr val="00AEEF"/>
                </a:solidFill>
              </a:rPr>
              <a:t>Body Level Two</a:t>
            </a:r>
          </a:p>
          <a:p>
            <a:pPr lvl="2">
              <a:defRPr sz="1800" b="0">
                <a:solidFill>
                  <a:srgbClr val="000000"/>
                </a:solidFill>
              </a:defRPr>
            </a:pPr>
            <a:r>
              <a:rPr sz="1600" b="1">
                <a:solidFill>
                  <a:srgbClr val="00AEEF"/>
                </a:solidFill>
              </a:rPr>
              <a:t>Body Level Three</a:t>
            </a:r>
          </a:p>
          <a:p>
            <a:pPr lvl="3">
              <a:defRPr sz="1800" b="0">
                <a:solidFill>
                  <a:srgbClr val="000000"/>
                </a:solidFill>
              </a:defRPr>
            </a:pPr>
            <a:r>
              <a:rPr sz="1600" b="1">
                <a:solidFill>
                  <a:srgbClr val="00AEEF"/>
                </a:solidFill>
              </a:rPr>
              <a:t>Body Level Four</a:t>
            </a:r>
          </a:p>
          <a:p>
            <a:pPr lvl="4">
              <a:defRPr sz="1800" b="0">
                <a:solidFill>
                  <a:srgbClr val="000000"/>
                </a:solidFill>
              </a:defRPr>
            </a:pPr>
            <a:r>
              <a:rPr sz="1600" b="1">
                <a:solidFill>
                  <a:srgbClr val="00AEEF"/>
                </a:solidFill>
              </a:rPr>
              <a:t>Body Level Five</a:t>
            </a:r>
          </a:p>
        </p:txBody>
      </p:sp>
      <p:sp>
        <p:nvSpPr>
          <p:cNvPr id="39" name="Shape 3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ue Section Break">
    <p:bg>
      <p:bgPr>
        <a:solidFill>
          <a:srgbClr val="0071C5"/>
        </a:solidFill>
        <a:effectLst/>
      </p:bgPr>
    </p:bg>
    <p:spTree>
      <p:nvGrpSpPr>
        <p:cNvPr id="1" name=""/>
        <p:cNvGrpSpPr/>
        <p:nvPr/>
      </p:nvGrpSpPr>
      <p:grpSpPr>
        <a:xfrm>
          <a:off x="0" y="0"/>
          <a:ext cx="0" cy="0"/>
          <a:chOff x="0" y="0"/>
          <a:chExt cx="0" cy="0"/>
        </a:xfrm>
      </p:grpSpPr>
      <p:pic>
        <p:nvPicPr>
          <p:cNvPr id="41" name="image5.png" descr="\\.psf\Home\Desktop\NewIntelFooterWHT4x3.png"/>
          <p:cNvPicPr/>
          <p:nvPr/>
        </p:nvPicPr>
        <p:blipFill>
          <a:blip r:embed="rId2">
            <a:extLst/>
          </a:blip>
          <a:stretch>
            <a:fillRect/>
          </a:stretch>
        </p:blipFill>
        <p:spPr>
          <a:xfrm>
            <a:off x="-1588" y="6400800"/>
            <a:ext cx="9144001" cy="457200"/>
          </a:xfrm>
          <a:prstGeom prst="rect">
            <a:avLst/>
          </a:prstGeom>
          <a:ln w="12700">
            <a:miter lim="400000"/>
          </a:ln>
        </p:spPr>
      </p:pic>
      <p:sp>
        <p:nvSpPr>
          <p:cNvPr id="42" name="Shape 42"/>
          <p:cNvSpPr>
            <a:spLocks noGrp="1"/>
          </p:cNvSpPr>
          <p:nvPr>
            <p:ph type="title"/>
          </p:nvPr>
        </p:nvSpPr>
        <p:spPr>
          <a:xfrm>
            <a:off x="455612" y="444948"/>
            <a:ext cx="7772401" cy="3076576"/>
          </a:xfrm>
          <a:prstGeom prst="rect">
            <a:avLst/>
          </a:prstGeom>
        </p:spPr>
        <p:txBody>
          <a:bodyPr anchor="b"/>
          <a:lstStyle>
            <a:lvl1pPr>
              <a:defRPr>
                <a:solidFill>
                  <a:srgbClr val="FFFFFF"/>
                </a:solidFill>
              </a:defRPr>
            </a:lvl1pPr>
          </a:lstStyle>
          <a:p>
            <a:pPr lvl="0">
              <a:defRPr sz="1800">
                <a:solidFill>
                  <a:srgbClr val="000000"/>
                </a:solidFill>
              </a:defRPr>
            </a:pPr>
            <a:r>
              <a:rPr sz="3600">
                <a:solidFill>
                  <a:srgbClr val="FFFFFF"/>
                </a:solidFill>
              </a:rPr>
              <a:t>Title Text</a:t>
            </a:r>
          </a:p>
        </p:txBody>
      </p:sp>
      <p:sp>
        <p:nvSpPr>
          <p:cNvPr id="43" name="Shape 43"/>
          <p:cNvSpPr>
            <a:spLocks noGrp="1"/>
          </p:cNvSpPr>
          <p:nvPr>
            <p:ph type="body" idx="1"/>
          </p:nvPr>
        </p:nvSpPr>
        <p:spPr>
          <a:xfrm>
            <a:off x="455612" y="3670232"/>
            <a:ext cx="7772401" cy="3187768"/>
          </a:xfrm>
          <a:prstGeom prst="rect">
            <a:avLst/>
          </a:prstGeom>
        </p:spPr>
        <p:txBody>
          <a:bodyPr>
            <a:noAutofit/>
          </a:bodyPr>
          <a:lstStyle>
            <a:lvl1pPr>
              <a:defRPr sz="1600" b="1">
                <a:solidFill>
                  <a:srgbClr val="8DC8E8"/>
                </a:solidFill>
              </a:defRPr>
            </a:lvl1pPr>
            <a:lvl2pPr marL="0" indent="457200">
              <a:buSzTx/>
              <a:buNone/>
              <a:defRPr sz="1600" b="1">
                <a:solidFill>
                  <a:srgbClr val="8DC8E8"/>
                </a:solidFill>
              </a:defRPr>
            </a:lvl2pPr>
            <a:lvl3pPr marL="0" indent="914400">
              <a:buSzTx/>
              <a:buNone/>
              <a:defRPr sz="1600" b="1">
                <a:solidFill>
                  <a:srgbClr val="8DC8E8"/>
                </a:solidFill>
              </a:defRPr>
            </a:lvl3pPr>
            <a:lvl4pPr marL="0" indent="1371600">
              <a:buSzTx/>
              <a:buNone/>
              <a:defRPr sz="1600" b="1">
                <a:solidFill>
                  <a:srgbClr val="8DC8E8"/>
                </a:solidFill>
              </a:defRPr>
            </a:lvl4pPr>
            <a:lvl5pPr marL="0" indent="1828800">
              <a:buSzTx/>
              <a:buNone/>
              <a:defRPr sz="1600" b="1">
                <a:solidFill>
                  <a:srgbClr val="8DC8E8"/>
                </a:solidFill>
              </a:defRPr>
            </a:lvl5pPr>
          </a:lstStyle>
          <a:p>
            <a:pPr lvl="0">
              <a:defRPr sz="1800" b="0">
                <a:solidFill>
                  <a:srgbClr val="000000"/>
                </a:solidFill>
              </a:defRPr>
            </a:pPr>
            <a:r>
              <a:rPr sz="1600" b="1">
                <a:solidFill>
                  <a:srgbClr val="8DC8E8"/>
                </a:solidFill>
              </a:rPr>
              <a:t>Body Level One</a:t>
            </a:r>
          </a:p>
          <a:p>
            <a:pPr lvl="1">
              <a:defRPr sz="1800" b="0">
                <a:solidFill>
                  <a:srgbClr val="000000"/>
                </a:solidFill>
              </a:defRPr>
            </a:pPr>
            <a:r>
              <a:rPr sz="1600" b="1">
                <a:solidFill>
                  <a:srgbClr val="8DC8E8"/>
                </a:solidFill>
              </a:rPr>
              <a:t>Body Level Two</a:t>
            </a:r>
          </a:p>
          <a:p>
            <a:pPr lvl="2">
              <a:defRPr sz="1800" b="0">
                <a:solidFill>
                  <a:srgbClr val="000000"/>
                </a:solidFill>
              </a:defRPr>
            </a:pPr>
            <a:r>
              <a:rPr sz="1600" b="1">
                <a:solidFill>
                  <a:srgbClr val="8DC8E8"/>
                </a:solidFill>
              </a:rPr>
              <a:t>Body Level Three</a:t>
            </a:r>
          </a:p>
          <a:p>
            <a:pPr lvl="3">
              <a:defRPr sz="1800" b="0">
                <a:solidFill>
                  <a:srgbClr val="000000"/>
                </a:solidFill>
              </a:defRPr>
            </a:pPr>
            <a:r>
              <a:rPr sz="1600" b="1">
                <a:solidFill>
                  <a:srgbClr val="8DC8E8"/>
                </a:solidFill>
              </a:rPr>
              <a:t>Body Level Four</a:t>
            </a:r>
          </a:p>
          <a:p>
            <a:pPr lvl="4">
              <a:defRPr sz="1800" b="0">
                <a:solidFill>
                  <a:srgbClr val="000000"/>
                </a:solidFill>
              </a:defRPr>
            </a:pPr>
            <a:r>
              <a:rPr sz="1600" b="1">
                <a:solidFill>
                  <a:srgbClr val="8DC8E8"/>
                </a:solidFill>
              </a:rPr>
              <a:t>Body Level Five</a:t>
            </a:r>
          </a:p>
        </p:txBody>
      </p:sp>
      <p:sp>
        <p:nvSpPr>
          <p:cNvPr id="44" name="Shape 44"/>
          <p:cNvSpPr>
            <a:spLocks noGrp="1"/>
          </p:cNvSpPr>
          <p:nvPr>
            <p:ph type="sldNum" sz="quarter" idx="2"/>
          </p:nvPr>
        </p:nvSpPr>
        <p:spPr>
          <a:prstGeom prst="rect">
            <a:avLst/>
          </a:prstGeom>
        </p:spPr>
        <p:txBody>
          <a:bodyPr/>
          <a:lstStyle>
            <a:lvl1pPr>
              <a:defRPr>
                <a:solidFill>
                  <a:srgbClr val="0071C5"/>
                </a:solidFill>
              </a:defRPr>
            </a:lvl1pPr>
          </a:lstStyle>
          <a:p>
            <a:pPr lvl="0"/>
            <a:fld id="{86CB4B4D-7CA3-9044-876B-883B54F8677D}" type="slidenum">
              <a:t>‹#›</a:t>
            </a:fld>
            <a:endParaRPr/>
          </a:p>
        </p:txBody>
      </p:sp>
      <p:sp>
        <p:nvSpPr>
          <p:cNvPr id="45" name="Shape 45"/>
          <p:cNvSpPr/>
          <p:nvPr/>
        </p:nvSpPr>
        <p:spPr>
          <a:xfrm>
            <a:off x="462577" y="6709972"/>
            <a:ext cx="8681423"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700">
                <a:solidFill>
                  <a:srgbClr val="D9D9D9"/>
                </a:solidFill>
              </a:defRPr>
            </a:lvl1pPr>
          </a:lstStyle>
          <a:p>
            <a:pPr lvl="0">
              <a:defRPr sz="1800">
                <a:solidFill>
                  <a:srgbClr val="000000"/>
                </a:solidFill>
              </a:defRPr>
            </a:pPr>
            <a:r>
              <a:rPr sz="700">
                <a:solidFill>
                  <a:srgbClr val="D9D9D9"/>
                </a:solidFill>
              </a:rPr>
              <a:t>Copyright ©  2014, Intel Corporation. All rights reserved. *Other names and brands may be claimed as the property of others.</a:t>
            </a:r>
          </a:p>
        </p:txBody>
      </p:sp>
      <p:grpSp>
        <p:nvGrpSpPr>
          <p:cNvPr id="48" name="Group 48"/>
          <p:cNvGrpSpPr/>
          <p:nvPr/>
        </p:nvGrpSpPr>
        <p:grpSpPr>
          <a:xfrm>
            <a:off x="6642734" y="6713063"/>
            <a:ext cx="1011333" cy="127001"/>
            <a:chOff x="0" y="0"/>
            <a:chExt cx="1011331" cy="127000"/>
          </a:xfrm>
        </p:grpSpPr>
        <p:sp>
          <p:nvSpPr>
            <p:cNvPr id="46" name="Shape 46"/>
            <p:cNvSpPr/>
            <p:nvPr/>
          </p:nvSpPr>
          <p:spPr>
            <a:xfrm>
              <a:off x="0" y="4444"/>
              <a:ext cx="1011332" cy="118112"/>
            </a:xfrm>
            <a:prstGeom prst="roundRect">
              <a:avLst>
                <a:gd name="adj" fmla="val 16667"/>
              </a:avLst>
            </a:prstGeom>
            <a:solidFill>
              <a:srgbClr val="82CAFF"/>
            </a:solidFill>
            <a:ln w="12700" cap="flat">
              <a:noFill/>
              <a:miter lim="400000"/>
            </a:ln>
            <a:effectLst/>
          </p:spPr>
          <p:txBody>
            <a:bodyPr wrap="square" lIns="0" tIns="0" rIns="0" bIns="0" numCol="1" anchor="ctr">
              <a:noAutofit/>
            </a:bodyPr>
            <a:lstStyle/>
            <a:p>
              <a:pPr lvl="0" algn="ctr">
                <a:defRPr sz="800" b="1"/>
              </a:pPr>
              <a:endParaRPr/>
            </a:p>
          </p:txBody>
        </p:sp>
        <p:sp>
          <p:nvSpPr>
            <p:cNvPr id="47" name="Shape 47"/>
            <p:cNvSpPr/>
            <p:nvPr/>
          </p:nvSpPr>
          <p:spPr>
            <a:xfrm>
              <a:off x="23319" y="0"/>
              <a:ext cx="964693"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800" b="1"/>
              </a:lvl1pPr>
            </a:lstStyle>
            <a:p>
              <a:pPr lvl="0">
                <a:defRPr sz="1800" b="0"/>
              </a:pPr>
              <a:r>
                <a:rPr sz="800" b="1"/>
                <a:t>Optimization Notice</a:t>
              </a:r>
            </a:p>
          </p:txBody>
        </p:sp>
      </p:gr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0" name="Shape 50"/>
          <p:cNvSpPr>
            <a:spLocks noGrp="1"/>
          </p:cNvSpPr>
          <p:nvPr>
            <p:ph type="title"/>
          </p:nvPr>
        </p:nvSpPr>
        <p:spPr>
          <a:xfrm>
            <a:off x="455612" y="442277"/>
            <a:ext cx="8228013" cy="1157923"/>
          </a:xfrm>
          <a:prstGeom prst="rect">
            <a:avLst/>
          </a:prstGeom>
        </p:spPr>
        <p:txBody>
          <a:bodyPr/>
          <a:lstStyle/>
          <a:p>
            <a:pPr lvl="0">
              <a:defRPr sz="1800">
                <a:solidFill>
                  <a:srgbClr val="000000"/>
                </a:solidFill>
              </a:defRPr>
            </a:pPr>
            <a:r>
              <a:rPr sz="3600">
                <a:solidFill>
                  <a:srgbClr val="0071C5"/>
                </a:solidFill>
              </a:rPr>
              <a:t>Title Text</a:t>
            </a:r>
          </a:p>
        </p:txBody>
      </p:sp>
      <p:sp>
        <p:nvSpPr>
          <p:cNvPr id="51" name="Shape 5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descr="\\.psf\Home\Desktop\NewIntelFooter.png"/>
          <p:cNvPicPr/>
          <p:nvPr/>
        </p:nvPicPr>
        <p:blipFill>
          <a:blip r:embed="rId13">
            <a:extLst/>
          </a:blip>
          <a:stretch>
            <a:fillRect/>
          </a:stretch>
        </p:blipFill>
        <p:spPr>
          <a:xfrm>
            <a:off x="0" y="6400800"/>
            <a:ext cx="9144000" cy="457200"/>
          </a:xfrm>
          <a:prstGeom prst="rect">
            <a:avLst/>
          </a:prstGeom>
          <a:ln w="12700">
            <a:miter lim="400000"/>
          </a:ln>
        </p:spPr>
      </p:pic>
      <p:sp>
        <p:nvSpPr>
          <p:cNvPr id="3" name="Shape 3"/>
          <p:cNvSpPr/>
          <p:nvPr/>
        </p:nvSpPr>
        <p:spPr>
          <a:xfrm>
            <a:off x="462577" y="6709972"/>
            <a:ext cx="8681423"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700">
                <a:solidFill>
                  <a:srgbClr val="D9D9D9"/>
                </a:solidFill>
              </a:defRPr>
            </a:lvl1pPr>
          </a:lstStyle>
          <a:p>
            <a:pPr lvl="0">
              <a:defRPr sz="1800">
                <a:solidFill>
                  <a:srgbClr val="000000"/>
                </a:solidFill>
              </a:defRPr>
            </a:pPr>
            <a:r>
              <a:rPr sz="700">
                <a:solidFill>
                  <a:srgbClr val="D9D9D9"/>
                </a:solidFill>
              </a:rPr>
              <a:t>Copyright ©  2014, Intel Corporation. All rights reserved. *Other names and brands may be claimed as the property of others.</a:t>
            </a:r>
          </a:p>
        </p:txBody>
      </p:sp>
      <p:grpSp>
        <p:nvGrpSpPr>
          <p:cNvPr id="6" name="Group 6"/>
          <p:cNvGrpSpPr/>
          <p:nvPr/>
        </p:nvGrpSpPr>
        <p:grpSpPr>
          <a:xfrm>
            <a:off x="6642734" y="6713063"/>
            <a:ext cx="1011333" cy="127001"/>
            <a:chOff x="0" y="0"/>
            <a:chExt cx="1011331" cy="127000"/>
          </a:xfrm>
        </p:grpSpPr>
        <p:sp>
          <p:nvSpPr>
            <p:cNvPr id="4" name="Shape 4"/>
            <p:cNvSpPr/>
            <p:nvPr/>
          </p:nvSpPr>
          <p:spPr>
            <a:xfrm>
              <a:off x="0" y="4444"/>
              <a:ext cx="1011332" cy="118112"/>
            </a:xfrm>
            <a:prstGeom prst="roundRect">
              <a:avLst>
                <a:gd name="adj" fmla="val 16667"/>
              </a:avLst>
            </a:prstGeom>
            <a:solidFill>
              <a:srgbClr val="82CAFF"/>
            </a:solidFill>
            <a:ln w="12700" cap="flat">
              <a:noFill/>
              <a:miter lim="400000"/>
            </a:ln>
            <a:effectLst/>
          </p:spPr>
          <p:txBody>
            <a:bodyPr wrap="square" lIns="0" tIns="0" rIns="0" bIns="0" numCol="1" anchor="ctr">
              <a:noAutofit/>
            </a:bodyPr>
            <a:lstStyle/>
            <a:p>
              <a:pPr lvl="0" algn="ctr">
                <a:defRPr sz="800" b="1"/>
              </a:pPr>
              <a:endParaRPr/>
            </a:p>
          </p:txBody>
        </p:sp>
        <p:sp>
          <p:nvSpPr>
            <p:cNvPr id="5" name="Shape 5"/>
            <p:cNvSpPr/>
            <p:nvPr/>
          </p:nvSpPr>
          <p:spPr>
            <a:xfrm>
              <a:off x="23319" y="0"/>
              <a:ext cx="964693"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800" b="1"/>
              </a:lvl1pPr>
            </a:lstStyle>
            <a:p>
              <a:pPr lvl="0">
                <a:defRPr sz="1800" b="0"/>
              </a:pPr>
              <a:r>
                <a:rPr sz="800" b="1"/>
                <a:t>Optimization Notice</a:t>
              </a:r>
            </a:p>
          </p:txBody>
        </p:sp>
      </p:grpSp>
      <p:sp>
        <p:nvSpPr>
          <p:cNvPr id="7" name="Shape 7"/>
          <p:cNvSpPr>
            <a:spLocks noGrp="1"/>
          </p:cNvSpPr>
          <p:nvPr>
            <p:ph type="body" idx="1"/>
          </p:nvPr>
        </p:nvSpPr>
        <p:spPr>
          <a:xfrm>
            <a:off x="455614" y="1601788"/>
            <a:ext cx="8228012" cy="52562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r>
              <a:rPr sz="2200">
                <a:solidFill>
                  <a:srgbClr val="0071C5"/>
                </a:solidFill>
              </a:rPr>
              <a:t>Body Level One</a:t>
            </a:r>
          </a:p>
          <a:p>
            <a:pPr lvl="1">
              <a:defRPr sz="1800">
                <a:solidFill>
                  <a:srgbClr val="000000"/>
                </a:solidFill>
              </a:defRPr>
            </a:pPr>
            <a:r>
              <a:rPr sz="2200">
                <a:solidFill>
                  <a:srgbClr val="0071C5"/>
                </a:solidFill>
              </a:rPr>
              <a:t>Body Level Two</a:t>
            </a:r>
          </a:p>
          <a:p>
            <a:pPr lvl="2">
              <a:defRPr sz="1800">
                <a:solidFill>
                  <a:srgbClr val="000000"/>
                </a:solidFill>
              </a:defRPr>
            </a:pPr>
            <a:r>
              <a:rPr sz="2200">
                <a:solidFill>
                  <a:srgbClr val="0071C5"/>
                </a:solidFill>
              </a:rPr>
              <a:t>Body Level Three</a:t>
            </a:r>
          </a:p>
          <a:p>
            <a:pPr lvl="3">
              <a:defRPr sz="1800">
                <a:solidFill>
                  <a:srgbClr val="000000"/>
                </a:solidFill>
              </a:defRPr>
            </a:pPr>
            <a:r>
              <a:rPr sz="2200">
                <a:solidFill>
                  <a:srgbClr val="0071C5"/>
                </a:solidFill>
              </a:rPr>
              <a:t>Body Level Four</a:t>
            </a:r>
          </a:p>
          <a:p>
            <a:pPr lvl="4">
              <a:defRPr sz="1800">
                <a:solidFill>
                  <a:srgbClr val="000000"/>
                </a:solidFill>
              </a:defRPr>
            </a:pPr>
            <a:r>
              <a:rPr sz="2200">
                <a:solidFill>
                  <a:srgbClr val="0071C5"/>
                </a:solidFill>
              </a:rPr>
              <a:t>Body Level Five</a:t>
            </a:r>
          </a:p>
        </p:txBody>
      </p:sp>
      <p:sp>
        <p:nvSpPr>
          <p:cNvPr id="8" name="Shape 8"/>
          <p:cNvSpPr>
            <a:spLocks noGrp="1"/>
          </p:cNvSpPr>
          <p:nvPr>
            <p:ph type="sldNum" sz="quarter" idx="2"/>
          </p:nvPr>
        </p:nvSpPr>
        <p:spPr>
          <a:xfrm>
            <a:off x="8573844" y="6562552"/>
            <a:ext cx="432108" cy="152401"/>
          </a:xfrm>
          <a:prstGeom prst="rect">
            <a:avLst/>
          </a:prstGeom>
          <a:ln w="12700">
            <a:miter lim="400000"/>
          </a:ln>
        </p:spPr>
        <p:txBody>
          <a:bodyPr lIns="0" tIns="0" rIns="0" bIns="0" anchor="ctr">
            <a:spAutoFit/>
          </a:bodyPr>
          <a:lstStyle>
            <a:lvl1pPr algn="r">
              <a:defRPr sz="900">
                <a:solidFill>
                  <a:srgbClr val="FFFFFF"/>
                </a:solidFill>
              </a:defRPr>
            </a:lvl1pPr>
          </a:lstStyle>
          <a:p>
            <a:pPr lvl="0"/>
            <a:fld id="{86CB4B4D-7CA3-9044-876B-883B54F8677D}" type="slidenum">
              <a:t>‹#›</a:t>
            </a:fld>
            <a:endParaRPr/>
          </a:p>
        </p:txBody>
      </p:sp>
      <p:sp>
        <p:nvSpPr>
          <p:cNvPr id="9" name="Shape 9"/>
          <p:cNvSpPr>
            <a:spLocks noGrp="1"/>
          </p:cNvSpPr>
          <p:nvPr>
            <p:ph type="title"/>
          </p:nvPr>
        </p:nvSpPr>
        <p:spPr>
          <a:xfrm>
            <a:off x="455612" y="442276"/>
            <a:ext cx="8229601" cy="115951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r>
              <a:rPr sz="3600">
                <a:solidFill>
                  <a:srgbClr val="0071C5"/>
                </a:solidFill>
              </a:rPr>
              <a:t>Title 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txStyles>
    <p:titleStyle>
      <a:lvl1pPr defTabSz="457200">
        <a:defRPr sz="3600">
          <a:solidFill>
            <a:srgbClr val="0071C5"/>
          </a:solidFill>
          <a:latin typeface="Intel Clear Light"/>
          <a:ea typeface="Intel Clear Light"/>
          <a:cs typeface="Intel Clear Light"/>
          <a:sym typeface="Intel Clear Light"/>
        </a:defRPr>
      </a:lvl1pPr>
      <a:lvl2pPr defTabSz="457200">
        <a:defRPr sz="3600">
          <a:solidFill>
            <a:srgbClr val="0071C5"/>
          </a:solidFill>
          <a:latin typeface="Intel Clear Light"/>
          <a:ea typeface="Intel Clear Light"/>
          <a:cs typeface="Intel Clear Light"/>
          <a:sym typeface="Intel Clear Light"/>
        </a:defRPr>
      </a:lvl2pPr>
      <a:lvl3pPr defTabSz="457200">
        <a:defRPr sz="3600">
          <a:solidFill>
            <a:srgbClr val="0071C5"/>
          </a:solidFill>
          <a:latin typeface="Intel Clear Light"/>
          <a:ea typeface="Intel Clear Light"/>
          <a:cs typeface="Intel Clear Light"/>
          <a:sym typeface="Intel Clear Light"/>
        </a:defRPr>
      </a:lvl3pPr>
      <a:lvl4pPr defTabSz="457200">
        <a:defRPr sz="3600">
          <a:solidFill>
            <a:srgbClr val="0071C5"/>
          </a:solidFill>
          <a:latin typeface="Intel Clear Light"/>
          <a:ea typeface="Intel Clear Light"/>
          <a:cs typeface="Intel Clear Light"/>
          <a:sym typeface="Intel Clear Light"/>
        </a:defRPr>
      </a:lvl4pPr>
      <a:lvl5pPr defTabSz="457200">
        <a:defRPr sz="3600">
          <a:solidFill>
            <a:srgbClr val="0071C5"/>
          </a:solidFill>
          <a:latin typeface="Intel Clear Light"/>
          <a:ea typeface="Intel Clear Light"/>
          <a:cs typeface="Intel Clear Light"/>
          <a:sym typeface="Intel Clear Light"/>
        </a:defRPr>
      </a:lvl5pPr>
      <a:lvl6pPr defTabSz="457200">
        <a:defRPr sz="3600">
          <a:solidFill>
            <a:srgbClr val="0071C5"/>
          </a:solidFill>
          <a:latin typeface="Intel Clear Light"/>
          <a:ea typeface="Intel Clear Light"/>
          <a:cs typeface="Intel Clear Light"/>
          <a:sym typeface="Intel Clear Light"/>
        </a:defRPr>
      </a:lvl6pPr>
      <a:lvl7pPr defTabSz="457200">
        <a:defRPr sz="3600">
          <a:solidFill>
            <a:srgbClr val="0071C5"/>
          </a:solidFill>
          <a:latin typeface="Intel Clear Light"/>
          <a:ea typeface="Intel Clear Light"/>
          <a:cs typeface="Intel Clear Light"/>
          <a:sym typeface="Intel Clear Light"/>
        </a:defRPr>
      </a:lvl7pPr>
      <a:lvl8pPr defTabSz="457200">
        <a:defRPr sz="3600">
          <a:solidFill>
            <a:srgbClr val="0071C5"/>
          </a:solidFill>
          <a:latin typeface="Intel Clear Light"/>
          <a:ea typeface="Intel Clear Light"/>
          <a:cs typeface="Intel Clear Light"/>
          <a:sym typeface="Intel Clear Light"/>
        </a:defRPr>
      </a:lvl8pPr>
      <a:lvl9pPr defTabSz="457200">
        <a:defRPr sz="3600">
          <a:solidFill>
            <a:srgbClr val="0071C5"/>
          </a:solidFill>
          <a:latin typeface="Intel Clear Light"/>
          <a:ea typeface="Intel Clear Light"/>
          <a:cs typeface="Intel Clear Light"/>
          <a:sym typeface="Intel Clear Light"/>
        </a:defRPr>
      </a:lvl9pPr>
    </p:titleStyle>
    <p:bodyStyle>
      <a:lvl1pPr defTabSz="457200">
        <a:spcBef>
          <a:spcPts val="1200"/>
        </a:spcBef>
        <a:defRPr sz="2200">
          <a:solidFill>
            <a:srgbClr val="0071C5"/>
          </a:solidFill>
          <a:latin typeface="Intel Clear"/>
          <a:ea typeface="Intel Clear"/>
          <a:cs typeface="Intel Clear"/>
          <a:sym typeface="Intel Clear"/>
        </a:defRPr>
      </a:lvl1pPr>
      <a:lvl2pPr marL="225425" indent="-225425" defTabSz="457200">
        <a:spcBef>
          <a:spcPts val="1200"/>
        </a:spcBef>
        <a:buSzPct val="100000"/>
        <a:buChar char="▪"/>
        <a:defRPr sz="2200">
          <a:solidFill>
            <a:srgbClr val="0071C5"/>
          </a:solidFill>
          <a:latin typeface="Intel Clear"/>
          <a:ea typeface="Intel Clear"/>
          <a:cs typeface="Intel Clear"/>
          <a:sym typeface="Intel Clear"/>
        </a:defRPr>
      </a:lvl2pPr>
      <a:lvl3pPr marL="571500" indent="-228600" defTabSz="457200">
        <a:spcBef>
          <a:spcPts val="1200"/>
        </a:spcBef>
        <a:buSzPct val="100000"/>
        <a:buChar char="▪"/>
        <a:defRPr sz="2200">
          <a:solidFill>
            <a:srgbClr val="0071C5"/>
          </a:solidFill>
          <a:latin typeface="Intel Clear"/>
          <a:ea typeface="Intel Clear"/>
          <a:cs typeface="Intel Clear"/>
          <a:sym typeface="Intel Clear"/>
        </a:defRPr>
      </a:lvl3pPr>
      <a:lvl4pPr marL="1055687" indent="-314325" defTabSz="457200">
        <a:spcBef>
          <a:spcPts val="1200"/>
        </a:spcBef>
        <a:buSzPct val="100000"/>
        <a:buChar char="–"/>
        <a:defRPr sz="2200">
          <a:solidFill>
            <a:srgbClr val="0071C5"/>
          </a:solidFill>
          <a:latin typeface="Intel Clear"/>
          <a:ea typeface="Intel Clear"/>
          <a:cs typeface="Intel Clear"/>
          <a:sym typeface="Intel Clear"/>
        </a:defRPr>
      </a:lvl4pPr>
      <a:lvl5pPr marL="1449841" indent="-359228" defTabSz="457200">
        <a:spcBef>
          <a:spcPts val="1200"/>
        </a:spcBef>
        <a:buSzPct val="100000"/>
        <a:buChar char="–"/>
        <a:defRPr sz="2200">
          <a:solidFill>
            <a:srgbClr val="0071C5"/>
          </a:solidFill>
          <a:latin typeface="Intel Clear"/>
          <a:ea typeface="Intel Clear"/>
          <a:cs typeface="Intel Clear"/>
          <a:sym typeface="Intel Clear"/>
        </a:defRPr>
      </a:lvl5pPr>
      <a:lvl6pPr marL="2537460" indent="-251460" defTabSz="457200">
        <a:spcBef>
          <a:spcPts val="1200"/>
        </a:spcBef>
        <a:buSzPct val="100000"/>
        <a:buChar char="•"/>
        <a:defRPr sz="2200">
          <a:solidFill>
            <a:srgbClr val="0071C5"/>
          </a:solidFill>
          <a:latin typeface="Intel Clear"/>
          <a:ea typeface="Intel Clear"/>
          <a:cs typeface="Intel Clear"/>
          <a:sym typeface="Intel Clear"/>
        </a:defRPr>
      </a:lvl6pPr>
      <a:lvl7pPr marL="2994660" indent="-251460" defTabSz="457200">
        <a:spcBef>
          <a:spcPts val="1200"/>
        </a:spcBef>
        <a:buSzPct val="100000"/>
        <a:buChar char="•"/>
        <a:defRPr sz="2200">
          <a:solidFill>
            <a:srgbClr val="0071C5"/>
          </a:solidFill>
          <a:latin typeface="Intel Clear"/>
          <a:ea typeface="Intel Clear"/>
          <a:cs typeface="Intel Clear"/>
          <a:sym typeface="Intel Clear"/>
        </a:defRPr>
      </a:lvl7pPr>
      <a:lvl8pPr marL="3451859" indent="-251459" defTabSz="457200">
        <a:spcBef>
          <a:spcPts val="1200"/>
        </a:spcBef>
        <a:buSzPct val="100000"/>
        <a:buChar char="•"/>
        <a:defRPr sz="2200">
          <a:solidFill>
            <a:srgbClr val="0071C5"/>
          </a:solidFill>
          <a:latin typeface="Intel Clear"/>
          <a:ea typeface="Intel Clear"/>
          <a:cs typeface="Intel Clear"/>
          <a:sym typeface="Intel Clear"/>
        </a:defRPr>
      </a:lvl8pPr>
      <a:lvl9pPr marL="3909059" indent="-251459" defTabSz="457200">
        <a:spcBef>
          <a:spcPts val="1200"/>
        </a:spcBef>
        <a:buSzPct val="100000"/>
        <a:buChar char="•"/>
        <a:defRPr sz="2200">
          <a:solidFill>
            <a:srgbClr val="0071C5"/>
          </a:solidFill>
          <a:latin typeface="Intel Clear"/>
          <a:ea typeface="Intel Clear"/>
          <a:cs typeface="Intel Clear"/>
          <a:sym typeface="Intel Clear"/>
        </a:defRPr>
      </a:lvl9pPr>
    </p:bodyStyle>
    <p:otherStyle>
      <a:lvl1pPr algn="r" defTabSz="457200">
        <a:defRPr sz="900">
          <a:solidFill>
            <a:schemeClr val="tx1"/>
          </a:solidFill>
          <a:latin typeface="+mn-lt"/>
          <a:ea typeface="+mn-ea"/>
          <a:cs typeface="+mn-cs"/>
          <a:sym typeface="Intel Clear"/>
        </a:defRPr>
      </a:lvl1pPr>
      <a:lvl2pPr indent="457200" algn="r" defTabSz="457200">
        <a:defRPr sz="900">
          <a:solidFill>
            <a:schemeClr val="tx1"/>
          </a:solidFill>
          <a:latin typeface="+mn-lt"/>
          <a:ea typeface="+mn-ea"/>
          <a:cs typeface="+mn-cs"/>
          <a:sym typeface="Intel Clear"/>
        </a:defRPr>
      </a:lvl2pPr>
      <a:lvl3pPr indent="914400" algn="r" defTabSz="457200">
        <a:defRPr sz="900">
          <a:solidFill>
            <a:schemeClr val="tx1"/>
          </a:solidFill>
          <a:latin typeface="+mn-lt"/>
          <a:ea typeface="+mn-ea"/>
          <a:cs typeface="+mn-cs"/>
          <a:sym typeface="Intel Clear"/>
        </a:defRPr>
      </a:lvl3pPr>
      <a:lvl4pPr indent="1371600" algn="r" defTabSz="457200">
        <a:defRPr sz="900">
          <a:solidFill>
            <a:schemeClr val="tx1"/>
          </a:solidFill>
          <a:latin typeface="+mn-lt"/>
          <a:ea typeface="+mn-ea"/>
          <a:cs typeface="+mn-cs"/>
          <a:sym typeface="Intel Clear"/>
        </a:defRPr>
      </a:lvl4pPr>
      <a:lvl5pPr indent="1828800" algn="r" defTabSz="457200">
        <a:defRPr sz="900">
          <a:solidFill>
            <a:schemeClr val="tx1"/>
          </a:solidFill>
          <a:latin typeface="+mn-lt"/>
          <a:ea typeface="+mn-ea"/>
          <a:cs typeface="+mn-cs"/>
          <a:sym typeface="Intel Clear"/>
        </a:defRPr>
      </a:lvl5pPr>
      <a:lvl6pPr indent="2286000" algn="r" defTabSz="457200">
        <a:defRPr sz="900">
          <a:solidFill>
            <a:schemeClr val="tx1"/>
          </a:solidFill>
          <a:latin typeface="+mn-lt"/>
          <a:ea typeface="+mn-ea"/>
          <a:cs typeface="+mn-cs"/>
          <a:sym typeface="Intel Clear"/>
        </a:defRPr>
      </a:lvl6pPr>
      <a:lvl7pPr indent="2743200" algn="r" defTabSz="457200">
        <a:defRPr sz="900">
          <a:solidFill>
            <a:schemeClr val="tx1"/>
          </a:solidFill>
          <a:latin typeface="+mn-lt"/>
          <a:ea typeface="+mn-ea"/>
          <a:cs typeface="+mn-cs"/>
          <a:sym typeface="Intel Clear"/>
        </a:defRPr>
      </a:lvl7pPr>
      <a:lvl8pPr indent="3200400" algn="r" defTabSz="457200">
        <a:defRPr sz="900">
          <a:solidFill>
            <a:schemeClr val="tx1"/>
          </a:solidFill>
          <a:latin typeface="+mn-lt"/>
          <a:ea typeface="+mn-ea"/>
          <a:cs typeface="+mn-cs"/>
          <a:sym typeface="Intel Clear"/>
        </a:defRPr>
      </a:lvl8pPr>
      <a:lvl9pPr indent="3657600" algn="r" defTabSz="457200">
        <a:defRPr sz="900">
          <a:solidFill>
            <a:schemeClr val="tx1"/>
          </a:solidFill>
          <a:latin typeface="+mn-lt"/>
          <a:ea typeface="+mn-ea"/>
          <a:cs typeface="+mn-cs"/>
          <a:sym typeface="Intel Cle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xfrm>
            <a:off x="450860" y="3229953"/>
            <a:ext cx="8212888" cy="1470026"/>
          </a:xfrm>
          <a:prstGeom prst="rect">
            <a:avLst/>
          </a:prstGeom>
        </p:spPr>
        <p:txBody>
          <a:bodyPr>
            <a:normAutofit/>
          </a:bodyPr>
          <a:lstStyle/>
          <a:p>
            <a:pPr lvl="0">
              <a:defRPr sz="1800">
                <a:solidFill>
                  <a:srgbClr val="000000"/>
                </a:solidFill>
              </a:defRPr>
            </a:pPr>
            <a:r>
              <a:rPr sz="4400">
                <a:solidFill>
                  <a:srgbClr val="FFFFFF"/>
                </a:solidFill>
              </a:rPr>
              <a:t>OFIWG Scalable Fabrics Tutorial:</a:t>
            </a:r>
          </a:p>
          <a:p>
            <a:pPr lvl="0" algn="ctr">
              <a:defRPr sz="1800">
                <a:solidFill>
                  <a:srgbClr val="000000"/>
                </a:solidFill>
              </a:defRPr>
            </a:pPr>
            <a:r>
              <a:rPr sz="4400">
                <a:solidFill>
                  <a:srgbClr val="FFFFFF"/>
                </a:solidFill>
              </a:rPr>
              <a:t>Building OpenSHMEM</a:t>
            </a:r>
          </a:p>
        </p:txBody>
      </p:sp>
      <p:sp>
        <p:nvSpPr>
          <p:cNvPr id="60" name="Shape 60"/>
          <p:cNvSpPr>
            <a:spLocks noGrp="1"/>
          </p:cNvSpPr>
          <p:nvPr>
            <p:ph type="body" idx="1"/>
          </p:nvPr>
        </p:nvSpPr>
        <p:spPr>
          <a:xfrm>
            <a:off x="505307" y="4939748"/>
            <a:ext cx="6330214" cy="1164357"/>
          </a:xfrm>
          <a:prstGeom prst="rect">
            <a:avLst/>
          </a:prstGeom>
        </p:spPr>
        <p:txBody>
          <a:bodyPr>
            <a:normAutofit/>
          </a:bodyPr>
          <a:lstStyle>
            <a:lvl1pPr algn="ctr">
              <a:defRPr sz="2000"/>
            </a:lvl1pPr>
          </a:lstStyle>
          <a:p>
            <a:pPr lvl="0">
              <a:defRPr sz="1800" b="0">
                <a:solidFill>
                  <a:srgbClr val="000000"/>
                </a:solidFill>
              </a:defRPr>
            </a:pPr>
            <a:r>
              <a:rPr sz="2000" b="1">
                <a:solidFill>
                  <a:srgbClr val="FFFFFF"/>
                </a:solidFill>
              </a:rPr>
              <a:t>Charles Archer</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10</a:t>
            </a:fld>
            <a:endParaRPr sz="900">
              <a:solidFill>
                <a:srgbClr val="FFFFFF"/>
              </a:solidFill>
            </a:endParaRPr>
          </a:p>
        </p:txBody>
      </p:sp>
      <p:sp>
        <p:nvSpPr>
          <p:cNvPr id="156" name="Shape 156"/>
          <p:cNvSpPr>
            <a:spLocks noGrp="1"/>
          </p:cNvSpPr>
          <p:nvPr>
            <p:ph type="title"/>
          </p:nvPr>
        </p:nvSpPr>
        <p:spPr>
          <a:xfrm>
            <a:off x="457200" y="-42780"/>
            <a:ext cx="8229600" cy="1143001"/>
          </a:xfrm>
          <a:prstGeom prst="rect">
            <a:avLst/>
          </a:prstGeom>
        </p:spPr>
        <p:txBody>
          <a:bodyPr>
            <a:normAutofit/>
          </a:bodyPr>
          <a:lstStyle>
            <a:lvl1pPr algn="ctr"/>
          </a:lstStyle>
          <a:p>
            <a:pPr lvl="0">
              <a:defRPr sz="1800">
                <a:solidFill>
                  <a:srgbClr val="000000"/>
                </a:solidFill>
              </a:defRPr>
            </a:pPr>
            <a:r>
              <a:rPr sz="3600">
                <a:solidFill>
                  <a:srgbClr val="0071C5"/>
                </a:solidFill>
              </a:rPr>
              <a:t>Initialization:  What about tagged?</a:t>
            </a:r>
          </a:p>
        </p:txBody>
      </p:sp>
      <p:sp>
        <p:nvSpPr>
          <p:cNvPr id="157" name="Shape 157"/>
          <p:cNvSpPr/>
          <p:nvPr/>
        </p:nvSpPr>
        <p:spPr>
          <a:xfrm>
            <a:off x="3729566" y="448064"/>
            <a:ext cx="956362"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004280"/>
                </a:solidFill>
              </a:defRPr>
            </a:lvl1pPr>
          </a:lstStyle>
          <a:p>
            <a:pPr lvl="0">
              <a:defRPr sz="1800">
                <a:solidFill>
                  <a:srgbClr val="000000"/>
                </a:solidFill>
              </a:defRPr>
            </a:pPr>
            <a:r>
              <a:rPr sz="3200">
                <a:solidFill>
                  <a:srgbClr val="004280"/>
                </a:solidFill>
              </a:rPr>
              <a:t>RMA</a:t>
            </a:r>
          </a:p>
        </p:txBody>
      </p:sp>
      <p:sp>
        <p:nvSpPr>
          <p:cNvPr id="158" name="Shape 158"/>
          <p:cNvSpPr/>
          <p:nvPr/>
        </p:nvSpPr>
        <p:spPr>
          <a:xfrm>
            <a:off x="3215674" y="3222190"/>
            <a:ext cx="1984147"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004280"/>
                </a:solidFill>
              </a:defRPr>
            </a:lvl1pPr>
          </a:lstStyle>
          <a:p>
            <a:pPr lvl="0">
              <a:defRPr sz="1800">
                <a:solidFill>
                  <a:srgbClr val="000000"/>
                </a:solidFill>
              </a:defRPr>
            </a:pPr>
            <a:r>
              <a:rPr sz="3200">
                <a:solidFill>
                  <a:srgbClr val="004280"/>
                </a:solidFill>
              </a:rPr>
              <a:t>Vs Tagged</a:t>
            </a:r>
          </a:p>
        </p:txBody>
      </p:sp>
      <p:sp>
        <p:nvSpPr>
          <p:cNvPr id="159" name="Shape 159"/>
          <p:cNvSpPr/>
          <p:nvPr/>
        </p:nvSpPr>
        <p:spPr>
          <a:xfrm>
            <a:off x="82459" y="937684"/>
            <a:ext cx="8979083" cy="21361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i="1">
                <a:latin typeface="Courier"/>
                <a:ea typeface="Courier"/>
                <a:cs typeface="Courier"/>
                <a:sym typeface="Courier"/>
              </a:rPr>
              <a:t>  hints.ep_cap    </a:t>
            </a:r>
            <a:r>
              <a:rPr sz="1300" i="1">
                <a:solidFill>
                  <a:srgbClr val="797979"/>
                </a:solidFill>
                <a:latin typeface="Courier"/>
                <a:ea typeface="Courier"/>
                <a:cs typeface="Courier"/>
                <a:sym typeface="Courier"/>
              </a:rPr>
              <a:t>=</a:t>
            </a:r>
            <a:r>
              <a:rPr sz="1300" i="1">
                <a:latin typeface="Courier"/>
                <a:ea typeface="Courier"/>
                <a:cs typeface="Courier"/>
                <a:sym typeface="Courier"/>
              </a:rPr>
              <a:t> FI_RMA;             </a:t>
            </a:r>
            <a:r>
              <a:rPr sz="1300" b="1" i="1">
                <a:solidFill>
                  <a:srgbClr val="005A9E"/>
                </a:solidFill>
                <a:latin typeface="Courier"/>
                <a:ea typeface="Courier"/>
                <a:cs typeface="Courier"/>
                <a:sym typeface="Courier"/>
              </a:rPr>
              <a:t>/* request rma capability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hints.ep_cap   </a:t>
            </a:r>
            <a:r>
              <a:rPr sz="1300">
                <a:solidFill>
                  <a:srgbClr val="797979"/>
                </a:solidFill>
                <a:latin typeface="Courier"/>
                <a:ea typeface="Courier"/>
                <a:cs typeface="Courier"/>
                <a:sym typeface="Courier"/>
              </a:rPr>
              <a:t>|=</a:t>
            </a:r>
            <a:r>
              <a:rPr sz="1300">
                <a:latin typeface="Courier"/>
                <a:ea typeface="Courier"/>
                <a:cs typeface="Courier"/>
                <a:sym typeface="Courier"/>
              </a:rPr>
              <a:t> FI_REMOTE_COMPLETE; </a:t>
            </a:r>
            <a:r>
              <a:rPr sz="1300" b="1" i="1">
                <a:solidFill>
                  <a:srgbClr val="005A9E"/>
                </a:solidFill>
                <a:latin typeface="Courier"/>
                <a:ea typeface="Courier"/>
                <a:cs typeface="Courier"/>
                <a:sym typeface="Courier"/>
              </a:rPr>
              <a:t>/* remote completion       */</a:t>
            </a:r>
            <a:endParaRPr sz="1300" b="1">
              <a:solidFill>
                <a:srgbClr val="005A9E"/>
              </a:solidFill>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hints.op_flags  </a:t>
            </a:r>
            <a:r>
              <a:rPr sz="1300">
                <a:solidFill>
                  <a:srgbClr val="797979"/>
                </a:solidFill>
                <a:latin typeface="Courier"/>
                <a:ea typeface="Courier"/>
                <a:cs typeface="Courier"/>
                <a:sym typeface="Courier"/>
              </a:rPr>
              <a:t>=</a:t>
            </a:r>
            <a:r>
              <a:rPr sz="1300">
                <a:latin typeface="Courier"/>
                <a:ea typeface="Courier"/>
                <a:cs typeface="Courier"/>
                <a:sym typeface="Courier"/>
              </a:rPr>
              <a:t> FI_REMOTE_COMPLETE; </a:t>
            </a:r>
            <a:r>
              <a:rPr sz="1300" b="1" i="1">
                <a:solidFill>
                  <a:srgbClr val="005A9E"/>
                </a:solidFill>
                <a:latin typeface="Courier"/>
                <a:ea typeface="Courier"/>
                <a:cs typeface="Courier"/>
                <a:sym typeface="Courier"/>
              </a:rPr>
              <a:t>/* By default:  generate completions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3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ERRCHKSFI(fi_getinfo(FI_VERSION(</a:t>
            </a:r>
            <a:r>
              <a:rPr sz="1300">
                <a:solidFill>
                  <a:srgbClr val="797979"/>
                </a:solidFill>
                <a:latin typeface="Courier"/>
                <a:ea typeface="Courier"/>
                <a:cs typeface="Courier"/>
                <a:sym typeface="Courier"/>
              </a:rPr>
              <a:t>1</a:t>
            </a:r>
            <a:r>
              <a:rPr sz="1300">
                <a:latin typeface="Courier"/>
                <a:ea typeface="Courier"/>
                <a:cs typeface="Courier"/>
                <a:sym typeface="Courier"/>
              </a:rPr>
              <a:t>,</a:t>
            </a:r>
            <a:r>
              <a:rPr sz="1300">
                <a:solidFill>
                  <a:srgbClr val="797979"/>
                </a:solidFill>
                <a:latin typeface="Courier"/>
                <a:ea typeface="Courier"/>
                <a:cs typeface="Courier"/>
                <a:sym typeface="Courier"/>
              </a:rPr>
              <a:t>0</a:t>
            </a:r>
            <a:r>
              <a:rPr sz="1300">
                <a:latin typeface="Courier"/>
                <a:ea typeface="Courier"/>
                <a:cs typeface="Courier"/>
                <a:sym typeface="Courier"/>
              </a:rPr>
              <a:t>), </a:t>
            </a:r>
            <a:r>
              <a:rPr sz="1300" b="1" i="1">
                <a:solidFill>
                  <a:srgbClr val="005A9E"/>
                </a:solidFill>
                <a:latin typeface="Courier"/>
                <a:ea typeface="Courier"/>
                <a:cs typeface="Courier"/>
                <a:sym typeface="Courier"/>
              </a:rPr>
              <a:t>/* Interface version requested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a:t>
            </a:r>
            <a:r>
              <a:rPr sz="1300">
                <a:solidFill>
                  <a:srgbClr val="008F00"/>
                </a:solidFill>
                <a:latin typeface="Courier"/>
                <a:ea typeface="Courier"/>
                <a:cs typeface="Courier"/>
                <a:sym typeface="Courier"/>
              </a:rPr>
              <a:t>NULL</a:t>
            </a:r>
            <a:r>
              <a:rPr sz="1300">
                <a:latin typeface="Courier"/>
                <a:ea typeface="Courier"/>
                <a:cs typeface="Courier"/>
                <a:sym typeface="Courier"/>
              </a:rPr>
              <a:t>,            </a:t>
            </a:r>
            <a:r>
              <a:rPr sz="1300" b="1" i="1">
                <a:solidFill>
                  <a:srgbClr val="005A9E"/>
                </a:solidFill>
                <a:latin typeface="Courier"/>
                <a:ea typeface="Courier"/>
                <a:cs typeface="Courier"/>
                <a:sym typeface="Courier"/>
              </a:rPr>
              <a:t>/* Optional name or fabric to resolve        */</a:t>
            </a:r>
            <a:endParaRPr sz="1300" b="1">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a:t>
            </a:r>
            <a:r>
              <a:rPr sz="1300">
                <a:solidFill>
                  <a:srgbClr val="C8352B"/>
                </a:solidFill>
                <a:latin typeface="Courier"/>
                <a:ea typeface="Courier"/>
                <a:cs typeface="Courier"/>
                <a:sym typeface="Courier"/>
              </a:rPr>
              <a:t>"0"</a:t>
            </a:r>
            <a:r>
              <a:rPr sz="1300">
                <a:latin typeface="Courier"/>
                <a:ea typeface="Courier"/>
                <a:cs typeface="Courier"/>
                <a:sym typeface="Courier"/>
              </a:rPr>
              <a:t>,             </a:t>
            </a:r>
            <a:r>
              <a:rPr sz="1300" b="1" i="1">
                <a:solidFill>
                  <a:srgbClr val="005A9E"/>
                </a:solidFill>
                <a:latin typeface="Courier"/>
                <a:ea typeface="Courier"/>
                <a:cs typeface="Courier"/>
                <a:sym typeface="Courier"/>
              </a:rPr>
              <a:t>/* Service name or port number to request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FI_SOURCE,       </a:t>
            </a:r>
            <a:r>
              <a:rPr sz="1300" b="1" i="1">
                <a:solidFill>
                  <a:srgbClr val="005A9E"/>
                </a:solidFill>
                <a:latin typeface="Courier"/>
                <a:ea typeface="Courier"/>
                <a:cs typeface="Courier"/>
                <a:sym typeface="Courier"/>
              </a:rPr>
              <a:t>/* Flag:  node/service specify local address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a:t>
            </a:r>
            <a:r>
              <a:rPr sz="1300">
                <a:solidFill>
                  <a:srgbClr val="797979"/>
                </a:solidFill>
                <a:latin typeface="Courier"/>
                <a:ea typeface="Courier"/>
                <a:cs typeface="Courier"/>
                <a:sym typeface="Courier"/>
              </a:rPr>
              <a:t>&amp;</a:t>
            </a:r>
            <a:r>
              <a:rPr sz="1300">
                <a:latin typeface="Courier"/>
                <a:ea typeface="Courier"/>
                <a:cs typeface="Courier"/>
                <a:sym typeface="Courier"/>
              </a:rPr>
              <a:t>hints,          </a:t>
            </a:r>
            <a:r>
              <a:rPr sz="1300" b="1" i="1">
                <a:solidFill>
                  <a:srgbClr val="005A9E"/>
                </a:solidFill>
                <a:latin typeface="Courier"/>
                <a:ea typeface="Courier"/>
                <a:cs typeface="Courier"/>
                <a:sym typeface="Courier"/>
              </a:rPr>
              <a:t>/* In:  Hints to filter available providers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a:t>
            </a:r>
            <a:r>
              <a:rPr sz="1300">
                <a:solidFill>
                  <a:srgbClr val="797979"/>
                </a:solidFill>
                <a:latin typeface="Courier"/>
                <a:ea typeface="Courier"/>
                <a:cs typeface="Courier"/>
                <a:sym typeface="Courier"/>
              </a:rPr>
              <a:t>&amp;</a:t>
            </a:r>
            <a:r>
              <a:rPr sz="1300">
                <a:latin typeface="Courier"/>
                <a:ea typeface="Courier"/>
                <a:cs typeface="Courier"/>
                <a:sym typeface="Courier"/>
              </a:rPr>
              <a:t>p_info));      </a:t>
            </a:r>
            <a:r>
              <a:rPr sz="1300" b="1" i="1">
                <a:solidFill>
                  <a:srgbClr val="005A9E"/>
                </a:solidFill>
                <a:latin typeface="Courier"/>
                <a:ea typeface="Courier"/>
                <a:cs typeface="Courier"/>
                <a:sym typeface="Courier"/>
              </a:rPr>
              <a:t> /* Out: List of providers that match hints   */</a:t>
            </a:r>
          </a:p>
        </p:txBody>
      </p:sp>
      <p:sp>
        <p:nvSpPr>
          <p:cNvPr id="160" name="Shape 160"/>
          <p:cNvSpPr/>
          <p:nvPr/>
        </p:nvSpPr>
        <p:spPr>
          <a:xfrm>
            <a:off x="148420" y="3834668"/>
            <a:ext cx="8847160" cy="23393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hints.ep_cap    </a:t>
            </a:r>
            <a:r>
              <a:rPr sz="1300">
                <a:solidFill>
                  <a:srgbClr val="797979"/>
                </a:solidFill>
                <a:latin typeface="Courier"/>
                <a:ea typeface="Courier"/>
                <a:cs typeface="Courier"/>
                <a:sym typeface="Courier"/>
              </a:rPr>
              <a:t>=</a:t>
            </a:r>
            <a:r>
              <a:rPr sz="1300">
                <a:latin typeface="Courier"/>
                <a:ea typeface="Courier"/>
                <a:cs typeface="Courier"/>
                <a:sym typeface="Courier"/>
              </a:rPr>
              <a:t>FI_TAGGED;</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hints.ep_cap   </a:t>
            </a:r>
            <a:r>
              <a:rPr sz="1300">
                <a:solidFill>
                  <a:srgbClr val="797979"/>
                </a:solidFill>
                <a:latin typeface="Courier"/>
                <a:ea typeface="Courier"/>
                <a:cs typeface="Courier"/>
                <a:sym typeface="Courier"/>
              </a:rPr>
              <a:t>|=</a:t>
            </a:r>
            <a:r>
              <a:rPr sz="1300">
                <a:latin typeface="Courier"/>
                <a:ea typeface="Courier"/>
                <a:cs typeface="Courier"/>
                <a:sym typeface="Courier"/>
              </a:rPr>
              <a:t>FI_BUFFERED_RECV;</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hints.ep_cap   </a:t>
            </a:r>
            <a:r>
              <a:rPr sz="1300">
                <a:solidFill>
                  <a:srgbClr val="797979"/>
                </a:solidFill>
                <a:latin typeface="Courier"/>
                <a:ea typeface="Courier"/>
                <a:cs typeface="Courier"/>
                <a:sym typeface="Courier"/>
              </a:rPr>
              <a:t>|=</a:t>
            </a:r>
            <a:r>
              <a:rPr sz="1300">
                <a:latin typeface="Courier"/>
                <a:ea typeface="Courier"/>
                <a:cs typeface="Courier"/>
                <a:sym typeface="Courier"/>
              </a:rPr>
              <a:t>FI_REMOTE_COMPLETE;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3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hints.op_flags         </a:t>
            </a:r>
            <a:r>
              <a:rPr sz="1300">
                <a:solidFill>
                  <a:srgbClr val="797979"/>
                </a:solidFill>
                <a:latin typeface="Courier"/>
                <a:ea typeface="Courier"/>
                <a:cs typeface="Courier"/>
                <a:sym typeface="Courier"/>
              </a:rPr>
              <a:t>=</a:t>
            </a:r>
            <a:r>
              <a:rPr sz="1300">
                <a:latin typeface="Courier"/>
                <a:ea typeface="Courier"/>
                <a:cs typeface="Courier"/>
                <a:sym typeface="Courier"/>
              </a:rPr>
              <a:t> FI_REMOTE_COMPLETE;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ERRCHKSFI(fi_getinfo(FI_VERSION(</a:t>
            </a:r>
            <a:r>
              <a:rPr sz="1300">
                <a:solidFill>
                  <a:srgbClr val="797979"/>
                </a:solidFill>
                <a:latin typeface="Courier"/>
                <a:ea typeface="Courier"/>
                <a:cs typeface="Courier"/>
                <a:sym typeface="Courier"/>
              </a:rPr>
              <a:t>1</a:t>
            </a:r>
            <a:r>
              <a:rPr sz="1300">
                <a:latin typeface="Courier"/>
                <a:ea typeface="Courier"/>
                <a:cs typeface="Courier"/>
                <a:sym typeface="Courier"/>
              </a:rPr>
              <a:t>,</a:t>
            </a:r>
            <a:r>
              <a:rPr sz="1300">
                <a:solidFill>
                  <a:srgbClr val="797979"/>
                </a:solidFill>
                <a:latin typeface="Courier"/>
                <a:ea typeface="Courier"/>
                <a:cs typeface="Courier"/>
                <a:sym typeface="Courier"/>
              </a:rPr>
              <a:t>0</a:t>
            </a:r>
            <a:r>
              <a:rPr sz="1300">
                <a:latin typeface="Courier"/>
                <a:ea typeface="Courier"/>
                <a:cs typeface="Courier"/>
                <a:sym typeface="Courier"/>
              </a:rPr>
              <a:t>),  </a:t>
            </a:r>
            <a:r>
              <a:rPr sz="1300" b="1" i="1">
                <a:solidFill>
                  <a:srgbClr val="005A9E"/>
                </a:solidFill>
                <a:latin typeface="Courier"/>
                <a:ea typeface="Courier"/>
                <a:cs typeface="Courier"/>
                <a:sym typeface="Courier"/>
              </a:rPr>
              <a:t>/* Interface version requested               */</a:t>
            </a:r>
            <a:endParaRPr sz="13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a:t>
            </a:r>
            <a:r>
              <a:rPr sz="1300">
                <a:solidFill>
                  <a:srgbClr val="008F00"/>
                </a:solidFill>
                <a:latin typeface="Courier"/>
                <a:ea typeface="Courier"/>
                <a:cs typeface="Courier"/>
                <a:sym typeface="Courier"/>
              </a:rPr>
              <a:t>NULL</a:t>
            </a:r>
            <a:r>
              <a:rPr sz="1300">
                <a:latin typeface="Courier"/>
                <a:ea typeface="Courier"/>
                <a:cs typeface="Courier"/>
                <a:sym typeface="Courier"/>
              </a:rPr>
              <a:t>,            </a:t>
            </a:r>
            <a:r>
              <a:rPr sz="1300" b="1" i="1">
                <a:solidFill>
                  <a:srgbClr val="005A9E"/>
                </a:solidFill>
                <a:latin typeface="Courier"/>
                <a:ea typeface="Courier"/>
                <a:cs typeface="Courier"/>
                <a:sym typeface="Courier"/>
              </a:rPr>
              <a:t> /* Optional name or fabric to resolve        */</a:t>
            </a:r>
            <a:endParaRPr sz="13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a:t>
            </a:r>
            <a:r>
              <a:rPr sz="1300">
                <a:solidFill>
                  <a:srgbClr val="C8352B"/>
                </a:solidFill>
                <a:latin typeface="Courier"/>
                <a:ea typeface="Courier"/>
                <a:cs typeface="Courier"/>
                <a:sym typeface="Courier"/>
              </a:rPr>
              <a:t>"0"</a:t>
            </a:r>
            <a:r>
              <a:rPr sz="1300">
                <a:latin typeface="Courier"/>
                <a:ea typeface="Courier"/>
                <a:cs typeface="Courier"/>
                <a:sym typeface="Courier"/>
              </a:rPr>
              <a:t>,              </a:t>
            </a:r>
            <a:r>
              <a:rPr sz="1300" b="1" i="1">
                <a:solidFill>
                  <a:srgbClr val="005A9E"/>
                </a:solidFill>
                <a:latin typeface="Courier"/>
                <a:ea typeface="Courier"/>
                <a:cs typeface="Courier"/>
                <a:sym typeface="Courier"/>
              </a:rPr>
              <a:t>/* Service name or port number to request    */</a:t>
            </a:r>
            <a:endParaRPr sz="13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FI_SOURCE,        </a:t>
            </a:r>
            <a:r>
              <a:rPr sz="1300" b="1" i="1">
                <a:solidFill>
                  <a:srgbClr val="005A9E"/>
                </a:solidFill>
                <a:latin typeface="Courier"/>
                <a:ea typeface="Courier"/>
                <a:cs typeface="Courier"/>
                <a:sym typeface="Courier"/>
              </a:rPr>
              <a:t>/* Flag:  node/service specify local address */</a:t>
            </a:r>
            <a:endParaRPr sz="13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a:t>
            </a:r>
            <a:r>
              <a:rPr sz="1300">
                <a:solidFill>
                  <a:srgbClr val="797979"/>
                </a:solidFill>
                <a:latin typeface="Courier"/>
                <a:ea typeface="Courier"/>
                <a:cs typeface="Courier"/>
                <a:sym typeface="Courier"/>
              </a:rPr>
              <a:t>&amp;</a:t>
            </a:r>
            <a:r>
              <a:rPr sz="1300">
                <a:latin typeface="Courier"/>
                <a:ea typeface="Courier"/>
                <a:cs typeface="Courier"/>
                <a:sym typeface="Courier"/>
              </a:rPr>
              <a:t>hints,           </a:t>
            </a:r>
            <a:r>
              <a:rPr sz="1300" b="1" i="1">
                <a:solidFill>
                  <a:srgbClr val="005A9E"/>
                </a:solidFill>
                <a:latin typeface="Courier"/>
                <a:ea typeface="Courier"/>
                <a:cs typeface="Courier"/>
                <a:sym typeface="Courier"/>
              </a:rPr>
              <a:t>/* In:  Hints to filter available providers  */</a:t>
            </a:r>
            <a:endParaRPr sz="13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300">
                <a:latin typeface="Courier"/>
                <a:ea typeface="Courier"/>
                <a:cs typeface="Courier"/>
                <a:sym typeface="Courier"/>
              </a:rPr>
              <a:t>                       </a:t>
            </a:r>
            <a:r>
              <a:rPr sz="1300">
                <a:solidFill>
                  <a:srgbClr val="797979"/>
                </a:solidFill>
                <a:latin typeface="Courier"/>
                <a:ea typeface="Courier"/>
                <a:cs typeface="Courier"/>
                <a:sym typeface="Courier"/>
              </a:rPr>
              <a:t>&amp;</a:t>
            </a:r>
            <a:r>
              <a:rPr sz="1300">
                <a:latin typeface="Courier"/>
                <a:ea typeface="Courier"/>
                <a:cs typeface="Courier"/>
                <a:sym typeface="Courier"/>
              </a:rPr>
              <a:t>p_info_tag));    </a:t>
            </a:r>
            <a:r>
              <a:rPr sz="1300" b="1" i="1">
                <a:solidFill>
                  <a:srgbClr val="005A9E"/>
                </a:solidFill>
                <a:latin typeface="Courier"/>
                <a:ea typeface="Courier"/>
                <a:cs typeface="Courier"/>
                <a:sym typeface="Courier"/>
              </a:rPr>
              <a:t>/* Out: List of providers that match hints   */</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11</a:t>
            </a:fld>
            <a:endParaRPr sz="900">
              <a:solidFill>
                <a:srgbClr val="FFFFFF"/>
              </a:solidFill>
            </a:endParaRPr>
          </a:p>
        </p:txBody>
      </p:sp>
      <p:sp>
        <p:nvSpPr>
          <p:cNvPr id="163" name="Shape 163"/>
          <p:cNvSpPr>
            <a:spLocks noGrp="1"/>
          </p:cNvSpPr>
          <p:nvPr>
            <p:ph type="title"/>
          </p:nvPr>
        </p:nvSpPr>
        <p:spPr>
          <a:xfrm>
            <a:off x="457200" y="277176"/>
            <a:ext cx="8229600" cy="1143001"/>
          </a:xfrm>
          <a:prstGeom prst="rect">
            <a:avLst/>
          </a:prstGeom>
        </p:spPr>
        <p:txBody>
          <a:bodyPr>
            <a:normAutofit/>
          </a:bodyPr>
          <a:lstStyle>
            <a:lvl1pPr algn="ctr"/>
          </a:lstStyle>
          <a:p>
            <a:pPr lvl="0">
              <a:defRPr sz="1800">
                <a:solidFill>
                  <a:srgbClr val="000000"/>
                </a:solidFill>
              </a:defRPr>
            </a:pPr>
            <a:r>
              <a:rPr sz="3600">
                <a:solidFill>
                  <a:srgbClr val="0071C5"/>
                </a:solidFill>
              </a:rPr>
              <a:t>Initialization:  Fabric and Domain</a:t>
            </a:r>
          </a:p>
        </p:txBody>
      </p:sp>
      <p:sp>
        <p:nvSpPr>
          <p:cNvPr id="164" name="Shape 164"/>
          <p:cNvSpPr/>
          <p:nvPr/>
        </p:nvSpPr>
        <p:spPr>
          <a:xfrm>
            <a:off x="138988" y="1002030"/>
            <a:ext cx="8866024" cy="46380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b="1" i="1">
                <a:solidFill>
                  <a:srgbClr val="005A9E"/>
                </a:solidFill>
                <a:latin typeface="Courier"/>
                <a:ea typeface="Courier"/>
                <a:cs typeface="Courier"/>
                <a:sym typeface="Courier"/>
              </a:rPr>
              <a:t>/*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The provider info struct returns a fabric attribute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struct that can be used to instantiate the virtual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or physical network.  This opens a "fabric provider"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We choose the first available fabric, but getinfo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returns a list.  see man fi_fabric for details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ERRCHKSFI(fi_fabric(p_info</a:t>
            </a:r>
            <a:r>
              <a:rPr sz="1400">
                <a:solidFill>
                  <a:srgbClr val="797979"/>
                </a:solidFill>
                <a:latin typeface="Courier"/>
                <a:ea typeface="Courier"/>
                <a:cs typeface="Courier"/>
                <a:sym typeface="Courier"/>
              </a:rPr>
              <a:t>-&gt;</a:t>
            </a:r>
            <a:r>
              <a:rPr sz="1400">
                <a:latin typeface="Courier"/>
                <a:ea typeface="Courier"/>
                <a:cs typeface="Courier"/>
                <a:sym typeface="Courier"/>
              </a:rPr>
              <a:t>fabric_attr,  </a:t>
            </a:r>
            <a:r>
              <a:rPr sz="1400" b="1" i="1">
                <a:solidFill>
                  <a:srgbClr val="005A9E"/>
                </a:solidFill>
                <a:latin typeface="Courier"/>
                <a:ea typeface="Courier"/>
                <a:cs typeface="Courier"/>
                <a:sym typeface="Courier"/>
              </a:rPr>
              <a:t>/* In:   Fabric attributes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797979"/>
                </a:solidFill>
                <a:latin typeface="Courier"/>
                <a:ea typeface="Courier"/>
                <a:cs typeface="Courier"/>
                <a:sym typeface="Courier"/>
              </a:rPr>
              <a:t>&amp;</a:t>
            </a:r>
            <a:r>
              <a:rPr sz="1400">
                <a:latin typeface="Courier"/>
                <a:ea typeface="Courier"/>
                <a:cs typeface="Courier"/>
                <a:sym typeface="Courier"/>
              </a:rPr>
              <a:t>_g.fabric,           </a:t>
            </a:r>
            <a:r>
              <a:rPr sz="1400" b="1" i="1">
                <a:solidFill>
                  <a:srgbClr val="005A9E"/>
                </a:solidFill>
                <a:latin typeface="Courier"/>
                <a:ea typeface="Courier"/>
                <a:cs typeface="Courier"/>
                <a:sym typeface="Courier"/>
              </a:rPr>
              <a:t>/* Out:  Fabric descriptor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008F00"/>
                </a:solidFill>
                <a:latin typeface="Courier"/>
                <a:ea typeface="Courier"/>
                <a:cs typeface="Courier"/>
                <a:sym typeface="Courier"/>
              </a:rPr>
              <a:t>NULL</a:t>
            </a:r>
            <a:r>
              <a:rPr sz="1400">
                <a:latin typeface="Courier"/>
                <a:ea typeface="Courier"/>
                <a:cs typeface="Courier"/>
                <a:sym typeface="Courier"/>
              </a:rPr>
              <a:t>));               </a:t>
            </a:r>
            <a:r>
              <a:rPr sz="1400" b="1" i="1">
                <a:solidFill>
                  <a:srgbClr val="005A9E"/>
                </a:solidFill>
                <a:latin typeface="Courier"/>
                <a:ea typeface="Courier"/>
                <a:cs typeface="Courier"/>
                <a:sym typeface="Courier"/>
              </a:rPr>
              <a:t>/* Context: fabric events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400" b="1" i="1">
              <a:solidFill>
                <a:srgbClr val="005A9E"/>
              </a:solidFill>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Create the access domain, which is the physical or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virtual network or hardware port or collection of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ports.  Returns a domain object that can be used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to create endpoints.  See man fi_domain for details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ERRCHKSFI(fi_fdomain(_g.fabric,            </a:t>
            </a:r>
            <a:r>
              <a:rPr sz="1400" b="1" i="1">
                <a:solidFill>
                  <a:srgbClr val="005A9E"/>
                </a:solidFill>
                <a:latin typeface="Courier"/>
                <a:ea typeface="Courier"/>
                <a:cs typeface="Courier"/>
                <a:sym typeface="Courier"/>
              </a:rPr>
              <a:t>/* In:  Fabric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p_info</a:t>
            </a:r>
            <a:r>
              <a:rPr sz="1400">
                <a:solidFill>
                  <a:srgbClr val="797979"/>
                </a:solidFill>
                <a:latin typeface="Courier"/>
                <a:ea typeface="Courier"/>
                <a:cs typeface="Courier"/>
                <a:sym typeface="Courier"/>
              </a:rPr>
              <a:t>-&gt;</a:t>
            </a:r>
            <a:r>
              <a:rPr sz="1400">
                <a:latin typeface="Courier"/>
                <a:ea typeface="Courier"/>
                <a:cs typeface="Courier"/>
                <a:sym typeface="Courier"/>
              </a:rPr>
              <a:t>domain_attr,  </a:t>
            </a:r>
            <a:r>
              <a:rPr sz="1400" b="1" i="1">
                <a:solidFill>
                  <a:srgbClr val="005A9E"/>
                </a:solidFill>
                <a:latin typeface="Courier"/>
                <a:ea typeface="Courier"/>
                <a:cs typeface="Courier"/>
                <a:sym typeface="Courier"/>
              </a:rPr>
              <a:t>/* In:  default domain attributes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797979"/>
                </a:solidFill>
                <a:latin typeface="Courier"/>
                <a:ea typeface="Courier"/>
                <a:cs typeface="Courier"/>
                <a:sym typeface="Courier"/>
              </a:rPr>
              <a:t>&amp;</a:t>
            </a:r>
            <a:r>
              <a:rPr sz="1400">
                <a:latin typeface="Courier"/>
                <a:ea typeface="Courier"/>
                <a:cs typeface="Courier"/>
                <a:sym typeface="Courier"/>
              </a:rPr>
              <a:t>_g.domain,           </a:t>
            </a:r>
            <a:r>
              <a:rPr sz="1400" b="1" i="1">
                <a:solidFill>
                  <a:srgbClr val="005A9E"/>
                </a:solidFill>
                <a:latin typeface="Courier"/>
                <a:ea typeface="Courier"/>
                <a:cs typeface="Courier"/>
                <a:sym typeface="Courier"/>
              </a:rPr>
              <a:t>/* Out: domain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008F00"/>
                </a:solidFill>
                <a:latin typeface="Courier"/>
                <a:ea typeface="Courier"/>
                <a:cs typeface="Courier"/>
                <a:sym typeface="Courier"/>
              </a:rPr>
              <a:t>NULL</a:t>
            </a:r>
            <a:r>
              <a:rPr sz="1400">
                <a:latin typeface="Courier"/>
                <a:ea typeface="Courier"/>
                <a:cs typeface="Courier"/>
                <a:sym typeface="Courier"/>
              </a:rPr>
              <a:t>));               </a:t>
            </a:r>
            <a:r>
              <a:rPr sz="1400" b="1" i="1">
                <a:solidFill>
                  <a:srgbClr val="005A9E"/>
                </a:solidFill>
                <a:latin typeface="Courier"/>
                <a:ea typeface="Courier"/>
                <a:cs typeface="Courier"/>
                <a:sym typeface="Courier"/>
              </a:rPr>
              <a:t>/* Context: Domain events         */</a:t>
            </a: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167" name="Shape 167"/>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12</a:t>
            </a:fld>
            <a:endParaRPr sz="900">
              <a:solidFill>
                <a:srgbClr val="FFFFFF"/>
              </a:solidFill>
            </a:endParaRPr>
          </a:p>
        </p:txBody>
      </p:sp>
      <p:sp>
        <p:nvSpPr>
          <p:cNvPr id="168" name="Shape 168"/>
          <p:cNvSpPr>
            <a:spLocks noGrp="1"/>
          </p:cNvSpPr>
          <p:nvPr>
            <p:ph type="title"/>
          </p:nvPr>
        </p:nvSpPr>
        <p:spPr>
          <a:xfrm>
            <a:off x="455612" y="442276"/>
            <a:ext cx="8229601" cy="1143001"/>
          </a:xfrm>
          <a:prstGeom prst="rect">
            <a:avLst/>
          </a:prstGeom>
        </p:spPr>
        <p:txBody>
          <a:bodyPr>
            <a:normAutofit/>
          </a:bodyPr>
          <a:lstStyle>
            <a:lvl1pPr algn="ctr"/>
          </a:lstStyle>
          <a:p>
            <a:pPr lvl="0">
              <a:defRPr sz="1800">
                <a:solidFill>
                  <a:srgbClr val="000000"/>
                </a:solidFill>
              </a:defRPr>
            </a:pPr>
            <a:r>
              <a:rPr sz="3600">
                <a:solidFill>
                  <a:srgbClr val="0071C5"/>
                </a:solidFill>
              </a:rPr>
              <a:t>Initialization:  Create the Endpoints</a:t>
            </a:r>
          </a:p>
        </p:txBody>
      </p:sp>
      <p:sp>
        <p:nvSpPr>
          <p:cNvPr id="169" name="Shape 169"/>
          <p:cNvSpPr/>
          <p:nvPr/>
        </p:nvSpPr>
        <p:spPr>
          <a:xfrm>
            <a:off x="138988" y="1541780"/>
            <a:ext cx="8805054" cy="37617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b="1" i="1">
                <a:solidFill>
                  <a:srgbClr val="005A9E"/>
                </a:solidFill>
                <a:latin typeface="Courier"/>
                <a:ea typeface="Courier"/>
                <a:cs typeface="Courier"/>
                <a:sym typeface="Courier"/>
              </a:rPr>
              <a:t>  /* Create a transport level communication endpoint.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b="1" i="1">
                <a:solidFill>
                  <a:srgbClr val="005A9E"/>
                </a:solidFill>
                <a:latin typeface="Courier"/>
                <a:ea typeface="Courier"/>
                <a:cs typeface="Courier"/>
                <a:sym typeface="Courier"/>
              </a:rPr>
              <a:t>  /* To use the endpoint, it must be bound to completion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b="1" i="1">
                <a:solidFill>
                  <a:srgbClr val="005A9E"/>
                </a:solidFill>
                <a:latin typeface="Courier"/>
                <a:ea typeface="Courier"/>
                <a:cs typeface="Courier"/>
                <a:sym typeface="Courier"/>
              </a:rPr>
              <a:t>  /* counters or event queues and enabled, and the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b="1" i="1">
                <a:solidFill>
                  <a:srgbClr val="005A9E"/>
                </a:solidFill>
                <a:latin typeface="Courier"/>
                <a:ea typeface="Courier"/>
                <a:cs typeface="Courier"/>
                <a:sym typeface="Courier"/>
              </a:rPr>
              <a:t>  /* resources consumed by it, such as address vectors,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b="1" i="1">
                <a:solidFill>
                  <a:srgbClr val="005A9E"/>
                </a:solidFill>
                <a:latin typeface="Courier"/>
                <a:ea typeface="Courier"/>
                <a:cs typeface="Courier"/>
                <a:sym typeface="Courier"/>
              </a:rPr>
              <a:t>  /* counters, completion queues, etc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b="1" i="1">
                <a:solidFill>
                  <a:srgbClr val="005A9E"/>
                </a:solidFill>
                <a:latin typeface="Courier"/>
                <a:ea typeface="Courier"/>
                <a:cs typeface="Courier"/>
                <a:sym typeface="Courier"/>
              </a:rPr>
              <a:t>  /* see man fi_endpoint for more details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ERRCHKSFI(fi_endpoint(_g.domain,           </a:t>
            </a:r>
            <a:r>
              <a:rPr sz="1500" b="1" i="1">
                <a:solidFill>
                  <a:srgbClr val="005A9E"/>
                </a:solidFill>
                <a:latin typeface="Courier"/>
                <a:ea typeface="Courier"/>
                <a:cs typeface="Courier"/>
                <a:sym typeface="Courier"/>
              </a:rPr>
              <a:t>/* In: Domain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p_info,              </a:t>
            </a:r>
            <a:r>
              <a:rPr sz="1500" b="1" i="1">
                <a:solidFill>
                  <a:srgbClr val="005A9E"/>
                </a:solidFill>
                <a:latin typeface="Courier"/>
                <a:ea typeface="Courier"/>
                <a:cs typeface="Courier"/>
                <a:sym typeface="Courier"/>
              </a:rPr>
              <a:t>/* In: Configuration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a:t>
            </a:r>
            <a:r>
              <a:rPr sz="1500">
                <a:solidFill>
                  <a:srgbClr val="797979"/>
                </a:solidFill>
                <a:latin typeface="Courier"/>
                <a:ea typeface="Courier"/>
                <a:cs typeface="Courier"/>
                <a:sym typeface="Courier"/>
              </a:rPr>
              <a:t>&amp;</a:t>
            </a:r>
            <a:r>
              <a:rPr sz="1500">
                <a:latin typeface="Courier"/>
                <a:ea typeface="Courier"/>
                <a:cs typeface="Courier"/>
                <a:sym typeface="Courier"/>
              </a:rPr>
              <a:t>_g.endpoint,        </a:t>
            </a:r>
            <a:r>
              <a:rPr sz="1500" b="1" i="1">
                <a:solidFill>
                  <a:srgbClr val="005A9E"/>
                </a:solidFill>
                <a:latin typeface="Courier"/>
                <a:ea typeface="Courier"/>
                <a:cs typeface="Courier"/>
                <a:sym typeface="Courier"/>
              </a:rPr>
              <a:t>/* Out: Endpoint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a:t>
            </a:r>
            <a:r>
              <a:rPr sz="1500">
                <a:solidFill>
                  <a:srgbClr val="008F00"/>
                </a:solidFill>
                <a:latin typeface="Courier"/>
                <a:ea typeface="Courier"/>
                <a:cs typeface="Courier"/>
                <a:sym typeface="Courier"/>
              </a:rPr>
              <a:t>NULL</a:t>
            </a:r>
            <a:r>
              <a:rPr sz="1500">
                <a:latin typeface="Courier"/>
                <a:ea typeface="Courier"/>
                <a:cs typeface="Courier"/>
                <a:sym typeface="Courier"/>
              </a:rPr>
              <a:t>));              </a:t>
            </a:r>
            <a:r>
              <a:rPr sz="1500" b="1" i="1">
                <a:solidFill>
                  <a:srgbClr val="005A9E"/>
                </a:solidFill>
                <a:latin typeface="Courier"/>
                <a:ea typeface="Courier"/>
                <a:cs typeface="Courier"/>
                <a:sym typeface="Courier"/>
              </a:rPr>
              <a:t>/* Context: endpoint events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ERRCHKSFI(fi_endpoint(_g.domain,           </a:t>
            </a:r>
            <a:r>
              <a:rPr sz="1500" b="1" i="1">
                <a:solidFill>
                  <a:srgbClr val="005A9E"/>
                </a:solidFill>
                <a:latin typeface="Courier"/>
                <a:ea typeface="Courier"/>
                <a:cs typeface="Courier"/>
                <a:sym typeface="Courier"/>
              </a:rPr>
              <a:t>/* In: Domain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p_info_tag,          </a:t>
            </a:r>
            <a:r>
              <a:rPr sz="1500" b="1" i="1">
                <a:solidFill>
                  <a:srgbClr val="005A9E"/>
                </a:solidFill>
                <a:latin typeface="Courier"/>
                <a:ea typeface="Courier"/>
                <a:cs typeface="Courier"/>
                <a:sym typeface="Courier"/>
              </a:rPr>
              <a:t>/* In: Configuration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a:t>
            </a:r>
            <a:r>
              <a:rPr sz="1500">
                <a:solidFill>
                  <a:srgbClr val="797979"/>
                </a:solidFill>
                <a:latin typeface="Courier"/>
                <a:ea typeface="Courier"/>
                <a:cs typeface="Courier"/>
                <a:sym typeface="Courier"/>
              </a:rPr>
              <a:t>&amp;</a:t>
            </a:r>
            <a:r>
              <a:rPr sz="1500">
                <a:latin typeface="Courier"/>
                <a:ea typeface="Courier"/>
                <a:cs typeface="Courier"/>
                <a:sym typeface="Courier"/>
              </a:rPr>
              <a:t>_g.endpoint_tag,    </a:t>
            </a:r>
            <a:r>
              <a:rPr sz="1500" b="1" i="1">
                <a:solidFill>
                  <a:srgbClr val="005A9E"/>
                </a:solidFill>
                <a:latin typeface="Courier"/>
                <a:ea typeface="Courier"/>
                <a:cs typeface="Courier"/>
                <a:sym typeface="Courier"/>
              </a:rPr>
              <a:t>/* Out: Endpoint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a:t>
            </a:r>
            <a:r>
              <a:rPr sz="1500">
                <a:solidFill>
                  <a:srgbClr val="008F00"/>
                </a:solidFill>
                <a:latin typeface="Courier"/>
                <a:ea typeface="Courier"/>
                <a:cs typeface="Courier"/>
                <a:sym typeface="Courier"/>
              </a:rPr>
              <a:t>NULL</a:t>
            </a:r>
            <a:r>
              <a:rPr sz="1500">
                <a:latin typeface="Courier"/>
                <a:ea typeface="Courier"/>
                <a:cs typeface="Courier"/>
                <a:sym typeface="Courier"/>
              </a:rPr>
              <a:t>));              </a:t>
            </a:r>
            <a:r>
              <a:rPr sz="1500" b="1" i="1">
                <a:solidFill>
                  <a:srgbClr val="005A9E"/>
                </a:solidFill>
                <a:latin typeface="Courier"/>
                <a:ea typeface="Courier"/>
                <a:cs typeface="Courier"/>
                <a:sym typeface="Courier"/>
              </a:rPr>
              <a:t>/* Context: endpoint events */</a:t>
            </a:r>
          </a:p>
        </p:txBody>
      </p:sp>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172" name="Shape 172"/>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13</a:t>
            </a:fld>
            <a:endParaRPr sz="900">
              <a:solidFill>
                <a:srgbClr val="FFFFFF"/>
              </a:solidFill>
            </a:endParaRPr>
          </a:p>
        </p:txBody>
      </p:sp>
      <p:sp>
        <p:nvSpPr>
          <p:cNvPr id="173" name="Shape 173"/>
          <p:cNvSpPr>
            <a:spLocks noGrp="1"/>
          </p:cNvSpPr>
          <p:nvPr>
            <p:ph type="title"/>
          </p:nvPr>
        </p:nvSpPr>
        <p:spPr>
          <a:xfrm>
            <a:off x="455612" y="442276"/>
            <a:ext cx="8229601" cy="1143001"/>
          </a:xfrm>
          <a:prstGeom prst="rect">
            <a:avLst/>
          </a:prstGeom>
        </p:spPr>
        <p:txBody>
          <a:bodyPr>
            <a:normAutofit/>
          </a:bodyPr>
          <a:lstStyle>
            <a:lvl1pPr algn="ctr"/>
          </a:lstStyle>
          <a:p>
            <a:pPr lvl="0">
              <a:defRPr sz="1800">
                <a:solidFill>
                  <a:srgbClr val="000000"/>
                </a:solidFill>
              </a:defRPr>
            </a:pPr>
            <a:r>
              <a:rPr sz="3600">
                <a:solidFill>
                  <a:srgbClr val="0071C5"/>
                </a:solidFill>
              </a:rPr>
              <a:t>Initialization:  Create Objects:  Counters</a:t>
            </a:r>
          </a:p>
        </p:txBody>
      </p:sp>
      <p:sp>
        <p:nvSpPr>
          <p:cNvPr id="174" name="Shape 174"/>
          <p:cNvSpPr/>
          <p:nvPr/>
        </p:nvSpPr>
        <p:spPr>
          <a:xfrm>
            <a:off x="245685" y="1351280"/>
            <a:ext cx="8652630" cy="39649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First, create the objects that will be bound to the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endpoint.  The objects include: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completion counters for put and get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counters for incoming writes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completion queue for events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address vector of other endpoint addresses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memory region for symmetric heap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cntr_attr.events   </a:t>
            </a:r>
            <a:r>
              <a:rPr sz="1600">
                <a:solidFill>
                  <a:srgbClr val="797979"/>
                </a:solidFill>
                <a:latin typeface="Courier"/>
                <a:ea typeface="Courier"/>
                <a:cs typeface="Courier"/>
                <a:sym typeface="Courier"/>
              </a:rPr>
              <a:t>=</a:t>
            </a:r>
            <a:r>
              <a:rPr sz="1600">
                <a:latin typeface="Courier"/>
                <a:ea typeface="Courier"/>
                <a:cs typeface="Courier"/>
                <a:sym typeface="Courier"/>
              </a:rPr>
              <a:t> FI_CNTR_EVENTS_COMP;</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ERRCHKSFI(fi_cntr_open(_g.domain,   </a:t>
            </a:r>
            <a:r>
              <a:rPr sz="1600" b="1" i="1">
                <a:solidFill>
                  <a:srgbClr val="005A9E"/>
                </a:solidFill>
                <a:latin typeface="Courier"/>
                <a:ea typeface="Courier"/>
                <a:cs typeface="Courier"/>
                <a:sym typeface="Courier"/>
              </a:rPr>
              <a:t>/* In:  Domain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cntr_attr,  </a:t>
            </a:r>
            <a:r>
              <a:rPr sz="1600" b="1" i="1">
                <a:solidFill>
                  <a:srgbClr val="005A9E"/>
                </a:solidFill>
                <a:latin typeface="Courier"/>
                <a:ea typeface="Courier"/>
                <a:cs typeface="Courier"/>
                <a:sym typeface="Courier"/>
              </a:rPr>
              <a:t>/* In:  Configuration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_g.putcntr, </a:t>
            </a:r>
            <a:r>
              <a:rPr sz="1600" b="1" i="1">
                <a:solidFill>
                  <a:srgbClr val="005A9E"/>
                </a:solidFill>
                <a:latin typeface="Courier"/>
                <a:ea typeface="Courier"/>
                <a:cs typeface="Courier"/>
                <a:sym typeface="Courier"/>
              </a:rPr>
              <a:t>/* Out: Counter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008F00"/>
                </a:solidFill>
                <a:latin typeface="Courier"/>
                <a:ea typeface="Courier"/>
                <a:cs typeface="Courier"/>
                <a:sym typeface="Courier"/>
              </a:rPr>
              <a:t>NULL</a:t>
            </a:r>
            <a:r>
              <a:rPr sz="1600">
                <a:latin typeface="Courier"/>
                <a:ea typeface="Courier"/>
                <a:cs typeface="Courier"/>
                <a:sym typeface="Courier"/>
              </a:rPr>
              <a:t>));      </a:t>
            </a:r>
            <a:r>
              <a:rPr sz="1600" b="1" i="1">
                <a:solidFill>
                  <a:srgbClr val="005A9E"/>
                </a:solidFill>
                <a:latin typeface="Courier"/>
                <a:ea typeface="Courier"/>
                <a:cs typeface="Courier"/>
                <a:sym typeface="Courier"/>
              </a:rPr>
              <a:t>/* Context: counter events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i="1">
                <a:solidFill>
                  <a:srgbClr val="4F9192"/>
                </a:solidFill>
                <a:latin typeface="Courier"/>
                <a:ea typeface="Courier"/>
                <a:cs typeface="Courier"/>
                <a:sym typeface="Courier"/>
              </a:rPr>
              <a:t>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Create get counter and remote update counter */</a:t>
            </a:r>
          </a:p>
        </p:txBody>
      </p:sp>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177" name="Shape 177"/>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14</a:t>
            </a:fld>
            <a:endParaRPr sz="900">
              <a:solidFill>
                <a:srgbClr val="FFFFFF"/>
              </a:solidFill>
            </a:endParaRPr>
          </a:p>
        </p:txBody>
      </p:sp>
      <p:sp>
        <p:nvSpPr>
          <p:cNvPr id="178" name="Shape 178"/>
          <p:cNvSpPr>
            <a:spLocks noGrp="1"/>
          </p:cNvSpPr>
          <p:nvPr>
            <p:ph type="title"/>
          </p:nvPr>
        </p:nvSpPr>
        <p:spPr>
          <a:xfrm>
            <a:off x="455612" y="442276"/>
            <a:ext cx="8229601" cy="1143001"/>
          </a:xfrm>
          <a:prstGeom prst="rect">
            <a:avLst/>
          </a:prstGeom>
        </p:spPr>
        <p:txBody>
          <a:bodyPr>
            <a:normAutofit/>
          </a:bodyPr>
          <a:lstStyle>
            <a:lvl1pPr algn="ctr" defTabSz="448055">
              <a:defRPr sz="3528"/>
            </a:lvl1pPr>
          </a:lstStyle>
          <a:p>
            <a:pPr lvl="0">
              <a:defRPr sz="1800">
                <a:solidFill>
                  <a:srgbClr val="000000"/>
                </a:solidFill>
              </a:defRPr>
            </a:pPr>
            <a:r>
              <a:rPr sz="3528">
                <a:solidFill>
                  <a:srgbClr val="0071C5"/>
                </a:solidFill>
              </a:rPr>
              <a:t>Initialization:  Create Objects:  Completion Queues, Address Vector</a:t>
            </a:r>
          </a:p>
        </p:txBody>
      </p:sp>
      <p:sp>
        <p:nvSpPr>
          <p:cNvPr id="179" name="Shape 179"/>
          <p:cNvSpPr/>
          <p:nvPr/>
        </p:nvSpPr>
        <p:spPr>
          <a:xfrm>
            <a:off x="65305" y="1654968"/>
            <a:ext cx="9013390" cy="46888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cq_attr.format    </a:t>
            </a:r>
            <a:r>
              <a:rPr sz="1600">
                <a:solidFill>
                  <a:srgbClr val="797979"/>
                </a:solidFill>
                <a:latin typeface="Courier"/>
                <a:ea typeface="Courier"/>
                <a:cs typeface="Courier"/>
                <a:sym typeface="Courier"/>
              </a:rPr>
              <a:t>=</a:t>
            </a:r>
            <a:r>
              <a:rPr sz="1600">
                <a:latin typeface="Courier"/>
                <a:ea typeface="Courier"/>
                <a:cs typeface="Courier"/>
                <a:sym typeface="Courier"/>
              </a:rPr>
              <a:t> FI_CQ_FORMAT_CONTEXT;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cq_attr.size      </a:t>
            </a:r>
            <a:r>
              <a:rPr sz="1600">
                <a:solidFill>
                  <a:srgbClr val="797979"/>
                </a:solidFill>
                <a:latin typeface="Courier"/>
                <a:ea typeface="Courier"/>
                <a:cs typeface="Courier"/>
                <a:sym typeface="Courier"/>
              </a:rPr>
              <a:t>=</a:t>
            </a:r>
            <a:r>
              <a:rPr sz="1600">
                <a:latin typeface="Courier"/>
                <a:ea typeface="Courier"/>
                <a:cs typeface="Courier"/>
                <a:sym typeface="Courier"/>
              </a:rPr>
              <a:t> </a:t>
            </a:r>
            <a:r>
              <a:rPr sz="1600">
                <a:solidFill>
                  <a:srgbClr val="797979"/>
                </a:solidFill>
                <a:latin typeface="Courier"/>
                <a:ea typeface="Courier"/>
                <a:cs typeface="Courier"/>
                <a:sym typeface="Courier"/>
              </a:rPr>
              <a:t>1000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ERRCHKSFI(fi_cq_open(_g.domain,        </a:t>
            </a:r>
            <a:r>
              <a:rPr sz="1600" b="1" i="1">
                <a:solidFill>
                  <a:srgbClr val="005A9E"/>
                </a:solidFill>
                <a:latin typeface="Courier"/>
                <a:ea typeface="Courier"/>
                <a:cs typeface="Courier"/>
                <a:sym typeface="Courier"/>
              </a:rPr>
              <a:t>/* In:  Domain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cq_attr,         </a:t>
            </a:r>
            <a:r>
              <a:rPr sz="1600" b="1" i="1">
                <a:solidFill>
                  <a:srgbClr val="005A9E"/>
                </a:solidFill>
                <a:latin typeface="Courier"/>
                <a:ea typeface="Courier"/>
                <a:cs typeface="Courier"/>
                <a:sym typeface="Courier"/>
              </a:rPr>
              <a:t>/* In:  Configuration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_g.cq,           </a:t>
            </a:r>
            <a:r>
              <a:rPr sz="1600" b="1" i="1">
                <a:solidFill>
                  <a:srgbClr val="005A9E"/>
                </a:solidFill>
                <a:latin typeface="Courier"/>
                <a:ea typeface="Courier"/>
                <a:cs typeface="Courier"/>
                <a:sym typeface="Courier"/>
              </a:rPr>
              <a:t>/* Out: CQ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008F00"/>
                </a:solidFill>
                <a:latin typeface="Courier"/>
                <a:ea typeface="Courier"/>
                <a:cs typeface="Courier"/>
                <a:sym typeface="Courier"/>
              </a:rPr>
              <a:t>NULL</a:t>
            </a:r>
            <a:r>
              <a:rPr sz="1600">
                <a:latin typeface="Courier"/>
                <a:ea typeface="Courier"/>
                <a:cs typeface="Courier"/>
                <a:sym typeface="Courier"/>
              </a:rPr>
              <a:t>));           </a:t>
            </a:r>
            <a:r>
              <a:rPr sz="1600" b="1" i="1">
                <a:solidFill>
                  <a:srgbClr val="005A9E"/>
                </a:solidFill>
                <a:latin typeface="Courier"/>
                <a:ea typeface="Courier"/>
                <a:cs typeface="Courier"/>
                <a:sym typeface="Courier"/>
              </a:rPr>
              <a:t>/* Context: CQ events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cq_attr.format    </a:t>
            </a:r>
            <a:r>
              <a:rPr sz="1600">
                <a:solidFill>
                  <a:srgbClr val="797979"/>
                </a:solidFill>
                <a:latin typeface="Courier"/>
                <a:ea typeface="Courier"/>
                <a:cs typeface="Courier"/>
                <a:sym typeface="Courier"/>
              </a:rPr>
              <a:t>=</a:t>
            </a:r>
            <a:r>
              <a:rPr sz="1600">
                <a:latin typeface="Courier"/>
                <a:ea typeface="Courier"/>
                <a:cs typeface="Courier"/>
                <a:sym typeface="Courier"/>
              </a:rPr>
              <a:t> FI_CQ_FORMAT_TAGGED;</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ERRCHKSFI(fi_cq_open(_g.domain,        </a:t>
            </a:r>
            <a:r>
              <a:rPr sz="1600" b="1" i="1">
                <a:solidFill>
                  <a:srgbClr val="005A9E"/>
                </a:solidFill>
                <a:latin typeface="Courier"/>
                <a:ea typeface="Courier"/>
                <a:cs typeface="Courier"/>
                <a:sym typeface="Courier"/>
              </a:rPr>
              <a:t>/* In:  Domain Object         */</a:t>
            </a: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cq_attr,         </a:t>
            </a:r>
            <a:r>
              <a:rPr sz="1600" b="1" i="1">
                <a:solidFill>
                  <a:srgbClr val="005A9E"/>
                </a:solidFill>
                <a:latin typeface="Courier"/>
                <a:ea typeface="Courier"/>
                <a:cs typeface="Courier"/>
                <a:sym typeface="Courier"/>
              </a:rPr>
              <a:t>/* In:  Configuration object  */</a:t>
            </a: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_g.cq_tag,       </a:t>
            </a:r>
            <a:r>
              <a:rPr sz="1600" b="1" i="1">
                <a:solidFill>
                  <a:srgbClr val="005A9E"/>
                </a:solidFill>
                <a:latin typeface="Courier"/>
                <a:ea typeface="Courier"/>
                <a:cs typeface="Courier"/>
                <a:sym typeface="Courier"/>
              </a:rPr>
              <a:t>/* Out: CQ Object             */</a:t>
            </a: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008F00"/>
                </a:solidFill>
                <a:latin typeface="Courier"/>
                <a:ea typeface="Courier"/>
                <a:cs typeface="Courier"/>
                <a:sym typeface="Courier"/>
              </a:rPr>
              <a:t>NULL</a:t>
            </a:r>
            <a:r>
              <a:rPr sz="1600">
                <a:latin typeface="Courier"/>
                <a:ea typeface="Courier"/>
                <a:cs typeface="Courier"/>
                <a:sym typeface="Courier"/>
              </a:rPr>
              <a:t>));           </a:t>
            </a:r>
            <a:r>
              <a:rPr sz="1600" b="1" i="1">
                <a:solidFill>
                  <a:srgbClr val="005A9E"/>
                </a:solidFill>
                <a:latin typeface="Courier"/>
                <a:ea typeface="Courier"/>
                <a:cs typeface="Courier"/>
                <a:sym typeface="Courier"/>
              </a:rPr>
              <a:t>/* Context: CQ events         */</a:t>
            </a: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av_attr.type   </a:t>
            </a:r>
            <a:r>
              <a:rPr sz="1600">
                <a:solidFill>
                  <a:srgbClr val="797979"/>
                </a:solidFill>
                <a:latin typeface="Courier"/>
                <a:ea typeface="Courier"/>
                <a:cs typeface="Courier"/>
                <a:sym typeface="Courier"/>
              </a:rPr>
              <a:t>=</a:t>
            </a:r>
            <a:r>
              <a:rPr sz="1600">
                <a:latin typeface="Courier"/>
                <a:ea typeface="Courier"/>
                <a:cs typeface="Courier"/>
                <a:sym typeface="Courier"/>
              </a:rPr>
              <a:t> FI_AV_TABLE;      </a:t>
            </a:r>
            <a:r>
              <a:rPr sz="1600" b="1" i="1">
                <a:solidFill>
                  <a:srgbClr val="005A9E"/>
                </a:solidFill>
                <a:latin typeface="Courier"/>
                <a:ea typeface="Courier"/>
                <a:cs typeface="Courier"/>
                <a:sym typeface="Courier"/>
              </a:rPr>
              <a:t>/* Logical addressing mode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ERRCHKSFI(fi_av_open(_g.domain,    </a:t>
            </a:r>
            <a:r>
              <a:rPr sz="1600" b="1" i="1">
                <a:solidFill>
                  <a:srgbClr val="005A9E"/>
                </a:solidFill>
                <a:latin typeface="Courier"/>
                <a:ea typeface="Courier"/>
                <a:cs typeface="Courier"/>
                <a:sym typeface="Courier"/>
              </a:rPr>
              <a:t>/* In:  Domain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av_attr,     </a:t>
            </a:r>
            <a:r>
              <a:rPr sz="1600" b="1" i="1">
                <a:solidFill>
                  <a:srgbClr val="005A9E"/>
                </a:solidFill>
                <a:latin typeface="Courier"/>
                <a:ea typeface="Courier"/>
                <a:cs typeface="Courier"/>
                <a:sym typeface="Courier"/>
              </a:rPr>
              <a:t>/* In:  Configuration object  */</a:t>
            </a: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_g.av,       </a:t>
            </a:r>
            <a:r>
              <a:rPr sz="1600" b="1" i="1">
                <a:solidFill>
                  <a:srgbClr val="005A9E"/>
                </a:solidFill>
                <a:latin typeface="Courier"/>
                <a:ea typeface="Courier"/>
                <a:cs typeface="Courier"/>
                <a:sym typeface="Courier"/>
              </a:rPr>
              <a:t>/* Out: AV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008F00"/>
                </a:solidFill>
                <a:latin typeface="Courier"/>
                <a:ea typeface="Courier"/>
                <a:cs typeface="Courier"/>
                <a:sym typeface="Courier"/>
              </a:rPr>
              <a:t>NULL</a:t>
            </a:r>
            <a:r>
              <a:rPr sz="1600">
                <a:latin typeface="Courier"/>
                <a:ea typeface="Courier"/>
                <a:cs typeface="Courier"/>
                <a:sym typeface="Courier"/>
              </a:rPr>
              <a:t>));       </a:t>
            </a:r>
            <a:r>
              <a:rPr sz="1600" b="1" i="1">
                <a:solidFill>
                  <a:srgbClr val="005A9E"/>
                </a:solidFill>
                <a:latin typeface="Courier"/>
                <a:ea typeface="Courier"/>
                <a:cs typeface="Courier"/>
                <a:sym typeface="Courier"/>
              </a:rPr>
              <a:t>/* Context: AV events         */</a:t>
            </a:r>
          </a:p>
        </p:txBody>
      </p:sp>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182" name="Shape 182"/>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15</a:t>
            </a:fld>
            <a:endParaRPr sz="900">
              <a:solidFill>
                <a:srgbClr val="FFFFFF"/>
              </a:solidFill>
            </a:endParaRPr>
          </a:p>
        </p:txBody>
      </p:sp>
      <p:sp>
        <p:nvSpPr>
          <p:cNvPr id="183" name="Shape 183"/>
          <p:cNvSpPr>
            <a:spLocks noGrp="1"/>
          </p:cNvSpPr>
          <p:nvPr>
            <p:ph type="title"/>
          </p:nvPr>
        </p:nvSpPr>
        <p:spPr>
          <a:xfrm>
            <a:off x="455612" y="442276"/>
            <a:ext cx="8229601" cy="1143001"/>
          </a:xfrm>
          <a:prstGeom prst="rect">
            <a:avLst/>
          </a:prstGeom>
        </p:spPr>
        <p:txBody>
          <a:bodyPr>
            <a:normAutofit/>
          </a:bodyPr>
          <a:lstStyle>
            <a:lvl1pPr algn="ctr" defTabSz="448055">
              <a:defRPr sz="3528"/>
            </a:lvl1pPr>
          </a:lstStyle>
          <a:p>
            <a:pPr lvl="0">
              <a:defRPr sz="1800">
                <a:solidFill>
                  <a:srgbClr val="000000"/>
                </a:solidFill>
              </a:defRPr>
            </a:pPr>
            <a:r>
              <a:rPr sz="3528">
                <a:solidFill>
                  <a:srgbClr val="0071C5"/>
                </a:solidFill>
              </a:rPr>
              <a:t>Initialization:  Create Objects:  Memory Region</a:t>
            </a:r>
          </a:p>
        </p:txBody>
      </p:sp>
      <p:sp>
        <p:nvSpPr>
          <p:cNvPr id="184" name="Shape 184"/>
          <p:cNvSpPr/>
          <p:nvPr/>
        </p:nvSpPr>
        <p:spPr>
          <a:xfrm>
            <a:off x="1011766" y="4233333"/>
            <a:ext cx="7272868" cy="205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b="1">
                <a:solidFill>
                  <a:srgbClr val="004280"/>
                </a:solidFill>
              </a:rPr>
              <a:t>Hardware and Provider Dependencies</a:t>
            </a:r>
          </a:p>
          <a:p>
            <a:pPr marL="609600" lvl="0" indent="-609600">
              <a:buClr>
                <a:srgbClr val="004280"/>
              </a:buClr>
              <a:buSzPct val="100000"/>
              <a:buFont typeface="Arial"/>
              <a:buChar char="•"/>
            </a:pPr>
            <a:r>
              <a:rPr sz="2400" b="1">
                <a:solidFill>
                  <a:srgbClr val="004280"/>
                </a:solidFill>
              </a:rPr>
              <a:t>Simple:  register all memory with key 0</a:t>
            </a:r>
          </a:p>
          <a:p>
            <a:pPr marL="609600" lvl="0" indent="-609600">
              <a:buClr>
                <a:srgbClr val="004280"/>
              </a:buClr>
              <a:buSzPct val="100000"/>
              <a:buFont typeface="Arial"/>
              <a:buChar char="•"/>
            </a:pPr>
            <a:r>
              <a:rPr sz="2400">
                <a:solidFill>
                  <a:srgbClr val="004280"/>
                </a:solidFill>
              </a:rPr>
              <a:t>Dynamic memory regions may not be allowed</a:t>
            </a:r>
          </a:p>
          <a:p>
            <a:pPr marL="609600" lvl="0" indent="-609600">
              <a:buClr>
                <a:srgbClr val="004280"/>
              </a:buClr>
              <a:buSzPct val="100000"/>
              <a:buFont typeface="Arial"/>
              <a:buChar char="•"/>
            </a:pPr>
            <a:r>
              <a:rPr sz="2400">
                <a:solidFill>
                  <a:srgbClr val="004280"/>
                </a:solidFill>
              </a:rPr>
              <a:t>User specified key may not be allowed</a:t>
            </a:r>
          </a:p>
          <a:p>
            <a:pPr marL="609600" lvl="0" indent="-609600">
              <a:buClr>
                <a:srgbClr val="004280"/>
              </a:buClr>
              <a:buSzPct val="100000"/>
              <a:buFont typeface="Arial"/>
              <a:buChar char="•"/>
            </a:pPr>
            <a:r>
              <a:rPr sz="2400">
                <a:solidFill>
                  <a:srgbClr val="004280"/>
                </a:solidFill>
              </a:rPr>
              <a:t>Query/Hint your provider for capabilities!</a:t>
            </a:r>
          </a:p>
        </p:txBody>
      </p:sp>
      <p:sp>
        <p:nvSpPr>
          <p:cNvPr id="185" name="Shape 185"/>
          <p:cNvSpPr/>
          <p:nvPr/>
        </p:nvSpPr>
        <p:spPr>
          <a:xfrm>
            <a:off x="55154" y="1541780"/>
            <a:ext cx="9033692" cy="26187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ERRCHKSFI(fi_mr_reg(_g.domain,         </a:t>
            </a:r>
            <a:r>
              <a:rPr sz="1500" b="1" i="1">
                <a:solidFill>
                  <a:srgbClr val="005A9E"/>
                </a:solidFill>
                <a:latin typeface="Courier"/>
                <a:ea typeface="Courier"/>
                <a:cs typeface="Courier"/>
                <a:sym typeface="Courier"/>
              </a:rPr>
              <a:t>/* In:  Domain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a:t>
            </a:r>
            <a:r>
              <a:rPr sz="1500">
                <a:solidFill>
                  <a:srgbClr val="797979"/>
                </a:solidFill>
                <a:latin typeface="Courier"/>
                <a:ea typeface="Courier"/>
                <a:cs typeface="Courier"/>
                <a:sym typeface="Courier"/>
              </a:rPr>
              <a:t>0</a:t>
            </a:r>
            <a:r>
              <a:rPr sz="1500">
                <a:latin typeface="Courier"/>
                <a:ea typeface="Courier"/>
                <a:cs typeface="Courier"/>
                <a:sym typeface="Courier"/>
              </a:rPr>
              <a:t>,                 </a:t>
            </a:r>
            <a:r>
              <a:rPr sz="1500" b="1" i="1">
                <a:solidFill>
                  <a:srgbClr val="005A9E"/>
                </a:solidFill>
                <a:latin typeface="Courier"/>
                <a:ea typeface="Courier"/>
                <a:cs typeface="Courier"/>
                <a:sym typeface="Courier"/>
              </a:rPr>
              <a:t>/* In:  Lower address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UINT64_MAX,        </a:t>
            </a:r>
            <a:r>
              <a:rPr sz="1500" b="1" i="1">
                <a:solidFill>
                  <a:srgbClr val="005A9E"/>
                </a:solidFill>
                <a:latin typeface="Courier"/>
                <a:ea typeface="Courier"/>
                <a:cs typeface="Courier"/>
                <a:sym typeface="Courier"/>
              </a:rPr>
              <a:t>/* In:  Upper address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FI_REMOTE_READ </a:t>
            </a:r>
            <a:r>
              <a:rPr sz="1500">
                <a:solidFill>
                  <a:srgbClr val="797979"/>
                </a:solidFill>
                <a:latin typeface="Courier"/>
                <a:ea typeface="Courier"/>
                <a:cs typeface="Courier"/>
                <a:sym typeface="Courier"/>
              </a:rPr>
              <a:t>|</a:t>
            </a:r>
            <a:r>
              <a:rPr sz="1500">
                <a:latin typeface="Courier"/>
                <a:ea typeface="Courier"/>
                <a:cs typeface="Courier"/>
                <a:sym typeface="Courier"/>
              </a:rPr>
              <a:t>   </a:t>
            </a:r>
            <a:r>
              <a:rPr sz="1500" b="1" i="1">
                <a:solidFill>
                  <a:srgbClr val="005A9E"/>
                </a:solidFill>
                <a:latin typeface="Courier"/>
                <a:ea typeface="Courier"/>
                <a:cs typeface="Courier"/>
                <a:sym typeface="Courier"/>
              </a:rPr>
              <a:t>/* In:  Expose MR for read/write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FI_REMOTE_WRITE,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a:t>
            </a:r>
            <a:r>
              <a:rPr sz="1500">
                <a:solidFill>
                  <a:srgbClr val="797979"/>
                </a:solidFill>
                <a:latin typeface="Courier"/>
                <a:ea typeface="Courier"/>
                <a:cs typeface="Courier"/>
                <a:sym typeface="Courier"/>
              </a:rPr>
              <a:t>0</a:t>
            </a:r>
            <a:r>
              <a:rPr sz="1500">
                <a:latin typeface="Courier"/>
                <a:ea typeface="Courier"/>
                <a:cs typeface="Courier"/>
                <a:sym typeface="Courier"/>
              </a:rPr>
              <a:t>,                 </a:t>
            </a:r>
            <a:r>
              <a:rPr sz="1500" b="1" i="1">
                <a:solidFill>
                  <a:srgbClr val="005A9E"/>
                </a:solidFill>
                <a:latin typeface="Courier"/>
                <a:ea typeface="Courier"/>
                <a:cs typeface="Courier"/>
                <a:sym typeface="Courier"/>
              </a:rPr>
              <a:t>/* In:  offset                    */</a:t>
            </a:r>
            <a:endParaRPr sz="15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a:t>
            </a:r>
            <a:r>
              <a:rPr sz="1500">
                <a:solidFill>
                  <a:srgbClr val="797979"/>
                </a:solidFill>
                <a:latin typeface="Courier"/>
                <a:ea typeface="Courier"/>
                <a:cs typeface="Courier"/>
                <a:sym typeface="Courier"/>
              </a:rPr>
              <a:t>0ULL</a:t>
            </a:r>
            <a:r>
              <a:rPr sz="1500">
                <a:latin typeface="Courier"/>
                <a:ea typeface="Courier"/>
                <a:cs typeface="Courier"/>
                <a:sym typeface="Courier"/>
              </a:rPr>
              <a:t>,              </a:t>
            </a:r>
            <a:r>
              <a:rPr sz="1500" b="1" i="1">
                <a:solidFill>
                  <a:srgbClr val="005A9E"/>
                </a:solidFill>
                <a:latin typeface="Courier"/>
                <a:ea typeface="Courier"/>
                <a:cs typeface="Courier"/>
                <a:sym typeface="Courier"/>
              </a:rPr>
              <a:t>/* In:  requested key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FI_MR_KEY,         </a:t>
            </a:r>
            <a:r>
              <a:rPr sz="1500" b="1" i="1">
                <a:solidFill>
                  <a:srgbClr val="005A9E"/>
                </a:solidFill>
                <a:latin typeface="Courier"/>
                <a:ea typeface="Courier"/>
                <a:cs typeface="Courier"/>
                <a:sym typeface="Courier"/>
              </a:rPr>
              <a:t>/* In:  specifies to use key field*/</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a:t>
            </a:r>
            <a:r>
              <a:rPr sz="1500">
                <a:solidFill>
                  <a:srgbClr val="797979"/>
                </a:solidFill>
                <a:latin typeface="Courier"/>
                <a:ea typeface="Courier"/>
                <a:cs typeface="Courier"/>
                <a:sym typeface="Courier"/>
              </a:rPr>
              <a:t>&amp;</a:t>
            </a:r>
            <a:r>
              <a:rPr sz="1500">
                <a:latin typeface="Courier"/>
                <a:ea typeface="Courier"/>
                <a:cs typeface="Courier"/>
                <a:sym typeface="Courier"/>
              </a:rPr>
              <a:t>_g.mr,            </a:t>
            </a:r>
            <a:r>
              <a:rPr sz="1500" b="1" i="1">
                <a:solidFill>
                  <a:srgbClr val="005A9E"/>
                </a:solidFill>
                <a:latin typeface="Courier"/>
                <a:ea typeface="Courier"/>
                <a:cs typeface="Courier"/>
                <a:sym typeface="Courier"/>
              </a:rPr>
              <a:t>/* Out: memregion object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latin typeface="Courier"/>
                <a:ea typeface="Courier"/>
                <a:cs typeface="Courier"/>
                <a:sym typeface="Courier"/>
              </a:rPr>
              <a:t>                      </a:t>
            </a:r>
            <a:r>
              <a:rPr sz="1500">
                <a:solidFill>
                  <a:srgbClr val="008F00"/>
                </a:solidFill>
                <a:latin typeface="Courier"/>
                <a:ea typeface="Courier"/>
                <a:cs typeface="Courier"/>
                <a:sym typeface="Courier"/>
              </a:rPr>
              <a:t>NULL</a:t>
            </a:r>
            <a:r>
              <a:rPr sz="1500">
                <a:latin typeface="Courier"/>
                <a:ea typeface="Courier"/>
                <a:cs typeface="Courier"/>
                <a:sym typeface="Courier"/>
              </a:rPr>
              <a:t>));            </a:t>
            </a:r>
            <a:r>
              <a:rPr sz="1500" b="1" i="1">
                <a:solidFill>
                  <a:srgbClr val="005A9E"/>
                </a:solidFill>
                <a:latin typeface="Courier"/>
                <a:ea typeface="Courier"/>
                <a:cs typeface="Courier"/>
                <a:sym typeface="Courier"/>
              </a:rPr>
              <a:t>/* Context: memregion events      */</a:t>
            </a:r>
          </a:p>
        </p:txBody>
      </p:sp>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16</a:t>
            </a:fld>
            <a:endParaRPr sz="900">
              <a:solidFill>
                <a:srgbClr val="FFFFFF"/>
              </a:solidFill>
            </a:endParaRPr>
          </a:p>
        </p:txBody>
      </p:sp>
      <p:sp>
        <p:nvSpPr>
          <p:cNvPr id="188" name="Shape 188"/>
          <p:cNvSpPr>
            <a:spLocks noGrp="1"/>
          </p:cNvSpPr>
          <p:nvPr>
            <p:ph type="title"/>
          </p:nvPr>
        </p:nvSpPr>
        <p:spPr>
          <a:xfrm>
            <a:off x="455612" y="442276"/>
            <a:ext cx="8229601" cy="1143001"/>
          </a:xfrm>
          <a:prstGeom prst="rect">
            <a:avLst/>
          </a:prstGeom>
        </p:spPr>
        <p:txBody>
          <a:bodyPr>
            <a:normAutofit/>
          </a:bodyPr>
          <a:lstStyle>
            <a:lvl1pPr algn="ctr">
              <a:defRPr sz="3200"/>
            </a:lvl1pPr>
          </a:lstStyle>
          <a:p>
            <a:pPr lvl="0">
              <a:defRPr sz="1800">
                <a:solidFill>
                  <a:srgbClr val="000000"/>
                </a:solidFill>
              </a:defRPr>
            </a:pPr>
            <a:r>
              <a:rPr sz="3200">
                <a:solidFill>
                  <a:srgbClr val="0071C5"/>
                </a:solidFill>
              </a:rPr>
              <a:t>Initialization:  Bind to Associate Objects</a:t>
            </a:r>
          </a:p>
        </p:txBody>
      </p:sp>
      <p:sp>
        <p:nvSpPr>
          <p:cNvPr id="189" name="Shape 189"/>
          <p:cNvSpPr/>
          <p:nvPr/>
        </p:nvSpPr>
        <p:spPr>
          <a:xfrm>
            <a:off x="436033" y="3757576"/>
            <a:ext cx="8271934" cy="284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b="1">
                <a:solidFill>
                  <a:srgbClr val="004280"/>
                </a:solidFill>
              </a:rPr>
              <a:t>What is Bind?</a:t>
            </a:r>
          </a:p>
          <a:p>
            <a:pPr marL="609600" lvl="0" indent="-609600">
              <a:buClr>
                <a:srgbClr val="004280"/>
              </a:buClr>
              <a:buSzPct val="100000"/>
              <a:buFont typeface="Arial"/>
              <a:buChar char="•"/>
            </a:pPr>
            <a:r>
              <a:rPr sz="2400">
                <a:solidFill>
                  <a:srgbClr val="004280"/>
                </a:solidFill>
              </a:rPr>
              <a:t>Associates and connects objects and resources</a:t>
            </a:r>
          </a:p>
          <a:p>
            <a:pPr marL="609600" lvl="0" indent="-609600">
              <a:buClr>
                <a:srgbClr val="004280"/>
              </a:buClr>
              <a:buSzPct val="100000"/>
              <a:buFont typeface="Arial"/>
              <a:buChar char="•"/>
            </a:pPr>
            <a:r>
              <a:rPr sz="2400">
                <a:solidFill>
                  <a:srgbClr val="004280"/>
                </a:solidFill>
              </a:rPr>
              <a:t>Counter to Endpoint</a:t>
            </a:r>
          </a:p>
          <a:p>
            <a:pPr marL="609600" lvl="0" indent="-609600">
              <a:buClr>
                <a:srgbClr val="004280"/>
              </a:buClr>
              <a:buSzPct val="100000"/>
              <a:buFont typeface="Arial"/>
              <a:buChar char="•"/>
            </a:pPr>
            <a:r>
              <a:rPr sz="2400">
                <a:solidFill>
                  <a:srgbClr val="004280"/>
                </a:solidFill>
              </a:rPr>
              <a:t>Completion Queue to Endpoint</a:t>
            </a:r>
          </a:p>
          <a:p>
            <a:pPr marL="609600" lvl="0" indent="-609600">
              <a:buClr>
                <a:srgbClr val="004280"/>
              </a:buClr>
              <a:buSzPct val="100000"/>
              <a:buFont typeface="Arial"/>
              <a:buChar char="•"/>
            </a:pPr>
            <a:r>
              <a:rPr sz="2400">
                <a:solidFill>
                  <a:srgbClr val="004280"/>
                </a:solidFill>
              </a:rPr>
              <a:t>Counter to Memory Region</a:t>
            </a:r>
          </a:p>
          <a:p>
            <a:pPr marL="609600" lvl="0" indent="-609600">
              <a:buClr>
                <a:srgbClr val="004280"/>
              </a:buClr>
              <a:buSzPct val="100000"/>
              <a:buFont typeface="Arial"/>
              <a:buChar char="•"/>
            </a:pPr>
            <a:r>
              <a:rPr sz="2400">
                <a:solidFill>
                  <a:srgbClr val="004280"/>
                </a:solidFill>
              </a:rPr>
              <a:t>Endpoint to Address Vector</a:t>
            </a:r>
          </a:p>
          <a:p>
            <a:pPr marL="609600" lvl="0" indent="-609600">
              <a:buClr>
                <a:srgbClr val="004280"/>
              </a:buClr>
              <a:buSzPct val="100000"/>
              <a:buFont typeface="Arial"/>
              <a:buChar char="•"/>
            </a:pPr>
            <a:r>
              <a:rPr sz="2400">
                <a:solidFill>
                  <a:srgbClr val="004280"/>
                </a:solidFill>
              </a:rPr>
              <a:t>Memory Region to Endpoint</a:t>
            </a:r>
          </a:p>
        </p:txBody>
      </p:sp>
      <p:sp>
        <p:nvSpPr>
          <p:cNvPr id="190" name="Shape 190"/>
          <p:cNvSpPr/>
          <p:nvPr/>
        </p:nvSpPr>
        <p:spPr>
          <a:xfrm>
            <a:off x="311514" y="885099"/>
            <a:ext cx="8520973" cy="27584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Bind the counters and CQ to the endpoint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ERRCHKSFI(fi_bind(</a:t>
            </a:r>
            <a:r>
              <a:rPr sz="1600">
                <a:solidFill>
                  <a:srgbClr val="797979"/>
                </a:solidFill>
                <a:latin typeface="Courier"/>
                <a:ea typeface="Courier"/>
                <a:cs typeface="Courier"/>
                <a:sym typeface="Courier"/>
              </a:rPr>
              <a:t>&amp;</a:t>
            </a:r>
            <a:r>
              <a:rPr sz="1600">
                <a:latin typeface="Courier"/>
                <a:ea typeface="Courier"/>
                <a:cs typeface="Courier"/>
                <a:sym typeface="Courier"/>
              </a:rPr>
              <a:t>_g.endpoint</a:t>
            </a:r>
            <a:r>
              <a:rPr sz="1600">
                <a:solidFill>
                  <a:srgbClr val="797979"/>
                </a:solidFill>
                <a:latin typeface="Courier"/>
                <a:ea typeface="Courier"/>
                <a:cs typeface="Courier"/>
                <a:sym typeface="Courier"/>
              </a:rPr>
              <a:t>-&gt;</a:t>
            </a:r>
            <a:r>
              <a:rPr sz="1600">
                <a:latin typeface="Courier"/>
                <a:ea typeface="Courier"/>
                <a:cs typeface="Courier"/>
                <a:sym typeface="Courier"/>
              </a:rPr>
              <a:t>fid,</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solidFill>
                  <a:srgbClr val="4F9192"/>
                </a:solidFill>
                <a:latin typeface="Courier"/>
                <a:ea typeface="Courier"/>
                <a:cs typeface="Courier"/>
                <a:sym typeface="Courier"/>
              </a:rPr>
              <a:t>                    </a:t>
            </a:r>
            <a:r>
              <a:rPr sz="1600">
                <a:solidFill>
                  <a:srgbClr val="797979"/>
                </a:solidFill>
                <a:latin typeface="Courier"/>
                <a:ea typeface="Courier"/>
                <a:cs typeface="Courier"/>
                <a:sym typeface="Courier"/>
              </a:rPr>
              <a:t>&amp;</a:t>
            </a:r>
            <a:r>
              <a:rPr sz="1600">
                <a:solidFill>
                  <a:srgbClr val="4F9192"/>
                </a:solidFill>
                <a:latin typeface="Courier"/>
                <a:ea typeface="Courier"/>
                <a:cs typeface="Courier"/>
                <a:sym typeface="Courier"/>
              </a:rPr>
              <a:t>_g.putcntr</a:t>
            </a:r>
            <a:r>
              <a:rPr sz="1600">
                <a:solidFill>
                  <a:srgbClr val="797979"/>
                </a:solidFill>
                <a:latin typeface="Courier"/>
                <a:ea typeface="Courier"/>
                <a:cs typeface="Courier"/>
                <a:sym typeface="Courier"/>
              </a:rPr>
              <a:t>-&gt;</a:t>
            </a:r>
            <a:r>
              <a:rPr sz="1600">
                <a:solidFill>
                  <a:srgbClr val="4F9192"/>
                </a:solidFill>
                <a:latin typeface="Courier"/>
                <a:ea typeface="Courier"/>
                <a:cs typeface="Courier"/>
                <a:sym typeface="Courier"/>
              </a:rPr>
              <a:t>fid,</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FI_WRITE));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ERRCHKSFI(fi_bind(</a:t>
            </a:r>
            <a:r>
              <a:rPr sz="1600">
                <a:solidFill>
                  <a:srgbClr val="797979"/>
                </a:solidFill>
                <a:latin typeface="Courier"/>
                <a:ea typeface="Courier"/>
                <a:cs typeface="Courier"/>
                <a:sym typeface="Courier"/>
              </a:rPr>
              <a:t>&amp;</a:t>
            </a:r>
            <a:r>
              <a:rPr sz="1600">
                <a:latin typeface="Courier"/>
                <a:ea typeface="Courier"/>
                <a:cs typeface="Courier"/>
                <a:sym typeface="Courier"/>
              </a:rPr>
              <a:t>_g.endpoint</a:t>
            </a:r>
            <a:r>
              <a:rPr sz="1600">
                <a:solidFill>
                  <a:srgbClr val="797979"/>
                </a:solidFill>
                <a:latin typeface="Courier"/>
                <a:ea typeface="Courier"/>
                <a:cs typeface="Courier"/>
                <a:sym typeface="Courier"/>
              </a:rPr>
              <a:t>-&gt;</a:t>
            </a:r>
            <a:r>
              <a:rPr sz="1600">
                <a:latin typeface="Courier"/>
                <a:ea typeface="Courier"/>
                <a:cs typeface="Courier"/>
                <a:sym typeface="Courier"/>
              </a:rPr>
              <a:t>fid,</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solidFill>
                  <a:srgbClr val="4F9192"/>
                </a:solidFill>
                <a:latin typeface="Courier"/>
                <a:ea typeface="Courier"/>
                <a:cs typeface="Courier"/>
                <a:sym typeface="Courier"/>
              </a:rPr>
              <a:t>                    </a:t>
            </a:r>
            <a:r>
              <a:rPr sz="1600">
                <a:solidFill>
                  <a:srgbClr val="797979"/>
                </a:solidFill>
                <a:latin typeface="Courier"/>
                <a:ea typeface="Courier"/>
                <a:cs typeface="Courier"/>
                <a:sym typeface="Courier"/>
              </a:rPr>
              <a:t>&amp;</a:t>
            </a:r>
            <a:r>
              <a:rPr sz="1600">
                <a:solidFill>
                  <a:srgbClr val="4F9192"/>
                </a:solidFill>
                <a:latin typeface="Courier"/>
                <a:ea typeface="Courier"/>
                <a:cs typeface="Courier"/>
                <a:sym typeface="Courier"/>
              </a:rPr>
              <a:t>_g.getcntr</a:t>
            </a:r>
            <a:r>
              <a:rPr sz="1600">
                <a:solidFill>
                  <a:srgbClr val="797979"/>
                </a:solidFill>
                <a:latin typeface="Courier"/>
                <a:ea typeface="Courier"/>
                <a:cs typeface="Courier"/>
                <a:sym typeface="Courier"/>
              </a:rPr>
              <a:t>-&gt;</a:t>
            </a:r>
            <a:r>
              <a:rPr sz="1600">
                <a:solidFill>
                  <a:srgbClr val="4F9192"/>
                </a:solidFill>
                <a:latin typeface="Courier"/>
                <a:ea typeface="Courier"/>
                <a:cs typeface="Courier"/>
                <a:sym typeface="Courier"/>
              </a:rPr>
              <a:t>fid,</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FI_READ));</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Other object associations */</a:t>
            </a:r>
          </a:p>
        </p:txBody>
      </p:sp>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193" name="Shape 193"/>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17</a:t>
            </a:fld>
            <a:endParaRPr sz="900">
              <a:solidFill>
                <a:srgbClr val="FFFFFF"/>
              </a:solidFill>
            </a:endParaRPr>
          </a:p>
        </p:txBody>
      </p:sp>
      <p:sp>
        <p:nvSpPr>
          <p:cNvPr id="194" name="Shape 194"/>
          <p:cNvSpPr>
            <a:spLocks noGrp="1"/>
          </p:cNvSpPr>
          <p:nvPr>
            <p:ph type="title"/>
          </p:nvPr>
        </p:nvSpPr>
        <p:spPr>
          <a:xfrm>
            <a:off x="421746" y="0"/>
            <a:ext cx="8229601" cy="1143000"/>
          </a:xfrm>
          <a:prstGeom prst="rect">
            <a:avLst/>
          </a:prstGeom>
        </p:spPr>
        <p:txBody>
          <a:bodyPr>
            <a:normAutofit/>
          </a:bodyPr>
          <a:lstStyle>
            <a:lvl1pPr algn="ctr">
              <a:defRPr sz="3200"/>
            </a:lvl1pPr>
          </a:lstStyle>
          <a:p>
            <a:pPr lvl="0">
              <a:defRPr sz="1800">
                <a:solidFill>
                  <a:srgbClr val="000000"/>
                </a:solidFill>
              </a:defRPr>
            </a:pPr>
            <a:r>
              <a:rPr sz="3200">
                <a:solidFill>
                  <a:srgbClr val="0071C5"/>
                </a:solidFill>
              </a:rPr>
              <a:t>Initialization:  Enable the Endpoints and Exchange AV Information</a:t>
            </a:r>
          </a:p>
        </p:txBody>
      </p:sp>
      <p:sp>
        <p:nvSpPr>
          <p:cNvPr id="195" name="Shape 195"/>
          <p:cNvSpPr/>
          <p:nvPr/>
        </p:nvSpPr>
        <p:spPr>
          <a:xfrm>
            <a:off x="413595" y="4437026"/>
            <a:ext cx="8779387" cy="205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b="1">
                <a:solidFill>
                  <a:srgbClr val="004280"/>
                </a:solidFill>
              </a:rPr>
              <a:t>AV Exchange via published endpoint names:</a:t>
            </a:r>
          </a:p>
          <a:p>
            <a:pPr marL="609600" lvl="0" indent="-609600">
              <a:buClr>
                <a:srgbClr val="004280"/>
              </a:buClr>
              <a:buSzPct val="100000"/>
              <a:buFont typeface="Arial"/>
              <a:buChar char="•"/>
            </a:pPr>
            <a:r>
              <a:rPr sz="2400">
                <a:solidFill>
                  <a:srgbClr val="004280"/>
                </a:solidFill>
              </a:rPr>
              <a:t>Commit bind associations with fi_enable</a:t>
            </a:r>
          </a:p>
          <a:p>
            <a:pPr marL="609600" lvl="0" indent="-609600">
              <a:buClr>
                <a:srgbClr val="004280"/>
              </a:buClr>
              <a:buSzPct val="100000"/>
              <a:buFont typeface="Arial"/>
              <a:buChar char="•"/>
            </a:pPr>
            <a:r>
              <a:rPr sz="2400">
                <a:solidFill>
                  <a:srgbClr val="004280"/>
                </a:solidFill>
              </a:rPr>
              <a:t>Exchange address names with scalable database</a:t>
            </a:r>
          </a:p>
          <a:p>
            <a:pPr marL="609600" lvl="0" indent="-609600">
              <a:buClr>
                <a:srgbClr val="004280"/>
              </a:buClr>
              <a:buSzPct val="100000"/>
              <a:buFont typeface="Arial"/>
              <a:buChar char="•"/>
            </a:pPr>
            <a:r>
              <a:rPr sz="2400">
                <a:solidFill>
                  <a:srgbClr val="004280"/>
                </a:solidFill>
              </a:rPr>
              <a:t>SFI has connection management apis(outside scope)</a:t>
            </a:r>
          </a:p>
        </p:txBody>
      </p:sp>
      <p:sp>
        <p:nvSpPr>
          <p:cNvPr id="196" name="Shape 196"/>
          <p:cNvSpPr/>
          <p:nvPr/>
        </p:nvSpPr>
        <p:spPr>
          <a:xfrm>
            <a:off x="367625" y="1033780"/>
            <a:ext cx="8408750" cy="32410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i="1">
                <a:solidFill>
                  <a:srgbClr val="005A9E"/>
                </a:solidFill>
                <a:latin typeface="Courier"/>
                <a:ea typeface="Courier"/>
                <a:cs typeface="Courier"/>
                <a:sym typeface="Courier"/>
              </a:rPr>
              <a:t>/*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Enable the endpoints for communication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ERRCHKSFI(fi_enable(_g.endpoint));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ERRCHKSFI(fi_enable(_g.endpoint_tag));</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Exchange endpoint addresses using scalable database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or job launcher, in this case, use interfaces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ERRCHKSFI(fi_getname((</a:t>
            </a:r>
            <a:r>
              <a:rPr sz="1600">
                <a:solidFill>
                  <a:srgbClr val="C01E51"/>
                </a:solidFill>
                <a:latin typeface="Courier"/>
                <a:ea typeface="Courier"/>
                <a:cs typeface="Courier"/>
                <a:sym typeface="Courier"/>
              </a:rPr>
              <a:t>fid_t</a:t>
            </a:r>
            <a:r>
              <a:rPr sz="1600">
                <a:latin typeface="Courier"/>
                <a:ea typeface="Courier"/>
                <a:cs typeface="Courier"/>
                <a:sym typeface="Courier"/>
              </a:rPr>
              <a:t>)_g.endpoint, _g.epname, </a:t>
            </a:r>
            <a:r>
              <a:rPr sz="1600">
                <a:solidFill>
                  <a:srgbClr val="797979"/>
                </a:solidFill>
                <a:latin typeface="Courier"/>
                <a:ea typeface="Courier"/>
                <a:cs typeface="Courier"/>
                <a:sym typeface="Courier"/>
              </a:rPr>
              <a:t>&amp;</a:t>
            </a:r>
            <a:r>
              <a:rPr sz="1600">
                <a:latin typeface="Courier"/>
                <a:ea typeface="Courier"/>
                <a:cs typeface="Courier"/>
                <a:sym typeface="Courier"/>
              </a:rPr>
              <a:t>epnamelen));</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i="1">
                <a:solidFill>
                  <a:srgbClr val="005A9E"/>
                </a:solidFill>
                <a:latin typeface="Courier"/>
                <a:ea typeface="Courier"/>
                <a:cs typeface="Courier"/>
                <a:sym typeface="Courier"/>
              </a:rPr>
              <a:t> /* Use scalable database to exchange names */</a:t>
            </a:r>
          </a:p>
        </p:txBody>
      </p:sp>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199" name="Shape 199"/>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18</a:t>
            </a:fld>
            <a:endParaRPr sz="900">
              <a:solidFill>
                <a:srgbClr val="FFFFFF"/>
              </a:solidFill>
            </a:endParaRPr>
          </a:p>
        </p:txBody>
      </p:sp>
      <p:sp>
        <p:nvSpPr>
          <p:cNvPr id="200" name="Shape 200"/>
          <p:cNvSpPr>
            <a:spLocks noGrp="1"/>
          </p:cNvSpPr>
          <p:nvPr>
            <p:ph type="title"/>
          </p:nvPr>
        </p:nvSpPr>
        <p:spPr>
          <a:xfrm>
            <a:off x="421746" y="0"/>
            <a:ext cx="8229601" cy="1143000"/>
          </a:xfrm>
          <a:prstGeom prst="rect">
            <a:avLst/>
          </a:prstGeom>
        </p:spPr>
        <p:txBody>
          <a:bodyPr>
            <a:normAutofit/>
          </a:bodyPr>
          <a:lstStyle>
            <a:lvl1pPr algn="ctr">
              <a:defRPr sz="3200"/>
            </a:lvl1pPr>
          </a:lstStyle>
          <a:p>
            <a:pPr lvl="0">
              <a:defRPr sz="1800">
                <a:solidFill>
                  <a:srgbClr val="000000"/>
                </a:solidFill>
              </a:defRPr>
            </a:pPr>
            <a:r>
              <a:rPr sz="3200">
                <a:solidFill>
                  <a:srgbClr val="0071C5"/>
                </a:solidFill>
              </a:rPr>
              <a:t>Initialization:  Map the Exchanged Address Names</a:t>
            </a:r>
          </a:p>
        </p:txBody>
      </p:sp>
      <p:sp>
        <p:nvSpPr>
          <p:cNvPr id="201" name="Shape 201"/>
          <p:cNvSpPr/>
          <p:nvPr/>
        </p:nvSpPr>
        <p:spPr>
          <a:xfrm>
            <a:off x="897464" y="4224868"/>
            <a:ext cx="7188201" cy="205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b="1">
                <a:solidFill>
                  <a:srgbClr val="004280"/>
                </a:solidFill>
              </a:rPr>
              <a:t>Address Registration:</a:t>
            </a:r>
          </a:p>
          <a:p>
            <a:pPr marL="609600" lvl="0" indent="-609600">
              <a:buClr>
                <a:srgbClr val="004280"/>
              </a:buClr>
              <a:buSzPct val="100000"/>
              <a:buFont typeface="Arial"/>
              <a:buChar char="•"/>
            </a:pPr>
            <a:r>
              <a:rPr sz="2400">
                <a:solidFill>
                  <a:srgbClr val="004280"/>
                </a:solidFill>
              </a:rPr>
              <a:t>Register address names with SFI</a:t>
            </a:r>
          </a:p>
          <a:p>
            <a:pPr marL="609600" lvl="0" indent="-609600">
              <a:buClr>
                <a:srgbClr val="004280"/>
              </a:buClr>
              <a:buSzPct val="100000"/>
              <a:buFont typeface="Arial"/>
              <a:buChar char="•"/>
            </a:pPr>
            <a:r>
              <a:rPr sz="2400">
                <a:solidFill>
                  <a:srgbClr val="004280"/>
                </a:solidFill>
              </a:rPr>
              <a:t>Clean up resources</a:t>
            </a:r>
          </a:p>
          <a:p>
            <a:pPr marL="609600" lvl="0" indent="-609600">
              <a:buClr>
                <a:srgbClr val="004280"/>
              </a:buClr>
              <a:buSzPct val="100000"/>
              <a:buFont typeface="Arial"/>
              <a:buChar char="•"/>
            </a:pPr>
            <a:r>
              <a:rPr sz="2400">
                <a:solidFill>
                  <a:srgbClr val="004280"/>
                </a:solidFill>
              </a:rPr>
              <a:t>Initialization is done.  It’s easy from here on!</a:t>
            </a:r>
          </a:p>
        </p:txBody>
      </p:sp>
      <p:sp>
        <p:nvSpPr>
          <p:cNvPr id="202" name="Shape 202"/>
          <p:cNvSpPr/>
          <p:nvPr/>
        </p:nvSpPr>
        <p:spPr>
          <a:xfrm>
            <a:off x="118251" y="1046480"/>
            <a:ext cx="8907498" cy="22631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Map the addresses into an address vector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The addressing mode is logical so destinations can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be addressed by index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ERRCHKSFI(fi_av_map(_g.av,       </a:t>
            </a:r>
            <a:r>
              <a:rPr sz="1400" b="1" i="1">
                <a:solidFill>
                  <a:srgbClr val="005A9E"/>
                </a:solidFill>
                <a:latin typeface="Courier"/>
                <a:ea typeface="Courier"/>
                <a:cs typeface="Courier"/>
                <a:sym typeface="Courier"/>
              </a:rPr>
              <a:t>/* Address vector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addrNames,   </a:t>
            </a:r>
            <a:r>
              <a:rPr sz="1400" b="1" i="1">
                <a:solidFill>
                  <a:srgbClr val="005A9E"/>
                </a:solidFill>
                <a:latin typeface="Courier"/>
                <a:ea typeface="Courier"/>
                <a:cs typeface="Courier"/>
                <a:sym typeface="Courier"/>
              </a:rPr>
              <a:t>/* Array of address names, size of addrlen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_g.size,     </a:t>
            </a:r>
            <a:r>
              <a:rPr sz="1400" b="1" i="1">
                <a:solidFill>
                  <a:srgbClr val="005A9E"/>
                </a:solidFill>
                <a:latin typeface="Courier"/>
                <a:ea typeface="Courier"/>
                <a:cs typeface="Courier"/>
                <a:sym typeface="Courier"/>
              </a:rPr>
              <a:t>/* Count of addresses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008F00"/>
                </a:solidFill>
                <a:latin typeface="Courier"/>
                <a:ea typeface="Courier"/>
                <a:cs typeface="Courier"/>
                <a:sym typeface="Courier"/>
              </a:rPr>
              <a:t>NULL</a:t>
            </a:r>
            <a:r>
              <a:rPr sz="1400">
                <a:latin typeface="Courier"/>
                <a:ea typeface="Courier"/>
                <a:cs typeface="Courier"/>
                <a:sym typeface="Courier"/>
              </a:rPr>
              <a:t>,        </a:t>
            </a:r>
            <a:r>
              <a:rPr sz="1400" b="1" i="1">
                <a:solidFill>
                  <a:srgbClr val="005A9E"/>
                </a:solidFill>
                <a:latin typeface="Courier"/>
                <a:ea typeface="Courier"/>
                <a:cs typeface="Courier"/>
                <a:sym typeface="Courier"/>
              </a:rPr>
              <a:t>/* Output addresses, unused in logical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797979"/>
                </a:solidFill>
                <a:latin typeface="Courier"/>
                <a:ea typeface="Courier"/>
                <a:cs typeface="Courier"/>
                <a:sym typeface="Courier"/>
              </a:rPr>
              <a:t>0</a:t>
            </a:r>
            <a:r>
              <a:rPr sz="1400">
                <a:latin typeface="Courier"/>
                <a:ea typeface="Courier"/>
                <a:cs typeface="Courier"/>
                <a:sym typeface="Courier"/>
              </a:rPr>
              <a:t>));         </a:t>
            </a:r>
            <a:r>
              <a:rPr sz="1400" b="1" i="1">
                <a:solidFill>
                  <a:srgbClr val="005A9E"/>
                </a:solidFill>
                <a:latin typeface="Courier"/>
                <a:ea typeface="Courier"/>
                <a:cs typeface="Courier"/>
                <a:sym typeface="Courier"/>
              </a:rPr>
              <a:t>/* FLAGS:  none required  </a:t>
            </a:r>
            <a:r>
              <a:rPr sz="1400" i="1">
                <a:solidFill>
                  <a:srgbClr val="4F9192"/>
                </a:solidFill>
                <a:latin typeface="Courier"/>
                <a:ea typeface="Courier"/>
                <a:cs typeface="Courier"/>
                <a:sym typeface="Courier"/>
              </a:rPr>
              <a:t>                 */</a:t>
            </a:r>
          </a:p>
        </p:txBody>
      </p:sp>
    </p:spTree>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205" name="Shape 205"/>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19</a:t>
            </a:fld>
            <a:endParaRPr sz="900">
              <a:solidFill>
                <a:srgbClr val="FFFFFF"/>
              </a:solidFill>
            </a:endParaRPr>
          </a:p>
        </p:txBody>
      </p:sp>
      <p:sp>
        <p:nvSpPr>
          <p:cNvPr id="206" name="Shape 206"/>
          <p:cNvSpPr>
            <a:spLocks noGrp="1"/>
          </p:cNvSpPr>
          <p:nvPr>
            <p:ph type="title"/>
          </p:nvPr>
        </p:nvSpPr>
        <p:spPr>
          <a:xfrm>
            <a:off x="938212" y="-12700"/>
            <a:ext cx="8229601" cy="1143000"/>
          </a:xfrm>
          <a:prstGeom prst="rect">
            <a:avLst/>
          </a:prstGeom>
        </p:spPr>
        <p:txBody>
          <a:bodyPr>
            <a:normAutofit/>
          </a:bodyPr>
          <a:lstStyle>
            <a:lvl1pPr algn="ctr"/>
          </a:lstStyle>
          <a:p>
            <a:pPr lvl="0">
              <a:defRPr sz="1800">
                <a:solidFill>
                  <a:srgbClr val="000000"/>
                </a:solidFill>
              </a:defRPr>
            </a:pPr>
            <a:r>
              <a:rPr sz="3600">
                <a:solidFill>
                  <a:srgbClr val="0071C5"/>
                </a:solidFill>
              </a:rPr>
              <a:t>Symmetric Heap</a:t>
            </a:r>
          </a:p>
        </p:txBody>
      </p:sp>
      <p:sp>
        <p:nvSpPr>
          <p:cNvPr id="207" name="Shape 207"/>
          <p:cNvSpPr/>
          <p:nvPr/>
        </p:nvSpPr>
        <p:spPr>
          <a:xfrm>
            <a:off x="25071" y="2567098"/>
            <a:ext cx="3061358" cy="2720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a:solidFill>
                  <a:srgbClr val="004280"/>
                </a:solidFill>
              </a:rPr>
              <a:t>2 Options for symmetric heap</a:t>
            </a:r>
          </a:p>
          <a:p>
            <a:pPr marL="457200" lvl="0" indent="-457200">
              <a:buClr>
                <a:srgbClr val="004280"/>
              </a:buClr>
              <a:buSzPct val="100000"/>
              <a:buFont typeface="Arial"/>
              <a:buChar char="•"/>
            </a:pPr>
            <a:r>
              <a:rPr>
                <a:solidFill>
                  <a:srgbClr val="004280"/>
                </a:solidFill>
              </a:rPr>
              <a:t>Fixed allocation + suballocator</a:t>
            </a:r>
          </a:p>
          <a:p>
            <a:pPr marL="457200" lvl="0" indent="-457200">
              <a:buClr>
                <a:srgbClr val="004280"/>
              </a:buClr>
              <a:buSzPct val="100000"/>
              <a:buFont typeface="Arial"/>
              <a:buChar char="•"/>
            </a:pPr>
            <a:r>
              <a:rPr b="1" i="1">
                <a:solidFill>
                  <a:srgbClr val="004280"/>
                </a:solidFill>
              </a:rPr>
              <a:t>Dynamic allocation + Collectives (requires Broadcast, Allreduce, Barrier)</a:t>
            </a:r>
          </a:p>
        </p:txBody>
      </p:sp>
      <p:sp>
        <p:nvSpPr>
          <p:cNvPr id="208" name="Shape 208"/>
          <p:cNvSpPr/>
          <p:nvPr/>
        </p:nvSpPr>
        <p:spPr>
          <a:xfrm>
            <a:off x="34051" y="96016"/>
            <a:ext cx="3043398" cy="13487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void</a:t>
            </a:r>
            <a:r>
              <a:rPr sz="1200">
                <a:latin typeface="Courier"/>
                <a:ea typeface="Courier"/>
                <a:cs typeface="Courier"/>
                <a:sym typeface="Courier"/>
              </a:rPr>
              <a:t> </a:t>
            </a:r>
            <a:r>
              <a:rPr sz="1200">
                <a:solidFill>
                  <a:srgbClr val="0433FF"/>
                </a:solidFill>
                <a:latin typeface="Courier"/>
                <a:ea typeface="Courier"/>
                <a:cs typeface="Courier"/>
                <a:sym typeface="Courier"/>
              </a:rPr>
              <a:t>shfree</a:t>
            </a:r>
            <a:r>
              <a:rPr sz="1200">
                <a:latin typeface="Courier"/>
                <a:ea typeface="Courier"/>
                <a:cs typeface="Courier"/>
                <a:sym typeface="Courier"/>
              </a:rPr>
              <a:t> (</a:t>
            </a:r>
            <a:r>
              <a:rPr sz="1200">
                <a:solidFill>
                  <a:srgbClr val="C01E51"/>
                </a:solidFill>
                <a:latin typeface="Courier"/>
                <a:ea typeface="Courier"/>
                <a:cs typeface="Courier"/>
                <a:sym typeface="Courier"/>
              </a:rPr>
              <a:t>void</a:t>
            </a:r>
            <a:r>
              <a:rPr sz="1200">
                <a:latin typeface="Courier"/>
                <a:ea typeface="Courier"/>
                <a:cs typeface="Courier"/>
                <a:sym typeface="Courier"/>
              </a:rPr>
              <a:t> </a:t>
            </a:r>
            <a:r>
              <a:rPr sz="1200">
                <a:solidFill>
                  <a:srgbClr val="797979"/>
                </a:solidFill>
                <a:latin typeface="Courier"/>
                <a:ea typeface="Courier"/>
                <a:cs typeface="Courier"/>
                <a:sym typeface="Courier"/>
              </a:rPr>
              <a:t>*</a:t>
            </a:r>
            <a:r>
              <a:rPr sz="1200">
                <a:latin typeface="Courier"/>
                <a:ea typeface="Courier"/>
                <a:cs typeface="Courier"/>
                <a:sym typeface="Courier"/>
              </a:rPr>
              <a:t>ptr){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SHMEMI_Shfree(ptr);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void</a:t>
            </a:r>
            <a:r>
              <a:rPr sz="1200">
                <a:latin typeface="Courier"/>
                <a:ea typeface="Courier"/>
                <a:cs typeface="Courier"/>
                <a:sym typeface="Courier"/>
              </a:rPr>
              <a:t> </a:t>
            </a:r>
            <a:r>
              <a:rPr sz="1200">
                <a:solidFill>
                  <a:srgbClr val="797979"/>
                </a:solidFill>
                <a:latin typeface="Courier"/>
                <a:ea typeface="Courier"/>
                <a:cs typeface="Courier"/>
                <a:sym typeface="Courier"/>
              </a:rPr>
              <a:t>*</a:t>
            </a:r>
            <a:r>
              <a:rPr sz="1200">
                <a:solidFill>
                  <a:srgbClr val="0433FF"/>
                </a:solidFill>
                <a:latin typeface="Courier"/>
                <a:ea typeface="Courier"/>
                <a:cs typeface="Courier"/>
                <a:sym typeface="Courier"/>
              </a:rPr>
              <a:t>shmalloc</a:t>
            </a:r>
            <a:r>
              <a:rPr sz="1200">
                <a:latin typeface="Courier"/>
                <a:ea typeface="Courier"/>
                <a:cs typeface="Courier"/>
                <a:sym typeface="Courier"/>
              </a:rPr>
              <a:t> (</a:t>
            </a:r>
            <a:r>
              <a:rPr sz="1200">
                <a:solidFill>
                  <a:srgbClr val="C01E51"/>
                </a:solidFill>
                <a:latin typeface="Courier"/>
                <a:ea typeface="Courier"/>
                <a:cs typeface="Courier"/>
                <a:sym typeface="Courier"/>
              </a:rPr>
              <a:t>size_t</a:t>
            </a:r>
            <a:r>
              <a:rPr sz="1200">
                <a:latin typeface="Courier"/>
                <a:ea typeface="Courier"/>
                <a:cs typeface="Courier"/>
                <a:sym typeface="Courier"/>
              </a:rPr>
              <a:t> size){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a:t>
            </a:r>
            <a:r>
              <a:rPr sz="1200" b="1">
                <a:solidFill>
                  <a:srgbClr val="008F00"/>
                </a:solidFill>
                <a:latin typeface="Courier"/>
                <a:ea typeface="Courier"/>
                <a:cs typeface="Courier"/>
                <a:sym typeface="Courier"/>
              </a:rPr>
              <a:t>return</a:t>
            </a:r>
            <a:r>
              <a:rPr sz="1200">
                <a:latin typeface="Courier"/>
                <a:ea typeface="Courier"/>
                <a:cs typeface="Courier"/>
                <a:sym typeface="Courier"/>
              </a:rPr>
              <a:t> SHMEMI_Shmalloc(size);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a:t>
            </a:r>
          </a:p>
        </p:txBody>
      </p:sp>
      <p:sp>
        <p:nvSpPr>
          <p:cNvPr id="209" name="Shape 209"/>
          <p:cNvSpPr/>
          <p:nvPr/>
        </p:nvSpPr>
        <p:spPr>
          <a:xfrm>
            <a:off x="2840565" y="1614598"/>
            <a:ext cx="6195416" cy="4418966"/>
          </a:xfrm>
          <a:prstGeom prst="rect">
            <a:avLst/>
          </a:prstGeom>
          <a:solidFill>
            <a:srgbClr val="F5F5F5"/>
          </a:solidFill>
          <a:ln>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solidFill>
                  <a:srgbClr val="C01E51"/>
                </a:solidFill>
                <a:latin typeface="Courier"/>
                <a:ea typeface="Courier"/>
                <a:cs typeface="Courier"/>
                <a:sym typeface="Courier"/>
              </a:rPr>
              <a:t>void</a:t>
            </a:r>
            <a:r>
              <a:rPr sz="1400">
                <a:latin typeface="Courier"/>
                <a:ea typeface="Courier"/>
                <a:cs typeface="Courier"/>
                <a:sym typeface="Courier"/>
              </a:rPr>
              <a:t> </a:t>
            </a:r>
            <a:r>
              <a:rPr sz="1400">
                <a:solidFill>
                  <a:srgbClr val="0433FF"/>
                </a:solidFill>
                <a:latin typeface="Courier"/>
                <a:ea typeface="Courier"/>
                <a:cs typeface="Courier"/>
                <a:sym typeface="Courier"/>
              </a:rPr>
              <a:t>SHMEMI_Shfree</a:t>
            </a:r>
            <a:r>
              <a:rPr sz="1400">
                <a:latin typeface="Courier"/>
                <a:ea typeface="Courier"/>
                <a:cs typeface="Courier"/>
                <a:sym typeface="Courier"/>
              </a:rPr>
              <a:t>(</a:t>
            </a:r>
            <a:r>
              <a:rPr sz="1400">
                <a:solidFill>
                  <a:srgbClr val="C01E51"/>
                </a:solidFill>
                <a:latin typeface="Courier"/>
                <a:ea typeface="Courier"/>
                <a:cs typeface="Courier"/>
                <a:sym typeface="Courier"/>
              </a:rPr>
              <a:t>void</a:t>
            </a:r>
            <a:r>
              <a:rPr sz="1400">
                <a:latin typeface="Courier"/>
                <a:ea typeface="Courier"/>
                <a:cs typeface="Courier"/>
                <a:sym typeface="Courier"/>
              </a:rPr>
              <a:t> </a:t>
            </a:r>
            <a:r>
              <a:rPr sz="1400">
                <a:solidFill>
                  <a:srgbClr val="797979"/>
                </a:solidFill>
                <a:latin typeface="Courier"/>
                <a:ea typeface="Courier"/>
                <a:cs typeface="Courier"/>
                <a:sym typeface="Courier"/>
              </a:rPr>
              <a:t>*</a:t>
            </a:r>
            <a:r>
              <a:rPr sz="1400">
                <a:latin typeface="Courier"/>
                <a:ea typeface="Courier"/>
                <a:cs typeface="Courier"/>
                <a:sym typeface="Courier"/>
              </a:rPr>
              <a:t>ptr)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long</a:t>
            </a:r>
            <a:r>
              <a:rPr sz="1400">
                <a:latin typeface="Courier"/>
                <a:ea typeface="Courier"/>
                <a:cs typeface="Courier"/>
                <a:sym typeface="Courier"/>
              </a:rPr>
              <a:t>  page_sz </a:t>
            </a:r>
            <a:r>
              <a:rPr sz="1400">
                <a:solidFill>
                  <a:srgbClr val="797979"/>
                </a:solidFill>
                <a:latin typeface="Courier"/>
                <a:ea typeface="Courier"/>
                <a:cs typeface="Courier"/>
                <a:sym typeface="Courier"/>
              </a:rPr>
              <a:t>=</a:t>
            </a:r>
            <a:r>
              <a:rPr sz="1400">
                <a:latin typeface="Courier"/>
                <a:ea typeface="Courier"/>
                <a:cs typeface="Courier"/>
                <a:sym typeface="Courier"/>
              </a:rPr>
              <a:t> sysconf(_SC_PAGESIZE);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char</a:t>
            </a:r>
            <a:r>
              <a:rPr sz="1400">
                <a:latin typeface="Courier"/>
                <a:ea typeface="Courier"/>
                <a:cs typeface="Courier"/>
                <a:sym typeface="Courier"/>
              </a:rPr>
              <a:t> </a:t>
            </a:r>
            <a:r>
              <a:rPr sz="1400">
                <a:solidFill>
                  <a:srgbClr val="797979"/>
                </a:solidFill>
                <a:latin typeface="Courier"/>
                <a:ea typeface="Courier"/>
                <a:cs typeface="Courier"/>
                <a:sym typeface="Courier"/>
              </a:rPr>
              <a:t>*</a:t>
            </a:r>
            <a:r>
              <a:rPr sz="1400">
                <a:latin typeface="Courier"/>
                <a:ea typeface="Courier"/>
                <a:cs typeface="Courier"/>
                <a:sym typeface="Courier"/>
              </a:rPr>
              <a:t>back    </a:t>
            </a:r>
            <a:r>
              <a:rPr sz="1400">
                <a:solidFill>
                  <a:srgbClr val="797979"/>
                </a:solidFill>
                <a:latin typeface="Courier"/>
                <a:ea typeface="Courier"/>
                <a:cs typeface="Courier"/>
                <a:sym typeface="Courier"/>
              </a:rPr>
              <a:t>=</a:t>
            </a:r>
            <a:r>
              <a:rPr sz="1400">
                <a:latin typeface="Courier"/>
                <a:ea typeface="Courier"/>
                <a:cs typeface="Courier"/>
                <a:sym typeface="Courier"/>
              </a:rPr>
              <a:t> (</a:t>
            </a:r>
            <a:r>
              <a:rPr sz="1400">
                <a:solidFill>
                  <a:srgbClr val="C01E51"/>
                </a:solidFill>
                <a:latin typeface="Courier"/>
                <a:ea typeface="Courier"/>
                <a:cs typeface="Courier"/>
                <a:sym typeface="Courier"/>
              </a:rPr>
              <a:t>char</a:t>
            </a:r>
            <a:r>
              <a:rPr sz="1400">
                <a:solidFill>
                  <a:srgbClr val="797979"/>
                </a:solidFill>
                <a:latin typeface="Courier"/>
                <a:ea typeface="Courier"/>
                <a:cs typeface="Courier"/>
                <a:sym typeface="Courier"/>
              </a:rPr>
              <a:t>*</a:t>
            </a:r>
            <a:r>
              <a:rPr sz="1400">
                <a:latin typeface="Courier"/>
                <a:ea typeface="Courier"/>
                <a:cs typeface="Courier"/>
                <a:sym typeface="Courier"/>
              </a:rPr>
              <a:t>)ptr </a:t>
            </a:r>
            <a:r>
              <a:rPr sz="1400">
                <a:solidFill>
                  <a:srgbClr val="797979"/>
                </a:solidFill>
                <a:latin typeface="Courier"/>
                <a:ea typeface="Courier"/>
                <a:cs typeface="Courier"/>
                <a:sym typeface="Courier"/>
              </a:rPr>
              <a:t>-</a:t>
            </a:r>
            <a:r>
              <a:rPr sz="1400">
                <a:latin typeface="Courier"/>
                <a:ea typeface="Courier"/>
                <a:cs typeface="Courier"/>
                <a:sym typeface="Courier"/>
              </a:rPr>
              <a:t> page_sz;</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size_t</a:t>
            </a:r>
            <a:r>
              <a:rPr sz="1400">
                <a:latin typeface="Courier"/>
                <a:ea typeface="Courier"/>
                <a:cs typeface="Courier"/>
                <a:sym typeface="Courier"/>
              </a:rPr>
              <a:t> </a:t>
            </a:r>
            <a:r>
              <a:rPr sz="1400">
                <a:solidFill>
                  <a:srgbClr val="797979"/>
                </a:solidFill>
                <a:latin typeface="Courier"/>
                <a:ea typeface="Courier"/>
                <a:cs typeface="Courier"/>
                <a:sym typeface="Courier"/>
              </a:rPr>
              <a:t>*</a:t>
            </a:r>
            <a:r>
              <a:rPr sz="1400">
                <a:latin typeface="Courier"/>
                <a:ea typeface="Courier"/>
                <a:cs typeface="Courier"/>
                <a:sym typeface="Courier"/>
              </a:rPr>
              <a:t>valptr</a:t>
            </a:r>
            <a:r>
              <a:rPr sz="1400">
                <a:solidFill>
                  <a:srgbClr val="797979"/>
                </a:solidFill>
                <a:latin typeface="Courier"/>
                <a:ea typeface="Courier"/>
                <a:cs typeface="Courier"/>
                <a:sym typeface="Courier"/>
              </a:rPr>
              <a:t>=</a:t>
            </a:r>
            <a:r>
              <a:rPr sz="1400">
                <a:latin typeface="Courier"/>
                <a:ea typeface="Courier"/>
                <a:cs typeface="Courier"/>
                <a:sym typeface="Courier"/>
              </a:rPr>
              <a:t> (</a:t>
            </a:r>
            <a:r>
              <a:rPr sz="1400">
                <a:solidFill>
                  <a:srgbClr val="C01E51"/>
                </a:solidFill>
                <a:latin typeface="Courier"/>
                <a:ea typeface="Courier"/>
                <a:cs typeface="Courier"/>
                <a:sym typeface="Courier"/>
              </a:rPr>
              <a:t>size_t</a:t>
            </a:r>
            <a:r>
              <a:rPr sz="1400">
                <a:solidFill>
                  <a:srgbClr val="797979"/>
                </a:solidFill>
                <a:latin typeface="Courier"/>
                <a:ea typeface="Courier"/>
                <a:cs typeface="Courier"/>
                <a:sym typeface="Courier"/>
              </a:rPr>
              <a:t>*</a:t>
            </a:r>
            <a:r>
              <a:rPr sz="1400">
                <a:latin typeface="Courier"/>
                <a:ea typeface="Courier"/>
                <a:cs typeface="Courier"/>
                <a:sym typeface="Courier"/>
              </a:rPr>
              <a:t>)back;</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size_t</a:t>
            </a:r>
            <a:r>
              <a:rPr sz="1400">
                <a:latin typeface="Courier"/>
                <a:ea typeface="Courier"/>
                <a:cs typeface="Courier"/>
                <a:sym typeface="Courier"/>
              </a:rPr>
              <a:t> val   </a:t>
            </a:r>
            <a:r>
              <a:rPr sz="1400">
                <a:solidFill>
                  <a:srgbClr val="797979"/>
                </a:solidFill>
                <a:latin typeface="Courier"/>
                <a:ea typeface="Courier"/>
                <a:cs typeface="Courier"/>
                <a:sym typeface="Courier"/>
              </a:rPr>
              <a:t>=</a:t>
            </a:r>
            <a:r>
              <a:rPr sz="1400">
                <a:latin typeface="Courier"/>
                <a:ea typeface="Courier"/>
                <a:cs typeface="Courier"/>
                <a:sym typeface="Courier"/>
              </a:rPr>
              <a:t> </a:t>
            </a:r>
            <a:r>
              <a:rPr sz="1400">
                <a:solidFill>
                  <a:srgbClr val="797979"/>
                </a:solidFill>
                <a:latin typeface="Courier"/>
                <a:ea typeface="Courier"/>
                <a:cs typeface="Courier"/>
                <a:sym typeface="Courier"/>
              </a:rPr>
              <a:t>*</a:t>
            </a:r>
            <a:r>
              <a:rPr sz="1400">
                <a:latin typeface="Courier"/>
                <a:ea typeface="Courier"/>
                <a:cs typeface="Courier"/>
                <a:sym typeface="Courier"/>
              </a:rPr>
              <a:t>valptr;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4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SHMEMI_barrier();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munmap(back, val);</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solidFill>
                  <a:srgbClr val="C01E51"/>
                </a:solidFill>
                <a:latin typeface="Courier"/>
                <a:ea typeface="Courier"/>
                <a:cs typeface="Courier"/>
                <a:sym typeface="Courier"/>
              </a:rPr>
              <a:t>void</a:t>
            </a:r>
            <a:r>
              <a:rPr sz="1400">
                <a:latin typeface="Courier"/>
                <a:ea typeface="Courier"/>
                <a:cs typeface="Courier"/>
                <a:sym typeface="Courier"/>
              </a:rPr>
              <a:t> </a:t>
            </a:r>
            <a:r>
              <a:rPr sz="1400">
                <a:solidFill>
                  <a:srgbClr val="797979"/>
                </a:solidFill>
                <a:latin typeface="Courier"/>
                <a:ea typeface="Courier"/>
                <a:cs typeface="Courier"/>
                <a:sym typeface="Courier"/>
              </a:rPr>
              <a:t>*</a:t>
            </a:r>
            <a:r>
              <a:rPr sz="1400">
                <a:solidFill>
                  <a:srgbClr val="0433FF"/>
                </a:solidFill>
                <a:latin typeface="Courier"/>
                <a:ea typeface="Courier"/>
                <a:cs typeface="Courier"/>
                <a:sym typeface="Courier"/>
              </a:rPr>
              <a:t>SHMEMI_Shmalloc</a:t>
            </a:r>
            <a:r>
              <a:rPr sz="1400">
                <a:latin typeface="Courier"/>
                <a:ea typeface="Courier"/>
                <a:cs typeface="Courier"/>
                <a:sym typeface="Courier"/>
              </a:rPr>
              <a:t> (</a:t>
            </a:r>
            <a:r>
              <a:rPr sz="1400">
                <a:solidFill>
                  <a:srgbClr val="C01E51"/>
                </a:solidFill>
                <a:latin typeface="Courier"/>
                <a:ea typeface="Courier"/>
                <a:cs typeface="Courier"/>
                <a:sym typeface="Courier"/>
              </a:rPr>
              <a:t>size_t</a:t>
            </a:r>
            <a:r>
              <a:rPr sz="1400">
                <a:latin typeface="Courier"/>
                <a:ea typeface="Courier"/>
                <a:cs typeface="Courier"/>
                <a:sym typeface="Courier"/>
              </a:rPr>
              <a:t> size)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SHMEMI_barrier();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long</a:t>
            </a:r>
            <a:r>
              <a:rPr sz="1400">
                <a:latin typeface="Courier"/>
                <a:ea typeface="Courier"/>
                <a:cs typeface="Courier"/>
                <a:sym typeface="Courier"/>
              </a:rPr>
              <a:t>    page_sz </a:t>
            </a:r>
            <a:r>
              <a:rPr sz="1400">
                <a:solidFill>
                  <a:srgbClr val="797979"/>
                </a:solidFill>
                <a:latin typeface="Courier"/>
                <a:ea typeface="Courier"/>
                <a:cs typeface="Courier"/>
                <a:sym typeface="Courier"/>
              </a:rPr>
              <a:t>=</a:t>
            </a:r>
            <a:r>
              <a:rPr sz="1400">
                <a:latin typeface="Courier"/>
                <a:ea typeface="Courier"/>
                <a:cs typeface="Courier"/>
                <a:sym typeface="Courier"/>
              </a:rPr>
              <a:t> sysconf(_SC_PAGESIZE);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void</a:t>
            </a:r>
            <a:r>
              <a:rPr sz="1400">
                <a:latin typeface="Courier"/>
                <a:ea typeface="Courier"/>
                <a:cs typeface="Courier"/>
                <a:sym typeface="Courier"/>
              </a:rPr>
              <a:t>   </a:t>
            </a:r>
            <a:r>
              <a:rPr sz="1400">
                <a:solidFill>
                  <a:srgbClr val="797979"/>
                </a:solidFill>
                <a:latin typeface="Courier"/>
                <a:ea typeface="Courier"/>
                <a:cs typeface="Courier"/>
                <a:sym typeface="Courier"/>
              </a:rPr>
              <a:t>*</a:t>
            </a:r>
            <a:r>
              <a:rPr sz="1400">
                <a:latin typeface="Courier"/>
                <a:ea typeface="Courier"/>
                <a:cs typeface="Courier"/>
                <a:sym typeface="Courier"/>
              </a:rPr>
              <a:t>m       </a:t>
            </a:r>
            <a:r>
              <a:rPr sz="1400">
                <a:solidFill>
                  <a:srgbClr val="797979"/>
                </a:solidFill>
                <a:latin typeface="Courier"/>
                <a:ea typeface="Courier"/>
                <a:cs typeface="Courier"/>
                <a:sym typeface="Courier"/>
              </a:rPr>
              <a:t>=</a:t>
            </a:r>
            <a:r>
              <a:rPr sz="1400">
                <a:latin typeface="Courier"/>
                <a:ea typeface="Courier"/>
                <a:cs typeface="Courier"/>
                <a:sym typeface="Courier"/>
              </a:rPr>
              <a:t> SHMEMI_Symmetric_heap(size</a:t>
            </a:r>
            <a:r>
              <a:rPr sz="1400">
                <a:solidFill>
                  <a:srgbClr val="797979"/>
                </a:solidFill>
                <a:latin typeface="Courier"/>
                <a:ea typeface="Courier"/>
                <a:cs typeface="Courier"/>
                <a:sym typeface="Courier"/>
              </a:rPr>
              <a:t>+</a:t>
            </a:r>
            <a:r>
              <a:rPr sz="1400">
                <a:latin typeface="Courier"/>
                <a:ea typeface="Courier"/>
                <a:cs typeface="Courier"/>
                <a:sym typeface="Courier"/>
              </a:rPr>
              <a:t>page_sz);</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char</a:t>
            </a:r>
            <a:r>
              <a:rPr sz="1400">
                <a:latin typeface="Courier"/>
                <a:ea typeface="Courier"/>
                <a:cs typeface="Courier"/>
                <a:sym typeface="Courier"/>
              </a:rPr>
              <a:t>   </a:t>
            </a:r>
            <a:r>
              <a:rPr sz="1400">
                <a:solidFill>
                  <a:srgbClr val="797979"/>
                </a:solidFill>
                <a:latin typeface="Courier"/>
                <a:ea typeface="Courier"/>
                <a:cs typeface="Courier"/>
                <a:sym typeface="Courier"/>
              </a:rPr>
              <a:t>*</a:t>
            </a:r>
            <a:r>
              <a:rPr sz="1400">
                <a:latin typeface="Courier"/>
                <a:ea typeface="Courier"/>
                <a:cs typeface="Courier"/>
                <a:sym typeface="Courier"/>
              </a:rPr>
              <a:t>ptr     </a:t>
            </a:r>
            <a:r>
              <a:rPr sz="1400">
                <a:solidFill>
                  <a:srgbClr val="797979"/>
                </a:solidFill>
                <a:latin typeface="Courier"/>
                <a:ea typeface="Courier"/>
                <a:cs typeface="Courier"/>
                <a:sym typeface="Courier"/>
              </a:rPr>
              <a:t>=</a:t>
            </a:r>
            <a:r>
              <a:rPr sz="1400">
                <a:latin typeface="Courier"/>
                <a:ea typeface="Courier"/>
                <a:cs typeface="Courier"/>
                <a:sym typeface="Courier"/>
              </a:rPr>
              <a:t> (</a:t>
            </a:r>
            <a:r>
              <a:rPr sz="1400">
                <a:solidFill>
                  <a:srgbClr val="C01E51"/>
                </a:solidFill>
                <a:latin typeface="Courier"/>
                <a:ea typeface="Courier"/>
                <a:cs typeface="Courier"/>
                <a:sym typeface="Courier"/>
              </a:rPr>
              <a:t>char</a:t>
            </a:r>
            <a:r>
              <a:rPr sz="1400">
                <a:solidFill>
                  <a:srgbClr val="797979"/>
                </a:solidFill>
                <a:latin typeface="Courier"/>
                <a:ea typeface="Courier"/>
                <a:cs typeface="Courier"/>
                <a:sym typeface="Courier"/>
              </a:rPr>
              <a:t>*</a:t>
            </a:r>
            <a:r>
              <a:rPr sz="1400">
                <a:latin typeface="Courier"/>
                <a:ea typeface="Courier"/>
                <a:cs typeface="Courier"/>
                <a:sym typeface="Courier"/>
              </a:rPr>
              <a:t>)m </a:t>
            </a:r>
            <a:r>
              <a:rPr sz="1400">
                <a:solidFill>
                  <a:srgbClr val="797979"/>
                </a:solidFill>
                <a:latin typeface="Courier"/>
                <a:ea typeface="Courier"/>
                <a:cs typeface="Courier"/>
                <a:sym typeface="Courier"/>
              </a:rPr>
              <a:t>+</a:t>
            </a:r>
            <a:r>
              <a:rPr sz="1400">
                <a:latin typeface="Courier"/>
                <a:ea typeface="Courier"/>
                <a:cs typeface="Courier"/>
                <a:sym typeface="Courier"/>
              </a:rPr>
              <a:t> page_sz;</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size_t</a:t>
            </a:r>
            <a:r>
              <a:rPr sz="1400">
                <a:latin typeface="Courier"/>
                <a:ea typeface="Courier"/>
                <a:cs typeface="Courier"/>
                <a:sym typeface="Courier"/>
              </a:rPr>
              <a:t> </a:t>
            </a:r>
            <a:r>
              <a:rPr sz="1400">
                <a:solidFill>
                  <a:srgbClr val="797979"/>
                </a:solidFill>
                <a:latin typeface="Courier"/>
                <a:ea typeface="Courier"/>
                <a:cs typeface="Courier"/>
                <a:sym typeface="Courier"/>
              </a:rPr>
              <a:t>*</a:t>
            </a:r>
            <a:r>
              <a:rPr sz="1400">
                <a:latin typeface="Courier"/>
                <a:ea typeface="Courier"/>
                <a:cs typeface="Courier"/>
                <a:sym typeface="Courier"/>
              </a:rPr>
              <a:t>val     </a:t>
            </a:r>
            <a:r>
              <a:rPr sz="1400">
                <a:solidFill>
                  <a:srgbClr val="797979"/>
                </a:solidFill>
                <a:latin typeface="Courier"/>
                <a:ea typeface="Courier"/>
                <a:cs typeface="Courier"/>
                <a:sym typeface="Courier"/>
              </a:rPr>
              <a:t>=</a:t>
            </a:r>
            <a:r>
              <a:rPr sz="1400">
                <a:latin typeface="Courier"/>
                <a:ea typeface="Courier"/>
                <a:cs typeface="Courier"/>
                <a:sym typeface="Courier"/>
              </a:rPr>
              <a:t> (</a:t>
            </a:r>
            <a:r>
              <a:rPr sz="1400">
                <a:solidFill>
                  <a:srgbClr val="C01E51"/>
                </a:solidFill>
                <a:latin typeface="Courier"/>
                <a:ea typeface="Courier"/>
                <a:cs typeface="Courier"/>
                <a:sym typeface="Courier"/>
              </a:rPr>
              <a:t>size_t</a:t>
            </a:r>
            <a:r>
              <a:rPr sz="1400">
                <a:solidFill>
                  <a:srgbClr val="797979"/>
                </a:solidFill>
                <a:latin typeface="Courier"/>
                <a:ea typeface="Courier"/>
                <a:cs typeface="Courier"/>
                <a:sym typeface="Courier"/>
              </a:rPr>
              <a:t>*</a:t>
            </a:r>
            <a:r>
              <a:rPr sz="1400">
                <a:latin typeface="Courier"/>
                <a:ea typeface="Courier"/>
                <a:cs typeface="Courier"/>
                <a:sym typeface="Courier"/>
              </a:rPr>
              <a:t>)m;</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797979"/>
                </a:solidFill>
                <a:latin typeface="Courier"/>
                <a:ea typeface="Courier"/>
                <a:cs typeface="Courier"/>
                <a:sym typeface="Courier"/>
              </a:rPr>
              <a:t>*</a:t>
            </a:r>
            <a:r>
              <a:rPr sz="1400">
                <a:latin typeface="Courier"/>
                <a:ea typeface="Courier"/>
                <a:cs typeface="Courier"/>
                <a:sym typeface="Courier"/>
              </a:rPr>
              <a:t>val            </a:t>
            </a:r>
            <a:r>
              <a:rPr sz="1400">
                <a:solidFill>
                  <a:srgbClr val="797979"/>
                </a:solidFill>
                <a:latin typeface="Courier"/>
                <a:ea typeface="Courier"/>
                <a:cs typeface="Courier"/>
                <a:sym typeface="Courier"/>
              </a:rPr>
              <a:t>=</a:t>
            </a:r>
            <a:r>
              <a:rPr sz="1400">
                <a:latin typeface="Courier"/>
                <a:ea typeface="Courier"/>
                <a:cs typeface="Courier"/>
                <a:sym typeface="Courier"/>
              </a:rPr>
              <a:t> size;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b="1">
                <a:solidFill>
                  <a:srgbClr val="008F00"/>
                </a:solidFill>
                <a:latin typeface="Courier"/>
                <a:ea typeface="Courier"/>
                <a:cs typeface="Courier"/>
                <a:sym typeface="Courier"/>
              </a:rPr>
              <a:t>return</a:t>
            </a:r>
            <a:r>
              <a:rPr sz="1400">
                <a:latin typeface="Courier"/>
                <a:ea typeface="Courier"/>
                <a:cs typeface="Courier"/>
                <a:sym typeface="Courier"/>
              </a:rPr>
              <a:t> (</a:t>
            </a:r>
            <a:r>
              <a:rPr sz="1400">
                <a:solidFill>
                  <a:srgbClr val="C01E51"/>
                </a:solidFill>
                <a:latin typeface="Courier"/>
                <a:ea typeface="Courier"/>
                <a:cs typeface="Courier"/>
                <a:sym typeface="Courier"/>
              </a:rPr>
              <a:t>void</a:t>
            </a:r>
            <a:r>
              <a:rPr sz="1400">
                <a:solidFill>
                  <a:srgbClr val="797979"/>
                </a:solidFill>
                <a:latin typeface="Courier"/>
                <a:ea typeface="Courier"/>
                <a:cs typeface="Courier"/>
                <a:sym typeface="Courier"/>
              </a:rPr>
              <a:t>*</a:t>
            </a:r>
            <a:r>
              <a:rPr sz="1400">
                <a:latin typeface="Courier"/>
                <a:ea typeface="Courier"/>
                <a:cs typeface="Courier"/>
                <a:sym typeface="Courier"/>
              </a:rPr>
              <a:t>)ptr;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63" name="Shape 63"/>
          <p:cNvSpPr>
            <a:spLocks noGrp="1"/>
          </p:cNvSpPr>
          <p:nvPr>
            <p:ph type="title"/>
          </p:nvPr>
        </p:nvSpPr>
        <p:spPr>
          <a:xfrm>
            <a:off x="457200" y="228600"/>
            <a:ext cx="8229600" cy="989013"/>
          </a:xfrm>
          <a:prstGeom prst="rect">
            <a:avLst/>
          </a:prstGeom>
        </p:spPr>
        <p:txBody>
          <a:bodyPr>
            <a:normAutofit/>
          </a:bodyPr>
          <a:lstStyle>
            <a:lvl1pPr>
              <a:defRPr>
                <a:latin typeface="Intel Clear"/>
                <a:ea typeface="Intel Clear"/>
                <a:cs typeface="Intel Clear"/>
                <a:sym typeface="Intel Clear"/>
              </a:defRPr>
            </a:lvl1pPr>
          </a:lstStyle>
          <a:p>
            <a:pPr lvl="0">
              <a:defRPr sz="1800">
                <a:solidFill>
                  <a:srgbClr val="000000"/>
                </a:solidFill>
              </a:defRPr>
            </a:pPr>
            <a:r>
              <a:rPr sz="3600">
                <a:solidFill>
                  <a:srgbClr val="0071C5"/>
                </a:solidFill>
              </a:rPr>
              <a:t>Legal Disclaimer &amp; Optimization Notice</a:t>
            </a:r>
          </a:p>
        </p:txBody>
      </p:sp>
      <p:sp>
        <p:nvSpPr>
          <p:cNvPr id="64" name="Shape 64"/>
          <p:cNvSpPr>
            <a:spLocks noGrp="1"/>
          </p:cNvSpPr>
          <p:nvPr>
            <p:ph type="body" idx="1"/>
          </p:nvPr>
        </p:nvSpPr>
        <p:spPr>
          <a:xfrm>
            <a:off x="455613" y="1600200"/>
            <a:ext cx="8167686" cy="4625975"/>
          </a:xfrm>
          <a:prstGeom prst="rect">
            <a:avLst/>
          </a:prstGeom>
        </p:spPr>
        <p:txBody>
          <a:bodyPr/>
          <a:lstStyle/>
          <a:p>
            <a:pPr lvl="0">
              <a:defRPr sz="1800">
                <a:solidFill>
                  <a:srgbClr val="000000"/>
                </a:solidFill>
              </a:defRPr>
            </a:pPr>
            <a:r>
              <a:rPr sz="1200">
                <a:solidFill>
                  <a:srgbClr val="0071C5"/>
                </a:solidFill>
              </a:rPr>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pPr lvl="0">
              <a:defRPr sz="1800">
                <a:solidFill>
                  <a:srgbClr val="000000"/>
                </a:solidFill>
              </a:defRPr>
            </a:pPr>
            <a:r>
              <a:rPr sz="1200">
                <a:solidFill>
                  <a:srgbClr val="0071C5"/>
                </a:solidFill>
              </a:rPr>
              <a:t>Software 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pPr lvl="0">
              <a:defRPr sz="1800">
                <a:solidFill>
                  <a:srgbClr val="000000"/>
                </a:solidFill>
              </a:defRPr>
            </a:pPr>
            <a:r>
              <a:rPr sz="1200">
                <a:solidFill>
                  <a:srgbClr val="0071C5"/>
                </a:solidFill>
              </a:rPr>
              <a:t>Copyright © 2014, Intel Corporation. All rights reserved. Intel, Pentium, Xeon, Xeon Phi, Core, VTune, Cilk, and the Intel logo are trademarks of Intel Corporation in the U.S. and other countries.</a:t>
            </a:r>
          </a:p>
        </p:txBody>
      </p:sp>
      <p:graphicFrame>
        <p:nvGraphicFramePr>
          <p:cNvPr id="65" name="Table 65"/>
          <p:cNvGraphicFramePr/>
          <p:nvPr/>
        </p:nvGraphicFramePr>
        <p:xfrm>
          <a:off x="457200" y="4319587"/>
          <a:ext cx="8251825" cy="1828800"/>
        </p:xfrm>
        <a:graphic>
          <a:graphicData uri="http://schemas.openxmlformats.org/drawingml/2006/table">
            <a:tbl>
              <a:tblPr>
                <a:tableStyleId>{4C3C2611-4C71-4FC5-86AE-919BDF0F9419}</a:tableStyleId>
              </a:tblPr>
              <a:tblGrid>
                <a:gridCol w="8251825"/>
              </a:tblGrid>
              <a:tr h="274312">
                <a:tc>
                  <a:txBody>
                    <a:bodyPr/>
                    <a:lstStyle/>
                    <a:p>
                      <a:pPr lvl="0" algn="l" defTabSz="914400">
                        <a:defRPr sz="1800" b="0" i="0"/>
                      </a:pPr>
                      <a:r>
                        <a:rPr sz="1200" b="1">
                          <a:solidFill>
                            <a:srgbClr val="FFFFFF"/>
                          </a:solidFill>
                        </a:rPr>
                        <a:t>Optimization Notice</a:t>
                      </a:r>
                    </a:p>
                  </a:txBody>
                  <a:tcPr marL="45715" marR="45715" marT="45715" marB="45715"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000000"/>
                    </a:solidFill>
                  </a:tcPr>
                </a:tc>
              </a:tr>
              <a:tr h="1554488">
                <a:tc>
                  <a:txBody>
                    <a:bodyPr/>
                    <a:lstStyle/>
                    <a:p>
                      <a:pPr lvl="0" algn="l" defTabSz="914400">
                        <a:defRPr sz="1800" b="0" i="0"/>
                      </a:pPr>
                      <a:r>
                        <a:rPr sz="1200"/>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lvl="0" defTabSz="914400">
                        <a:defRPr sz="1800" b="0" i="0"/>
                      </a:pPr>
                      <a:r>
                        <a:rPr sz="1200"/>
                        <a:t>Notice revision #20110804</a:t>
                      </a:r>
                    </a:p>
                  </a:txBody>
                  <a:tcPr marL="45715" marR="45715" marT="45715" marB="45715"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E7E7E7"/>
                    </a:solidFill>
                  </a:tcPr>
                </a:tc>
              </a:tr>
            </a:tbl>
          </a:graphicData>
        </a:graphic>
      </p:graphicFrame>
      <p:sp>
        <p:nvSpPr>
          <p:cNvPr id="66" name="Shape 66"/>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2</a:t>
            </a:fld>
            <a:endParaRPr sz="900">
              <a:solidFill>
                <a:srgbClr val="FFFFFF"/>
              </a:solidFill>
            </a:endParaRPr>
          </a:p>
        </p:txBody>
      </p:sp>
      <p:sp>
        <p:nvSpPr>
          <p:cNvPr id="67" name="Shape 67"/>
          <p:cNvSpPr/>
          <p:nvPr/>
        </p:nvSpPr>
        <p:spPr>
          <a:xfrm>
            <a:off x="16669" y="6700838"/>
            <a:ext cx="1078706" cy="157163"/>
          </a:xfrm>
          <a:prstGeom prst="rect">
            <a:avLst/>
          </a:prstGeom>
          <a:solidFill>
            <a:srgbClr val="0071C5"/>
          </a:solidFill>
          <a:ln w="12700">
            <a:miter lim="400000"/>
          </a:ln>
        </p:spPr>
        <p:txBody>
          <a:bodyPr lIns="0" tIns="0" rIns="0" bIns="0" anchor="ctr"/>
          <a:lstStyle/>
          <a:p>
            <a:pPr lvl="0" algn="ctr">
              <a:defRPr>
                <a:solidFill>
                  <a:srgbClr val="FFFFFF"/>
                </a:solidFill>
              </a:defRPr>
            </a:pPr>
            <a:endParaRPr/>
          </a:p>
        </p:txBody>
      </p:sp>
    </p:spTree>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212" name="Shape 212"/>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20</a:t>
            </a:fld>
            <a:endParaRPr sz="900">
              <a:solidFill>
                <a:srgbClr val="FFFFFF"/>
              </a:solidFill>
            </a:endParaRPr>
          </a:p>
        </p:txBody>
      </p:sp>
      <p:sp>
        <p:nvSpPr>
          <p:cNvPr id="213" name="Shape 213"/>
          <p:cNvSpPr>
            <a:spLocks noGrp="1"/>
          </p:cNvSpPr>
          <p:nvPr>
            <p:ph type="title"/>
          </p:nvPr>
        </p:nvSpPr>
        <p:spPr>
          <a:xfrm>
            <a:off x="481012" y="0"/>
            <a:ext cx="8229601" cy="1143000"/>
          </a:xfrm>
          <a:prstGeom prst="rect">
            <a:avLst/>
          </a:prstGeom>
        </p:spPr>
        <p:txBody>
          <a:bodyPr>
            <a:normAutofit/>
          </a:bodyPr>
          <a:lstStyle>
            <a:lvl1pPr algn="ctr"/>
          </a:lstStyle>
          <a:p>
            <a:pPr lvl="0">
              <a:defRPr sz="1800">
                <a:solidFill>
                  <a:srgbClr val="000000"/>
                </a:solidFill>
              </a:defRPr>
            </a:pPr>
            <a:r>
              <a:rPr sz="3600">
                <a:solidFill>
                  <a:srgbClr val="0071C5"/>
                </a:solidFill>
              </a:rPr>
              <a:t>Symmetric Heap Allocator</a:t>
            </a:r>
          </a:p>
        </p:txBody>
      </p:sp>
      <p:grpSp>
        <p:nvGrpSpPr>
          <p:cNvPr id="216" name="Group 216"/>
          <p:cNvGrpSpPr/>
          <p:nvPr/>
        </p:nvGrpSpPr>
        <p:grpSpPr>
          <a:xfrm>
            <a:off x="96518" y="625687"/>
            <a:ext cx="2909148" cy="877146"/>
            <a:chOff x="0" y="0"/>
            <a:chExt cx="2909147" cy="877145"/>
          </a:xfrm>
        </p:grpSpPr>
        <p:sp>
          <p:nvSpPr>
            <p:cNvPr id="214" name="Shape 214"/>
            <p:cNvSpPr/>
            <p:nvPr/>
          </p:nvSpPr>
          <p:spPr>
            <a:xfrm>
              <a:off x="0" y="0"/>
              <a:ext cx="2909148" cy="877146"/>
            </a:xfrm>
            <a:prstGeom prst="roundRect">
              <a:avLst>
                <a:gd name="adj" fmla="val 16667"/>
              </a:avLst>
            </a:prstGeom>
            <a:solidFill>
              <a:srgbClr val="0071C5"/>
            </a:solidFill>
            <a:ln w="12700" cap="flat">
              <a:noFill/>
              <a:miter lim="400000"/>
            </a:ln>
            <a:effectLst/>
          </p:spPr>
          <p:txBody>
            <a:bodyPr wrap="square" lIns="0" tIns="0" rIns="0" bIns="0" numCol="1" anchor="t">
              <a:noAutofit/>
            </a:bodyPr>
            <a:lstStyle/>
            <a:p>
              <a:pPr lvl="0">
                <a:defRPr>
                  <a:solidFill>
                    <a:srgbClr val="FFFFFF"/>
                  </a:solidFill>
                </a:defRPr>
              </a:pPr>
              <a:endParaRPr/>
            </a:p>
          </p:txBody>
        </p:sp>
        <p:sp>
          <p:nvSpPr>
            <p:cNvPr id="215" name="Shape 215"/>
            <p:cNvSpPr/>
            <p:nvPr/>
          </p:nvSpPr>
          <p:spPr>
            <a:xfrm>
              <a:off x="42818" y="42818"/>
              <a:ext cx="2823511"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FFFF"/>
                  </a:solidFill>
                </a:defRPr>
              </a:lvl1pPr>
            </a:lstStyle>
            <a:p>
              <a:pPr lvl="0">
                <a:defRPr>
                  <a:solidFill>
                    <a:srgbClr val="000000"/>
                  </a:solidFill>
                </a:defRPr>
              </a:pPr>
              <a:r>
                <a:rPr>
                  <a:solidFill>
                    <a:srgbClr val="FFFFFF"/>
                  </a:solidFill>
                </a:rPr>
                <a:t>On root, generate random address</a:t>
              </a:r>
            </a:p>
          </p:txBody>
        </p:sp>
      </p:grpSp>
      <p:grpSp>
        <p:nvGrpSpPr>
          <p:cNvPr id="219" name="Group 219"/>
          <p:cNvGrpSpPr/>
          <p:nvPr/>
        </p:nvGrpSpPr>
        <p:grpSpPr>
          <a:xfrm>
            <a:off x="96518" y="2387077"/>
            <a:ext cx="2909148" cy="1012614"/>
            <a:chOff x="0" y="0"/>
            <a:chExt cx="2909147" cy="1012612"/>
          </a:xfrm>
        </p:grpSpPr>
        <p:sp>
          <p:nvSpPr>
            <p:cNvPr id="217" name="Shape 217"/>
            <p:cNvSpPr/>
            <p:nvPr/>
          </p:nvSpPr>
          <p:spPr>
            <a:xfrm>
              <a:off x="0" y="0"/>
              <a:ext cx="2909148" cy="1012613"/>
            </a:xfrm>
            <a:prstGeom prst="roundRect">
              <a:avLst>
                <a:gd name="adj" fmla="val 16667"/>
              </a:avLst>
            </a:prstGeom>
            <a:solidFill>
              <a:srgbClr val="0071C5"/>
            </a:solidFill>
            <a:ln w="12700" cap="flat">
              <a:noFill/>
              <a:miter lim="400000"/>
            </a:ln>
            <a:effectLst/>
          </p:spPr>
          <p:txBody>
            <a:bodyPr wrap="square" lIns="0" tIns="0" rIns="0" bIns="0" numCol="1" anchor="t">
              <a:noAutofit/>
            </a:bodyPr>
            <a:lstStyle/>
            <a:p>
              <a:pPr lvl="0">
                <a:defRPr>
                  <a:solidFill>
                    <a:srgbClr val="FFFFFF"/>
                  </a:solidFill>
                </a:defRPr>
              </a:pPr>
              <a:endParaRPr/>
            </a:p>
          </p:txBody>
        </p:sp>
        <p:sp>
          <p:nvSpPr>
            <p:cNvPr id="218" name="Shape 218"/>
            <p:cNvSpPr/>
            <p:nvPr/>
          </p:nvSpPr>
          <p:spPr>
            <a:xfrm>
              <a:off x="49431" y="49432"/>
              <a:ext cx="2810285"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FFFF"/>
                  </a:solidFill>
                </a:defRPr>
              </a:lvl1pPr>
            </a:lstStyle>
            <a:p>
              <a:pPr lvl="0">
                <a:defRPr>
                  <a:solidFill>
                    <a:srgbClr val="000000"/>
                  </a:solidFill>
                </a:defRPr>
              </a:pPr>
              <a:r>
                <a:rPr>
                  <a:solidFill>
                    <a:srgbClr val="FFFFFF"/>
                  </a:solidFill>
                </a:rPr>
                <a:t>Broadcast address to all PE’s (algorithm shown)</a:t>
              </a:r>
            </a:p>
          </p:txBody>
        </p:sp>
      </p:grpSp>
      <p:grpSp>
        <p:nvGrpSpPr>
          <p:cNvPr id="222" name="Group 222"/>
          <p:cNvGrpSpPr/>
          <p:nvPr/>
        </p:nvGrpSpPr>
        <p:grpSpPr>
          <a:xfrm>
            <a:off x="96518" y="4461672"/>
            <a:ext cx="2909148" cy="877147"/>
            <a:chOff x="0" y="0"/>
            <a:chExt cx="2909147" cy="877145"/>
          </a:xfrm>
        </p:grpSpPr>
        <p:sp>
          <p:nvSpPr>
            <p:cNvPr id="220" name="Shape 220"/>
            <p:cNvSpPr/>
            <p:nvPr/>
          </p:nvSpPr>
          <p:spPr>
            <a:xfrm>
              <a:off x="0" y="0"/>
              <a:ext cx="2909148" cy="877146"/>
            </a:xfrm>
            <a:prstGeom prst="roundRect">
              <a:avLst>
                <a:gd name="adj" fmla="val 16667"/>
              </a:avLst>
            </a:prstGeom>
            <a:solidFill>
              <a:srgbClr val="0071C5"/>
            </a:solidFill>
            <a:ln w="12700" cap="flat">
              <a:noFill/>
              <a:miter lim="400000"/>
            </a:ln>
            <a:effectLst/>
          </p:spPr>
          <p:txBody>
            <a:bodyPr wrap="square" lIns="0" tIns="0" rIns="0" bIns="0" numCol="1" anchor="t">
              <a:noAutofit/>
            </a:bodyPr>
            <a:lstStyle/>
            <a:p>
              <a:pPr lvl="0">
                <a:defRPr>
                  <a:solidFill>
                    <a:srgbClr val="FFFFFF"/>
                  </a:solidFill>
                </a:defRPr>
              </a:pPr>
              <a:endParaRPr/>
            </a:p>
          </p:txBody>
        </p:sp>
        <p:sp>
          <p:nvSpPr>
            <p:cNvPr id="221" name="Shape 221"/>
            <p:cNvSpPr/>
            <p:nvPr/>
          </p:nvSpPr>
          <p:spPr>
            <a:xfrm>
              <a:off x="42818" y="42818"/>
              <a:ext cx="2823511"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FFFF"/>
                  </a:solidFill>
                </a:defRPr>
              </a:lvl1pPr>
            </a:lstStyle>
            <a:p>
              <a:pPr lvl="0">
                <a:defRPr>
                  <a:solidFill>
                    <a:srgbClr val="000000"/>
                  </a:solidFill>
                </a:defRPr>
              </a:pPr>
              <a:r>
                <a:rPr>
                  <a:solidFill>
                    <a:srgbClr val="FFFFFF"/>
                  </a:solidFill>
                </a:rPr>
                <a:t>Allreduce result, repeat if address not obtained</a:t>
              </a:r>
            </a:p>
          </p:txBody>
        </p:sp>
      </p:grpSp>
      <p:sp>
        <p:nvSpPr>
          <p:cNvPr id="223" name="Shape 223"/>
          <p:cNvSpPr/>
          <p:nvPr/>
        </p:nvSpPr>
        <p:spPr>
          <a:xfrm>
            <a:off x="3297765" y="633729"/>
            <a:ext cx="5726074" cy="56540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solidFill>
                  <a:srgbClr val="C01E51"/>
                </a:solidFill>
                <a:latin typeface="Courier"/>
                <a:ea typeface="Courier"/>
                <a:cs typeface="Courier"/>
                <a:sym typeface="Courier"/>
              </a:rPr>
              <a:t>int</a:t>
            </a:r>
            <a:r>
              <a:rPr sz="1600">
                <a:latin typeface="Courier"/>
                <a:ea typeface="Courier"/>
                <a:cs typeface="Courier"/>
                <a:sym typeface="Courier"/>
              </a:rPr>
              <a:t> </a:t>
            </a:r>
            <a:r>
              <a:rPr sz="1600">
                <a:solidFill>
                  <a:srgbClr val="0433FF"/>
                </a:solidFill>
                <a:latin typeface="Courier"/>
                <a:ea typeface="Courier"/>
                <a:cs typeface="Courier"/>
                <a:sym typeface="Courier"/>
              </a:rPr>
              <a:t>SHMEMI_bcast</a:t>
            </a:r>
            <a:r>
              <a:rPr sz="1600">
                <a:latin typeface="Courier"/>
                <a:ea typeface="Courier"/>
                <a:cs typeface="Courier"/>
                <a:sym typeface="Courier"/>
              </a:rPr>
              <a:t>(</a:t>
            </a:r>
            <a:r>
              <a:rPr sz="1600">
                <a:solidFill>
                  <a:srgbClr val="C01E51"/>
                </a:solidFill>
                <a:latin typeface="Courier"/>
                <a:ea typeface="Courier"/>
                <a:cs typeface="Courier"/>
                <a:sym typeface="Courier"/>
              </a:rPr>
              <a:t>void</a:t>
            </a:r>
            <a:r>
              <a:rPr sz="1600">
                <a:latin typeface="Courier"/>
                <a:ea typeface="Courier"/>
                <a:cs typeface="Courier"/>
                <a:sym typeface="Courier"/>
              </a:rPr>
              <a:t> </a:t>
            </a:r>
            <a:r>
              <a:rPr sz="1600">
                <a:solidFill>
                  <a:srgbClr val="797979"/>
                </a:solidFill>
                <a:latin typeface="Courier"/>
                <a:ea typeface="Courier"/>
                <a:cs typeface="Courier"/>
                <a:sym typeface="Courier"/>
              </a:rPr>
              <a:t>*</a:t>
            </a:r>
            <a:r>
              <a:rPr sz="1600">
                <a:latin typeface="Courier"/>
                <a:ea typeface="Courier"/>
                <a:cs typeface="Courier"/>
                <a:sym typeface="Courier"/>
              </a:rPr>
              <a:t>buf, </a:t>
            </a:r>
            <a:r>
              <a:rPr sz="1600">
                <a:solidFill>
                  <a:srgbClr val="C01E51"/>
                </a:solidFill>
                <a:latin typeface="Courier"/>
                <a:ea typeface="Courier"/>
                <a:cs typeface="Courier"/>
                <a:sym typeface="Courier"/>
              </a:rPr>
              <a:t>size_t</a:t>
            </a:r>
            <a:r>
              <a:rPr sz="1600">
                <a:latin typeface="Courier"/>
                <a:ea typeface="Courier"/>
                <a:cs typeface="Courier"/>
                <a:sym typeface="Courier"/>
              </a:rPr>
              <a:t> len)</a:t>
            </a:r>
            <a:r>
              <a:rPr sz="1600">
                <a:solidFill>
                  <a:srgbClr val="0433FF"/>
                </a:solidFill>
                <a:latin typeface="Courier"/>
                <a:ea typeface="Courier"/>
                <a:cs typeface="Courier"/>
                <a:sym typeface="Courier"/>
              </a:rPr>
              <a:t>{</a:t>
            </a: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request_t</a:t>
            </a:r>
            <a:r>
              <a:rPr sz="1600">
                <a:latin typeface="Courier"/>
                <a:ea typeface="Courier"/>
                <a:cs typeface="Courier"/>
                <a:sym typeface="Courier"/>
              </a:rPr>
              <a:t> req;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if</a:t>
            </a:r>
            <a:r>
              <a:rPr sz="1600">
                <a:latin typeface="Courier"/>
                <a:ea typeface="Courier"/>
                <a:cs typeface="Courier"/>
                <a:sym typeface="Courier"/>
              </a:rPr>
              <a:t>(_g.size </a:t>
            </a:r>
            <a:r>
              <a:rPr sz="1600">
                <a:solidFill>
                  <a:srgbClr val="797979"/>
                </a:solidFill>
                <a:latin typeface="Courier"/>
                <a:ea typeface="Courier"/>
                <a:cs typeface="Courier"/>
                <a:sym typeface="Courier"/>
              </a:rPr>
              <a:t>==</a:t>
            </a:r>
            <a:r>
              <a:rPr sz="1600">
                <a:latin typeface="Courier"/>
                <a:ea typeface="Courier"/>
                <a:cs typeface="Courier"/>
                <a:sym typeface="Courier"/>
              </a:rPr>
              <a:t> </a:t>
            </a:r>
            <a:r>
              <a:rPr sz="1600">
                <a:solidFill>
                  <a:srgbClr val="797979"/>
                </a:solidFill>
                <a:latin typeface="Courier"/>
                <a:ea typeface="Courier"/>
                <a:cs typeface="Courier"/>
                <a:sym typeface="Courier"/>
              </a:rPr>
              <a:t>1</a:t>
            </a:r>
            <a:r>
              <a:rPr sz="1600">
                <a:latin typeface="Courier"/>
                <a:ea typeface="Courier"/>
                <a:cs typeface="Courier"/>
                <a:sym typeface="Courier"/>
              </a:rPr>
              <a:t>) </a:t>
            </a:r>
            <a:r>
              <a:rPr sz="1600" b="1">
                <a:solidFill>
                  <a:srgbClr val="008F00"/>
                </a:solidFill>
                <a:latin typeface="Courier"/>
                <a:ea typeface="Courier"/>
                <a:cs typeface="Courier"/>
                <a:sym typeface="Courier"/>
              </a:rPr>
              <a:t>return</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if</a:t>
            </a:r>
            <a:r>
              <a:rPr sz="1600">
                <a:latin typeface="Courier"/>
                <a:ea typeface="Courier"/>
                <a:cs typeface="Courier"/>
                <a:sym typeface="Courier"/>
              </a:rPr>
              <a:t>(_g.rank </a:t>
            </a:r>
            <a:r>
              <a:rPr sz="1600">
                <a:solidFill>
                  <a:srgbClr val="797979"/>
                </a:solidFill>
                <a:latin typeface="Courier"/>
                <a:ea typeface="Courier"/>
                <a:cs typeface="Courier"/>
                <a:sym typeface="Courier"/>
              </a:rPr>
              <a:t>==</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SHMEMI_send(buf, len, </a:t>
            </a:r>
            <a:r>
              <a:rPr sz="1600">
                <a:solidFill>
                  <a:srgbClr val="797979"/>
                </a:solidFill>
                <a:latin typeface="Courier"/>
                <a:ea typeface="Courier"/>
                <a:cs typeface="Courier"/>
                <a:sym typeface="Courier"/>
              </a:rPr>
              <a:t>1</a:t>
            </a: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req);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while</a:t>
            </a:r>
            <a:r>
              <a:rPr sz="1600">
                <a:latin typeface="Courier"/>
                <a:ea typeface="Courier"/>
                <a:cs typeface="Courier"/>
                <a:sym typeface="Courier"/>
              </a:rPr>
              <a:t>(</a:t>
            </a:r>
            <a:r>
              <a:rPr sz="1600">
                <a:solidFill>
                  <a:srgbClr val="797979"/>
                </a:solidFill>
                <a:latin typeface="Courier"/>
                <a:ea typeface="Courier"/>
                <a:cs typeface="Courier"/>
                <a:sym typeface="Courier"/>
              </a:rPr>
              <a:t>!</a:t>
            </a:r>
            <a:r>
              <a:rPr sz="1600">
                <a:latin typeface="Courier"/>
                <a:ea typeface="Courier"/>
                <a:cs typeface="Courier"/>
                <a:sym typeface="Courier"/>
              </a:rPr>
              <a:t>req.done)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SHMEMI_poll();</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else</a:t>
            </a:r>
            <a:r>
              <a:rPr sz="1600">
                <a:latin typeface="Courier"/>
                <a:ea typeface="Courier"/>
                <a:cs typeface="Courier"/>
                <a:sym typeface="Courier"/>
              </a:rPr>
              <a:t> </a:t>
            </a:r>
            <a:r>
              <a:rPr sz="1600" b="1">
                <a:solidFill>
                  <a:srgbClr val="008F00"/>
                </a:solidFill>
                <a:latin typeface="Courier"/>
                <a:ea typeface="Courier"/>
                <a:cs typeface="Courier"/>
                <a:sym typeface="Courier"/>
              </a:rPr>
              <a:t>if</a:t>
            </a:r>
            <a:r>
              <a:rPr sz="1600">
                <a:latin typeface="Courier"/>
                <a:ea typeface="Courier"/>
                <a:cs typeface="Courier"/>
                <a:sym typeface="Courier"/>
              </a:rPr>
              <a:t>(_g.rank </a:t>
            </a:r>
            <a:r>
              <a:rPr sz="1600">
                <a:solidFill>
                  <a:srgbClr val="797979"/>
                </a:solidFill>
                <a:latin typeface="Courier"/>
                <a:ea typeface="Courier"/>
                <a:cs typeface="Courier"/>
                <a:sym typeface="Courier"/>
              </a:rPr>
              <a:t>==</a:t>
            </a:r>
            <a:r>
              <a:rPr sz="1600">
                <a:latin typeface="Courier"/>
                <a:ea typeface="Courier"/>
                <a:cs typeface="Courier"/>
                <a:sym typeface="Courier"/>
              </a:rPr>
              <a:t> _g.size</a:t>
            </a:r>
            <a:r>
              <a:rPr sz="1600">
                <a:solidFill>
                  <a:srgbClr val="797979"/>
                </a:solidFill>
                <a:latin typeface="Courier"/>
                <a:ea typeface="Courier"/>
                <a:cs typeface="Courier"/>
                <a:sym typeface="Courier"/>
              </a:rPr>
              <a:t>-1</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SHMEMI_recv(buf, len, _g.rank</a:t>
            </a:r>
            <a:r>
              <a:rPr sz="1600">
                <a:solidFill>
                  <a:srgbClr val="797979"/>
                </a:solidFill>
                <a:latin typeface="Courier"/>
                <a:ea typeface="Courier"/>
                <a:cs typeface="Courier"/>
                <a:sym typeface="Courier"/>
              </a:rPr>
              <a:t>-1</a:t>
            </a: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req);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while</a:t>
            </a:r>
            <a:r>
              <a:rPr sz="1600">
                <a:latin typeface="Courier"/>
                <a:ea typeface="Courier"/>
                <a:cs typeface="Courier"/>
                <a:sym typeface="Courier"/>
              </a:rPr>
              <a:t>(</a:t>
            </a:r>
            <a:r>
              <a:rPr sz="1600">
                <a:solidFill>
                  <a:srgbClr val="797979"/>
                </a:solidFill>
                <a:latin typeface="Courier"/>
                <a:ea typeface="Courier"/>
                <a:cs typeface="Courier"/>
                <a:sym typeface="Courier"/>
              </a:rPr>
              <a:t>!</a:t>
            </a:r>
            <a:r>
              <a:rPr sz="1600">
                <a:latin typeface="Courier"/>
                <a:ea typeface="Courier"/>
                <a:cs typeface="Courier"/>
                <a:sym typeface="Courier"/>
              </a:rPr>
              <a:t>req.done)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SHMEMI_poll();</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else{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SHMEMI_recv(buf, len, _g.rank</a:t>
            </a:r>
            <a:r>
              <a:rPr sz="1600">
                <a:solidFill>
                  <a:srgbClr val="797979"/>
                </a:solidFill>
                <a:latin typeface="Courier"/>
                <a:ea typeface="Courier"/>
                <a:cs typeface="Courier"/>
                <a:sym typeface="Courier"/>
              </a:rPr>
              <a:t>-1</a:t>
            </a: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req);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while</a:t>
            </a:r>
            <a:r>
              <a:rPr sz="1600">
                <a:latin typeface="Courier"/>
                <a:ea typeface="Courier"/>
                <a:cs typeface="Courier"/>
                <a:sym typeface="Courier"/>
              </a:rPr>
              <a:t>(</a:t>
            </a:r>
            <a:r>
              <a:rPr sz="1600">
                <a:solidFill>
                  <a:srgbClr val="797979"/>
                </a:solidFill>
                <a:latin typeface="Courier"/>
                <a:ea typeface="Courier"/>
                <a:cs typeface="Courier"/>
                <a:sym typeface="Courier"/>
              </a:rPr>
              <a:t>!</a:t>
            </a:r>
            <a:r>
              <a:rPr sz="1600">
                <a:latin typeface="Courier"/>
                <a:ea typeface="Courier"/>
                <a:cs typeface="Courier"/>
                <a:sym typeface="Courier"/>
              </a:rPr>
              <a:t>req.done)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SHMEMI_poll();</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SHMEMI_send(buf, len, _g.rank</a:t>
            </a:r>
            <a:r>
              <a:rPr sz="1600">
                <a:solidFill>
                  <a:srgbClr val="797979"/>
                </a:solidFill>
                <a:latin typeface="Courier"/>
                <a:ea typeface="Courier"/>
                <a:cs typeface="Courier"/>
                <a:sym typeface="Courier"/>
              </a:rPr>
              <a:t>+1</a:t>
            </a:r>
            <a:r>
              <a:rPr sz="1600">
                <a:latin typeface="Courier"/>
                <a:ea typeface="Courier"/>
                <a:cs typeface="Courier"/>
                <a:sym typeface="Courier"/>
              </a:rPr>
              <a:t>, </a:t>
            </a:r>
            <a:r>
              <a:rPr sz="1600">
                <a:solidFill>
                  <a:srgbClr val="797979"/>
                </a:solidFill>
                <a:latin typeface="Courier"/>
                <a:ea typeface="Courier"/>
                <a:cs typeface="Courier"/>
                <a:sym typeface="Courier"/>
              </a:rPr>
              <a:t>&amp;</a:t>
            </a:r>
            <a:r>
              <a:rPr sz="1600">
                <a:latin typeface="Courier"/>
                <a:ea typeface="Courier"/>
                <a:cs typeface="Courier"/>
                <a:sym typeface="Courier"/>
              </a:rPr>
              <a:t>req);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while</a:t>
            </a:r>
            <a:r>
              <a:rPr sz="1600">
                <a:latin typeface="Courier"/>
                <a:ea typeface="Courier"/>
                <a:cs typeface="Courier"/>
                <a:sym typeface="Courier"/>
              </a:rPr>
              <a:t>(</a:t>
            </a:r>
            <a:r>
              <a:rPr sz="1600">
                <a:solidFill>
                  <a:srgbClr val="797979"/>
                </a:solidFill>
                <a:latin typeface="Courier"/>
                <a:ea typeface="Courier"/>
                <a:cs typeface="Courier"/>
                <a:sym typeface="Courier"/>
              </a:rPr>
              <a:t>!</a:t>
            </a:r>
            <a:r>
              <a:rPr sz="1600">
                <a:latin typeface="Courier"/>
                <a:ea typeface="Courier"/>
                <a:cs typeface="Courier"/>
                <a:sym typeface="Courier"/>
              </a:rPr>
              <a:t>req.done)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SHMEMI_poll();</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return</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p:txBody>
      </p:sp>
      <p:sp>
        <p:nvSpPr>
          <p:cNvPr id="224" name="Shape 224"/>
          <p:cNvSpPr/>
          <p:nvPr/>
        </p:nvSpPr>
        <p:spPr>
          <a:xfrm flipH="1">
            <a:off x="1551092" y="1536439"/>
            <a:ext cx="1" cy="817033"/>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225" name="Shape 225"/>
          <p:cNvSpPr/>
          <p:nvPr/>
        </p:nvSpPr>
        <p:spPr>
          <a:xfrm flipH="1">
            <a:off x="1551092" y="3433296"/>
            <a:ext cx="1" cy="986380"/>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226" name="Shape 226"/>
          <p:cNvSpPr/>
          <p:nvPr/>
        </p:nvSpPr>
        <p:spPr>
          <a:xfrm>
            <a:off x="2994825" y="2893384"/>
            <a:ext cx="304801" cy="1"/>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229" name="Shape 229"/>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21</a:t>
            </a:fld>
            <a:endParaRPr sz="900">
              <a:solidFill>
                <a:srgbClr val="FFFFFF"/>
              </a:solidFill>
            </a:endParaRPr>
          </a:p>
        </p:txBody>
      </p:sp>
      <p:sp>
        <p:nvSpPr>
          <p:cNvPr id="230" name="Shape 230"/>
          <p:cNvSpPr>
            <a:spLocks noGrp="1"/>
          </p:cNvSpPr>
          <p:nvPr>
            <p:ph type="title"/>
          </p:nvPr>
        </p:nvSpPr>
        <p:spPr>
          <a:xfrm>
            <a:off x="294746" y="0"/>
            <a:ext cx="8229601" cy="1143000"/>
          </a:xfrm>
          <a:prstGeom prst="rect">
            <a:avLst/>
          </a:prstGeom>
        </p:spPr>
        <p:txBody>
          <a:bodyPr>
            <a:normAutofit/>
          </a:bodyPr>
          <a:lstStyle>
            <a:lvl1pPr algn="ctr"/>
          </a:lstStyle>
          <a:p>
            <a:pPr lvl="0">
              <a:defRPr sz="1800">
                <a:solidFill>
                  <a:srgbClr val="000000"/>
                </a:solidFill>
              </a:defRPr>
            </a:pPr>
            <a:r>
              <a:rPr sz="3600">
                <a:solidFill>
                  <a:srgbClr val="0071C5"/>
                </a:solidFill>
              </a:rPr>
              <a:t>Collectives</a:t>
            </a:r>
          </a:p>
        </p:txBody>
      </p:sp>
      <p:sp>
        <p:nvSpPr>
          <p:cNvPr id="231" name="Shape 231"/>
          <p:cNvSpPr/>
          <p:nvPr/>
        </p:nvSpPr>
        <p:spPr>
          <a:xfrm>
            <a:off x="41679" y="525780"/>
            <a:ext cx="3424459" cy="7518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solidFill>
                  <a:srgbClr val="C01E51"/>
                </a:solidFill>
                <a:latin typeface="Courier"/>
                <a:ea typeface="Courier"/>
                <a:cs typeface="Courier"/>
                <a:sym typeface="Courier"/>
              </a:rPr>
              <a:t>void</a:t>
            </a:r>
            <a:r>
              <a:rPr sz="1400">
                <a:latin typeface="Courier"/>
                <a:ea typeface="Courier"/>
                <a:cs typeface="Courier"/>
                <a:sym typeface="Courier"/>
              </a:rPr>
              <a:t> </a:t>
            </a:r>
            <a:r>
              <a:rPr sz="1400">
                <a:solidFill>
                  <a:srgbClr val="0433FF"/>
                </a:solidFill>
                <a:latin typeface="Courier"/>
                <a:ea typeface="Courier"/>
                <a:cs typeface="Courier"/>
                <a:sym typeface="Courier"/>
              </a:rPr>
              <a:t>shmem_barrier_all</a:t>
            </a:r>
            <a:r>
              <a:rPr sz="1400">
                <a:latin typeface="Courier"/>
                <a:ea typeface="Courier"/>
                <a:cs typeface="Courier"/>
                <a:sym typeface="Courier"/>
              </a:rPr>
              <a:t> (</a:t>
            </a:r>
            <a:r>
              <a:rPr sz="1400">
                <a:solidFill>
                  <a:srgbClr val="C01E51"/>
                </a:solidFill>
                <a:latin typeface="Courier"/>
                <a:ea typeface="Courier"/>
                <a:cs typeface="Courier"/>
                <a:sym typeface="Courier"/>
              </a:rPr>
              <a:t>void</a:t>
            </a: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SHMEMI_Barrier_all();</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a:t>
            </a:r>
          </a:p>
        </p:txBody>
      </p:sp>
      <p:sp>
        <p:nvSpPr>
          <p:cNvPr id="232" name="Shape 232"/>
          <p:cNvSpPr/>
          <p:nvPr/>
        </p:nvSpPr>
        <p:spPr>
          <a:xfrm>
            <a:off x="41679" y="2108380"/>
            <a:ext cx="3424459" cy="11836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solidFill>
                  <a:srgbClr val="C01E51"/>
                </a:solidFill>
                <a:latin typeface="Courier"/>
                <a:ea typeface="Courier"/>
                <a:cs typeface="Courier"/>
                <a:sym typeface="Courier"/>
              </a:rPr>
              <a:t>void</a:t>
            </a:r>
            <a:r>
              <a:rPr sz="1400">
                <a:latin typeface="Courier"/>
                <a:ea typeface="Courier"/>
                <a:cs typeface="Courier"/>
                <a:sym typeface="Courier"/>
              </a:rPr>
              <a:t> </a:t>
            </a:r>
            <a:r>
              <a:rPr sz="1400">
                <a:solidFill>
                  <a:srgbClr val="0433FF"/>
                </a:solidFill>
                <a:latin typeface="Courier"/>
                <a:ea typeface="Courier"/>
                <a:cs typeface="Courier"/>
                <a:sym typeface="Courier"/>
              </a:rPr>
              <a:t>SHMEMI_Barrier_all</a:t>
            </a:r>
            <a:r>
              <a:rPr sz="1400">
                <a:latin typeface="Courier"/>
                <a:ea typeface="Courier"/>
                <a:cs typeface="Courier"/>
                <a:sym typeface="Courier"/>
              </a:rPr>
              <a:t> (</a:t>
            </a:r>
            <a:r>
              <a:rPr sz="1400">
                <a:solidFill>
                  <a:srgbClr val="C01E51"/>
                </a:solidFill>
                <a:latin typeface="Courier"/>
                <a:ea typeface="Courier"/>
                <a:cs typeface="Courier"/>
                <a:sym typeface="Courier"/>
              </a:rPr>
              <a:t>void</a:t>
            </a: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SHMEMI_quiet();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SHMEMI_barrier();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a:t>
            </a:r>
          </a:p>
        </p:txBody>
      </p:sp>
      <p:sp>
        <p:nvSpPr>
          <p:cNvPr id="233" name="Shape 233"/>
          <p:cNvSpPr/>
          <p:nvPr/>
        </p:nvSpPr>
        <p:spPr>
          <a:xfrm>
            <a:off x="3673830" y="538480"/>
            <a:ext cx="5314352" cy="11836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solidFill>
                  <a:srgbClr val="C01E51"/>
                </a:solidFill>
                <a:latin typeface="Courier"/>
                <a:ea typeface="Courier"/>
                <a:cs typeface="Courier"/>
                <a:sym typeface="Courier"/>
              </a:rPr>
              <a:t>void</a:t>
            </a:r>
            <a:r>
              <a:rPr sz="1400">
                <a:latin typeface="Courier"/>
                <a:ea typeface="Courier"/>
                <a:cs typeface="Courier"/>
                <a:sym typeface="Courier"/>
              </a:rPr>
              <a:t> </a:t>
            </a:r>
            <a:r>
              <a:rPr sz="1400">
                <a:solidFill>
                  <a:srgbClr val="0433FF"/>
                </a:solidFill>
                <a:latin typeface="Courier"/>
                <a:ea typeface="Courier"/>
                <a:cs typeface="Courier"/>
                <a:sym typeface="Courier"/>
              </a:rPr>
              <a:t>SHMEMI_quiet</a:t>
            </a:r>
            <a:r>
              <a:rPr sz="1400">
                <a:latin typeface="Courier"/>
                <a:ea typeface="Courier"/>
                <a:cs typeface="Courier"/>
                <a:sym typeface="Courier"/>
              </a:rPr>
              <a:t>()</a:t>
            </a:r>
            <a:r>
              <a:rPr sz="1400">
                <a:solidFill>
                  <a:srgbClr val="0433FF"/>
                </a:solidFill>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ERRCHKSFI(fi_cntr_wait(_g.putcntr,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_g.put_ctr_pending,</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797979"/>
                </a:solidFill>
                <a:latin typeface="Courier"/>
                <a:ea typeface="Courier"/>
                <a:cs typeface="Courier"/>
                <a:sym typeface="Courier"/>
              </a:rPr>
              <a:t>-1</a:t>
            </a: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a:t>
            </a:r>
          </a:p>
        </p:txBody>
      </p:sp>
      <p:sp>
        <p:nvSpPr>
          <p:cNvPr id="234" name="Shape 234"/>
          <p:cNvSpPr/>
          <p:nvPr/>
        </p:nvSpPr>
        <p:spPr>
          <a:xfrm>
            <a:off x="3664850" y="1780975"/>
            <a:ext cx="5345012" cy="44221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solidFill>
                  <a:srgbClr val="C01E51"/>
                </a:solidFill>
                <a:latin typeface="Courier"/>
                <a:ea typeface="Courier"/>
                <a:cs typeface="Courier"/>
                <a:sym typeface="Courier"/>
              </a:rPr>
              <a:t>int</a:t>
            </a:r>
            <a:r>
              <a:rPr sz="1400">
                <a:latin typeface="Courier"/>
                <a:ea typeface="Courier"/>
                <a:cs typeface="Courier"/>
                <a:sym typeface="Courier"/>
              </a:rPr>
              <a:t> </a:t>
            </a:r>
            <a:r>
              <a:rPr sz="1400">
                <a:solidFill>
                  <a:srgbClr val="0433FF"/>
                </a:solidFill>
                <a:latin typeface="Courier"/>
                <a:ea typeface="Courier"/>
                <a:cs typeface="Courier"/>
                <a:sym typeface="Courier"/>
              </a:rPr>
              <a:t>SHMEMI_barrier</a:t>
            </a:r>
            <a:r>
              <a:rPr sz="1400">
                <a:latin typeface="Courier"/>
                <a:ea typeface="Courier"/>
                <a:cs typeface="Courier"/>
                <a:sym typeface="Courier"/>
              </a:rPr>
              <a:t>()</a:t>
            </a:r>
            <a:r>
              <a:rPr sz="1400">
                <a:solidFill>
                  <a:srgbClr val="0433FF"/>
                </a:solidFill>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int</a:t>
            </a:r>
            <a:r>
              <a:rPr sz="1400">
                <a:latin typeface="Courier"/>
                <a:ea typeface="Courier"/>
                <a:cs typeface="Courier"/>
                <a:sym typeface="Courier"/>
              </a:rPr>
              <a:t>       i,n;</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int</a:t>
            </a:r>
            <a:r>
              <a:rPr sz="1400">
                <a:latin typeface="Courier"/>
                <a:ea typeface="Courier"/>
                <a:cs typeface="Courier"/>
                <a:sym typeface="Courier"/>
              </a:rPr>
              <a:t>       nphases </a:t>
            </a:r>
            <a:r>
              <a:rPr sz="1400">
                <a:solidFill>
                  <a:srgbClr val="797979"/>
                </a:solidFill>
                <a:latin typeface="Courier"/>
                <a:ea typeface="Courier"/>
                <a:cs typeface="Courier"/>
                <a:sym typeface="Courier"/>
              </a:rPr>
              <a:t>=</a:t>
            </a:r>
            <a:r>
              <a:rPr sz="1400">
                <a:latin typeface="Courier"/>
                <a:ea typeface="Courier"/>
                <a:cs typeface="Courier"/>
                <a:sym typeface="Courier"/>
              </a:rPr>
              <a:t> </a:t>
            </a:r>
            <a:r>
              <a:rPr sz="1400">
                <a:solidFill>
                  <a:srgbClr val="797979"/>
                </a:solidFill>
                <a:latin typeface="Courier"/>
                <a:ea typeface="Courier"/>
                <a:cs typeface="Courier"/>
                <a:sym typeface="Courier"/>
              </a:rPr>
              <a:t>0</a:t>
            </a: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request_t</a:t>
            </a:r>
            <a:r>
              <a:rPr sz="1400">
                <a:latin typeface="Courier"/>
                <a:ea typeface="Courier"/>
                <a:cs typeface="Courier"/>
                <a:sym typeface="Courier"/>
              </a:rPr>
              <a:t> req[</a:t>
            </a:r>
            <a:r>
              <a:rPr sz="1400">
                <a:solidFill>
                  <a:srgbClr val="797979"/>
                </a:solidFill>
                <a:latin typeface="Courier"/>
                <a:ea typeface="Courier"/>
                <a:cs typeface="Courier"/>
                <a:sym typeface="Courier"/>
              </a:rPr>
              <a:t>2</a:t>
            </a: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b="1">
                <a:solidFill>
                  <a:srgbClr val="008F00"/>
                </a:solidFill>
                <a:latin typeface="Courier"/>
                <a:ea typeface="Courier"/>
                <a:cs typeface="Courier"/>
                <a:sym typeface="Courier"/>
              </a:rPr>
              <a:t>for</a:t>
            </a:r>
            <a:r>
              <a:rPr sz="1400">
                <a:latin typeface="Courier"/>
                <a:ea typeface="Courier"/>
                <a:cs typeface="Courier"/>
                <a:sym typeface="Courier"/>
              </a:rPr>
              <a:t> (n</a:t>
            </a:r>
            <a:r>
              <a:rPr sz="1400">
                <a:solidFill>
                  <a:srgbClr val="797979"/>
                </a:solidFill>
                <a:latin typeface="Courier"/>
                <a:ea typeface="Courier"/>
                <a:cs typeface="Courier"/>
                <a:sym typeface="Courier"/>
              </a:rPr>
              <a:t>=</a:t>
            </a:r>
            <a:r>
              <a:rPr sz="1400">
                <a:latin typeface="Courier"/>
                <a:ea typeface="Courier"/>
                <a:cs typeface="Courier"/>
                <a:sym typeface="Courier"/>
              </a:rPr>
              <a:t>_g.size</a:t>
            </a:r>
            <a:r>
              <a:rPr sz="1400">
                <a:solidFill>
                  <a:srgbClr val="797979"/>
                </a:solidFill>
                <a:latin typeface="Courier"/>
                <a:ea typeface="Courier"/>
                <a:cs typeface="Courier"/>
                <a:sym typeface="Courier"/>
              </a:rPr>
              <a:t>-1</a:t>
            </a:r>
            <a:r>
              <a:rPr sz="1400">
                <a:latin typeface="Courier"/>
                <a:ea typeface="Courier"/>
                <a:cs typeface="Courier"/>
                <a:sym typeface="Courier"/>
              </a:rPr>
              <a:t>;n</a:t>
            </a:r>
            <a:r>
              <a:rPr sz="1400">
                <a:solidFill>
                  <a:srgbClr val="797979"/>
                </a:solidFill>
                <a:latin typeface="Courier"/>
                <a:ea typeface="Courier"/>
                <a:cs typeface="Courier"/>
                <a:sym typeface="Courier"/>
              </a:rPr>
              <a:t>&gt;0</a:t>
            </a:r>
            <a:r>
              <a:rPr sz="1400">
                <a:latin typeface="Courier"/>
                <a:ea typeface="Courier"/>
                <a:cs typeface="Courier"/>
                <a:sym typeface="Courier"/>
              </a:rPr>
              <a:t>;n</a:t>
            </a:r>
            <a:r>
              <a:rPr sz="1400">
                <a:solidFill>
                  <a:srgbClr val="797979"/>
                </a:solidFill>
                <a:latin typeface="Courier"/>
                <a:ea typeface="Courier"/>
                <a:cs typeface="Courier"/>
                <a:sym typeface="Courier"/>
              </a:rPr>
              <a:t>&gt;&gt;=1</a:t>
            </a:r>
            <a:r>
              <a:rPr sz="1400">
                <a:latin typeface="Courier"/>
                <a:ea typeface="Courier"/>
                <a:cs typeface="Courier"/>
                <a:sym typeface="Courier"/>
              </a:rPr>
              <a:t>)nphases</a:t>
            </a:r>
            <a:r>
              <a:rPr sz="1400">
                <a:solidFill>
                  <a:srgbClr val="797979"/>
                </a:solidFill>
                <a:latin typeface="Courier"/>
                <a:ea typeface="Courier"/>
                <a:cs typeface="Courier"/>
                <a:sym typeface="Courier"/>
              </a:rPr>
              <a:t>++</a:t>
            </a: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b="1">
                <a:solidFill>
                  <a:srgbClr val="008F00"/>
                </a:solidFill>
                <a:latin typeface="Courier"/>
                <a:ea typeface="Courier"/>
                <a:cs typeface="Courier"/>
                <a:sym typeface="Courier"/>
              </a:rPr>
              <a:t>for</a:t>
            </a:r>
            <a:r>
              <a:rPr sz="1400">
                <a:latin typeface="Courier"/>
                <a:ea typeface="Courier"/>
                <a:cs typeface="Courier"/>
                <a:sym typeface="Courier"/>
              </a:rPr>
              <a:t> (i</a:t>
            </a:r>
            <a:r>
              <a:rPr sz="1400">
                <a:solidFill>
                  <a:srgbClr val="797979"/>
                </a:solidFill>
                <a:latin typeface="Courier"/>
                <a:ea typeface="Courier"/>
                <a:cs typeface="Courier"/>
                <a:sym typeface="Courier"/>
              </a:rPr>
              <a:t>=0</a:t>
            </a:r>
            <a:r>
              <a:rPr sz="1400">
                <a:latin typeface="Courier"/>
                <a:ea typeface="Courier"/>
                <a:cs typeface="Courier"/>
                <a:sym typeface="Courier"/>
              </a:rPr>
              <a:t>; i</a:t>
            </a:r>
            <a:r>
              <a:rPr sz="1400">
                <a:solidFill>
                  <a:srgbClr val="797979"/>
                </a:solidFill>
                <a:latin typeface="Courier"/>
                <a:ea typeface="Courier"/>
                <a:cs typeface="Courier"/>
                <a:sym typeface="Courier"/>
              </a:rPr>
              <a:t>&lt;</a:t>
            </a:r>
            <a:r>
              <a:rPr sz="1400">
                <a:latin typeface="Courier"/>
                <a:ea typeface="Courier"/>
                <a:cs typeface="Courier"/>
                <a:sym typeface="Courier"/>
              </a:rPr>
              <a:t>nphases; i</a:t>
            </a:r>
            <a:r>
              <a:rPr sz="1400">
                <a:solidFill>
                  <a:srgbClr val="797979"/>
                </a:solidFill>
                <a:latin typeface="Courier"/>
                <a:ea typeface="Courier"/>
                <a:cs typeface="Courier"/>
                <a:sym typeface="Courier"/>
              </a:rPr>
              <a:t>++</a:t>
            </a: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int</a:t>
            </a:r>
            <a:r>
              <a:rPr sz="1400">
                <a:latin typeface="Courier"/>
                <a:ea typeface="Courier"/>
                <a:cs typeface="Courier"/>
                <a:sym typeface="Courier"/>
              </a:rPr>
              <a:t> shift       </a:t>
            </a:r>
            <a:r>
              <a:rPr sz="1400">
                <a:solidFill>
                  <a:srgbClr val="797979"/>
                </a:solidFill>
                <a:latin typeface="Courier"/>
                <a:ea typeface="Courier"/>
                <a:cs typeface="Courier"/>
                <a:sym typeface="Courier"/>
              </a:rPr>
              <a:t>=</a:t>
            </a:r>
            <a:r>
              <a:rPr sz="1400">
                <a:latin typeface="Courier"/>
                <a:ea typeface="Courier"/>
                <a:cs typeface="Courier"/>
                <a:sym typeface="Courier"/>
              </a:rPr>
              <a:t> (</a:t>
            </a:r>
            <a:r>
              <a:rPr sz="1400">
                <a:solidFill>
                  <a:srgbClr val="797979"/>
                </a:solidFill>
                <a:latin typeface="Courier"/>
                <a:ea typeface="Courier"/>
                <a:cs typeface="Courier"/>
                <a:sym typeface="Courier"/>
              </a:rPr>
              <a:t>1&lt;&lt;</a:t>
            </a:r>
            <a:r>
              <a:rPr sz="1400">
                <a:latin typeface="Courier"/>
                <a:ea typeface="Courier"/>
                <a:cs typeface="Courier"/>
                <a:sym typeface="Courier"/>
              </a:rPr>
              <a:t>i);</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int</a:t>
            </a:r>
            <a:r>
              <a:rPr sz="1400">
                <a:latin typeface="Courier"/>
                <a:ea typeface="Courier"/>
                <a:cs typeface="Courier"/>
                <a:sym typeface="Courier"/>
              </a:rPr>
              <a:t> to          </a:t>
            </a:r>
            <a:r>
              <a:rPr sz="1400">
                <a:solidFill>
                  <a:srgbClr val="797979"/>
                </a:solidFill>
                <a:latin typeface="Courier"/>
                <a:ea typeface="Courier"/>
                <a:cs typeface="Courier"/>
                <a:sym typeface="Courier"/>
              </a:rPr>
              <a:t>=</a:t>
            </a:r>
            <a:r>
              <a:rPr sz="1400">
                <a:latin typeface="Courier"/>
                <a:ea typeface="Courier"/>
                <a:cs typeface="Courier"/>
                <a:sym typeface="Courier"/>
              </a:rPr>
              <a:t> (_g.rank</a:t>
            </a:r>
            <a:r>
              <a:rPr sz="1400">
                <a:solidFill>
                  <a:srgbClr val="797979"/>
                </a:solidFill>
                <a:latin typeface="Courier"/>
                <a:ea typeface="Courier"/>
                <a:cs typeface="Courier"/>
                <a:sym typeface="Courier"/>
              </a:rPr>
              <a:t>+</a:t>
            </a:r>
            <a:r>
              <a:rPr sz="1400">
                <a:latin typeface="Courier"/>
                <a:ea typeface="Courier"/>
                <a:cs typeface="Courier"/>
                <a:sym typeface="Courier"/>
              </a:rPr>
              <a:t>shift)</a:t>
            </a:r>
            <a:r>
              <a:rPr sz="1400">
                <a:solidFill>
                  <a:srgbClr val="797979"/>
                </a:solidFill>
                <a:latin typeface="Courier"/>
                <a:ea typeface="Courier"/>
                <a:cs typeface="Courier"/>
                <a:sym typeface="Courier"/>
              </a:rPr>
              <a:t>%</a:t>
            </a:r>
            <a:r>
              <a:rPr sz="1400">
                <a:latin typeface="Courier"/>
                <a:ea typeface="Courier"/>
                <a:cs typeface="Courier"/>
                <a:sym typeface="Courier"/>
              </a:rPr>
              <a:t>_g.size;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int</a:t>
            </a:r>
            <a:r>
              <a:rPr sz="1400">
                <a:latin typeface="Courier"/>
                <a:ea typeface="Courier"/>
                <a:cs typeface="Courier"/>
                <a:sym typeface="Courier"/>
              </a:rPr>
              <a:t> from        </a:t>
            </a:r>
            <a:r>
              <a:rPr sz="1400">
                <a:solidFill>
                  <a:srgbClr val="797979"/>
                </a:solidFill>
                <a:latin typeface="Courier"/>
                <a:ea typeface="Courier"/>
                <a:cs typeface="Courier"/>
                <a:sym typeface="Courier"/>
              </a:rPr>
              <a:t>=</a:t>
            </a:r>
            <a:r>
              <a:rPr sz="1400">
                <a:latin typeface="Courier"/>
                <a:ea typeface="Courier"/>
                <a:cs typeface="Courier"/>
                <a:sym typeface="Courier"/>
              </a:rPr>
              <a:t> (_g.rank)</a:t>
            </a:r>
            <a:r>
              <a:rPr sz="1400">
                <a:solidFill>
                  <a:srgbClr val="797979"/>
                </a:solidFill>
                <a:latin typeface="Courier"/>
                <a:ea typeface="Courier"/>
                <a:cs typeface="Courier"/>
                <a:sym typeface="Courier"/>
              </a:rPr>
              <a:t>-</a:t>
            </a:r>
            <a:r>
              <a:rPr sz="1400">
                <a:latin typeface="Courier"/>
                <a:ea typeface="Courier"/>
                <a:cs typeface="Courier"/>
                <a:sym typeface="Courier"/>
              </a:rPr>
              <a:t>shift;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b="1">
                <a:solidFill>
                  <a:srgbClr val="008F00"/>
                </a:solidFill>
                <a:latin typeface="Courier"/>
                <a:ea typeface="Courier"/>
                <a:cs typeface="Courier"/>
                <a:sym typeface="Courier"/>
              </a:rPr>
              <a:t>if</a:t>
            </a:r>
            <a:r>
              <a:rPr sz="1400">
                <a:latin typeface="Courier"/>
                <a:ea typeface="Courier"/>
                <a:cs typeface="Courier"/>
                <a:sym typeface="Courier"/>
              </a:rPr>
              <a:t>(from</a:t>
            </a:r>
            <a:r>
              <a:rPr sz="1400">
                <a:solidFill>
                  <a:srgbClr val="797979"/>
                </a:solidFill>
                <a:latin typeface="Courier"/>
                <a:ea typeface="Courier"/>
                <a:cs typeface="Courier"/>
                <a:sym typeface="Courier"/>
              </a:rPr>
              <a:t>&lt;0</a:t>
            </a:r>
            <a:r>
              <a:rPr sz="1400">
                <a:latin typeface="Courier"/>
                <a:ea typeface="Courier"/>
                <a:cs typeface="Courier"/>
                <a:sym typeface="Courier"/>
              </a:rPr>
              <a:t>) from </a:t>
            </a:r>
            <a:r>
              <a:rPr sz="1400">
                <a:solidFill>
                  <a:srgbClr val="797979"/>
                </a:solidFill>
                <a:latin typeface="Courier"/>
                <a:ea typeface="Courier"/>
                <a:cs typeface="Courier"/>
                <a:sym typeface="Courier"/>
              </a:rPr>
              <a:t>=</a:t>
            </a:r>
            <a:r>
              <a:rPr sz="1400">
                <a:latin typeface="Courier"/>
                <a:ea typeface="Courier"/>
                <a:cs typeface="Courier"/>
                <a:sym typeface="Courier"/>
              </a:rPr>
              <a:t> _g.size</a:t>
            </a:r>
            <a:r>
              <a:rPr sz="1400">
                <a:solidFill>
                  <a:srgbClr val="797979"/>
                </a:solidFill>
                <a:latin typeface="Courier"/>
                <a:ea typeface="Courier"/>
                <a:cs typeface="Courier"/>
                <a:sym typeface="Courier"/>
              </a:rPr>
              <a:t>+</a:t>
            </a:r>
            <a:r>
              <a:rPr sz="1400">
                <a:latin typeface="Courier"/>
                <a:ea typeface="Courier"/>
                <a:cs typeface="Courier"/>
                <a:sym typeface="Courier"/>
              </a:rPr>
              <a:t>from;</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01E51"/>
                </a:solidFill>
                <a:latin typeface="Courier"/>
                <a:ea typeface="Courier"/>
                <a:cs typeface="Courier"/>
                <a:sym typeface="Courier"/>
              </a:rPr>
              <a:t>char</a:t>
            </a:r>
            <a:r>
              <a:rPr sz="1400">
                <a:latin typeface="Courier"/>
                <a:ea typeface="Courier"/>
                <a:cs typeface="Courier"/>
                <a:sym typeface="Courier"/>
              </a:rPr>
              <a:t> val;</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SHMEMI_recv(</a:t>
            </a:r>
            <a:r>
              <a:rPr sz="1400">
                <a:solidFill>
                  <a:srgbClr val="797979"/>
                </a:solidFill>
                <a:latin typeface="Courier"/>
                <a:ea typeface="Courier"/>
                <a:cs typeface="Courier"/>
                <a:sym typeface="Courier"/>
              </a:rPr>
              <a:t>&amp;</a:t>
            </a:r>
            <a:r>
              <a:rPr sz="1400">
                <a:latin typeface="Courier"/>
                <a:ea typeface="Courier"/>
                <a:cs typeface="Courier"/>
                <a:sym typeface="Courier"/>
              </a:rPr>
              <a:t>val, </a:t>
            </a:r>
            <a:r>
              <a:rPr sz="1400">
                <a:solidFill>
                  <a:srgbClr val="797979"/>
                </a:solidFill>
                <a:latin typeface="Courier"/>
                <a:ea typeface="Courier"/>
                <a:cs typeface="Courier"/>
                <a:sym typeface="Courier"/>
              </a:rPr>
              <a:t>1</a:t>
            </a:r>
            <a:r>
              <a:rPr sz="1400">
                <a:latin typeface="Courier"/>
                <a:ea typeface="Courier"/>
                <a:cs typeface="Courier"/>
                <a:sym typeface="Courier"/>
              </a:rPr>
              <a:t>, from,</a:t>
            </a:r>
            <a:r>
              <a:rPr sz="1400">
                <a:solidFill>
                  <a:srgbClr val="797979"/>
                </a:solidFill>
                <a:latin typeface="Courier"/>
                <a:ea typeface="Courier"/>
                <a:cs typeface="Courier"/>
                <a:sym typeface="Courier"/>
              </a:rPr>
              <a:t>&amp;</a:t>
            </a:r>
            <a:r>
              <a:rPr sz="1400">
                <a:latin typeface="Courier"/>
                <a:ea typeface="Courier"/>
                <a:cs typeface="Courier"/>
                <a:sym typeface="Courier"/>
              </a:rPr>
              <a:t>req[</a:t>
            </a:r>
            <a:r>
              <a:rPr sz="1400">
                <a:solidFill>
                  <a:srgbClr val="797979"/>
                </a:solidFill>
                <a:latin typeface="Courier"/>
                <a:ea typeface="Courier"/>
                <a:cs typeface="Courier"/>
                <a:sym typeface="Courier"/>
              </a:rPr>
              <a:t>0</a:t>
            </a: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SHMEMI_send(</a:t>
            </a:r>
            <a:r>
              <a:rPr sz="1400">
                <a:solidFill>
                  <a:srgbClr val="797979"/>
                </a:solidFill>
                <a:latin typeface="Courier"/>
                <a:ea typeface="Courier"/>
                <a:cs typeface="Courier"/>
                <a:sym typeface="Courier"/>
              </a:rPr>
              <a:t>&amp;</a:t>
            </a:r>
            <a:r>
              <a:rPr sz="1400">
                <a:latin typeface="Courier"/>
                <a:ea typeface="Courier"/>
                <a:cs typeface="Courier"/>
                <a:sym typeface="Courier"/>
              </a:rPr>
              <a:t>val, </a:t>
            </a:r>
            <a:r>
              <a:rPr sz="1400">
                <a:solidFill>
                  <a:srgbClr val="797979"/>
                </a:solidFill>
                <a:latin typeface="Courier"/>
                <a:ea typeface="Courier"/>
                <a:cs typeface="Courier"/>
                <a:sym typeface="Courier"/>
              </a:rPr>
              <a:t>1</a:t>
            </a:r>
            <a:r>
              <a:rPr sz="1400">
                <a:latin typeface="Courier"/>
                <a:ea typeface="Courier"/>
                <a:cs typeface="Courier"/>
                <a:sym typeface="Courier"/>
              </a:rPr>
              <a:t>, to, </a:t>
            </a:r>
            <a:r>
              <a:rPr sz="1400">
                <a:solidFill>
                  <a:srgbClr val="797979"/>
                </a:solidFill>
                <a:latin typeface="Courier"/>
                <a:ea typeface="Courier"/>
                <a:cs typeface="Courier"/>
                <a:sym typeface="Courier"/>
              </a:rPr>
              <a:t>&amp;</a:t>
            </a:r>
            <a:r>
              <a:rPr sz="1400">
                <a:latin typeface="Courier"/>
                <a:ea typeface="Courier"/>
                <a:cs typeface="Courier"/>
                <a:sym typeface="Courier"/>
              </a:rPr>
              <a:t>req[</a:t>
            </a:r>
            <a:r>
              <a:rPr sz="1400">
                <a:solidFill>
                  <a:srgbClr val="797979"/>
                </a:solidFill>
                <a:latin typeface="Courier"/>
                <a:ea typeface="Courier"/>
                <a:cs typeface="Courier"/>
                <a:sym typeface="Courier"/>
              </a:rPr>
              <a:t>1</a:t>
            </a: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4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b="1">
                <a:solidFill>
                  <a:srgbClr val="008F00"/>
                </a:solidFill>
                <a:latin typeface="Courier"/>
                <a:ea typeface="Courier"/>
                <a:cs typeface="Courier"/>
                <a:sym typeface="Courier"/>
              </a:rPr>
              <a:t>while</a:t>
            </a:r>
            <a:r>
              <a:rPr sz="1400">
                <a:latin typeface="Courier"/>
                <a:ea typeface="Courier"/>
                <a:cs typeface="Courier"/>
                <a:sym typeface="Courier"/>
              </a:rPr>
              <a:t>(</a:t>
            </a:r>
            <a:r>
              <a:rPr sz="1400">
                <a:solidFill>
                  <a:srgbClr val="797979"/>
                </a:solidFill>
                <a:latin typeface="Courier"/>
                <a:ea typeface="Courier"/>
                <a:cs typeface="Courier"/>
                <a:sym typeface="Courier"/>
              </a:rPr>
              <a:t>!</a:t>
            </a:r>
            <a:r>
              <a:rPr sz="1400">
                <a:latin typeface="Courier"/>
                <a:ea typeface="Courier"/>
                <a:cs typeface="Courier"/>
                <a:sym typeface="Courier"/>
              </a:rPr>
              <a:t>req[</a:t>
            </a:r>
            <a:r>
              <a:rPr sz="1400">
                <a:solidFill>
                  <a:srgbClr val="797979"/>
                </a:solidFill>
                <a:latin typeface="Courier"/>
                <a:ea typeface="Courier"/>
                <a:cs typeface="Courier"/>
                <a:sym typeface="Courier"/>
              </a:rPr>
              <a:t>0</a:t>
            </a:r>
            <a:r>
              <a:rPr sz="1400">
                <a:latin typeface="Courier"/>
                <a:ea typeface="Courier"/>
                <a:cs typeface="Courier"/>
                <a:sym typeface="Courier"/>
              </a:rPr>
              <a:t>].done </a:t>
            </a:r>
            <a:r>
              <a:rPr sz="1400">
                <a:solidFill>
                  <a:srgbClr val="797979"/>
                </a:solidFill>
                <a:latin typeface="Courier"/>
                <a:ea typeface="Courier"/>
                <a:cs typeface="Courier"/>
                <a:sym typeface="Courier"/>
              </a:rPr>
              <a:t>||</a:t>
            </a:r>
            <a:r>
              <a:rPr sz="1400">
                <a:latin typeface="Courier"/>
                <a:ea typeface="Courier"/>
                <a:cs typeface="Courier"/>
                <a:sym typeface="Courier"/>
              </a:rPr>
              <a:t> </a:t>
            </a:r>
            <a:r>
              <a:rPr sz="1400">
                <a:solidFill>
                  <a:srgbClr val="797979"/>
                </a:solidFill>
                <a:latin typeface="Courier"/>
                <a:ea typeface="Courier"/>
                <a:cs typeface="Courier"/>
                <a:sym typeface="Courier"/>
              </a:rPr>
              <a:t>!</a:t>
            </a:r>
            <a:r>
              <a:rPr sz="1400">
                <a:latin typeface="Courier"/>
                <a:ea typeface="Courier"/>
                <a:cs typeface="Courier"/>
                <a:sym typeface="Courier"/>
              </a:rPr>
              <a:t>req[</a:t>
            </a:r>
            <a:r>
              <a:rPr sz="1400">
                <a:solidFill>
                  <a:srgbClr val="797979"/>
                </a:solidFill>
                <a:latin typeface="Courier"/>
                <a:ea typeface="Courier"/>
                <a:cs typeface="Courier"/>
                <a:sym typeface="Courier"/>
              </a:rPr>
              <a:t>1</a:t>
            </a:r>
            <a:r>
              <a:rPr sz="1400">
                <a:latin typeface="Courier"/>
                <a:ea typeface="Courier"/>
                <a:cs typeface="Courier"/>
                <a:sym typeface="Courier"/>
              </a:rPr>
              <a:t>].done)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SHMEMI_poll();</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b="1">
                <a:solidFill>
                  <a:srgbClr val="008F00"/>
                </a:solidFill>
                <a:latin typeface="Courier"/>
                <a:ea typeface="Courier"/>
                <a:cs typeface="Courier"/>
                <a:sym typeface="Courier"/>
              </a:rPr>
              <a:t>return</a:t>
            </a:r>
            <a:r>
              <a:rPr sz="1400">
                <a:latin typeface="Courier"/>
                <a:ea typeface="Courier"/>
                <a:cs typeface="Courier"/>
                <a:sym typeface="Courier"/>
              </a:rPr>
              <a:t> </a:t>
            </a:r>
            <a:r>
              <a:rPr sz="1400">
                <a:solidFill>
                  <a:srgbClr val="797979"/>
                </a:solidFill>
                <a:latin typeface="Courier"/>
                <a:ea typeface="Courier"/>
                <a:cs typeface="Courier"/>
                <a:sym typeface="Courier"/>
              </a:rPr>
              <a:t>0</a:t>
            </a:r>
            <a:r>
              <a:rPr sz="14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a:t>
            </a:r>
          </a:p>
        </p:txBody>
      </p:sp>
      <p:sp>
        <p:nvSpPr>
          <p:cNvPr id="235" name="Shape 235"/>
          <p:cNvSpPr/>
          <p:nvPr/>
        </p:nvSpPr>
        <p:spPr>
          <a:xfrm>
            <a:off x="1727200" y="1308100"/>
            <a:ext cx="0" cy="769801"/>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236" name="Shape 236"/>
          <p:cNvSpPr/>
          <p:nvPr/>
        </p:nvSpPr>
        <p:spPr>
          <a:xfrm flipV="1">
            <a:off x="1854206" y="1308100"/>
            <a:ext cx="1752412" cy="1356689"/>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237" name="Shape 237"/>
          <p:cNvSpPr/>
          <p:nvPr/>
        </p:nvSpPr>
        <p:spPr>
          <a:xfrm flipV="1">
            <a:off x="2061890" y="2002261"/>
            <a:ext cx="1587501" cy="902256"/>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238" name="Shape 238"/>
          <p:cNvSpPr/>
          <p:nvPr/>
        </p:nvSpPr>
        <p:spPr>
          <a:xfrm>
            <a:off x="223230" y="3771900"/>
            <a:ext cx="3061357" cy="24282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b="1">
                <a:solidFill>
                  <a:srgbClr val="004280"/>
                </a:solidFill>
              </a:rPr>
              <a:t>Quiet</a:t>
            </a:r>
          </a:p>
          <a:p>
            <a:pPr marL="228600" lvl="0" indent="-228600">
              <a:buClr>
                <a:srgbClr val="004280"/>
              </a:buClr>
              <a:buSzPct val="100000"/>
              <a:buFont typeface="Arial"/>
              <a:buChar char="•"/>
            </a:pPr>
            <a:r>
              <a:rPr>
                <a:solidFill>
                  <a:srgbClr val="004280"/>
                </a:solidFill>
              </a:rPr>
              <a:t>Waits for local completion via global counter.</a:t>
            </a:r>
          </a:p>
          <a:p>
            <a:pPr lvl="0"/>
            <a:r>
              <a:rPr b="1">
                <a:solidFill>
                  <a:srgbClr val="004280"/>
                </a:solidFill>
              </a:rPr>
              <a:t>Barrier</a:t>
            </a:r>
          </a:p>
          <a:p>
            <a:pPr marL="228600" lvl="0" indent="-228600">
              <a:buSzPct val="100000"/>
              <a:buChar char="•"/>
            </a:pPr>
            <a:r>
              <a:rPr>
                <a:solidFill>
                  <a:srgbClr val="004280"/>
                </a:solidFill>
              </a:rPr>
              <a:t>Log n exchange</a:t>
            </a:r>
          </a:p>
          <a:p>
            <a:pPr marL="228600" lvl="0" indent="-228600">
              <a:buSzPct val="100000"/>
              <a:buChar char="•"/>
            </a:pPr>
            <a:r>
              <a:rPr>
                <a:solidFill>
                  <a:srgbClr val="004280"/>
                </a:solidFill>
              </a:rPr>
              <a:t>Uses tagged send/recv</a:t>
            </a:r>
          </a:p>
          <a:p>
            <a:pPr marL="457200" lvl="0" indent="-457200">
              <a:buClr>
                <a:srgbClr val="004280"/>
              </a:buClr>
              <a:buSzPct val="100000"/>
              <a:buFont typeface="Arial"/>
              <a:buChar char="•"/>
            </a:pPr>
            <a:endParaRPr>
              <a:solidFill>
                <a:srgbClr val="004280"/>
              </a:solidFill>
            </a:endParaRPr>
          </a:p>
        </p:txBody>
      </p:sp>
    </p:spTree>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241" name="Shape 241"/>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22</a:t>
            </a:fld>
            <a:endParaRPr sz="900">
              <a:solidFill>
                <a:srgbClr val="FFFFFF"/>
              </a:solidFill>
            </a:endParaRPr>
          </a:p>
        </p:txBody>
      </p:sp>
      <p:sp>
        <p:nvSpPr>
          <p:cNvPr id="242" name="Shape 242"/>
          <p:cNvSpPr>
            <a:spLocks noGrp="1"/>
          </p:cNvSpPr>
          <p:nvPr>
            <p:ph type="title"/>
          </p:nvPr>
        </p:nvSpPr>
        <p:spPr>
          <a:xfrm>
            <a:off x="523346" y="0"/>
            <a:ext cx="8229601" cy="1143000"/>
          </a:xfrm>
          <a:prstGeom prst="rect">
            <a:avLst/>
          </a:prstGeom>
        </p:spPr>
        <p:txBody>
          <a:bodyPr>
            <a:normAutofit/>
          </a:bodyPr>
          <a:lstStyle>
            <a:lvl1pPr algn="ctr"/>
          </a:lstStyle>
          <a:p>
            <a:pPr lvl="0">
              <a:defRPr sz="1800">
                <a:solidFill>
                  <a:srgbClr val="000000"/>
                </a:solidFill>
              </a:defRPr>
            </a:pPr>
            <a:r>
              <a:rPr sz="3600">
                <a:solidFill>
                  <a:srgbClr val="0071C5"/>
                </a:solidFill>
              </a:rPr>
              <a:t>Tagged Point to Point (for Collectives)</a:t>
            </a:r>
          </a:p>
        </p:txBody>
      </p:sp>
      <p:sp>
        <p:nvSpPr>
          <p:cNvPr id="243" name="Shape 243"/>
          <p:cNvSpPr/>
          <p:nvPr/>
        </p:nvSpPr>
        <p:spPr>
          <a:xfrm>
            <a:off x="113269" y="624507"/>
            <a:ext cx="8790462" cy="22758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solidFill>
                  <a:srgbClr val="C01E51"/>
                </a:solidFill>
                <a:latin typeface="Courier"/>
                <a:ea typeface="Courier"/>
                <a:cs typeface="Courier"/>
                <a:sym typeface="Courier"/>
              </a:rPr>
              <a:t>int</a:t>
            </a:r>
            <a:r>
              <a:rPr sz="1600">
                <a:latin typeface="Courier"/>
                <a:ea typeface="Courier"/>
                <a:cs typeface="Courier"/>
                <a:sym typeface="Courier"/>
              </a:rPr>
              <a:t> </a:t>
            </a:r>
            <a:r>
              <a:rPr sz="1600">
                <a:solidFill>
                  <a:srgbClr val="0433FF"/>
                </a:solidFill>
                <a:latin typeface="Courier"/>
                <a:ea typeface="Courier"/>
                <a:cs typeface="Courier"/>
                <a:sym typeface="Courier"/>
              </a:rPr>
              <a:t>SHMEMI_send</a:t>
            </a:r>
            <a:r>
              <a:rPr sz="1600">
                <a:latin typeface="Courier"/>
                <a:ea typeface="Courier"/>
                <a:cs typeface="Courier"/>
                <a:sym typeface="Courier"/>
              </a:rPr>
              <a:t>(</a:t>
            </a:r>
            <a:r>
              <a:rPr sz="1600">
                <a:solidFill>
                  <a:srgbClr val="C01E51"/>
                </a:solidFill>
                <a:latin typeface="Courier"/>
                <a:ea typeface="Courier"/>
                <a:cs typeface="Courier"/>
                <a:sym typeface="Courier"/>
              </a:rPr>
              <a:t>void</a:t>
            </a:r>
            <a:r>
              <a:rPr sz="1600">
                <a:latin typeface="Courier"/>
                <a:ea typeface="Courier"/>
                <a:cs typeface="Courier"/>
                <a:sym typeface="Courier"/>
              </a:rPr>
              <a:t> </a:t>
            </a:r>
            <a:r>
              <a:rPr sz="1600">
                <a:solidFill>
                  <a:srgbClr val="797979"/>
                </a:solidFill>
                <a:latin typeface="Courier"/>
                <a:ea typeface="Courier"/>
                <a:cs typeface="Courier"/>
                <a:sym typeface="Courier"/>
              </a:rPr>
              <a:t>*</a:t>
            </a:r>
            <a:r>
              <a:rPr sz="1600">
                <a:latin typeface="Courier"/>
                <a:ea typeface="Courier"/>
                <a:cs typeface="Courier"/>
                <a:sym typeface="Courier"/>
              </a:rPr>
              <a:t>buf, </a:t>
            </a:r>
            <a:r>
              <a:rPr sz="1600">
                <a:solidFill>
                  <a:srgbClr val="C01E51"/>
                </a:solidFill>
                <a:latin typeface="Courier"/>
                <a:ea typeface="Courier"/>
                <a:cs typeface="Courier"/>
                <a:sym typeface="Courier"/>
              </a:rPr>
              <a:t>size_t</a:t>
            </a:r>
            <a:r>
              <a:rPr sz="1600">
                <a:latin typeface="Courier"/>
                <a:ea typeface="Courier"/>
                <a:cs typeface="Courier"/>
                <a:sym typeface="Courier"/>
              </a:rPr>
              <a:t> len, </a:t>
            </a:r>
            <a:r>
              <a:rPr sz="1600">
                <a:solidFill>
                  <a:srgbClr val="C01E51"/>
                </a:solidFill>
                <a:latin typeface="Courier"/>
                <a:ea typeface="Courier"/>
                <a:cs typeface="Courier"/>
                <a:sym typeface="Courier"/>
              </a:rPr>
              <a:t>int</a:t>
            </a:r>
            <a:r>
              <a:rPr sz="1600">
                <a:latin typeface="Courier"/>
                <a:ea typeface="Courier"/>
                <a:cs typeface="Courier"/>
                <a:sym typeface="Courier"/>
              </a:rPr>
              <a:t> dest, </a:t>
            </a:r>
            <a:r>
              <a:rPr sz="1600">
                <a:solidFill>
                  <a:srgbClr val="C01E51"/>
                </a:solidFill>
                <a:latin typeface="Courier"/>
                <a:ea typeface="Courier"/>
                <a:cs typeface="Courier"/>
                <a:sym typeface="Courier"/>
              </a:rPr>
              <a:t>request_t</a:t>
            </a:r>
            <a:r>
              <a:rPr sz="1600">
                <a:latin typeface="Courier"/>
                <a:ea typeface="Courier"/>
                <a:cs typeface="Courier"/>
                <a:sym typeface="Courier"/>
              </a:rPr>
              <a:t> </a:t>
            </a:r>
            <a:r>
              <a:rPr sz="1600">
                <a:solidFill>
                  <a:srgbClr val="797979"/>
                </a:solidFill>
                <a:latin typeface="Courier"/>
                <a:ea typeface="Courier"/>
                <a:cs typeface="Courier"/>
                <a:sym typeface="Courier"/>
              </a:rPr>
              <a:t>*</a:t>
            </a:r>
            <a:r>
              <a:rPr sz="1600">
                <a:latin typeface="Courier"/>
                <a:ea typeface="Courier"/>
                <a:cs typeface="Courier"/>
                <a:sym typeface="Courier"/>
              </a:rPr>
              <a:t>req)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uint64_t</a:t>
            </a:r>
            <a:r>
              <a:rPr sz="1600">
                <a:latin typeface="Courier"/>
                <a:ea typeface="Courier"/>
                <a:cs typeface="Courier"/>
                <a:sym typeface="Courier"/>
              </a:rPr>
              <a:t> match_bits   </a:t>
            </a:r>
            <a:r>
              <a:rPr sz="1600">
                <a:solidFill>
                  <a:srgbClr val="797979"/>
                </a:solidFill>
                <a:latin typeface="Courier"/>
                <a:ea typeface="Courier"/>
                <a:cs typeface="Courier"/>
                <a:sym typeface="Courier"/>
              </a:rPr>
              <a:t>=</a:t>
            </a:r>
            <a:r>
              <a:rPr sz="1600">
                <a:latin typeface="Courier"/>
                <a:ea typeface="Courier"/>
                <a:cs typeface="Courier"/>
                <a:sym typeface="Courier"/>
              </a:rPr>
              <a:t> _g.rank</a:t>
            </a:r>
            <a:r>
              <a:rPr sz="1600">
                <a:solidFill>
                  <a:srgbClr val="797979"/>
                </a:solidFill>
                <a:latin typeface="Courier"/>
                <a:ea typeface="Courier"/>
                <a:cs typeface="Courier"/>
                <a:sym typeface="Courier"/>
              </a:rPr>
              <a:t>+1000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req</a:t>
            </a:r>
            <a:r>
              <a:rPr sz="1600">
                <a:solidFill>
                  <a:srgbClr val="797979"/>
                </a:solidFill>
                <a:latin typeface="Courier"/>
                <a:ea typeface="Courier"/>
                <a:cs typeface="Courier"/>
                <a:sym typeface="Courier"/>
              </a:rPr>
              <a:t>-&gt;</a:t>
            </a:r>
            <a:r>
              <a:rPr sz="1600">
                <a:latin typeface="Courier"/>
                <a:ea typeface="Courier"/>
                <a:cs typeface="Courier"/>
                <a:sym typeface="Courier"/>
              </a:rPr>
              <a:t>cb               </a:t>
            </a:r>
            <a:r>
              <a:rPr sz="1600">
                <a:solidFill>
                  <a:srgbClr val="797979"/>
                </a:solidFill>
                <a:latin typeface="Courier"/>
                <a:ea typeface="Courier"/>
                <a:cs typeface="Courier"/>
                <a:sym typeface="Courier"/>
              </a:rPr>
              <a:t>=</a:t>
            </a:r>
            <a:r>
              <a:rPr sz="1600">
                <a:latin typeface="Courier"/>
                <a:ea typeface="Courier"/>
                <a:cs typeface="Courier"/>
                <a:sym typeface="Courier"/>
              </a:rPr>
              <a:t> SHMEMI_Send_cb;</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req</a:t>
            </a:r>
            <a:r>
              <a:rPr sz="1600">
                <a:solidFill>
                  <a:srgbClr val="797979"/>
                </a:solidFill>
                <a:latin typeface="Courier"/>
                <a:ea typeface="Courier"/>
                <a:cs typeface="Courier"/>
                <a:sym typeface="Courier"/>
              </a:rPr>
              <a:t>-&gt;</a:t>
            </a:r>
            <a:r>
              <a:rPr sz="1600">
                <a:latin typeface="Courier"/>
                <a:ea typeface="Courier"/>
                <a:cs typeface="Courier"/>
                <a:sym typeface="Courier"/>
              </a:rPr>
              <a:t>done             </a:t>
            </a:r>
            <a:r>
              <a:rPr sz="1600">
                <a:solidFill>
                  <a:srgbClr val="797979"/>
                </a:solidFill>
                <a:latin typeface="Courier"/>
                <a:ea typeface="Courier"/>
                <a:cs typeface="Courier"/>
                <a:sym typeface="Courier"/>
              </a:rPr>
              <a:t>=</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ERRCHKSFI(fi_tsendto(_g.endpoint_tag,buf,len,_g.mr,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dest,match_bits,(</a:t>
            </a:r>
            <a:r>
              <a:rPr sz="1600">
                <a:solidFill>
                  <a:srgbClr val="C01E51"/>
                </a:solidFill>
                <a:latin typeface="Courier"/>
                <a:ea typeface="Courier"/>
                <a:cs typeface="Courier"/>
                <a:sym typeface="Courier"/>
              </a:rPr>
              <a:t>void</a:t>
            </a:r>
            <a:r>
              <a:rPr sz="1600">
                <a:solidFill>
                  <a:srgbClr val="797979"/>
                </a:solidFill>
                <a:latin typeface="Courier"/>
                <a:ea typeface="Courier"/>
                <a:cs typeface="Courier"/>
                <a:sym typeface="Courier"/>
              </a:rPr>
              <a:t>*</a:t>
            </a:r>
            <a:r>
              <a:rPr sz="1600">
                <a:latin typeface="Courier"/>
                <a:ea typeface="Courier"/>
                <a:cs typeface="Courier"/>
                <a:sym typeface="Courier"/>
              </a:rPr>
              <a:t>)</a:t>
            </a:r>
            <a:r>
              <a:rPr sz="1600">
                <a:solidFill>
                  <a:srgbClr val="797979"/>
                </a:solidFill>
                <a:latin typeface="Courier"/>
                <a:ea typeface="Courier"/>
                <a:cs typeface="Courier"/>
                <a:sym typeface="Courier"/>
              </a:rPr>
              <a:t>&amp;</a:t>
            </a:r>
            <a:r>
              <a:rPr sz="1600">
                <a:latin typeface="Courier"/>
                <a:ea typeface="Courier"/>
                <a:cs typeface="Courier"/>
                <a:sym typeface="Courier"/>
              </a:rPr>
              <a:t>req</a:t>
            </a:r>
            <a:r>
              <a:rPr sz="1600">
                <a:solidFill>
                  <a:srgbClr val="797979"/>
                </a:solidFill>
                <a:latin typeface="Courier"/>
                <a:ea typeface="Courier"/>
                <a:cs typeface="Courier"/>
                <a:sym typeface="Courier"/>
              </a:rPr>
              <a:t>-&gt;</a:t>
            </a:r>
            <a:r>
              <a:rPr sz="1600">
                <a:latin typeface="Courier"/>
                <a:ea typeface="Courier"/>
                <a:cs typeface="Courier"/>
                <a:sym typeface="Courier"/>
              </a:rPr>
              <a:t>context));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return</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p:txBody>
      </p:sp>
      <p:sp>
        <p:nvSpPr>
          <p:cNvPr id="244" name="Shape 244"/>
          <p:cNvSpPr/>
          <p:nvPr/>
        </p:nvSpPr>
        <p:spPr>
          <a:xfrm>
            <a:off x="113269" y="3275843"/>
            <a:ext cx="8790462" cy="25171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solidFill>
                  <a:srgbClr val="C01E51"/>
                </a:solidFill>
                <a:latin typeface="Courier"/>
                <a:ea typeface="Courier"/>
                <a:cs typeface="Courier"/>
                <a:sym typeface="Courier"/>
              </a:rPr>
              <a:t>int</a:t>
            </a:r>
            <a:r>
              <a:rPr sz="1600">
                <a:latin typeface="Courier"/>
                <a:ea typeface="Courier"/>
                <a:cs typeface="Courier"/>
                <a:sym typeface="Courier"/>
              </a:rPr>
              <a:t> </a:t>
            </a:r>
            <a:r>
              <a:rPr sz="1600">
                <a:solidFill>
                  <a:srgbClr val="0433FF"/>
                </a:solidFill>
                <a:latin typeface="Courier"/>
                <a:ea typeface="Courier"/>
                <a:cs typeface="Courier"/>
                <a:sym typeface="Courier"/>
              </a:rPr>
              <a:t>SHMEMI_recv</a:t>
            </a:r>
            <a:r>
              <a:rPr sz="1600">
                <a:latin typeface="Courier"/>
                <a:ea typeface="Courier"/>
                <a:cs typeface="Courier"/>
                <a:sym typeface="Courier"/>
              </a:rPr>
              <a:t>(</a:t>
            </a:r>
            <a:r>
              <a:rPr sz="1600">
                <a:solidFill>
                  <a:srgbClr val="C01E51"/>
                </a:solidFill>
                <a:latin typeface="Courier"/>
                <a:ea typeface="Courier"/>
                <a:cs typeface="Courier"/>
                <a:sym typeface="Courier"/>
              </a:rPr>
              <a:t>void</a:t>
            </a:r>
            <a:r>
              <a:rPr sz="1600">
                <a:latin typeface="Courier"/>
                <a:ea typeface="Courier"/>
                <a:cs typeface="Courier"/>
                <a:sym typeface="Courier"/>
              </a:rPr>
              <a:t> </a:t>
            </a:r>
            <a:r>
              <a:rPr sz="1600">
                <a:solidFill>
                  <a:srgbClr val="797979"/>
                </a:solidFill>
                <a:latin typeface="Courier"/>
                <a:ea typeface="Courier"/>
                <a:cs typeface="Courier"/>
                <a:sym typeface="Courier"/>
              </a:rPr>
              <a:t>*</a:t>
            </a:r>
            <a:r>
              <a:rPr sz="1600">
                <a:latin typeface="Courier"/>
                <a:ea typeface="Courier"/>
                <a:cs typeface="Courier"/>
                <a:sym typeface="Courier"/>
              </a:rPr>
              <a:t>buf, </a:t>
            </a:r>
            <a:r>
              <a:rPr sz="1600">
                <a:solidFill>
                  <a:srgbClr val="C01E51"/>
                </a:solidFill>
                <a:latin typeface="Courier"/>
                <a:ea typeface="Courier"/>
                <a:cs typeface="Courier"/>
                <a:sym typeface="Courier"/>
              </a:rPr>
              <a:t>size_t</a:t>
            </a:r>
            <a:r>
              <a:rPr sz="1600">
                <a:latin typeface="Courier"/>
                <a:ea typeface="Courier"/>
                <a:cs typeface="Courier"/>
                <a:sym typeface="Courier"/>
              </a:rPr>
              <a:t> len, </a:t>
            </a:r>
            <a:r>
              <a:rPr sz="1600">
                <a:solidFill>
                  <a:srgbClr val="C01E51"/>
                </a:solidFill>
                <a:latin typeface="Courier"/>
                <a:ea typeface="Courier"/>
                <a:cs typeface="Courier"/>
                <a:sym typeface="Courier"/>
              </a:rPr>
              <a:t>int</a:t>
            </a:r>
            <a:r>
              <a:rPr sz="1600">
                <a:latin typeface="Courier"/>
                <a:ea typeface="Courier"/>
                <a:cs typeface="Courier"/>
                <a:sym typeface="Courier"/>
              </a:rPr>
              <a:t> dest, </a:t>
            </a:r>
            <a:r>
              <a:rPr sz="1600">
                <a:solidFill>
                  <a:srgbClr val="C01E51"/>
                </a:solidFill>
                <a:latin typeface="Courier"/>
                <a:ea typeface="Courier"/>
                <a:cs typeface="Courier"/>
                <a:sym typeface="Courier"/>
              </a:rPr>
              <a:t>request_t</a:t>
            </a:r>
            <a:r>
              <a:rPr sz="1600">
                <a:latin typeface="Courier"/>
                <a:ea typeface="Courier"/>
                <a:cs typeface="Courier"/>
                <a:sym typeface="Courier"/>
              </a:rPr>
              <a:t> </a:t>
            </a:r>
            <a:r>
              <a:rPr sz="1600">
                <a:solidFill>
                  <a:srgbClr val="797979"/>
                </a:solidFill>
                <a:latin typeface="Courier"/>
                <a:ea typeface="Courier"/>
                <a:cs typeface="Courier"/>
                <a:sym typeface="Courier"/>
              </a:rPr>
              <a:t>*</a:t>
            </a:r>
            <a:r>
              <a:rPr sz="1600">
                <a:latin typeface="Courier"/>
                <a:ea typeface="Courier"/>
                <a:cs typeface="Courier"/>
                <a:sym typeface="Courier"/>
              </a:rPr>
              <a:t>req)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uint64_t</a:t>
            </a:r>
            <a:r>
              <a:rPr sz="1600">
                <a:latin typeface="Courier"/>
                <a:ea typeface="Courier"/>
                <a:cs typeface="Courier"/>
                <a:sym typeface="Courier"/>
              </a:rPr>
              <a:t>   match_bits  </a:t>
            </a:r>
            <a:r>
              <a:rPr sz="1600">
                <a:solidFill>
                  <a:srgbClr val="797979"/>
                </a:solidFill>
                <a:latin typeface="Courier"/>
                <a:ea typeface="Courier"/>
                <a:cs typeface="Courier"/>
                <a:sym typeface="Courier"/>
              </a:rPr>
              <a:t>=</a:t>
            </a:r>
            <a:r>
              <a:rPr sz="1600">
                <a:latin typeface="Courier"/>
                <a:ea typeface="Courier"/>
                <a:cs typeface="Courier"/>
                <a:sym typeface="Courier"/>
              </a:rPr>
              <a:t> dest</a:t>
            </a:r>
            <a:r>
              <a:rPr sz="1600">
                <a:solidFill>
                  <a:srgbClr val="797979"/>
                </a:solidFill>
                <a:latin typeface="Courier"/>
                <a:ea typeface="Courier"/>
                <a:cs typeface="Courier"/>
                <a:sym typeface="Courier"/>
              </a:rPr>
              <a:t>+1000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uint64_t</a:t>
            </a:r>
            <a:r>
              <a:rPr sz="1600">
                <a:latin typeface="Courier"/>
                <a:ea typeface="Courier"/>
                <a:cs typeface="Courier"/>
                <a:sym typeface="Courier"/>
              </a:rPr>
              <a:t>   ignore_bits </a:t>
            </a:r>
            <a:r>
              <a:rPr sz="1600">
                <a:solidFill>
                  <a:srgbClr val="797979"/>
                </a:solidFill>
                <a:latin typeface="Courier"/>
                <a:ea typeface="Courier"/>
                <a:cs typeface="Courier"/>
                <a:sym typeface="Courier"/>
              </a:rPr>
              <a:t>=</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req</a:t>
            </a:r>
            <a:r>
              <a:rPr sz="1600">
                <a:solidFill>
                  <a:srgbClr val="797979"/>
                </a:solidFill>
                <a:latin typeface="Courier"/>
                <a:ea typeface="Courier"/>
                <a:cs typeface="Courier"/>
                <a:sym typeface="Courier"/>
              </a:rPr>
              <a:t>-&gt;</a:t>
            </a:r>
            <a:r>
              <a:rPr sz="1600">
                <a:latin typeface="Courier"/>
                <a:ea typeface="Courier"/>
                <a:cs typeface="Courier"/>
                <a:sym typeface="Courier"/>
              </a:rPr>
              <a:t>cb                </a:t>
            </a:r>
            <a:r>
              <a:rPr sz="1600">
                <a:solidFill>
                  <a:srgbClr val="797979"/>
                </a:solidFill>
                <a:latin typeface="Courier"/>
                <a:ea typeface="Courier"/>
                <a:cs typeface="Courier"/>
                <a:sym typeface="Courier"/>
              </a:rPr>
              <a:t>=</a:t>
            </a:r>
            <a:r>
              <a:rPr sz="1600">
                <a:latin typeface="Courier"/>
                <a:ea typeface="Courier"/>
                <a:cs typeface="Courier"/>
                <a:sym typeface="Courier"/>
              </a:rPr>
              <a:t> SHMEMI_Recv_cb;</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req</a:t>
            </a:r>
            <a:r>
              <a:rPr sz="1600">
                <a:solidFill>
                  <a:srgbClr val="797979"/>
                </a:solidFill>
                <a:latin typeface="Courier"/>
                <a:ea typeface="Courier"/>
                <a:cs typeface="Courier"/>
                <a:sym typeface="Courier"/>
              </a:rPr>
              <a:t>-&gt;</a:t>
            </a:r>
            <a:r>
              <a:rPr sz="1600">
                <a:latin typeface="Courier"/>
                <a:ea typeface="Courier"/>
                <a:cs typeface="Courier"/>
                <a:sym typeface="Courier"/>
              </a:rPr>
              <a:t>done              </a:t>
            </a:r>
            <a:r>
              <a:rPr sz="1600">
                <a:solidFill>
                  <a:srgbClr val="797979"/>
                </a:solidFill>
                <a:latin typeface="Courier"/>
                <a:ea typeface="Courier"/>
                <a:cs typeface="Courier"/>
                <a:sym typeface="Courier"/>
              </a:rPr>
              <a:t>=</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ERRCHKSFI(fi_trecvfrom(_g.endpoint_tag,buf,len,_g.mr,dest,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match_bits,ignore_bits,(</a:t>
            </a:r>
            <a:r>
              <a:rPr sz="1600">
                <a:solidFill>
                  <a:srgbClr val="C01E51"/>
                </a:solidFill>
                <a:latin typeface="Courier"/>
                <a:ea typeface="Courier"/>
                <a:cs typeface="Courier"/>
                <a:sym typeface="Courier"/>
              </a:rPr>
              <a:t>void</a:t>
            </a:r>
            <a:r>
              <a:rPr sz="1600">
                <a:solidFill>
                  <a:srgbClr val="797979"/>
                </a:solidFill>
                <a:latin typeface="Courier"/>
                <a:ea typeface="Courier"/>
                <a:cs typeface="Courier"/>
                <a:sym typeface="Courier"/>
              </a:rPr>
              <a:t>*</a:t>
            </a:r>
            <a:r>
              <a:rPr sz="1600">
                <a:latin typeface="Courier"/>
                <a:ea typeface="Courier"/>
                <a:cs typeface="Courier"/>
                <a:sym typeface="Courier"/>
              </a:rPr>
              <a:t>)</a:t>
            </a:r>
            <a:r>
              <a:rPr sz="1600">
                <a:solidFill>
                  <a:srgbClr val="797979"/>
                </a:solidFill>
                <a:latin typeface="Courier"/>
                <a:ea typeface="Courier"/>
                <a:cs typeface="Courier"/>
                <a:sym typeface="Courier"/>
              </a:rPr>
              <a:t>&amp;</a:t>
            </a:r>
            <a:r>
              <a:rPr sz="1600">
                <a:latin typeface="Courier"/>
                <a:ea typeface="Courier"/>
                <a:cs typeface="Courier"/>
                <a:sym typeface="Courier"/>
              </a:rPr>
              <a:t>req</a:t>
            </a:r>
            <a:r>
              <a:rPr sz="1600">
                <a:solidFill>
                  <a:srgbClr val="797979"/>
                </a:solidFill>
                <a:latin typeface="Courier"/>
                <a:ea typeface="Courier"/>
                <a:cs typeface="Courier"/>
                <a:sym typeface="Courier"/>
              </a:rPr>
              <a:t>-&gt;</a:t>
            </a:r>
            <a:r>
              <a:rPr sz="1600">
                <a:latin typeface="Courier"/>
                <a:ea typeface="Courier"/>
                <a:cs typeface="Courier"/>
                <a:sym typeface="Courier"/>
              </a:rPr>
              <a:t>context));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return</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p:txBody>
      </p:sp>
    </p:spTree>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247" name="Shape 247"/>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23</a:t>
            </a:fld>
            <a:endParaRPr sz="900">
              <a:solidFill>
                <a:srgbClr val="FFFFFF"/>
              </a:solidFill>
            </a:endParaRPr>
          </a:p>
        </p:txBody>
      </p:sp>
      <p:sp>
        <p:nvSpPr>
          <p:cNvPr id="248" name="Shape 248"/>
          <p:cNvSpPr>
            <a:spLocks noGrp="1"/>
          </p:cNvSpPr>
          <p:nvPr>
            <p:ph type="title"/>
          </p:nvPr>
        </p:nvSpPr>
        <p:spPr>
          <a:xfrm>
            <a:off x="523346" y="0"/>
            <a:ext cx="8229601" cy="1143000"/>
          </a:xfrm>
          <a:prstGeom prst="rect">
            <a:avLst/>
          </a:prstGeom>
        </p:spPr>
        <p:txBody>
          <a:bodyPr>
            <a:normAutofit/>
          </a:bodyPr>
          <a:lstStyle>
            <a:lvl1pPr algn="ctr"/>
          </a:lstStyle>
          <a:p>
            <a:pPr lvl="0">
              <a:defRPr sz="1800">
                <a:solidFill>
                  <a:srgbClr val="000000"/>
                </a:solidFill>
              </a:defRPr>
            </a:pPr>
            <a:r>
              <a:rPr sz="3600">
                <a:solidFill>
                  <a:srgbClr val="0071C5"/>
                </a:solidFill>
              </a:rPr>
              <a:t>Contexts, Requests and Callbacks</a:t>
            </a:r>
          </a:p>
        </p:txBody>
      </p:sp>
      <p:sp>
        <p:nvSpPr>
          <p:cNvPr id="249" name="Shape 249"/>
          <p:cNvSpPr/>
          <p:nvPr/>
        </p:nvSpPr>
        <p:spPr>
          <a:xfrm>
            <a:off x="245685" y="1548130"/>
            <a:ext cx="8652630" cy="31521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2000" b="1" i="1">
                <a:solidFill>
                  <a:srgbClr val="005A9E"/>
                </a:solidFill>
                <a:latin typeface="Courier"/>
                <a:ea typeface="Courier"/>
                <a:cs typeface="Courier"/>
                <a:sym typeface="Courier"/>
              </a:rPr>
              <a:t>/* SFI Callback structure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2000" b="1">
                <a:solidFill>
                  <a:srgbClr val="008F00"/>
                </a:solidFill>
                <a:latin typeface="Courier"/>
                <a:ea typeface="Courier"/>
                <a:cs typeface="Courier"/>
                <a:sym typeface="Courier"/>
              </a:rPr>
              <a:t>typedef</a:t>
            </a:r>
            <a:r>
              <a:rPr sz="2000">
                <a:latin typeface="Courier"/>
                <a:ea typeface="Courier"/>
                <a:cs typeface="Courier"/>
                <a:sym typeface="Courier"/>
              </a:rPr>
              <a:t> </a:t>
            </a:r>
            <a:r>
              <a:rPr sz="2000">
                <a:solidFill>
                  <a:srgbClr val="0433FF"/>
                </a:solidFill>
                <a:latin typeface="Courier"/>
                <a:ea typeface="Courier"/>
                <a:cs typeface="Courier"/>
                <a:sym typeface="Courier"/>
              </a:rPr>
              <a:t>int</a:t>
            </a:r>
            <a:r>
              <a:rPr sz="2000">
                <a:latin typeface="Courier"/>
                <a:ea typeface="Courier"/>
                <a:cs typeface="Courier"/>
                <a:sym typeface="Courier"/>
              </a:rPr>
              <a:t> (</a:t>
            </a:r>
            <a:r>
              <a:rPr sz="2000">
                <a:solidFill>
                  <a:srgbClr val="797979"/>
                </a:solidFill>
                <a:latin typeface="Courier"/>
                <a:ea typeface="Courier"/>
                <a:cs typeface="Courier"/>
                <a:sym typeface="Courier"/>
              </a:rPr>
              <a:t>*</a:t>
            </a:r>
            <a:r>
              <a:rPr sz="2000">
                <a:latin typeface="Courier"/>
                <a:ea typeface="Courier"/>
                <a:cs typeface="Courier"/>
                <a:sym typeface="Courier"/>
              </a:rPr>
              <a:t>callback_fn)  (</a:t>
            </a:r>
            <a:r>
              <a:rPr sz="2000" b="1">
                <a:solidFill>
                  <a:srgbClr val="008F00"/>
                </a:solidFill>
                <a:latin typeface="Courier"/>
                <a:ea typeface="Courier"/>
                <a:cs typeface="Courier"/>
                <a:sym typeface="Courier"/>
              </a:rPr>
              <a:t>struct</a:t>
            </a:r>
            <a:r>
              <a:rPr sz="2000">
                <a:latin typeface="Courier"/>
                <a:ea typeface="Courier"/>
                <a:cs typeface="Courier"/>
                <a:sym typeface="Courier"/>
              </a:rPr>
              <a:t> request</a:t>
            </a:r>
            <a:r>
              <a:rPr sz="2000">
                <a:solidFill>
                  <a:srgbClr val="797979"/>
                </a:solidFill>
                <a:latin typeface="Courier"/>
                <a:ea typeface="Courier"/>
                <a:cs typeface="Courier"/>
                <a:sym typeface="Courier"/>
              </a:rPr>
              <a:t>*</a:t>
            </a:r>
            <a:r>
              <a:rPr sz="20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20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2000" b="1" i="1">
                <a:solidFill>
                  <a:srgbClr val="005A9E"/>
                </a:solidFill>
                <a:latin typeface="Courier"/>
                <a:ea typeface="Courier"/>
                <a:cs typeface="Courier"/>
                <a:sym typeface="Courier"/>
              </a:rPr>
              <a:t>/* Request object for tagged send/recv */</a:t>
            </a:r>
            <a:endParaRPr sz="20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2000" b="1">
                <a:solidFill>
                  <a:srgbClr val="008F00"/>
                </a:solidFill>
                <a:latin typeface="Courier"/>
                <a:ea typeface="Courier"/>
                <a:cs typeface="Courier"/>
                <a:sym typeface="Courier"/>
              </a:rPr>
              <a:t>typedef</a:t>
            </a:r>
            <a:r>
              <a:rPr sz="2000">
                <a:latin typeface="Courier"/>
                <a:ea typeface="Courier"/>
                <a:cs typeface="Courier"/>
                <a:sym typeface="Courier"/>
              </a:rPr>
              <a:t> </a:t>
            </a:r>
            <a:r>
              <a:rPr sz="2000" b="1">
                <a:solidFill>
                  <a:srgbClr val="008F00"/>
                </a:solidFill>
                <a:latin typeface="Courier"/>
                <a:ea typeface="Courier"/>
                <a:cs typeface="Courier"/>
                <a:sym typeface="Courier"/>
              </a:rPr>
              <a:t>struct</a:t>
            </a:r>
            <a:r>
              <a:rPr sz="2000">
                <a:latin typeface="Courier"/>
                <a:ea typeface="Courier"/>
                <a:cs typeface="Courier"/>
                <a:sym typeface="Courier"/>
              </a:rPr>
              <a:t> request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20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2000">
                <a:latin typeface="Courier"/>
                <a:ea typeface="Courier"/>
                <a:cs typeface="Courier"/>
                <a:sym typeface="Courier"/>
              </a:rPr>
              <a:t>  </a:t>
            </a:r>
            <a:r>
              <a:rPr sz="2000" b="1">
                <a:solidFill>
                  <a:srgbClr val="008F00"/>
                </a:solidFill>
                <a:latin typeface="Courier"/>
                <a:ea typeface="Courier"/>
                <a:cs typeface="Courier"/>
                <a:sym typeface="Courier"/>
              </a:rPr>
              <a:t>struct</a:t>
            </a:r>
            <a:r>
              <a:rPr sz="2000">
                <a:latin typeface="Courier"/>
                <a:ea typeface="Courier"/>
                <a:cs typeface="Courier"/>
                <a:sym typeface="Courier"/>
              </a:rPr>
              <a:t> fi_context context;   </a:t>
            </a:r>
            <a:r>
              <a:rPr sz="2000" b="1" i="1">
                <a:solidFill>
                  <a:srgbClr val="005A9E"/>
                </a:solidFill>
                <a:latin typeface="Courier"/>
                <a:ea typeface="Courier"/>
                <a:cs typeface="Courier"/>
                <a:sym typeface="Courier"/>
              </a:rPr>
              <a:t>/* Nonblocking Handle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2000">
                <a:latin typeface="Courier"/>
                <a:ea typeface="Courier"/>
                <a:cs typeface="Courier"/>
                <a:sym typeface="Courier"/>
              </a:rPr>
              <a:t>  callback_fn       cb;        </a:t>
            </a:r>
            <a:r>
              <a:rPr sz="2000" i="1">
                <a:latin typeface="Courier"/>
                <a:ea typeface="Courier"/>
                <a:cs typeface="Courier"/>
                <a:sym typeface="Courier"/>
              </a:rPr>
              <a:t>/* Callback function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2000">
                <a:latin typeface="Courier"/>
                <a:ea typeface="Courier"/>
                <a:cs typeface="Courier"/>
                <a:sym typeface="Courier"/>
              </a:rPr>
              <a:t>  </a:t>
            </a:r>
            <a:r>
              <a:rPr sz="2000">
                <a:solidFill>
                  <a:srgbClr val="C01E51"/>
                </a:solidFill>
                <a:latin typeface="Courier"/>
                <a:ea typeface="Courier"/>
                <a:cs typeface="Courier"/>
                <a:sym typeface="Courier"/>
              </a:rPr>
              <a:t>int</a:t>
            </a:r>
            <a:r>
              <a:rPr sz="2000">
                <a:latin typeface="Courier"/>
                <a:ea typeface="Courier"/>
                <a:cs typeface="Courier"/>
                <a:sym typeface="Courier"/>
              </a:rPr>
              <a:t>               done;      </a:t>
            </a:r>
            <a:r>
              <a:rPr sz="2000" b="1" i="1">
                <a:solidFill>
                  <a:srgbClr val="005A9E"/>
                </a:solidFill>
                <a:latin typeface="Courier"/>
                <a:ea typeface="Courier"/>
                <a:cs typeface="Courier"/>
                <a:sym typeface="Courier"/>
              </a:rPr>
              <a:t>/* Request state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2000">
                <a:latin typeface="Courier"/>
                <a:ea typeface="Courier"/>
                <a:cs typeface="Courier"/>
                <a:sym typeface="Courier"/>
              </a:rPr>
              <a:t>}</a:t>
            </a:r>
            <a:r>
              <a:rPr sz="2000">
                <a:solidFill>
                  <a:srgbClr val="C01E51"/>
                </a:solidFill>
                <a:latin typeface="Courier"/>
                <a:ea typeface="Courier"/>
                <a:cs typeface="Courier"/>
                <a:sym typeface="Courier"/>
              </a:rPr>
              <a:t>request_t</a:t>
            </a:r>
            <a:r>
              <a:rPr sz="2000">
                <a:latin typeface="Courier"/>
                <a:ea typeface="Courier"/>
                <a:cs typeface="Courier"/>
                <a:sym typeface="Courier"/>
              </a:rPr>
              <a:t>;</a:t>
            </a:r>
          </a:p>
        </p:txBody>
      </p:sp>
    </p:spTree>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252" name="Shape 252"/>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24</a:t>
            </a:fld>
            <a:endParaRPr sz="900">
              <a:solidFill>
                <a:srgbClr val="FFFFFF"/>
              </a:solidFill>
            </a:endParaRPr>
          </a:p>
        </p:txBody>
      </p:sp>
      <p:sp>
        <p:nvSpPr>
          <p:cNvPr id="253" name="Shape 253"/>
          <p:cNvSpPr>
            <a:spLocks noGrp="1"/>
          </p:cNvSpPr>
          <p:nvPr>
            <p:ph type="title"/>
          </p:nvPr>
        </p:nvSpPr>
        <p:spPr>
          <a:xfrm>
            <a:off x="523346" y="0"/>
            <a:ext cx="8229601" cy="1143000"/>
          </a:xfrm>
          <a:prstGeom prst="rect">
            <a:avLst/>
          </a:prstGeom>
        </p:spPr>
        <p:txBody>
          <a:bodyPr>
            <a:normAutofit/>
          </a:bodyPr>
          <a:lstStyle>
            <a:lvl1pPr algn="ctr"/>
          </a:lstStyle>
          <a:p>
            <a:pPr lvl="0">
              <a:defRPr sz="1800">
                <a:solidFill>
                  <a:srgbClr val="000000"/>
                </a:solidFill>
              </a:defRPr>
            </a:pPr>
            <a:r>
              <a:rPr sz="3600">
                <a:solidFill>
                  <a:srgbClr val="0071C5"/>
                </a:solidFill>
              </a:rPr>
              <a:t>Polling For Completions</a:t>
            </a:r>
          </a:p>
        </p:txBody>
      </p:sp>
      <p:sp>
        <p:nvSpPr>
          <p:cNvPr id="254" name="Shape 254"/>
          <p:cNvSpPr/>
          <p:nvPr/>
        </p:nvSpPr>
        <p:spPr>
          <a:xfrm>
            <a:off x="107511" y="601979"/>
            <a:ext cx="7311291" cy="56540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solidFill>
                  <a:srgbClr val="C01E51"/>
                </a:solidFill>
                <a:latin typeface="Courier"/>
                <a:ea typeface="Courier"/>
                <a:cs typeface="Courier"/>
                <a:sym typeface="Courier"/>
              </a:rPr>
              <a:t>int</a:t>
            </a:r>
            <a:r>
              <a:rPr sz="1600">
                <a:latin typeface="Courier"/>
                <a:ea typeface="Courier"/>
                <a:cs typeface="Courier"/>
                <a:sym typeface="Courier"/>
              </a:rPr>
              <a:t> </a:t>
            </a:r>
            <a:r>
              <a:rPr sz="1600">
                <a:solidFill>
                  <a:srgbClr val="0433FF"/>
                </a:solidFill>
                <a:latin typeface="Courier"/>
                <a:ea typeface="Courier"/>
                <a:cs typeface="Courier"/>
                <a:sym typeface="Courier"/>
              </a:rPr>
              <a:t>SHMEMI_poll</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ssize_t</a:t>
            </a:r>
            <a:r>
              <a:rPr sz="1600">
                <a:latin typeface="Courier"/>
                <a:ea typeface="Courier"/>
                <a:cs typeface="Courier"/>
                <a:sym typeface="Courier"/>
              </a:rPr>
              <a:t>      ret;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completion_entry_t</a:t>
            </a:r>
            <a:r>
              <a:rPr sz="1600">
                <a:latin typeface="Courier"/>
                <a:ea typeface="Courier"/>
                <a:cs typeface="Courier"/>
                <a:sym typeface="Courier"/>
              </a:rPr>
              <a:t>  entry;</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request_t</a:t>
            </a:r>
            <a:r>
              <a:rPr sz="1600">
                <a:latin typeface="Courier"/>
                <a:ea typeface="Courier"/>
                <a:cs typeface="Courier"/>
                <a:sym typeface="Courier"/>
              </a:rPr>
              <a:t>   </a:t>
            </a:r>
            <a:r>
              <a:rPr sz="1600">
                <a:solidFill>
                  <a:srgbClr val="797979"/>
                </a:solidFill>
                <a:latin typeface="Courier"/>
                <a:ea typeface="Courier"/>
                <a:cs typeface="Courier"/>
                <a:sym typeface="Courier"/>
              </a:rPr>
              <a:t>*</a:t>
            </a:r>
            <a:r>
              <a:rPr sz="1600">
                <a:latin typeface="Courier"/>
                <a:ea typeface="Courier"/>
                <a:cs typeface="Courier"/>
                <a:sym typeface="Courier"/>
              </a:rPr>
              <a:t>req;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ret </a:t>
            </a:r>
            <a:r>
              <a:rPr sz="1600">
                <a:solidFill>
                  <a:srgbClr val="797979"/>
                </a:solidFill>
                <a:latin typeface="Courier"/>
                <a:ea typeface="Courier"/>
                <a:cs typeface="Courier"/>
                <a:sym typeface="Courier"/>
              </a:rPr>
              <a:t>=</a:t>
            </a:r>
            <a:r>
              <a:rPr sz="1600">
                <a:latin typeface="Courier"/>
                <a:ea typeface="Courier"/>
                <a:cs typeface="Courier"/>
                <a:sym typeface="Courier"/>
              </a:rPr>
              <a:t> fi_cq_read(_g.cq,(</a:t>
            </a:r>
            <a:r>
              <a:rPr sz="1600">
                <a:solidFill>
                  <a:srgbClr val="C01E51"/>
                </a:solidFill>
                <a:latin typeface="Courier"/>
                <a:ea typeface="Courier"/>
                <a:cs typeface="Courier"/>
                <a:sym typeface="Courier"/>
              </a:rPr>
              <a:t>void</a:t>
            </a:r>
            <a:r>
              <a:rPr sz="1600">
                <a:solidFill>
                  <a:srgbClr val="797979"/>
                </a:solidFill>
                <a:latin typeface="Courier"/>
                <a:ea typeface="Courier"/>
                <a:cs typeface="Courier"/>
                <a:sym typeface="Courier"/>
              </a:rPr>
              <a:t>*</a:t>
            </a:r>
            <a:r>
              <a:rPr sz="1600">
                <a:latin typeface="Courier"/>
                <a:ea typeface="Courier"/>
                <a:cs typeface="Courier"/>
                <a:sym typeface="Courier"/>
              </a:rPr>
              <a:t>)</a:t>
            </a:r>
            <a:r>
              <a:rPr sz="1600">
                <a:solidFill>
                  <a:srgbClr val="797979"/>
                </a:solidFill>
                <a:latin typeface="Courier"/>
                <a:ea typeface="Courier"/>
                <a:cs typeface="Courier"/>
                <a:sym typeface="Courier"/>
              </a:rPr>
              <a:t>&amp;</a:t>
            </a:r>
            <a:r>
              <a:rPr sz="1600">
                <a:latin typeface="Courier"/>
                <a:ea typeface="Courier"/>
                <a:cs typeface="Courier"/>
                <a:sym typeface="Courier"/>
              </a:rPr>
              <a:t>entry,</a:t>
            </a:r>
            <a:r>
              <a:rPr sz="1600" b="1">
                <a:solidFill>
                  <a:srgbClr val="008F00"/>
                </a:solidFill>
                <a:latin typeface="Courier"/>
                <a:ea typeface="Courier"/>
                <a:cs typeface="Courier"/>
                <a:sym typeface="Courier"/>
              </a:rPr>
              <a:t>sizeof</a:t>
            </a:r>
            <a:r>
              <a:rPr sz="1600">
                <a:latin typeface="Courier"/>
                <a:ea typeface="Courier"/>
                <a:cs typeface="Courier"/>
                <a:sym typeface="Courier"/>
              </a:rPr>
              <a:t>(entry));</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assert(ret </a:t>
            </a:r>
            <a:r>
              <a:rPr sz="1600">
                <a:solidFill>
                  <a:srgbClr val="797979"/>
                </a:solidFill>
                <a:latin typeface="Courier"/>
                <a:ea typeface="Courier"/>
                <a:cs typeface="Courier"/>
                <a:sym typeface="Courier"/>
              </a:rPr>
              <a:t>&gt;=</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if</a:t>
            </a:r>
            <a:r>
              <a:rPr sz="1600">
                <a:latin typeface="Courier"/>
                <a:ea typeface="Courier"/>
                <a:cs typeface="Courier"/>
                <a:sym typeface="Courier"/>
              </a:rPr>
              <a:t>(ret </a:t>
            </a:r>
            <a:r>
              <a:rPr sz="1600">
                <a:solidFill>
                  <a:srgbClr val="797979"/>
                </a:solidFill>
                <a:latin typeface="Courier"/>
                <a:ea typeface="Courier"/>
                <a:cs typeface="Courier"/>
                <a:sym typeface="Courier"/>
              </a:rPr>
              <a:t>&gt;</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req </a:t>
            </a:r>
            <a:r>
              <a:rPr sz="1600">
                <a:solidFill>
                  <a:srgbClr val="797979"/>
                </a:solidFill>
                <a:latin typeface="Courier"/>
                <a:ea typeface="Courier"/>
                <a:cs typeface="Courier"/>
                <a:sym typeface="Courier"/>
              </a:rPr>
              <a:t>=</a:t>
            </a:r>
            <a:r>
              <a:rPr sz="1600">
                <a:latin typeface="Courier"/>
                <a:ea typeface="Courier"/>
                <a:cs typeface="Courier"/>
                <a:sym typeface="Courier"/>
              </a:rPr>
              <a:t> (</a:t>
            </a:r>
            <a:r>
              <a:rPr sz="1600">
                <a:solidFill>
                  <a:srgbClr val="C01E51"/>
                </a:solidFill>
                <a:latin typeface="Courier"/>
                <a:ea typeface="Courier"/>
                <a:cs typeface="Courier"/>
                <a:sym typeface="Courier"/>
              </a:rPr>
              <a:t>request_t</a:t>
            </a:r>
            <a:r>
              <a:rPr sz="1600">
                <a:solidFill>
                  <a:srgbClr val="797979"/>
                </a:solidFill>
                <a:latin typeface="Courier"/>
                <a:ea typeface="Courier"/>
                <a:cs typeface="Courier"/>
                <a:sym typeface="Courier"/>
              </a:rPr>
              <a:t>*</a:t>
            </a:r>
            <a:r>
              <a:rPr sz="1600">
                <a:latin typeface="Courier"/>
                <a:ea typeface="Courier"/>
                <a:cs typeface="Courier"/>
                <a:sym typeface="Courier"/>
              </a:rPr>
              <a:t>)entry.rma.op_context;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req</a:t>
            </a:r>
            <a:r>
              <a:rPr sz="1600">
                <a:solidFill>
                  <a:srgbClr val="797979"/>
                </a:solidFill>
                <a:latin typeface="Courier"/>
                <a:ea typeface="Courier"/>
                <a:cs typeface="Courier"/>
                <a:sym typeface="Courier"/>
              </a:rPr>
              <a:t>-&gt;</a:t>
            </a:r>
            <a:r>
              <a:rPr sz="1600">
                <a:latin typeface="Courier"/>
                <a:ea typeface="Courier"/>
                <a:cs typeface="Courier"/>
                <a:sym typeface="Courier"/>
              </a:rPr>
              <a:t>cb(req);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ret </a:t>
            </a:r>
            <a:r>
              <a:rPr sz="1600">
                <a:solidFill>
                  <a:srgbClr val="797979"/>
                </a:solidFill>
                <a:latin typeface="Courier"/>
                <a:ea typeface="Courier"/>
                <a:cs typeface="Courier"/>
                <a:sym typeface="Courier"/>
              </a:rPr>
              <a:t>=</a:t>
            </a:r>
            <a:r>
              <a:rPr sz="1600">
                <a:latin typeface="Courier"/>
                <a:ea typeface="Courier"/>
                <a:cs typeface="Courier"/>
                <a:sym typeface="Courier"/>
              </a:rPr>
              <a:t> fi_cq_read(_g.cq_tag,(</a:t>
            </a:r>
            <a:r>
              <a:rPr sz="1600">
                <a:solidFill>
                  <a:srgbClr val="C01E51"/>
                </a:solidFill>
                <a:latin typeface="Courier"/>
                <a:ea typeface="Courier"/>
                <a:cs typeface="Courier"/>
                <a:sym typeface="Courier"/>
              </a:rPr>
              <a:t>void</a:t>
            </a:r>
            <a:r>
              <a:rPr sz="1600">
                <a:solidFill>
                  <a:srgbClr val="797979"/>
                </a:solidFill>
                <a:latin typeface="Courier"/>
                <a:ea typeface="Courier"/>
                <a:cs typeface="Courier"/>
                <a:sym typeface="Courier"/>
              </a:rPr>
              <a:t>*</a:t>
            </a:r>
            <a:r>
              <a:rPr sz="1600">
                <a:latin typeface="Courier"/>
                <a:ea typeface="Courier"/>
                <a:cs typeface="Courier"/>
                <a:sym typeface="Courier"/>
              </a:rPr>
              <a:t>)</a:t>
            </a:r>
            <a:r>
              <a:rPr sz="1600">
                <a:solidFill>
                  <a:srgbClr val="797979"/>
                </a:solidFill>
                <a:latin typeface="Courier"/>
                <a:ea typeface="Courier"/>
                <a:cs typeface="Courier"/>
                <a:sym typeface="Courier"/>
              </a:rPr>
              <a:t>&amp;</a:t>
            </a:r>
            <a:r>
              <a:rPr sz="1600">
                <a:latin typeface="Courier"/>
                <a:ea typeface="Courier"/>
                <a:cs typeface="Courier"/>
                <a:sym typeface="Courier"/>
              </a:rPr>
              <a:t>entry,</a:t>
            </a:r>
            <a:r>
              <a:rPr sz="1600" b="1">
                <a:solidFill>
                  <a:srgbClr val="008F00"/>
                </a:solidFill>
                <a:latin typeface="Courier"/>
                <a:ea typeface="Courier"/>
                <a:cs typeface="Courier"/>
                <a:sym typeface="Courier"/>
              </a:rPr>
              <a:t>sizeof</a:t>
            </a:r>
            <a:r>
              <a:rPr sz="1600">
                <a:latin typeface="Courier"/>
                <a:ea typeface="Courier"/>
                <a:cs typeface="Courier"/>
                <a:sym typeface="Courier"/>
              </a:rPr>
              <a:t>(entry));</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assert(ret </a:t>
            </a:r>
            <a:r>
              <a:rPr sz="1600">
                <a:solidFill>
                  <a:srgbClr val="797979"/>
                </a:solidFill>
                <a:latin typeface="Courier"/>
                <a:ea typeface="Courier"/>
                <a:cs typeface="Courier"/>
                <a:sym typeface="Courier"/>
              </a:rPr>
              <a:t>&gt;=</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if</a:t>
            </a:r>
            <a:r>
              <a:rPr sz="1600">
                <a:latin typeface="Courier"/>
                <a:ea typeface="Courier"/>
                <a:cs typeface="Courier"/>
                <a:sym typeface="Courier"/>
              </a:rPr>
              <a:t>(ret </a:t>
            </a:r>
            <a:r>
              <a:rPr sz="1600">
                <a:solidFill>
                  <a:srgbClr val="797979"/>
                </a:solidFill>
                <a:latin typeface="Courier"/>
                <a:ea typeface="Courier"/>
                <a:cs typeface="Courier"/>
                <a:sym typeface="Courier"/>
              </a:rPr>
              <a:t>&gt;</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req </a:t>
            </a:r>
            <a:r>
              <a:rPr sz="1600">
                <a:solidFill>
                  <a:srgbClr val="797979"/>
                </a:solidFill>
                <a:latin typeface="Courier"/>
                <a:ea typeface="Courier"/>
                <a:cs typeface="Courier"/>
                <a:sym typeface="Courier"/>
              </a:rPr>
              <a:t>=</a:t>
            </a:r>
            <a:r>
              <a:rPr sz="1600">
                <a:latin typeface="Courier"/>
                <a:ea typeface="Courier"/>
                <a:cs typeface="Courier"/>
                <a:sym typeface="Courier"/>
              </a:rPr>
              <a:t> (</a:t>
            </a:r>
            <a:r>
              <a:rPr sz="1600">
                <a:solidFill>
                  <a:srgbClr val="C01E51"/>
                </a:solidFill>
                <a:latin typeface="Courier"/>
                <a:ea typeface="Courier"/>
                <a:cs typeface="Courier"/>
                <a:sym typeface="Courier"/>
              </a:rPr>
              <a:t>request_t</a:t>
            </a:r>
            <a:r>
              <a:rPr sz="1600">
                <a:solidFill>
                  <a:srgbClr val="797979"/>
                </a:solidFill>
                <a:latin typeface="Courier"/>
                <a:ea typeface="Courier"/>
                <a:cs typeface="Courier"/>
                <a:sym typeface="Courier"/>
              </a:rPr>
              <a:t>*</a:t>
            </a:r>
            <a:r>
              <a:rPr sz="1600">
                <a:latin typeface="Courier"/>
                <a:ea typeface="Courier"/>
                <a:cs typeface="Courier"/>
                <a:sym typeface="Courier"/>
              </a:rPr>
              <a:t>)entry.tagged.op_context;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req</a:t>
            </a:r>
            <a:r>
              <a:rPr sz="1600">
                <a:solidFill>
                  <a:srgbClr val="797979"/>
                </a:solidFill>
                <a:latin typeface="Courier"/>
                <a:ea typeface="Courier"/>
                <a:cs typeface="Courier"/>
                <a:sym typeface="Courier"/>
              </a:rPr>
              <a:t>-&gt;</a:t>
            </a:r>
            <a:r>
              <a:rPr sz="1600">
                <a:latin typeface="Courier"/>
                <a:ea typeface="Courier"/>
                <a:cs typeface="Courier"/>
                <a:sym typeface="Courier"/>
              </a:rPr>
              <a:t>cb(req);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return</a:t>
            </a:r>
            <a:r>
              <a:rPr sz="1600">
                <a:latin typeface="Courier"/>
                <a:ea typeface="Courier"/>
                <a:cs typeface="Courier"/>
                <a:sym typeface="Courier"/>
              </a:rPr>
              <a:t> </a:t>
            </a:r>
            <a:r>
              <a:rPr sz="1600">
                <a:solidFill>
                  <a:srgbClr val="797979"/>
                </a:solidFill>
                <a:latin typeface="Courier"/>
                <a:ea typeface="Courier"/>
                <a:cs typeface="Courier"/>
                <a:sym typeface="Courier"/>
              </a:rPr>
              <a:t>0</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p:txBody>
      </p:sp>
      <p:sp>
        <p:nvSpPr>
          <p:cNvPr id="255" name="Shape 255"/>
          <p:cNvSpPr/>
          <p:nvPr/>
        </p:nvSpPr>
        <p:spPr>
          <a:xfrm>
            <a:off x="6845539" y="2337936"/>
            <a:ext cx="2205133" cy="622301"/>
          </a:xfrm>
          <a:prstGeom prst="roundRect">
            <a:avLst>
              <a:gd name="adj" fmla="val 25563"/>
            </a:avLst>
          </a:prstGeom>
          <a:solidFill>
            <a:srgbClr val="8DC8E8"/>
          </a:solidFill>
          <a:ln w="38100">
            <a:solidFill>
              <a:srgbClr val="FFFFFF"/>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Poll RMA Endpoint</a:t>
            </a:r>
          </a:p>
        </p:txBody>
      </p:sp>
      <p:sp>
        <p:nvSpPr>
          <p:cNvPr id="256" name="Shape 256"/>
          <p:cNvSpPr/>
          <p:nvPr/>
        </p:nvSpPr>
        <p:spPr>
          <a:xfrm>
            <a:off x="6845539" y="4174223"/>
            <a:ext cx="2205133" cy="901701"/>
          </a:xfrm>
          <a:prstGeom prst="roundRect">
            <a:avLst>
              <a:gd name="adj" fmla="val 17642"/>
            </a:avLst>
          </a:prstGeom>
          <a:solidFill>
            <a:srgbClr val="8DC8E8"/>
          </a:solidFill>
          <a:ln w="38100">
            <a:solidFill>
              <a:srgbClr val="FFFFFF"/>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Poll Tagged Endpoint</a:t>
            </a:r>
          </a:p>
        </p:txBody>
      </p:sp>
    </p:spTree>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25</a:t>
            </a:fld>
            <a:endParaRPr sz="900">
              <a:solidFill>
                <a:srgbClr val="FFFFFF"/>
              </a:solidFill>
            </a:endParaRPr>
          </a:p>
        </p:txBody>
      </p:sp>
      <p:sp>
        <p:nvSpPr>
          <p:cNvPr id="259" name="Shape 259"/>
          <p:cNvSpPr>
            <a:spLocks noGrp="1"/>
          </p:cNvSpPr>
          <p:nvPr>
            <p:ph type="title"/>
          </p:nvPr>
        </p:nvSpPr>
        <p:spPr>
          <a:xfrm>
            <a:off x="688488" y="-63500"/>
            <a:ext cx="8229601" cy="1143000"/>
          </a:xfrm>
          <a:prstGeom prst="rect">
            <a:avLst/>
          </a:prstGeom>
        </p:spPr>
        <p:txBody>
          <a:bodyPr>
            <a:normAutofit/>
          </a:bodyPr>
          <a:lstStyle>
            <a:lvl1pPr algn="ctr"/>
          </a:lstStyle>
          <a:p>
            <a:pPr lvl="0">
              <a:defRPr sz="1800">
                <a:solidFill>
                  <a:srgbClr val="000000"/>
                </a:solidFill>
              </a:defRPr>
            </a:pPr>
            <a:r>
              <a:rPr sz="3600">
                <a:solidFill>
                  <a:srgbClr val="0071C5"/>
                </a:solidFill>
              </a:rPr>
              <a:t>Finally.  SHMEM Put</a:t>
            </a:r>
          </a:p>
        </p:txBody>
      </p:sp>
      <p:sp>
        <p:nvSpPr>
          <p:cNvPr id="260" name="Shape 260"/>
          <p:cNvSpPr/>
          <p:nvPr/>
        </p:nvSpPr>
        <p:spPr>
          <a:xfrm>
            <a:off x="148341" y="525779"/>
            <a:ext cx="8652630" cy="42062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solidFill>
                  <a:srgbClr val="C01E51"/>
                </a:solidFill>
                <a:latin typeface="Courier"/>
                <a:ea typeface="Courier"/>
                <a:cs typeface="Courier"/>
                <a:sym typeface="Courier"/>
              </a:rPr>
              <a:t>void</a:t>
            </a:r>
            <a:r>
              <a:rPr sz="1600">
                <a:latin typeface="Courier"/>
                <a:ea typeface="Courier"/>
                <a:cs typeface="Courier"/>
                <a:sym typeface="Courier"/>
              </a:rPr>
              <a:t> </a:t>
            </a:r>
            <a:r>
              <a:rPr sz="1600">
                <a:solidFill>
                  <a:srgbClr val="0433FF"/>
                </a:solidFill>
                <a:latin typeface="Courier"/>
                <a:ea typeface="Courier"/>
                <a:cs typeface="Courier"/>
                <a:sym typeface="Courier"/>
              </a:rPr>
              <a:t>SHMEMI_Long_put</a:t>
            </a:r>
            <a:r>
              <a:rPr sz="1600">
                <a:latin typeface="Courier"/>
                <a:ea typeface="Courier"/>
                <a:cs typeface="Courier"/>
                <a:sym typeface="Courier"/>
              </a:rPr>
              <a:t> (</a:t>
            </a:r>
            <a:r>
              <a:rPr sz="1600">
                <a:solidFill>
                  <a:srgbClr val="C01E51"/>
                </a:solidFill>
                <a:latin typeface="Courier"/>
                <a:ea typeface="Courier"/>
                <a:cs typeface="Courier"/>
                <a:sym typeface="Courier"/>
              </a:rPr>
              <a:t>long</a:t>
            </a:r>
            <a:r>
              <a:rPr sz="1600">
                <a:latin typeface="Courier"/>
                <a:ea typeface="Courier"/>
                <a:cs typeface="Courier"/>
                <a:sym typeface="Courier"/>
              </a:rPr>
              <a:t>       </a:t>
            </a:r>
            <a:r>
              <a:rPr sz="1600">
                <a:solidFill>
                  <a:srgbClr val="797979"/>
                </a:solidFill>
                <a:latin typeface="Courier"/>
                <a:ea typeface="Courier"/>
                <a:cs typeface="Courier"/>
                <a:sym typeface="Courier"/>
              </a:rPr>
              <a:t>*</a:t>
            </a:r>
            <a:r>
              <a:rPr sz="1600">
                <a:latin typeface="Courier"/>
                <a:ea typeface="Courier"/>
                <a:cs typeface="Courier"/>
                <a:sym typeface="Courier"/>
              </a:rPr>
              <a:t>dest,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const</a:t>
            </a:r>
            <a:r>
              <a:rPr sz="1600">
                <a:latin typeface="Courier"/>
                <a:ea typeface="Courier"/>
                <a:cs typeface="Courier"/>
                <a:sym typeface="Courier"/>
              </a:rPr>
              <a:t> </a:t>
            </a:r>
            <a:r>
              <a:rPr sz="1600">
                <a:solidFill>
                  <a:srgbClr val="C01E51"/>
                </a:solidFill>
                <a:latin typeface="Courier"/>
                <a:ea typeface="Courier"/>
                <a:cs typeface="Courier"/>
                <a:sym typeface="Courier"/>
              </a:rPr>
              <a:t>long</a:t>
            </a:r>
            <a:r>
              <a:rPr sz="1600">
                <a:latin typeface="Courier"/>
                <a:ea typeface="Courier"/>
                <a:cs typeface="Courier"/>
                <a:sym typeface="Courier"/>
              </a:rPr>
              <a:t> </a:t>
            </a:r>
            <a:r>
              <a:rPr sz="1600">
                <a:solidFill>
                  <a:srgbClr val="797979"/>
                </a:solidFill>
                <a:latin typeface="Courier"/>
                <a:ea typeface="Courier"/>
                <a:cs typeface="Courier"/>
                <a:sym typeface="Courier"/>
              </a:rPr>
              <a:t>*</a:t>
            </a:r>
            <a:r>
              <a:rPr sz="1600">
                <a:latin typeface="Courier"/>
                <a:ea typeface="Courier"/>
                <a:cs typeface="Courier"/>
                <a:sym typeface="Courier"/>
              </a:rPr>
              <a:t>src,</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size_t</a:t>
            </a:r>
            <a:r>
              <a:rPr sz="1600">
                <a:latin typeface="Courier"/>
                <a:ea typeface="Courier"/>
                <a:cs typeface="Courier"/>
                <a:sym typeface="Courier"/>
              </a:rPr>
              <a:t>      nelems,</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int</a:t>
            </a:r>
            <a:r>
              <a:rPr sz="1600">
                <a:latin typeface="Courier"/>
                <a:ea typeface="Courier"/>
                <a:cs typeface="Courier"/>
                <a:sym typeface="Courier"/>
              </a:rPr>
              <a:t>         pe)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ERRCHKSFI(fi_writeto(_g.endpoint,         </a:t>
            </a:r>
            <a:r>
              <a:rPr sz="1600" b="1" i="1">
                <a:solidFill>
                  <a:srgbClr val="005A9E"/>
                </a:solidFill>
                <a:latin typeface="Courier"/>
                <a:ea typeface="Courier"/>
                <a:cs typeface="Courier"/>
                <a:sym typeface="Courier"/>
              </a:rPr>
              <a:t>/* Endpoint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src,                 </a:t>
            </a:r>
            <a:r>
              <a:rPr sz="1600" b="1" i="1">
                <a:solidFill>
                  <a:srgbClr val="005A9E"/>
                </a:solidFill>
                <a:latin typeface="Courier"/>
                <a:ea typeface="Courier"/>
                <a:cs typeface="Courier"/>
                <a:sym typeface="Courier"/>
              </a:rPr>
              <a:t>/* Origin buffer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nelems</a:t>
            </a:r>
            <a:r>
              <a:rPr sz="1600">
                <a:solidFill>
                  <a:srgbClr val="797979"/>
                </a:solidFill>
                <a:latin typeface="Courier"/>
                <a:ea typeface="Courier"/>
                <a:cs typeface="Courier"/>
                <a:sym typeface="Courier"/>
              </a:rPr>
              <a:t>*</a:t>
            </a:r>
            <a:r>
              <a:rPr sz="1600" b="1">
                <a:solidFill>
                  <a:srgbClr val="008F00"/>
                </a:solidFill>
                <a:latin typeface="Courier"/>
                <a:ea typeface="Courier"/>
                <a:cs typeface="Courier"/>
                <a:sym typeface="Courier"/>
              </a:rPr>
              <a:t>sizeof</a:t>
            </a:r>
            <a:r>
              <a:rPr sz="1600">
                <a:latin typeface="Courier"/>
                <a:ea typeface="Courier"/>
                <a:cs typeface="Courier"/>
                <a:sym typeface="Courier"/>
              </a:rPr>
              <a:t>(</a:t>
            </a:r>
            <a:r>
              <a:rPr sz="1600">
                <a:solidFill>
                  <a:srgbClr val="C01E51"/>
                </a:solidFill>
                <a:latin typeface="Courier"/>
                <a:ea typeface="Courier"/>
                <a:cs typeface="Courier"/>
                <a:sym typeface="Courier"/>
              </a:rPr>
              <a:t>long</a:t>
            </a:r>
            <a:r>
              <a:rPr sz="1600">
                <a:latin typeface="Courier"/>
                <a:ea typeface="Courier"/>
                <a:cs typeface="Courier"/>
                <a:sym typeface="Courier"/>
              </a:rPr>
              <a:t>), </a:t>
            </a:r>
            <a:r>
              <a:rPr sz="1600" b="1" i="1">
                <a:solidFill>
                  <a:srgbClr val="005A9E"/>
                </a:solidFill>
                <a:latin typeface="Courier"/>
                <a:ea typeface="Courier"/>
                <a:cs typeface="Courier"/>
                <a:sym typeface="Courier"/>
              </a:rPr>
              <a:t>/* buffer size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_g.mr,               </a:t>
            </a:r>
            <a:r>
              <a:rPr sz="1600" b="1" i="1">
                <a:solidFill>
                  <a:srgbClr val="005A9E"/>
                </a:solidFill>
                <a:latin typeface="Courier"/>
                <a:ea typeface="Courier"/>
                <a:cs typeface="Courier"/>
                <a:sym typeface="Courier"/>
              </a:rPr>
              <a:t>/* Memory region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pe,                  </a:t>
            </a:r>
            <a:r>
              <a:rPr sz="1600" b="1" i="1">
                <a:solidFill>
                  <a:srgbClr val="005A9E"/>
                </a:solidFill>
                <a:latin typeface="Courier"/>
                <a:ea typeface="Courier"/>
                <a:cs typeface="Courier"/>
                <a:sym typeface="Courier"/>
              </a:rPr>
              <a:t>/* Destination Address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uint64_t</a:t>
            </a:r>
            <a:r>
              <a:rPr sz="1600">
                <a:latin typeface="Courier"/>
                <a:ea typeface="Courier"/>
                <a:cs typeface="Courier"/>
                <a:sym typeface="Courier"/>
              </a:rPr>
              <a:t>)dest,      </a:t>
            </a:r>
            <a:r>
              <a:rPr sz="1600" b="1" i="1">
                <a:solidFill>
                  <a:srgbClr val="005A9E"/>
                </a:solidFill>
                <a:latin typeface="Courier"/>
                <a:ea typeface="Courier"/>
                <a:cs typeface="Courier"/>
                <a:sym typeface="Courier"/>
              </a:rPr>
              <a:t>/* Target buffer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797979"/>
                </a:solidFill>
                <a:latin typeface="Courier"/>
                <a:ea typeface="Courier"/>
                <a:cs typeface="Courier"/>
                <a:sym typeface="Courier"/>
              </a:rPr>
              <a:t>0ULL</a:t>
            </a:r>
            <a:r>
              <a:rPr sz="1600">
                <a:latin typeface="Courier"/>
                <a:ea typeface="Courier"/>
                <a:cs typeface="Courier"/>
                <a:sym typeface="Courier"/>
              </a:rPr>
              <a:t>,                </a:t>
            </a:r>
            <a:r>
              <a:rPr sz="1600" b="1" i="1">
                <a:solidFill>
                  <a:srgbClr val="005A9E"/>
                </a:solidFill>
                <a:latin typeface="Courier"/>
                <a:ea typeface="Courier"/>
                <a:cs typeface="Courier"/>
                <a:sym typeface="Courier"/>
              </a:rPr>
              <a:t>/* Key                 */</a:t>
            </a: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008F00"/>
                </a:solidFill>
                <a:latin typeface="Courier"/>
                <a:ea typeface="Courier"/>
                <a:cs typeface="Courier"/>
                <a:sym typeface="Courier"/>
              </a:rPr>
              <a:t>NULL</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_g.put_ctr_pending</a:t>
            </a:r>
            <a:r>
              <a:rPr sz="1600">
                <a:solidFill>
                  <a:srgbClr val="797979"/>
                </a:solidFill>
                <a:latin typeface="Courier"/>
                <a:ea typeface="Courier"/>
                <a:cs typeface="Courier"/>
                <a:sym typeface="Courier"/>
              </a:rPr>
              <a:t>++</a:t>
            </a: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SHMEMI_quiet();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p:txBody>
      </p:sp>
      <p:sp>
        <p:nvSpPr>
          <p:cNvPr id="261" name="Shape 261"/>
          <p:cNvSpPr/>
          <p:nvPr/>
        </p:nvSpPr>
        <p:spPr>
          <a:xfrm>
            <a:off x="6235939" y="4827950"/>
            <a:ext cx="2205133" cy="901701"/>
          </a:xfrm>
          <a:prstGeom prst="roundRect">
            <a:avLst>
              <a:gd name="adj" fmla="val 17642"/>
            </a:avLst>
          </a:prstGeom>
          <a:solidFill>
            <a:srgbClr val="8DC8E8"/>
          </a:solidFill>
          <a:ln w="38100">
            <a:solidFill>
              <a:srgbClr val="FFFFFF"/>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Flush pending put</a:t>
            </a:r>
          </a:p>
        </p:txBody>
      </p:sp>
      <p:sp>
        <p:nvSpPr>
          <p:cNvPr id="262" name="Shape 262"/>
          <p:cNvSpPr/>
          <p:nvPr/>
        </p:nvSpPr>
        <p:spPr>
          <a:xfrm>
            <a:off x="330439" y="4831040"/>
            <a:ext cx="2205133" cy="901701"/>
          </a:xfrm>
          <a:prstGeom prst="roundRect">
            <a:avLst>
              <a:gd name="adj" fmla="val 17642"/>
            </a:avLst>
          </a:prstGeom>
          <a:solidFill>
            <a:srgbClr val="8DC8E8"/>
          </a:solidFill>
          <a:ln w="38100">
            <a:solidFill>
              <a:srgbClr val="FFFFFF"/>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Call fi_writeto</a:t>
            </a:r>
          </a:p>
        </p:txBody>
      </p:sp>
      <p:sp>
        <p:nvSpPr>
          <p:cNvPr id="263" name="Shape 263"/>
          <p:cNvSpPr/>
          <p:nvPr/>
        </p:nvSpPr>
        <p:spPr>
          <a:xfrm>
            <a:off x="3283189" y="4827950"/>
            <a:ext cx="2205133" cy="901701"/>
          </a:xfrm>
          <a:prstGeom prst="roundRect">
            <a:avLst>
              <a:gd name="adj" fmla="val 17642"/>
            </a:avLst>
          </a:prstGeom>
          <a:solidFill>
            <a:srgbClr val="8DC8E8"/>
          </a:solidFill>
          <a:ln w="38100">
            <a:solidFill>
              <a:srgbClr val="FFFFFF"/>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Increment pending counter</a:t>
            </a:r>
          </a:p>
        </p:txBody>
      </p:sp>
      <p:sp>
        <p:nvSpPr>
          <p:cNvPr id="264" name="Shape 264"/>
          <p:cNvSpPr/>
          <p:nvPr/>
        </p:nvSpPr>
        <p:spPr>
          <a:xfrm>
            <a:off x="2578100" y="5295900"/>
            <a:ext cx="662562" cy="0"/>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265" name="Shape 265"/>
          <p:cNvSpPr/>
          <p:nvPr/>
        </p:nvSpPr>
        <p:spPr>
          <a:xfrm>
            <a:off x="5530850" y="5295900"/>
            <a:ext cx="662562" cy="0"/>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266" name="Shape 266"/>
          <p:cNvSpPr/>
          <p:nvPr/>
        </p:nvSpPr>
        <p:spPr>
          <a:xfrm>
            <a:off x="3283189" y="5781576"/>
            <a:ext cx="2205133" cy="895521"/>
          </a:xfrm>
          <a:prstGeom prst="roundRect">
            <a:avLst>
              <a:gd name="adj" fmla="val 17764"/>
            </a:avLst>
          </a:prstGeom>
          <a:solidFill>
            <a:srgbClr val="8DC8E8"/>
          </a:solidFill>
          <a:ln w="38100">
            <a:solidFill>
              <a:srgbClr val="FFFFFF"/>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Call fi_inject_writeto</a:t>
            </a:r>
          </a:p>
        </p:txBody>
      </p:sp>
      <p:sp>
        <p:nvSpPr>
          <p:cNvPr id="267" name="Shape 267"/>
          <p:cNvSpPr/>
          <p:nvPr/>
        </p:nvSpPr>
        <p:spPr>
          <a:xfrm>
            <a:off x="6235939" y="5778486"/>
            <a:ext cx="2205133" cy="901701"/>
          </a:xfrm>
          <a:prstGeom prst="roundRect">
            <a:avLst>
              <a:gd name="adj" fmla="val 17642"/>
            </a:avLst>
          </a:prstGeom>
          <a:solidFill>
            <a:srgbClr val="8DC8E8"/>
          </a:solidFill>
          <a:ln w="38100">
            <a:solidFill>
              <a:srgbClr val="FFFFFF"/>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Increment pending counter</a:t>
            </a:r>
          </a:p>
        </p:txBody>
      </p:sp>
      <p:sp>
        <p:nvSpPr>
          <p:cNvPr id="268" name="Shape 268"/>
          <p:cNvSpPr/>
          <p:nvPr/>
        </p:nvSpPr>
        <p:spPr>
          <a:xfrm>
            <a:off x="5530850" y="6229336"/>
            <a:ext cx="662562" cy="1"/>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269" name="Shape 269"/>
          <p:cNvSpPr/>
          <p:nvPr/>
        </p:nvSpPr>
        <p:spPr>
          <a:xfrm>
            <a:off x="1015288" y="6037566"/>
            <a:ext cx="773342"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lvl1pPr>
          </a:lstStyle>
          <a:p>
            <a:pPr lvl="0">
              <a:defRPr sz="1800"/>
            </a:pPr>
            <a:r>
              <a:rPr sz="2300"/>
              <a:t>OR….</a:t>
            </a:r>
          </a:p>
        </p:txBody>
      </p:sp>
    </p:spTree>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26</a:t>
            </a:fld>
            <a:endParaRPr sz="900">
              <a:solidFill>
                <a:srgbClr val="FFFFFF"/>
              </a:solidFill>
            </a:endParaRPr>
          </a:p>
        </p:txBody>
      </p:sp>
      <p:sp>
        <p:nvSpPr>
          <p:cNvPr id="272" name="Shape 272"/>
          <p:cNvSpPr>
            <a:spLocks noGrp="1"/>
          </p:cNvSpPr>
          <p:nvPr>
            <p:ph type="title"/>
          </p:nvPr>
        </p:nvSpPr>
        <p:spPr>
          <a:xfrm>
            <a:off x="914400" y="0"/>
            <a:ext cx="8229600" cy="1143000"/>
          </a:xfrm>
          <a:prstGeom prst="rect">
            <a:avLst/>
          </a:prstGeom>
        </p:spPr>
        <p:txBody>
          <a:bodyPr>
            <a:normAutofit/>
          </a:bodyPr>
          <a:lstStyle>
            <a:lvl1pPr algn="ctr"/>
          </a:lstStyle>
          <a:p>
            <a:pPr lvl="0">
              <a:defRPr sz="1800">
                <a:solidFill>
                  <a:srgbClr val="000000"/>
                </a:solidFill>
              </a:defRPr>
            </a:pPr>
            <a:r>
              <a:rPr sz="3600">
                <a:solidFill>
                  <a:srgbClr val="0071C5"/>
                </a:solidFill>
              </a:rPr>
              <a:t>Remote Target Synchronization</a:t>
            </a:r>
          </a:p>
        </p:txBody>
      </p:sp>
      <p:sp>
        <p:nvSpPr>
          <p:cNvPr id="273" name="Shape 273"/>
          <p:cNvSpPr/>
          <p:nvPr/>
        </p:nvSpPr>
        <p:spPr>
          <a:xfrm>
            <a:off x="61969" y="608330"/>
            <a:ext cx="4384736" cy="1069341"/>
          </a:xfrm>
          <a:prstGeom prst="rect">
            <a:avLst/>
          </a:prstGeom>
          <a:solidFill>
            <a:srgbClr val="F5F5F5"/>
          </a:solidFill>
          <a:ln w="12700">
            <a:solidFill/>
            <a:custDash>
              <a:ds d="200000" sp="200000"/>
            </a:custDash>
            <a:miter lim="400000"/>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solidFill>
                  <a:srgbClr val="C01E51"/>
                </a:solidFill>
                <a:latin typeface="Courier"/>
                <a:ea typeface="Courier"/>
                <a:cs typeface="Courier"/>
                <a:sym typeface="Courier"/>
              </a:rPr>
              <a:t>void</a:t>
            </a:r>
            <a:r>
              <a:rPr sz="1600">
                <a:latin typeface="Courier"/>
                <a:ea typeface="Courier"/>
                <a:cs typeface="Courier"/>
                <a:sym typeface="Courier"/>
              </a:rPr>
              <a:t> </a:t>
            </a:r>
            <a:r>
              <a:rPr sz="1600">
                <a:solidFill>
                  <a:srgbClr val="0433FF"/>
                </a:solidFill>
                <a:latin typeface="Courier"/>
                <a:ea typeface="Courier"/>
                <a:cs typeface="Courier"/>
                <a:sym typeface="Courier"/>
              </a:rPr>
              <a:t>shmem_wait</a:t>
            </a:r>
            <a:r>
              <a:rPr sz="1600">
                <a:latin typeface="Courier"/>
                <a:ea typeface="Courier"/>
                <a:cs typeface="Courier"/>
                <a:sym typeface="Courier"/>
              </a:rPr>
              <a:t> (</a:t>
            </a:r>
            <a:r>
              <a:rPr sz="1600">
                <a:solidFill>
                  <a:srgbClr val="C01E51"/>
                </a:solidFill>
                <a:latin typeface="Courier"/>
                <a:ea typeface="Courier"/>
                <a:cs typeface="Courier"/>
                <a:sym typeface="Courier"/>
              </a:rPr>
              <a:t>long</a:t>
            </a:r>
            <a:r>
              <a:rPr sz="1600">
                <a:latin typeface="Courier"/>
                <a:ea typeface="Courier"/>
                <a:cs typeface="Courier"/>
                <a:sym typeface="Courier"/>
              </a:rPr>
              <a:t> </a:t>
            </a:r>
            <a:r>
              <a:rPr sz="1600">
                <a:solidFill>
                  <a:srgbClr val="797979"/>
                </a:solidFill>
                <a:latin typeface="Courier"/>
                <a:ea typeface="Courier"/>
                <a:cs typeface="Courier"/>
                <a:sym typeface="Courier"/>
              </a:rPr>
              <a:t>*</a:t>
            </a:r>
            <a:r>
              <a:rPr sz="1600">
                <a:latin typeface="Courier"/>
                <a:ea typeface="Courier"/>
                <a:cs typeface="Courier"/>
                <a:sym typeface="Courier"/>
              </a:rPr>
              <a:t>ivar,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long</a:t>
            </a:r>
            <a:r>
              <a:rPr sz="1600">
                <a:latin typeface="Courier"/>
                <a:ea typeface="Courier"/>
                <a:cs typeface="Courier"/>
                <a:sym typeface="Courier"/>
              </a:rPr>
              <a:t>  cmp_value){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SHMEMI_Wait(ivar,cmp_value);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p:txBody>
      </p:sp>
      <p:sp>
        <p:nvSpPr>
          <p:cNvPr id="274" name="Shape 274"/>
          <p:cNvSpPr/>
          <p:nvPr/>
        </p:nvSpPr>
        <p:spPr>
          <a:xfrm>
            <a:off x="54267" y="2014501"/>
            <a:ext cx="6427228" cy="4015741"/>
          </a:xfrm>
          <a:prstGeom prst="rect">
            <a:avLst/>
          </a:prstGeom>
          <a:solidFill>
            <a:srgbClr val="F5F5F5"/>
          </a:solidFill>
          <a:ln w="12700">
            <a:solidFill/>
            <a:custDash>
              <a:ds d="200000" sp="200000"/>
            </a:custDash>
            <a:miter lim="400000"/>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solidFill>
                  <a:srgbClr val="C01E51"/>
                </a:solidFill>
                <a:latin typeface="Courier"/>
                <a:ea typeface="Courier"/>
                <a:cs typeface="Courier"/>
                <a:sym typeface="Courier"/>
              </a:rPr>
              <a:t>void</a:t>
            </a:r>
            <a:r>
              <a:rPr>
                <a:latin typeface="Courier"/>
                <a:ea typeface="Courier"/>
                <a:cs typeface="Courier"/>
                <a:sym typeface="Courier"/>
              </a:rPr>
              <a:t> </a:t>
            </a:r>
            <a:r>
              <a:rPr>
                <a:solidFill>
                  <a:srgbClr val="0433FF"/>
                </a:solidFill>
                <a:latin typeface="Courier"/>
                <a:ea typeface="Courier"/>
                <a:cs typeface="Courier"/>
                <a:sym typeface="Courier"/>
              </a:rPr>
              <a:t>SHMEMI_Wait</a:t>
            </a:r>
            <a:r>
              <a:rPr>
                <a:latin typeface="Courier"/>
                <a:ea typeface="Courier"/>
                <a:cs typeface="Courier"/>
                <a:sym typeface="Courier"/>
              </a:rPr>
              <a:t> (</a:t>
            </a:r>
            <a:r>
              <a:rPr>
                <a:solidFill>
                  <a:srgbClr val="C01E51"/>
                </a:solidFill>
                <a:latin typeface="Courier"/>
                <a:ea typeface="Courier"/>
                <a:cs typeface="Courier"/>
                <a:sym typeface="Courier"/>
              </a:rPr>
              <a:t>long</a:t>
            </a:r>
            <a:r>
              <a:rPr>
                <a:latin typeface="Courier"/>
                <a:ea typeface="Courier"/>
                <a:cs typeface="Courier"/>
                <a:sym typeface="Courier"/>
              </a:rPr>
              <a:t> </a:t>
            </a:r>
            <a:r>
              <a:rPr>
                <a:solidFill>
                  <a:srgbClr val="797979"/>
                </a:solidFill>
                <a:latin typeface="Courier"/>
                <a:ea typeface="Courier"/>
                <a:cs typeface="Courier"/>
                <a:sym typeface="Courier"/>
              </a:rPr>
              <a:t>*</a:t>
            </a:r>
            <a:r>
              <a:rPr>
                <a:latin typeface="Courier"/>
                <a:ea typeface="Courier"/>
                <a:cs typeface="Courier"/>
                <a:sym typeface="Courier"/>
              </a:rPr>
              <a:t>ivar,</a:t>
            </a:r>
            <a:r>
              <a:rPr>
                <a:solidFill>
                  <a:srgbClr val="C01E51"/>
                </a:solidFill>
                <a:latin typeface="Courier"/>
                <a:ea typeface="Courier"/>
                <a:cs typeface="Courier"/>
                <a:sym typeface="Courier"/>
              </a:rPr>
              <a:t>long</a:t>
            </a:r>
            <a:r>
              <a:rPr>
                <a:latin typeface="Courier"/>
                <a:ea typeface="Courier"/>
                <a:cs typeface="Courier"/>
                <a:sym typeface="Courier"/>
              </a:rPr>
              <a:t>  cmp_value)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a:solidFill>
                  <a:srgbClr val="C01E51"/>
                </a:solidFill>
                <a:latin typeface="Courier"/>
                <a:ea typeface="Courier"/>
                <a:cs typeface="Courier"/>
                <a:sym typeface="Courier"/>
              </a:rPr>
              <a:t>uint64_t</a:t>
            </a:r>
            <a:r>
              <a:rPr>
                <a:latin typeface="Courier"/>
                <a:ea typeface="Courier"/>
                <a:cs typeface="Courier"/>
                <a:sym typeface="Courier"/>
              </a:rPr>
              <a:t> count;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b="1">
                <a:solidFill>
                  <a:srgbClr val="008F00"/>
                </a:solidFill>
                <a:latin typeface="Courier"/>
                <a:ea typeface="Courier"/>
                <a:cs typeface="Courier"/>
                <a:sym typeface="Courier"/>
              </a:rPr>
              <a:t>while</a:t>
            </a:r>
            <a:r>
              <a:rPr>
                <a:latin typeface="Courier"/>
                <a:ea typeface="Courier"/>
                <a:cs typeface="Courier"/>
                <a:sym typeface="Courier"/>
              </a:rPr>
              <a:t> (</a:t>
            </a:r>
            <a:r>
              <a:rPr>
                <a:solidFill>
                  <a:srgbClr val="797979"/>
                </a:solidFill>
                <a:latin typeface="Courier"/>
                <a:ea typeface="Courier"/>
                <a:cs typeface="Courier"/>
                <a:sym typeface="Courier"/>
              </a:rPr>
              <a:t>*</a:t>
            </a:r>
            <a:r>
              <a:rPr>
                <a:latin typeface="Courier"/>
                <a:ea typeface="Courier"/>
                <a:cs typeface="Courier"/>
                <a:sym typeface="Courier"/>
              </a:rPr>
              <a:t>(ivar) </a:t>
            </a:r>
            <a:r>
              <a:rPr>
                <a:solidFill>
                  <a:srgbClr val="797979"/>
                </a:solidFill>
                <a:latin typeface="Courier"/>
                <a:ea typeface="Courier"/>
                <a:cs typeface="Courier"/>
                <a:sym typeface="Courier"/>
              </a:rPr>
              <a:t>==</a:t>
            </a:r>
            <a:r>
              <a:rPr>
                <a:latin typeface="Courier"/>
                <a:ea typeface="Courier"/>
                <a:cs typeface="Courier"/>
                <a:sym typeface="Courier"/>
              </a:rPr>
              <a:t> cmp_value)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count </a:t>
            </a:r>
            <a:r>
              <a:rPr>
                <a:solidFill>
                  <a:srgbClr val="797979"/>
                </a:solidFill>
                <a:latin typeface="Courier"/>
                <a:ea typeface="Courier"/>
                <a:cs typeface="Courier"/>
                <a:sym typeface="Courier"/>
              </a:rPr>
              <a:t>=</a:t>
            </a:r>
            <a:r>
              <a:rPr>
                <a:latin typeface="Courier"/>
                <a:ea typeface="Courier"/>
                <a:cs typeface="Courier"/>
                <a:sym typeface="Courier"/>
              </a:rPr>
              <a:t> fi_cntr_read(_g.targetcntr);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asm </a:t>
            </a:r>
            <a:r>
              <a:rPr b="1">
                <a:solidFill>
                  <a:srgbClr val="008F00"/>
                </a:solidFill>
                <a:latin typeface="Courier"/>
                <a:ea typeface="Courier"/>
                <a:cs typeface="Courier"/>
                <a:sym typeface="Courier"/>
              </a:rPr>
              <a:t>volatile</a:t>
            </a:r>
            <a:r>
              <a:rPr>
                <a:latin typeface="Courier"/>
                <a:ea typeface="Courier"/>
                <a:cs typeface="Courier"/>
                <a:sym typeface="Courier"/>
              </a:rPr>
              <a:t>(</a:t>
            </a:r>
            <a:r>
              <a:rPr>
                <a:solidFill>
                  <a:srgbClr val="C8352B"/>
                </a:solidFill>
                <a:latin typeface="Courier"/>
                <a:ea typeface="Courier"/>
                <a:cs typeface="Courier"/>
                <a:sym typeface="Courier"/>
              </a:rPr>
              <a:t>""</a:t>
            </a:r>
            <a:r>
              <a:rPr>
                <a:latin typeface="Courier"/>
                <a:ea typeface="Courier"/>
                <a:cs typeface="Courier"/>
                <a:sym typeface="Courier"/>
              </a:rPr>
              <a:t> </a:t>
            </a:r>
            <a:r>
              <a:rPr>
                <a:solidFill>
                  <a:srgbClr val="797979"/>
                </a:solidFill>
                <a:latin typeface="Courier"/>
                <a:ea typeface="Courier"/>
                <a:cs typeface="Courier"/>
                <a:sym typeface="Courier"/>
              </a:rPr>
              <a:t>:::</a:t>
            </a:r>
            <a:r>
              <a:rPr>
                <a:latin typeface="Courier"/>
                <a:ea typeface="Courier"/>
                <a:cs typeface="Courier"/>
                <a:sym typeface="Courier"/>
              </a:rPr>
              <a:t> </a:t>
            </a:r>
            <a:r>
              <a:rPr>
                <a:solidFill>
                  <a:srgbClr val="C8352B"/>
                </a:solidFill>
                <a:latin typeface="Courier"/>
                <a:ea typeface="Courier"/>
                <a:cs typeface="Courier"/>
                <a:sym typeface="Courier"/>
              </a:rPr>
              <a:t>"memory"</a:t>
            </a:r>
            <a:r>
              <a:rPr>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b="1">
                <a:solidFill>
                  <a:srgbClr val="008F00"/>
                </a:solidFill>
                <a:latin typeface="Courier"/>
                <a:ea typeface="Courier"/>
                <a:cs typeface="Courier"/>
                <a:sym typeface="Courier"/>
              </a:rPr>
              <a:t>if</a:t>
            </a:r>
            <a:r>
              <a:rPr>
                <a:latin typeface="Courier"/>
                <a:ea typeface="Courier"/>
                <a:cs typeface="Courier"/>
                <a:sym typeface="Courier"/>
              </a:rPr>
              <a:t> (</a:t>
            </a:r>
            <a:r>
              <a:rPr>
                <a:solidFill>
                  <a:srgbClr val="797979"/>
                </a:solidFill>
                <a:latin typeface="Courier"/>
                <a:ea typeface="Courier"/>
                <a:cs typeface="Courier"/>
                <a:sym typeface="Courier"/>
              </a:rPr>
              <a:t>*</a:t>
            </a:r>
            <a:r>
              <a:rPr>
                <a:latin typeface="Courier"/>
                <a:ea typeface="Courier"/>
                <a:cs typeface="Courier"/>
                <a:sym typeface="Courier"/>
              </a:rPr>
              <a:t>(ivar) </a:t>
            </a:r>
            <a:r>
              <a:rPr>
                <a:solidFill>
                  <a:srgbClr val="797979"/>
                </a:solidFill>
                <a:latin typeface="Courier"/>
                <a:ea typeface="Courier"/>
                <a:cs typeface="Courier"/>
                <a:sym typeface="Courier"/>
              </a:rPr>
              <a:t>!=</a:t>
            </a:r>
            <a:r>
              <a:rPr>
                <a:latin typeface="Courier"/>
                <a:ea typeface="Courier"/>
                <a:cs typeface="Courier"/>
                <a:sym typeface="Courier"/>
              </a:rPr>
              <a:t> cmp_value) </a:t>
            </a:r>
            <a:r>
              <a:rPr b="1">
                <a:solidFill>
                  <a:srgbClr val="008F00"/>
                </a:solidFill>
                <a:latin typeface="Courier"/>
                <a:ea typeface="Courier"/>
                <a:cs typeface="Courier"/>
                <a:sym typeface="Courier"/>
              </a:rPr>
              <a:t>return</a:t>
            </a:r>
            <a:r>
              <a:rPr>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ERRCHKSFI(fi_cntr_wait(_g.targetcntr,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(count </a:t>
            </a:r>
            <a:r>
              <a:rPr>
                <a:solidFill>
                  <a:srgbClr val="797979"/>
                </a:solidFill>
                <a:latin typeface="Courier"/>
                <a:ea typeface="Courier"/>
                <a:cs typeface="Courier"/>
                <a:sym typeface="Courier"/>
              </a:rPr>
              <a:t>+</a:t>
            </a:r>
            <a:r>
              <a:rPr>
                <a:latin typeface="Courier"/>
                <a:ea typeface="Courier"/>
                <a:cs typeface="Courier"/>
                <a:sym typeface="Courier"/>
              </a:rPr>
              <a:t> </a:t>
            </a:r>
            <a:r>
              <a:rPr>
                <a:solidFill>
                  <a:srgbClr val="797979"/>
                </a:solidFill>
                <a:latin typeface="Courier"/>
                <a:ea typeface="Courier"/>
                <a:cs typeface="Courier"/>
                <a:sym typeface="Courier"/>
              </a:rPr>
              <a:t>1</a:t>
            </a:r>
            <a:r>
              <a:rPr>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a:solidFill>
                  <a:srgbClr val="797979"/>
                </a:solidFill>
                <a:latin typeface="Courier"/>
                <a:ea typeface="Courier"/>
                <a:cs typeface="Courier"/>
                <a:sym typeface="Courier"/>
              </a:rPr>
              <a:t>-1</a:t>
            </a:r>
            <a:r>
              <a:rPr>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a:t>
            </a:r>
          </a:p>
        </p:txBody>
      </p:sp>
      <p:sp>
        <p:nvSpPr>
          <p:cNvPr id="275" name="Shape 275"/>
          <p:cNvSpPr/>
          <p:nvPr/>
        </p:nvSpPr>
        <p:spPr>
          <a:xfrm>
            <a:off x="4673839" y="693419"/>
            <a:ext cx="3246533" cy="901701"/>
          </a:xfrm>
          <a:prstGeom prst="roundRect">
            <a:avLst>
              <a:gd name="adj" fmla="val 17642"/>
            </a:avLst>
          </a:prstGeom>
          <a:solidFill>
            <a:srgbClr val="8DC8E8"/>
          </a:solidFill>
          <a:ln w="38100">
            <a:solidFill>
              <a:srgbClr val="FFFFFF"/>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Waits until ivar != cmp_val</a:t>
            </a:r>
          </a:p>
        </p:txBody>
      </p:sp>
      <p:sp>
        <p:nvSpPr>
          <p:cNvPr id="276" name="Shape 276"/>
          <p:cNvSpPr/>
          <p:nvPr/>
        </p:nvSpPr>
        <p:spPr>
          <a:xfrm>
            <a:off x="6578839" y="2329320"/>
            <a:ext cx="2205133" cy="1104901"/>
          </a:xfrm>
          <a:prstGeom prst="roundRect">
            <a:avLst>
              <a:gd name="adj" fmla="val 14398"/>
            </a:avLst>
          </a:prstGeom>
          <a:solidFill>
            <a:srgbClr val="8DC8E8"/>
          </a:solidFill>
          <a:ln w="38100">
            <a:solidFill>
              <a:srgbClr val="FFFFFF"/>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Loop until user condition is satisfied</a:t>
            </a:r>
          </a:p>
        </p:txBody>
      </p:sp>
      <p:sp>
        <p:nvSpPr>
          <p:cNvPr id="277" name="Shape 277"/>
          <p:cNvSpPr/>
          <p:nvPr/>
        </p:nvSpPr>
        <p:spPr>
          <a:xfrm>
            <a:off x="6578839" y="3609621"/>
            <a:ext cx="2205133" cy="1104901"/>
          </a:xfrm>
          <a:prstGeom prst="roundRect">
            <a:avLst>
              <a:gd name="adj" fmla="val 14398"/>
            </a:avLst>
          </a:prstGeom>
          <a:solidFill>
            <a:srgbClr val="8DC8E8"/>
          </a:solidFill>
          <a:ln w="38100">
            <a:solidFill>
              <a:srgbClr val="FFFFFF"/>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Read counter and wait until value changes (cntr_wait)</a:t>
            </a:r>
          </a:p>
        </p:txBody>
      </p:sp>
    </p:spTree>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280" name="Shape 280"/>
          <p:cNvSpPr>
            <a:spLocks noGrp="1"/>
          </p:cNvSpPr>
          <p:nvPr>
            <p:ph type="body" idx="1"/>
          </p:nvPr>
        </p:nvSpPr>
        <p:spPr>
          <a:xfrm>
            <a:off x="437620" y="1068388"/>
            <a:ext cx="8268760" cy="2360612"/>
          </a:xfrm>
          <a:prstGeom prst="rect">
            <a:avLst/>
          </a:prstGeom>
        </p:spPr>
        <p:txBody>
          <a:bodyPr/>
          <a:lstStyle/>
          <a:p>
            <a:pPr marL="423325" lvl="0" indent="-423325" defTabSz="443484">
              <a:spcBef>
                <a:spcPts val="1100"/>
              </a:spcBef>
              <a:buSzPct val="100000"/>
              <a:buFont typeface="Arial"/>
              <a:buChar char="•"/>
              <a:defRPr sz="1800">
                <a:solidFill>
                  <a:srgbClr val="000000"/>
                </a:solidFill>
              </a:defRPr>
            </a:pPr>
            <a:r>
              <a:rPr sz="2716">
                <a:solidFill>
                  <a:srgbClr val="0071C5"/>
                </a:solidFill>
              </a:rPr>
              <a:t>It is possible to completely inline SHMEM into your application, directly to your hardware/provider.</a:t>
            </a:r>
          </a:p>
          <a:p>
            <a:pPr marL="662146" lvl="1" indent="-443484" defTabSz="443484">
              <a:spcBef>
                <a:spcPts val="1100"/>
              </a:spcBef>
              <a:buFont typeface="Arial"/>
              <a:buChar char="•"/>
              <a:defRPr sz="1800">
                <a:solidFill>
                  <a:srgbClr val="000000"/>
                </a:solidFill>
              </a:defRPr>
            </a:pPr>
            <a:r>
              <a:rPr sz="2328">
                <a:solidFill>
                  <a:srgbClr val="004280"/>
                </a:solidFill>
              </a:rPr>
              <a:t>See man FI_DIRECT for info</a:t>
            </a:r>
            <a:endParaRPr sz="1746">
              <a:solidFill>
                <a:srgbClr val="004280"/>
              </a:solidFill>
            </a:endParaRPr>
          </a:p>
          <a:p>
            <a:pPr marL="662146" lvl="1" indent="-443484" defTabSz="443484">
              <a:spcBef>
                <a:spcPts val="1100"/>
              </a:spcBef>
              <a:buFont typeface="Arial"/>
              <a:buChar char="•"/>
              <a:defRPr sz="1800">
                <a:solidFill>
                  <a:srgbClr val="000000"/>
                </a:solidFill>
              </a:defRPr>
            </a:pPr>
            <a:r>
              <a:rPr sz="2328">
                <a:solidFill>
                  <a:srgbClr val="004280"/>
                </a:solidFill>
              </a:rPr>
              <a:t>Structure shmem to allow for inlining</a:t>
            </a:r>
          </a:p>
        </p:txBody>
      </p:sp>
      <p:sp>
        <p:nvSpPr>
          <p:cNvPr id="281" name="Shape 281"/>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27</a:t>
            </a:fld>
            <a:endParaRPr sz="900">
              <a:solidFill>
                <a:srgbClr val="FFFFFF"/>
              </a:solidFill>
            </a:endParaRPr>
          </a:p>
        </p:txBody>
      </p:sp>
      <p:sp>
        <p:nvSpPr>
          <p:cNvPr id="282" name="Shape 282"/>
          <p:cNvSpPr>
            <a:spLocks noGrp="1"/>
          </p:cNvSpPr>
          <p:nvPr>
            <p:ph type="title"/>
          </p:nvPr>
        </p:nvSpPr>
        <p:spPr>
          <a:xfrm>
            <a:off x="455612" y="442276"/>
            <a:ext cx="8229601" cy="1143001"/>
          </a:xfrm>
          <a:prstGeom prst="rect">
            <a:avLst/>
          </a:prstGeom>
        </p:spPr>
        <p:txBody>
          <a:bodyPr>
            <a:normAutofit/>
          </a:bodyPr>
          <a:lstStyle>
            <a:lvl1pPr algn="ctr"/>
          </a:lstStyle>
          <a:p>
            <a:pPr lvl="0">
              <a:defRPr sz="1800">
                <a:solidFill>
                  <a:srgbClr val="000000"/>
                </a:solidFill>
              </a:defRPr>
            </a:pPr>
            <a:r>
              <a:rPr sz="3600">
                <a:solidFill>
                  <a:srgbClr val="0071C5"/>
                </a:solidFill>
              </a:rPr>
              <a:t>Notes on Inlining</a:t>
            </a:r>
          </a:p>
        </p:txBody>
      </p:sp>
      <p:sp>
        <p:nvSpPr>
          <p:cNvPr id="283" name="Shape 283"/>
          <p:cNvSpPr/>
          <p:nvPr/>
        </p:nvSpPr>
        <p:spPr>
          <a:xfrm>
            <a:off x="563032" y="3186429"/>
            <a:ext cx="2473047"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004280"/>
                </a:solidFill>
              </a:defRPr>
            </a:lvl1pPr>
          </a:lstStyle>
          <a:p>
            <a:pPr lvl="0">
              <a:defRPr sz="1800">
                <a:solidFill>
                  <a:srgbClr val="000000"/>
                </a:solidFill>
              </a:defRPr>
            </a:pPr>
            <a:r>
              <a:rPr sz="2400">
                <a:solidFill>
                  <a:srgbClr val="004280"/>
                </a:solidFill>
              </a:rPr>
              <a:t>In shmem_impl.h</a:t>
            </a:r>
          </a:p>
        </p:txBody>
      </p:sp>
      <p:sp>
        <p:nvSpPr>
          <p:cNvPr id="284" name="Shape 284"/>
          <p:cNvSpPr/>
          <p:nvPr/>
        </p:nvSpPr>
        <p:spPr>
          <a:xfrm>
            <a:off x="5884570" y="3186429"/>
            <a:ext cx="3108554"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004280"/>
                </a:solidFill>
              </a:defRPr>
            </a:lvl1pPr>
          </a:lstStyle>
          <a:p>
            <a:pPr lvl="0">
              <a:defRPr sz="1800">
                <a:solidFill>
                  <a:srgbClr val="000000"/>
                </a:solidFill>
              </a:defRPr>
            </a:pPr>
            <a:r>
              <a:rPr sz="2400">
                <a:solidFill>
                  <a:srgbClr val="004280"/>
                </a:solidFill>
              </a:rPr>
              <a:t>In application(sping.c)</a:t>
            </a:r>
          </a:p>
        </p:txBody>
      </p:sp>
      <p:sp>
        <p:nvSpPr>
          <p:cNvPr id="285" name="Shape 285"/>
          <p:cNvSpPr/>
          <p:nvPr/>
        </p:nvSpPr>
        <p:spPr>
          <a:xfrm>
            <a:off x="84740" y="3713479"/>
            <a:ext cx="5362815" cy="2390141"/>
          </a:xfrm>
          <a:prstGeom prst="rect">
            <a:avLst/>
          </a:prstGeom>
          <a:solidFill>
            <a:srgbClr val="F5F5F5"/>
          </a:solidFill>
          <a:ln w="12700">
            <a:solidFill/>
            <a:custDash>
              <a:ds d="200000" sp="200000"/>
            </a:custDash>
            <a:miter lim="400000"/>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#ifdef FORCE_INLINE_SHMEM</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#define   start_pes         SHMEMI_Start_pes</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#define  _my_pe             SHMEMI_My_pe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#define   shfree            SHMEMI_Shfree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#define   shmalloc          SHMEMI_Shmalloc</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#define   shmem_barrier_all SHMEMI_Barrier_all</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#define   shmem_long_put    SHMEMI_Long_put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#define   shmem_wait        SHMEMI_Wait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#endif</a:t>
            </a:r>
          </a:p>
        </p:txBody>
      </p:sp>
      <p:sp>
        <p:nvSpPr>
          <p:cNvPr id="286" name="Shape 286"/>
          <p:cNvSpPr/>
          <p:nvPr/>
        </p:nvSpPr>
        <p:spPr>
          <a:xfrm>
            <a:off x="5516591" y="4005209"/>
            <a:ext cx="3534264" cy="1704341"/>
          </a:xfrm>
          <a:prstGeom prst="rect">
            <a:avLst/>
          </a:prstGeom>
          <a:solidFill>
            <a:srgbClr val="F5F5F5"/>
          </a:solidFill>
          <a:ln w="12700">
            <a:solidFill/>
            <a:custDash>
              <a:ds d="200000" sp="200000"/>
            </a:custDash>
            <a:miter lim="400000"/>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b="1" i="1">
                <a:solidFill>
                  <a:srgbClr val="005A9E"/>
                </a:solidFill>
                <a:latin typeface="Courier"/>
                <a:ea typeface="Courier"/>
                <a:cs typeface="Courier"/>
                <a:sym typeface="Courier"/>
              </a:rPr>
              <a:t>/*#define FORCE_INLINE_SHMEM*/</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#ifdef FORCE_INLINE_SHMEM</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#include "shmem_impl.h"</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#else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#include "shmem.h"</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500">
                <a:solidFill>
                  <a:srgbClr val="C98C00"/>
                </a:solidFill>
                <a:latin typeface="Courier"/>
                <a:ea typeface="Courier"/>
                <a:cs typeface="Courier"/>
                <a:sym typeface="Courier"/>
              </a:rPr>
              <a:t>#endif</a:t>
            </a:r>
          </a:p>
        </p:txBody>
      </p:sp>
    </p:spTree>
  </p:cSld>
  <p:clrMapOvr>
    <a:masterClrMapping/>
  </p:clrMapOvr>
  <p:transition xmlns:p14="http://schemas.microsoft.com/office/powerpoint/2010/mai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3</a:t>
            </a:fld>
            <a:endParaRPr sz="900">
              <a:solidFill>
                <a:srgbClr val="FFFFFF"/>
              </a:solidFill>
            </a:endParaRPr>
          </a:p>
        </p:txBody>
      </p:sp>
      <p:sp>
        <p:nvSpPr>
          <p:cNvPr id="70" name="Shape 70"/>
          <p:cNvSpPr>
            <a:spLocks noGrp="1"/>
          </p:cNvSpPr>
          <p:nvPr>
            <p:ph type="title"/>
          </p:nvPr>
        </p:nvSpPr>
        <p:spPr>
          <a:xfrm>
            <a:off x="374810" y="442276"/>
            <a:ext cx="8229601" cy="1143001"/>
          </a:xfrm>
          <a:prstGeom prst="rect">
            <a:avLst/>
          </a:prstGeom>
        </p:spPr>
        <p:txBody>
          <a:bodyPr>
            <a:normAutofit/>
          </a:bodyPr>
          <a:lstStyle/>
          <a:p>
            <a:pPr lvl="0" algn="ctr">
              <a:defRPr sz="1800">
                <a:solidFill>
                  <a:srgbClr val="000000"/>
                </a:solidFill>
              </a:defRPr>
            </a:pPr>
            <a:r>
              <a:rPr sz="3600">
                <a:solidFill>
                  <a:srgbClr val="0071C5"/>
                </a:solidFill>
              </a:rPr>
              <a:t>SFI is an </a:t>
            </a:r>
            <a:r>
              <a:rPr sz="3600" i="1">
                <a:solidFill>
                  <a:srgbClr val="0071C5"/>
                </a:solidFill>
              </a:rPr>
              <a:t>Application Centric Framework</a:t>
            </a:r>
          </a:p>
        </p:txBody>
      </p:sp>
      <p:grpSp>
        <p:nvGrpSpPr>
          <p:cNvPr id="73" name="Group 73"/>
          <p:cNvGrpSpPr/>
          <p:nvPr/>
        </p:nvGrpSpPr>
        <p:grpSpPr>
          <a:xfrm>
            <a:off x="157645" y="747694"/>
            <a:ext cx="2789498" cy="3952242"/>
            <a:chOff x="0" y="0"/>
            <a:chExt cx="2789497" cy="3952240"/>
          </a:xfrm>
        </p:grpSpPr>
        <p:sp>
          <p:nvSpPr>
            <p:cNvPr id="71" name="Shape 71"/>
            <p:cNvSpPr/>
            <p:nvPr/>
          </p:nvSpPr>
          <p:spPr>
            <a:xfrm>
              <a:off x="0" y="298966"/>
              <a:ext cx="2789498" cy="3354309"/>
            </a:xfrm>
            <a:prstGeom prst="rect">
              <a:avLst/>
            </a:prstGeom>
            <a:solidFill>
              <a:srgbClr val="0071C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72" name="Shape 72"/>
            <p:cNvSpPr/>
            <p:nvPr/>
          </p:nvSpPr>
          <p:spPr>
            <a:xfrm>
              <a:off x="0" y="0"/>
              <a:ext cx="2789498" cy="3952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endParaRPr>
                <a:solidFill>
                  <a:srgbClr val="FFFFFF"/>
                </a:solidFill>
              </a:endParaRPr>
            </a:p>
            <a:p>
              <a:pPr lvl="0" algn="ctr"/>
              <a:endParaRPr sz="2000" b="1">
                <a:solidFill>
                  <a:srgbClr val="FFFFFF"/>
                </a:solidFill>
              </a:endParaRPr>
            </a:p>
            <a:p>
              <a:pPr lvl="0" algn="ctr"/>
              <a:r>
                <a:rPr sz="2000" b="1">
                  <a:solidFill>
                    <a:srgbClr val="FFFFFF"/>
                  </a:solidFill>
                </a:rPr>
                <a:t>Open-Source, </a:t>
              </a:r>
              <a:endParaRPr>
                <a:solidFill>
                  <a:srgbClr val="FFFFFF"/>
                </a:solidFill>
              </a:endParaRPr>
            </a:p>
            <a:p>
              <a:pPr lvl="0" algn="ctr"/>
              <a:r>
                <a:rPr sz="2000" b="1">
                  <a:solidFill>
                    <a:srgbClr val="FFFFFF"/>
                  </a:solidFill>
                </a:rPr>
                <a:t>Open-Development, Vendor Supported</a:t>
              </a:r>
              <a:endParaRPr>
                <a:solidFill>
                  <a:srgbClr val="FFFFFF"/>
                </a:solidFill>
              </a:endParaRPr>
            </a:p>
            <a:p>
              <a:pPr lvl="0" algn="ctr"/>
              <a:endParaRPr>
                <a:solidFill>
                  <a:srgbClr val="FFFFFF"/>
                </a:solidFill>
              </a:endParaRPr>
            </a:p>
            <a:p>
              <a:pPr marL="381000" lvl="0" indent="-381000">
                <a:buSzPct val="100000"/>
                <a:buFont typeface="Arial"/>
                <a:buChar char="•"/>
              </a:pPr>
              <a:r>
                <a:rPr sz="2400">
                  <a:solidFill>
                    <a:srgbClr val="FFFFFF"/>
                  </a:solidFill>
                </a:rPr>
                <a:t>Verbs</a:t>
              </a:r>
              <a:endParaRPr>
                <a:solidFill>
                  <a:srgbClr val="FFFFFF"/>
                </a:solidFill>
              </a:endParaRPr>
            </a:p>
            <a:p>
              <a:pPr marL="381000" lvl="0" indent="-381000">
                <a:buClr>
                  <a:srgbClr val="FFE966"/>
                </a:buClr>
                <a:buSzPct val="100000"/>
                <a:buFont typeface="Arial"/>
                <a:buChar char="•"/>
              </a:pPr>
              <a:r>
                <a:rPr sz="2400">
                  <a:solidFill>
                    <a:srgbClr val="FFE966"/>
                  </a:solidFill>
                </a:rPr>
                <a:t>SFI</a:t>
              </a:r>
              <a:endParaRPr>
                <a:solidFill>
                  <a:srgbClr val="FFFFFF"/>
                </a:solidFill>
              </a:endParaRPr>
            </a:p>
            <a:p>
              <a:pPr lvl="0" algn="ctr"/>
              <a:endParaRPr>
                <a:solidFill>
                  <a:srgbClr val="FFFFFF"/>
                </a:solidFill>
              </a:endParaRPr>
            </a:p>
            <a:p>
              <a:pPr lvl="0" algn="ctr"/>
              <a:endParaRPr>
                <a:solidFill>
                  <a:srgbClr val="FFFFFF"/>
                </a:solidFill>
              </a:endParaRPr>
            </a:p>
            <a:p>
              <a:pPr lvl="0" algn="ctr"/>
              <a:endParaRPr>
                <a:solidFill>
                  <a:srgbClr val="FFFFFF"/>
                </a:solidFill>
              </a:endParaRPr>
            </a:p>
          </p:txBody>
        </p:sp>
      </p:grpSp>
      <p:grpSp>
        <p:nvGrpSpPr>
          <p:cNvPr id="76" name="Group 76"/>
          <p:cNvGrpSpPr/>
          <p:nvPr/>
        </p:nvGrpSpPr>
        <p:grpSpPr>
          <a:xfrm>
            <a:off x="3041670" y="1046658"/>
            <a:ext cx="2995915" cy="3354312"/>
            <a:chOff x="0" y="0"/>
            <a:chExt cx="2995914" cy="3354311"/>
          </a:xfrm>
        </p:grpSpPr>
        <p:sp>
          <p:nvSpPr>
            <p:cNvPr id="74" name="Shape 74"/>
            <p:cNvSpPr/>
            <p:nvPr/>
          </p:nvSpPr>
          <p:spPr>
            <a:xfrm>
              <a:off x="-1" y="0"/>
              <a:ext cx="2995916" cy="3354312"/>
            </a:xfrm>
            <a:prstGeom prst="rect">
              <a:avLst/>
            </a:prstGeom>
            <a:solidFill>
              <a:srgbClr val="7030A0"/>
            </a:solidFill>
            <a:ln w="12700" cap="flat">
              <a:noFill/>
              <a:miter lim="400000"/>
            </a:ln>
            <a:effectLst/>
          </p:spPr>
          <p:txBody>
            <a:bodyPr wrap="square" lIns="0" tIns="0" rIns="0" bIns="0" numCol="1" anchor="ctr">
              <a:noAutofit/>
            </a:bodyPr>
            <a:lstStyle/>
            <a:p>
              <a:pPr lvl="0">
                <a:defRPr sz="2000" b="1">
                  <a:solidFill>
                    <a:srgbClr val="FFFFFF"/>
                  </a:solidFill>
                </a:defRPr>
              </a:pPr>
              <a:endParaRPr/>
            </a:p>
          </p:txBody>
        </p:sp>
        <p:sp>
          <p:nvSpPr>
            <p:cNvPr id="75" name="Shape 75"/>
            <p:cNvSpPr/>
            <p:nvPr/>
          </p:nvSpPr>
          <p:spPr>
            <a:xfrm>
              <a:off x="-1" y="640835"/>
              <a:ext cx="2995916" cy="207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sz="2000" b="1">
                  <a:solidFill>
                    <a:srgbClr val="FFFFFF"/>
                  </a:solidFill>
                </a:rPr>
                <a:t>Vender Proprietary and Supported</a:t>
              </a:r>
              <a:endParaRPr>
                <a:solidFill>
                  <a:srgbClr val="FFFFFF"/>
                </a:solidFill>
              </a:endParaRPr>
            </a:p>
            <a:p>
              <a:pPr lvl="0" algn="ctr"/>
              <a:endParaRPr sz="2000" b="1">
                <a:solidFill>
                  <a:srgbClr val="FFFFFF"/>
                </a:solidFill>
              </a:endParaRPr>
            </a:p>
            <a:p>
              <a:pPr marL="381000" lvl="0" indent="-381000">
                <a:buClr>
                  <a:srgbClr val="FFFFFF"/>
                </a:buClr>
                <a:buSzPct val="100000"/>
                <a:buFont typeface="Arial"/>
                <a:buChar char="•"/>
              </a:pPr>
              <a:r>
                <a:rPr sz="2000" b="1">
                  <a:solidFill>
                    <a:srgbClr val="FFFFFF"/>
                  </a:solidFill>
                </a:rPr>
                <a:t>Mellanox: MXM</a:t>
              </a:r>
              <a:endParaRPr>
                <a:solidFill>
                  <a:srgbClr val="FFFFFF"/>
                </a:solidFill>
              </a:endParaRPr>
            </a:p>
            <a:p>
              <a:pPr marL="381000" lvl="0" indent="-381000">
                <a:buClr>
                  <a:srgbClr val="FFFFFF"/>
                </a:buClr>
                <a:buSzPct val="100000"/>
                <a:buFont typeface="Arial"/>
                <a:buChar char="•"/>
              </a:pPr>
              <a:r>
                <a:rPr sz="2000" b="1">
                  <a:solidFill>
                    <a:srgbClr val="FFFFFF"/>
                  </a:solidFill>
                </a:rPr>
                <a:t>IBM: PAMI</a:t>
              </a:r>
              <a:endParaRPr>
                <a:solidFill>
                  <a:srgbClr val="FFFFFF"/>
                </a:solidFill>
              </a:endParaRPr>
            </a:p>
            <a:p>
              <a:pPr marL="381000" lvl="0" indent="-381000">
                <a:buClr>
                  <a:srgbClr val="FFFFFF"/>
                </a:buClr>
                <a:buSzPct val="100000"/>
                <a:buFont typeface="Arial"/>
                <a:buChar char="•"/>
              </a:pPr>
              <a:r>
                <a:rPr sz="2000" b="1">
                  <a:solidFill>
                    <a:srgbClr val="FFFFFF"/>
                  </a:solidFill>
                </a:rPr>
                <a:t>Cray:  uGNI/DMAPP </a:t>
              </a:r>
            </a:p>
          </p:txBody>
        </p:sp>
      </p:grpSp>
      <p:grpSp>
        <p:nvGrpSpPr>
          <p:cNvPr id="79" name="Group 79"/>
          <p:cNvGrpSpPr/>
          <p:nvPr/>
        </p:nvGrpSpPr>
        <p:grpSpPr>
          <a:xfrm>
            <a:off x="6132402" y="861994"/>
            <a:ext cx="2905245" cy="3723642"/>
            <a:chOff x="0" y="0"/>
            <a:chExt cx="2905243" cy="3723640"/>
          </a:xfrm>
        </p:grpSpPr>
        <p:sp>
          <p:nvSpPr>
            <p:cNvPr id="77" name="Shape 77"/>
            <p:cNvSpPr/>
            <p:nvPr/>
          </p:nvSpPr>
          <p:spPr>
            <a:xfrm>
              <a:off x="0" y="184665"/>
              <a:ext cx="2905244" cy="3354309"/>
            </a:xfrm>
            <a:prstGeom prst="rect">
              <a:avLst/>
            </a:prstGeom>
            <a:solidFill>
              <a:srgbClr val="139D37"/>
            </a:solidFill>
            <a:ln w="12700" cap="flat">
              <a:noFill/>
              <a:miter lim="400000"/>
            </a:ln>
            <a:effectLst/>
          </p:spPr>
          <p:txBody>
            <a:bodyPr wrap="square" lIns="0" tIns="0" rIns="0" bIns="0" numCol="1" anchor="ctr">
              <a:noAutofit/>
            </a:bodyPr>
            <a:lstStyle/>
            <a:p>
              <a:pPr lvl="0" algn="ctr">
                <a:defRPr>
                  <a:solidFill>
                    <a:srgbClr val="00B050"/>
                  </a:solidFill>
                </a:defRPr>
              </a:pPr>
              <a:endParaRPr/>
            </a:p>
          </p:txBody>
        </p:sp>
        <p:sp>
          <p:nvSpPr>
            <p:cNvPr id="78" name="Shape 78"/>
            <p:cNvSpPr/>
            <p:nvPr/>
          </p:nvSpPr>
          <p:spPr>
            <a:xfrm>
              <a:off x="0" y="-1"/>
              <a:ext cx="2905244" cy="3723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endParaRPr sz="2000" b="1">
                <a:solidFill>
                  <a:srgbClr val="FFFFFF"/>
                </a:solidFill>
              </a:endParaRPr>
            </a:p>
            <a:p>
              <a:pPr lvl="0" algn="ctr"/>
              <a:endParaRPr sz="2000" b="1">
                <a:solidFill>
                  <a:srgbClr val="FFFFFF"/>
                </a:solidFill>
              </a:endParaRPr>
            </a:p>
            <a:p>
              <a:pPr lvl="0" algn="ctr"/>
              <a:r>
                <a:rPr sz="2000" b="1">
                  <a:solidFill>
                    <a:srgbClr val="FFFFFF"/>
                  </a:solidFill>
                </a:rPr>
                <a:t>Research Labs</a:t>
              </a:r>
              <a:endParaRPr>
                <a:solidFill>
                  <a:srgbClr val="FFFFFF"/>
                </a:solidFill>
              </a:endParaRPr>
            </a:p>
            <a:p>
              <a:pPr lvl="0" algn="ctr"/>
              <a:endParaRPr sz="2000" b="1">
                <a:solidFill>
                  <a:srgbClr val="FFFFFF"/>
                </a:solidFill>
              </a:endParaRPr>
            </a:p>
            <a:p>
              <a:pPr marL="381000" lvl="0" indent="-381000">
                <a:buClr>
                  <a:srgbClr val="FFFFFF"/>
                </a:buClr>
                <a:buSzPct val="100000"/>
                <a:buFont typeface="Arial"/>
                <a:buChar char="•"/>
              </a:pPr>
              <a:r>
                <a:rPr sz="2000" b="1">
                  <a:solidFill>
                    <a:srgbClr val="FFFFFF"/>
                  </a:solidFill>
                </a:rPr>
                <a:t>Sandia: Portals</a:t>
              </a:r>
              <a:endParaRPr>
                <a:solidFill>
                  <a:srgbClr val="FFFFFF"/>
                </a:solidFill>
              </a:endParaRPr>
            </a:p>
            <a:p>
              <a:pPr marL="381000" lvl="0" indent="-381000">
                <a:buClr>
                  <a:srgbClr val="FFFFFF"/>
                </a:buClr>
                <a:buSzPct val="100000"/>
                <a:buFont typeface="Arial"/>
                <a:buChar char="•"/>
              </a:pPr>
              <a:r>
                <a:rPr sz="2000" b="1">
                  <a:solidFill>
                    <a:srgbClr val="FFFFFF"/>
                  </a:solidFill>
                </a:rPr>
                <a:t>OSU: MV2-X</a:t>
              </a:r>
              <a:endParaRPr>
                <a:solidFill>
                  <a:srgbClr val="FFFFFF"/>
                </a:solidFill>
              </a:endParaRPr>
            </a:p>
            <a:p>
              <a:pPr marL="381000" lvl="0" indent="-381000">
                <a:buClr>
                  <a:srgbClr val="FFFFFF"/>
                </a:buClr>
                <a:buSzPct val="100000"/>
                <a:buFont typeface="Arial"/>
                <a:buChar char="•"/>
              </a:pPr>
              <a:r>
                <a:rPr sz="2000" b="1">
                  <a:solidFill>
                    <a:srgbClr val="FFFFFF"/>
                  </a:solidFill>
                </a:rPr>
                <a:t>ORNL/UH: UCCS</a:t>
              </a:r>
              <a:endParaRPr>
                <a:solidFill>
                  <a:srgbClr val="FFFFFF"/>
                </a:solidFill>
              </a:endParaRPr>
            </a:p>
            <a:p>
              <a:pPr lvl="0" algn="ctr"/>
              <a:endParaRPr sz="2000" b="1">
                <a:solidFill>
                  <a:srgbClr val="FFFFFF"/>
                </a:solidFill>
              </a:endParaRPr>
            </a:p>
            <a:p>
              <a:pPr lvl="0" algn="ctr"/>
              <a:endParaRPr sz="2000" b="1">
                <a:solidFill>
                  <a:srgbClr val="FFFFFF"/>
                </a:solidFill>
              </a:endParaRPr>
            </a:p>
            <a:p>
              <a:pPr lvl="0" algn="ctr"/>
              <a:endParaRPr sz="2000" b="1">
                <a:solidFill>
                  <a:srgbClr val="FFFFFF"/>
                </a:solidFill>
              </a:endParaRPr>
            </a:p>
          </p:txBody>
        </p:sp>
      </p:grpSp>
      <p:sp>
        <p:nvSpPr>
          <p:cNvPr id="80" name="Shape 80"/>
          <p:cNvSpPr/>
          <p:nvPr/>
        </p:nvSpPr>
        <p:spPr>
          <a:xfrm>
            <a:off x="1470386" y="2727884"/>
            <a:ext cx="1262627" cy="1215343"/>
          </a:xfrm>
          <a:prstGeom prst="rect">
            <a:avLst/>
          </a:prstGeom>
          <a:solidFill>
            <a:srgbClr val="FFFFFF"/>
          </a:solidFill>
          <a:ln w="12700">
            <a:miter lim="400000"/>
          </a:ln>
        </p:spPr>
        <p:txBody>
          <a:bodyPr lIns="0" tIns="0" rIns="0" bIns="0" anchor="ctr"/>
          <a:lstStyle/>
          <a:p>
            <a:pPr lvl="0" algn="ctr">
              <a:defRPr>
                <a:solidFill>
                  <a:srgbClr val="FFFFFF"/>
                </a:solidFill>
              </a:defRPr>
            </a:pPr>
            <a:endParaRPr/>
          </a:p>
        </p:txBody>
      </p:sp>
      <p:pic>
        <p:nvPicPr>
          <p:cNvPr id="81" name="image7.png" descr="https://www.openfabrics.org/images/ofalogos/ofa-logo.png"/>
          <p:cNvPicPr/>
          <p:nvPr/>
        </p:nvPicPr>
        <p:blipFill>
          <a:blip r:embed="rId3">
            <a:extLst/>
          </a:blip>
          <a:stretch>
            <a:fillRect/>
          </a:stretch>
        </p:blipFill>
        <p:spPr>
          <a:xfrm>
            <a:off x="1470386" y="2723814"/>
            <a:ext cx="1262626" cy="1219412"/>
          </a:xfrm>
          <a:prstGeom prst="rect">
            <a:avLst/>
          </a:prstGeom>
          <a:ln w="12700">
            <a:miter lim="400000"/>
          </a:ln>
        </p:spPr>
      </p:pic>
      <p:sp>
        <p:nvSpPr>
          <p:cNvPr id="82" name="Shape 82"/>
          <p:cNvSpPr/>
          <p:nvPr/>
        </p:nvSpPr>
        <p:spPr>
          <a:xfrm>
            <a:off x="0" y="4768351"/>
            <a:ext cx="9034168"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35000" lvl="0" indent="-635000">
              <a:buClr>
                <a:srgbClr val="004280"/>
              </a:buClr>
              <a:buSzPct val="100000"/>
              <a:buFont typeface="Arial"/>
              <a:buChar char="•"/>
            </a:pPr>
            <a:r>
              <a:rPr sz="2000" b="1">
                <a:solidFill>
                  <a:srgbClr val="004280"/>
                </a:solidFill>
              </a:rPr>
              <a:t>Join the community:  </a:t>
            </a:r>
            <a:r>
              <a:rPr sz="2000">
                <a:solidFill>
                  <a:srgbClr val="004280"/>
                </a:solidFill>
              </a:rPr>
              <a:t>http://lists.openfabrics.org/mailman/listinfo/ofiwg</a:t>
            </a:r>
          </a:p>
          <a:p>
            <a:pPr marL="635000" lvl="0" indent="-635000">
              <a:buClr>
                <a:srgbClr val="004280"/>
              </a:buClr>
              <a:buSzPct val="100000"/>
              <a:buFont typeface="Arial"/>
              <a:buChar char="•"/>
            </a:pPr>
            <a:r>
              <a:rPr sz="2000" b="1">
                <a:solidFill>
                  <a:srgbClr val="004280"/>
                </a:solidFill>
              </a:rPr>
              <a:t>Get the code:  </a:t>
            </a:r>
            <a:r>
              <a:rPr sz="2000">
                <a:solidFill>
                  <a:srgbClr val="004280"/>
                </a:solidFill>
              </a:rPr>
              <a:t>https://github.com/ofiwg/libfabric</a:t>
            </a:r>
          </a:p>
        </p:txBody>
      </p:sp>
    </p:spTree>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87" name="Shape 87"/>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4</a:t>
            </a:fld>
            <a:endParaRPr sz="900">
              <a:solidFill>
                <a:srgbClr val="FFFFFF"/>
              </a:solidFill>
            </a:endParaRPr>
          </a:p>
        </p:txBody>
      </p:sp>
      <p:sp>
        <p:nvSpPr>
          <p:cNvPr id="88" name="Shape 88"/>
          <p:cNvSpPr>
            <a:spLocks noGrp="1"/>
          </p:cNvSpPr>
          <p:nvPr>
            <p:ph type="title"/>
          </p:nvPr>
        </p:nvSpPr>
        <p:spPr>
          <a:xfrm>
            <a:off x="506412" y="0"/>
            <a:ext cx="8229601" cy="1143000"/>
          </a:xfrm>
          <a:prstGeom prst="rect">
            <a:avLst/>
          </a:prstGeom>
        </p:spPr>
        <p:txBody>
          <a:bodyPr>
            <a:normAutofit/>
          </a:bodyPr>
          <a:lstStyle>
            <a:lvl1pPr algn="ctr"/>
          </a:lstStyle>
          <a:p>
            <a:pPr lvl="0">
              <a:defRPr sz="1800">
                <a:solidFill>
                  <a:srgbClr val="000000"/>
                </a:solidFill>
              </a:defRPr>
            </a:pPr>
            <a:r>
              <a:rPr sz="3600">
                <a:solidFill>
                  <a:srgbClr val="0071C5"/>
                </a:solidFill>
              </a:rPr>
              <a:t>SFI Architecture</a:t>
            </a:r>
          </a:p>
        </p:txBody>
      </p:sp>
      <p:pic>
        <p:nvPicPr>
          <p:cNvPr id="89" name="SFIStack.pdf"/>
          <p:cNvPicPr/>
          <p:nvPr/>
        </p:nvPicPr>
        <p:blipFill>
          <a:blip r:embed="rId2">
            <a:extLst/>
          </a:blip>
          <a:stretch>
            <a:fillRect/>
          </a:stretch>
        </p:blipFill>
        <p:spPr>
          <a:xfrm>
            <a:off x="0" y="494731"/>
            <a:ext cx="9144000" cy="5868538"/>
          </a:xfrm>
          <a:prstGeom prst="rect">
            <a:avLst/>
          </a:prstGeom>
          <a:ln w="12700">
            <a:miter lim="400000"/>
          </a:ln>
        </p:spPr>
      </p:pic>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92" name="Shape 92"/>
          <p:cNvSpPr>
            <a:spLocks noGrp="1"/>
          </p:cNvSpPr>
          <p:nvPr>
            <p:ph type="body" idx="1"/>
          </p:nvPr>
        </p:nvSpPr>
        <p:spPr>
          <a:xfrm>
            <a:off x="229459" y="1514851"/>
            <a:ext cx="8687835" cy="412961"/>
          </a:xfrm>
          <a:prstGeom prst="rect">
            <a:avLst/>
          </a:prstGeom>
        </p:spPr>
        <p:txBody>
          <a:bodyPr/>
          <a:lstStyle>
            <a:lvl1pPr marL="342900" indent="-342900">
              <a:buSzPct val="100000"/>
              <a:buFont typeface="Arial"/>
              <a:buChar char="•"/>
              <a:defRPr sz="2400"/>
            </a:lvl1pPr>
          </a:lstStyle>
          <a:p>
            <a:pPr lvl="0">
              <a:defRPr sz="1800">
                <a:solidFill>
                  <a:srgbClr val="000000"/>
                </a:solidFill>
              </a:defRPr>
            </a:pPr>
            <a:r>
              <a:rPr sz="2400">
                <a:solidFill>
                  <a:srgbClr val="0071C5"/>
                </a:solidFill>
              </a:rPr>
              <a:t>Goal:  Implement Basic OpenSHMEM Pingpong test (sping.c)</a:t>
            </a:r>
          </a:p>
        </p:txBody>
      </p:sp>
      <p:sp>
        <p:nvSpPr>
          <p:cNvPr id="93" name="Shape 93"/>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5</a:t>
            </a:fld>
            <a:endParaRPr sz="900">
              <a:solidFill>
                <a:srgbClr val="FFFFFF"/>
              </a:solidFill>
            </a:endParaRPr>
          </a:p>
        </p:txBody>
      </p:sp>
      <p:sp>
        <p:nvSpPr>
          <p:cNvPr id="94" name="Shape 94"/>
          <p:cNvSpPr>
            <a:spLocks noGrp="1"/>
          </p:cNvSpPr>
          <p:nvPr>
            <p:ph type="title"/>
          </p:nvPr>
        </p:nvSpPr>
        <p:spPr>
          <a:xfrm>
            <a:off x="455612" y="442276"/>
            <a:ext cx="8229601" cy="1143001"/>
          </a:xfrm>
          <a:prstGeom prst="rect">
            <a:avLst/>
          </a:prstGeom>
        </p:spPr>
        <p:txBody>
          <a:bodyPr>
            <a:normAutofit/>
          </a:bodyPr>
          <a:lstStyle>
            <a:lvl1pPr algn="ctr" defTabSz="448055">
              <a:defRPr sz="3528"/>
            </a:lvl1pPr>
          </a:lstStyle>
          <a:p>
            <a:pPr lvl="0">
              <a:defRPr sz="1800">
                <a:solidFill>
                  <a:srgbClr val="000000"/>
                </a:solidFill>
              </a:defRPr>
            </a:pPr>
            <a:r>
              <a:rPr sz="3528">
                <a:solidFill>
                  <a:srgbClr val="0071C5"/>
                </a:solidFill>
              </a:rPr>
              <a:t>Tutorial:  Explore OpenSHMEM to SFI Mappings</a:t>
            </a:r>
          </a:p>
        </p:txBody>
      </p:sp>
      <p:sp>
        <p:nvSpPr>
          <p:cNvPr id="95" name="Shape 95"/>
          <p:cNvSpPr/>
          <p:nvPr/>
        </p:nvSpPr>
        <p:spPr>
          <a:xfrm>
            <a:off x="3234228" y="3419332"/>
            <a:ext cx="2152876" cy="660400"/>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96" name="Shape 96"/>
          <p:cNvSpPr/>
          <p:nvPr/>
        </p:nvSpPr>
        <p:spPr>
          <a:xfrm flipV="1">
            <a:off x="3144504" y="3064557"/>
            <a:ext cx="2290523" cy="1"/>
          </a:xfrm>
          <a:prstGeom prst="line">
            <a:avLst/>
          </a:prstGeom>
          <a:ln w="25400">
            <a:solidFill>
              <a:srgbClr val="0071C5"/>
            </a:solidFill>
            <a:headEnd type="triangle"/>
            <a:tailEnd type="arrow"/>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97" name="Shape 97"/>
          <p:cNvSpPr/>
          <p:nvPr/>
        </p:nvSpPr>
        <p:spPr>
          <a:xfrm flipH="1">
            <a:off x="3189887" y="4385561"/>
            <a:ext cx="2195099" cy="371386"/>
          </a:xfrm>
          <a:prstGeom prst="line">
            <a:avLst/>
          </a:prstGeom>
          <a:ln w="25400">
            <a:solidFill>
              <a:srgbClr val="0071C5"/>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98" name="Shape 98"/>
          <p:cNvSpPr/>
          <p:nvPr/>
        </p:nvSpPr>
        <p:spPr>
          <a:xfrm>
            <a:off x="5657905" y="2440987"/>
            <a:ext cx="2344274" cy="3318897"/>
          </a:xfrm>
          <a:prstGeom prst="roundRect">
            <a:avLst>
              <a:gd name="adj" fmla="val 8126"/>
            </a:avLst>
          </a:prstGeom>
          <a:solidFill>
            <a:srgbClr val="8DC8E8"/>
          </a:solidFill>
          <a:ln w="38100">
            <a:solidFill>
              <a:srgbClr val="FFFFFF"/>
            </a:solidFill>
          </a:ln>
          <a:effectLst>
            <a:outerShdw blurRad="38100" dist="20000" dir="5400000" rotWithShape="0">
              <a:srgbClr val="000000">
                <a:alpha val="38000"/>
              </a:srgbClr>
            </a:outerShdw>
          </a:effectLst>
        </p:spPr>
        <p:txBody>
          <a:bodyPr lIns="45719" rIns="45719" anchor="ctr"/>
          <a:lstStyle/>
          <a:p>
            <a:pPr lvl="0" algn="ctr"/>
            <a:endParaRPr/>
          </a:p>
        </p:txBody>
      </p:sp>
      <p:sp>
        <p:nvSpPr>
          <p:cNvPr id="99" name="Shape 99"/>
          <p:cNvSpPr/>
          <p:nvPr/>
        </p:nvSpPr>
        <p:spPr>
          <a:xfrm>
            <a:off x="5746528" y="2517187"/>
            <a:ext cx="1192049" cy="383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start_pes()</a:t>
            </a:r>
          </a:p>
        </p:txBody>
      </p:sp>
      <p:sp>
        <p:nvSpPr>
          <p:cNvPr id="100" name="Shape 100"/>
          <p:cNvSpPr/>
          <p:nvPr/>
        </p:nvSpPr>
        <p:spPr>
          <a:xfrm>
            <a:off x="5746528" y="2872787"/>
            <a:ext cx="2167028" cy="383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shmem_barrier_all()</a:t>
            </a:r>
          </a:p>
        </p:txBody>
      </p:sp>
      <p:sp>
        <p:nvSpPr>
          <p:cNvPr id="101" name="Shape 101"/>
          <p:cNvSpPr/>
          <p:nvPr/>
        </p:nvSpPr>
        <p:spPr>
          <a:xfrm>
            <a:off x="5746528" y="3241087"/>
            <a:ext cx="1539978" cy="383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shmem_wait()</a:t>
            </a:r>
          </a:p>
        </p:txBody>
      </p:sp>
      <p:sp>
        <p:nvSpPr>
          <p:cNvPr id="102" name="Shape 102"/>
          <p:cNvSpPr/>
          <p:nvPr/>
        </p:nvSpPr>
        <p:spPr>
          <a:xfrm>
            <a:off x="5746528" y="4127122"/>
            <a:ext cx="2034440"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shmem_long_put()</a:t>
            </a:r>
          </a:p>
        </p:txBody>
      </p:sp>
      <p:sp>
        <p:nvSpPr>
          <p:cNvPr id="103" name="Shape 103"/>
          <p:cNvSpPr/>
          <p:nvPr/>
        </p:nvSpPr>
        <p:spPr>
          <a:xfrm>
            <a:off x="5746528" y="5112694"/>
            <a:ext cx="2167028" cy="383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shmem_barrier_all()</a:t>
            </a:r>
          </a:p>
        </p:txBody>
      </p:sp>
      <p:sp>
        <p:nvSpPr>
          <p:cNvPr id="104" name="Shape 104"/>
          <p:cNvSpPr/>
          <p:nvPr/>
        </p:nvSpPr>
        <p:spPr>
          <a:xfrm>
            <a:off x="702533" y="2440987"/>
            <a:ext cx="2216553" cy="3318897"/>
          </a:xfrm>
          <a:prstGeom prst="roundRect">
            <a:avLst>
              <a:gd name="adj" fmla="val 8594"/>
            </a:avLst>
          </a:prstGeom>
          <a:solidFill>
            <a:srgbClr val="8DC8E8"/>
          </a:solidFill>
          <a:ln w="38100">
            <a:solidFill>
              <a:srgbClr val="FFFFFF"/>
            </a:solidFill>
          </a:ln>
          <a:effectLst>
            <a:outerShdw blurRad="38100" dist="20000" dir="5400000" rotWithShape="0">
              <a:srgbClr val="000000">
                <a:alpha val="38000"/>
              </a:srgbClr>
            </a:outerShdw>
          </a:effectLst>
        </p:spPr>
        <p:txBody>
          <a:bodyPr lIns="45719" rIns="45719" anchor="ctr"/>
          <a:lstStyle/>
          <a:p>
            <a:pPr lvl="0" algn="ctr"/>
            <a:endParaRPr/>
          </a:p>
        </p:txBody>
      </p:sp>
      <p:sp>
        <p:nvSpPr>
          <p:cNvPr id="105" name="Shape 105"/>
          <p:cNvSpPr/>
          <p:nvPr/>
        </p:nvSpPr>
        <p:spPr>
          <a:xfrm>
            <a:off x="868446" y="3126573"/>
            <a:ext cx="2034440" cy="383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shmem_long_put()</a:t>
            </a:r>
          </a:p>
        </p:txBody>
      </p:sp>
      <p:sp>
        <p:nvSpPr>
          <p:cNvPr id="106" name="Shape 106"/>
          <p:cNvSpPr/>
          <p:nvPr/>
        </p:nvSpPr>
        <p:spPr>
          <a:xfrm>
            <a:off x="1710837" y="2490303"/>
            <a:ext cx="1192049" cy="383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start_pes()</a:t>
            </a:r>
          </a:p>
        </p:txBody>
      </p:sp>
      <p:sp>
        <p:nvSpPr>
          <p:cNvPr id="107" name="Shape 107"/>
          <p:cNvSpPr/>
          <p:nvPr/>
        </p:nvSpPr>
        <p:spPr>
          <a:xfrm>
            <a:off x="735858" y="2845903"/>
            <a:ext cx="2167027" cy="383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shmem_barrier_all()</a:t>
            </a:r>
          </a:p>
        </p:txBody>
      </p:sp>
      <p:sp>
        <p:nvSpPr>
          <p:cNvPr id="108" name="Shape 108"/>
          <p:cNvSpPr/>
          <p:nvPr/>
        </p:nvSpPr>
        <p:spPr>
          <a:xfrm>
            <a:off x="1362908" y="3953661"/>
            <a:ext cx="1539977" cy="383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shmem_wait()</a:t>
            </a:r>
          </a:p>
        </p:txBody>
      </p:sp>
      <p:sp>
        <p:nvSpPr>
          <p:cNvPr id="109" name="Shape 109"/>
          <p:cNvSpPr/>
          <p:nvPr/>
        </p:nvSpPr>
        <p:spPr>
          <a:xfrm>
            <a:off x="735858" y="5118250"/>
            <a:ext cx="2167027" cy="383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shmem_barrier_all()</a:t>
            </a:r>
          </a:p>
        </p:txBody>
      </p:sp>
      <p:sp>
        <p:nvSpPr>
          <p:cNvPr id="110" name="Shape 110"/>
          <p:cNvSpPr/>
          <p:nvPr/>
        </p:nvSpPr>
        <p:spPr>
          <a:xfrm flipV="1">
            <a:off x="3144504" y="5310020"/>
            <a:ext cx="2290523" cy="1"/>
          </a:xfrm>
          <a:prstGeom prst="line">
            <a:avLst/>
          </a:prstGeom>
          <a:ln w="25400">
            <a:solidFill>
              <a:srgbClr val="0071C5"/>
            </a:solidFill>
            <a:headEnd type="triangle"/>
            <a:tailEnd type="arrow"/>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111" name="Shape 111"/>
          <p:cNvSpPr/>
          <p:nvPr/>
        </p:nvSpPr>
        <p:spPr>
          <a:xfrm>
            <a:off x="719578" y="5832854"/>
            <a:ext cx="2254653" cy="540500"/>
          </a:xfrm>
          <a:prstGeom prst="rect">
            <a:avLst/>
          </a:prstGeom>
          <a:gradFill>
            <a:gsLst>
              <a:gs pos="0">
                <a:srgbClr val="B0E423"/>
              </a:gs>
              <a:gs pos="100000">
                <a:srgbClr val="DEFFA6"/>
              </a:gs>
            </a:gsLst>
            <a:lin ang="16200000"/>
          </a:gra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PE 0 (sping)</a:t>
            </a:r>
          </a:p>
        </p:txBody>
      </p:sp>
      <p:sp>
        <p:nvSpPr>
          <p:cNvPr id="112" name="Shape 112"/>
          <p:cNvSpPr/>
          <p:nvPr/>
        </p:nvSpPr>
        <p:spPr>
          <a:xfrm>
            <a:off x="5672516" y="5839490"/>
            <a:ext cx="2315052" cy="540501"/>
          </a:xfrm>
          <a:prstGeom prst="rect">
            <a:avLst/>
          </a:prstGeom>
          <a:gradFill>
            <a:gsLst>
              <a:gs pos="0">
                <a:srgbClr val="B0E423"/>
              </a:gs>
              <a:gs pos="100000">
                <a:srgbClr val="DEFFA6"/>
              </a:gs>
            </a:gsLst>
            <a:lin ang="16200000"/>
          </a:gra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0" tIns="0" rIns="0" bIns="0" anchor="ctr"/>
          <a:lstStyle>
            <a:lvl1pPr algn="ctr"/>
          </a:lstStyle>
          <a:p>
            <a:pPr lvl="0"/>
            <a:r>
              <a:t>PE 1 (sping)</a:t>
            </a:r>
          </a:p>
        </p:txBody>
      </p:sp>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6</a:t>
            </a:fld>
            <a:endParaRPr sz="900">
              <a:solidFill>
                <a:srgbClr val="FFFFFF"/>
              </a:solidFill>
            </a:endParaRPr>
          </a:p>
        </p:txBody>
      </p:sp>
      <p:sp>
        <p:nvSpPr>
          <p:cNvPr id="115" name="Shape 115"/>
          <p:cNvSpPr>
            <a:spLocks noGrp="1"/>
          </p:cNvSpPr>
          <p:nvPr>
            <p:ph type="title"/>
          </p:nvPr>
        </p:nvSpPr>
        <p:spPr>
          <a:xfrm>
            <a:off x="457200" y="188644"/>
            <a:ext cx="8229600" cy="1143001"/>
          </a:xfrm>
          <a:prstGeom prst="rect">
            <a:avLst/>
          </a:prstGeom>
        </p:spPr>
        <p:txBody>
          <a:bodyPr>
            <a:normAutofit/>
          </a:bodyPr>
          <a:lstStyle>
            <a:lvl1pPr algn="ctr"/>
          </a:lstStyle>
          <a:p>
            <a:pPr lvl="0">
              <a:defRPr sz="1800">
                <a:solidFill>
                  <a:srgbClr val="000000"/>
                </a:solidFill>
              </a:defRPr>
            </a:pPr>
            <a:r>
              <a:rPr sz="3600">
                <a:solidFill>
                  <a:srgbClr val="0071C5"/>
                </a:solidFill>
              </a:rPr>
              <a:t>OpenSHMEM to SFI Mapping</a:t>
            </a:r>
          </a:p>
        </p:txBody>
      </p:sp>
      <p:grpSp>
        <p:nvGrpSpPr>
          <p:cNvPr id="120" name="Group 120"/>
          <p:cNvGrpSpPr/>
          <p:nvPr/>
        </p:nvGrpSpPr>
        <p:grpSpPr>
          <a:xfrm>
            <a:off x="214010" y="3358485"/>
            <a:ext cx="3922705" cy="2001924"/>
            <a:chOff x="0" y="0"/>
            <a:chExt cx="3922704" cy="2001922"/>
          </a:xfrm>
        </p:grpSpPr>
        <p:sp>
          <p:nvSpPr>
            <p:cNvPr id="116" name="Shape 116"/>
            <p:cNvSpPr/>
            <p:nvPr/>
          </p:nvSpPr>
          <p:spPr>
            <a:xfrm>
              <a:off x="0" y="0"/>
              <a:ext cx="3922705" cy="2001923"/>
            </a:xfrm>
            <a:prstGeom prst="rect">
              <a:avLst/>
            </a:prstGeom>
            <a:gradFill flip="none" rotWithShape="1">
              <a:gsLst>
                <a:gs pos="0">
                  <a:srgbClr val="B0E423"/>
                </a:gs>
                <a:gs pos="100000">
                  <a:srgbClr val="DEFFA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Implements</a:t>
              </a:r>
            </a:p>
          </p:txBody>
        </p:sp>
        <p:sp>
          <p:nvSpPr>
            <p:cNvPr id="117" name="Shape 117"/>
            <p:cNvSpPr/>
            <p:nvPr/>
          </p:nvSpPr>
          <p:spPr>
            <a:xfrm>
              <a:off x="83785" y="175629"/>
              <a:ext cx="1801020" cy="492149"/>
            </a:xfrm>
            <a:prstGeom prst="roundRect">
              <a:avLst>
                <a:gd name="adj" fmla="val 36841"/>
              </a:avLst>
            </a:prstGeom>
            <a:solidFill>
              <a:srgbClr val="00AEEF"/>
            </a:solidFill>
            <a:ln w="25400" cap="flat">
              <a:solidFill>
                <a:srgbClr val="007FAE"/>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Domains</a:t>
              </a:r>
            </a:p>
          </p:txBody>
        </p:sp>
        <p:sp>
          <p:nvSpPr>
            <p:cNvPr id="118" name="Shape 118"/>
            <p:cNvSpPr/>
            <p:nvPr/>
          </p:nvSpPr>
          <p:spPr>
            <a:xfrm>
              <a:off x="1994475" y="175629"/>
              <a:ext cx="1801020" cy="492149"/>
            </a:xfrm>
            <a:prstGeom prst="roundRect">
              <a:avLst>
                <a:gd name="adj" fmla="val 36841"/>
              </a:avLst>
            </a:prstGeom>
            <a:solidFill>
              <a:srgbClr val="00AEEF"/>
            </a:solidFill>
            <a:ln w="25400" cap="flat">
              <a:solidFill>
                <a:srgbClr val="007FAE"/>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Endpoints</a:t>
              </a:r>
            </a:p>
          </p:txBody>
        </p:sp>
        <p:sp>
          <p:nvSpPr>
            <p:cNvPr id="119" name="Shape 119"/>
            <p:cNvSpPr/>
            <p:nvPr/>
          </p:nvSpPr>
          <p:spPr>
            <a:xfrm>
              <a:off x="1060842" y="1336698"/>
              <a:ext cx="1801020" cy="535573"/>
            </a:xfrm>
            <a:prstGeom prst="roundRect">
              <a:avLst>
                <a:gd name="adj" fmla="val 33854"/>
              </a:avLst>
            </a:prstGeom>
            <a:solidFill>
              <a:srgbClr val="8DC8E8"/>
            </a:solidFill>
            <a:ln w="38100" cap="flat">
              <a:solidFill>
                <a:srgbClr val="FFFFFF"/>
              </a:solidFill>
              <a:prstDash val="solid"/>
              <a:beve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start_pes()</a:t>
              </a:r>
            </a:p>
          </p:txBody>
        </p:sp>
      </p:grpSp>
      <p:grpSp>
        <p:nvGrpSpPr>
          <p:cNvPr id="127" name="Group 127"/>
          <p:cNvGrpSpPr/>
          <p:nvPr/>
        </p:nvGrpSpPr>
        <p:grpSpPr>
          <a:xfrm>
            <a:off x="4289889" y="951826"/>
            <a:ext cx="4950918" cy="2001923"/>
            <a:chOff x="0" y="0"/>
            <a:chExt cx="4950916" cy="2001922"/>
          </a:xfrm>
        </p:grpSpPr>
        <p:sp>
          <p:nvSpPr>
            <p:cNvPr id="121" name="Shape 121"/>
            <p:cNvSpPr/>
            <p:nvPr/>
          </p:nvSpPr>
          <p:spPr>
            <a:xfrm>
              <a:off x="1777027" y="1614529"/>
              <a:ext cx="3173890" cy="267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122" name="Shape 122"/>
            <p:cNvSpPr/>
            <p:nvPr/>
          </p:nvSpPr>
          <p:spPr>
            <a:xfrm>
              <a:off x="0" y="0"/>
              <a:ext cx="4708919" cy="2001923"/>
            </a:xfrm>
            <a:prstGeom prst="rect">
              <a:avLst/>
            </a:prstGeom>
            <a:gradFill flip="none" rotWithShape="1">
              <a:gsLst>
                <a:gs pos="0">
                  <a:srgbClr val="B0E423"/>
                </a:gs>
                <a:gs pos="100000">
                  <a:srgbClr val="DEFFA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Implements</a:t>
              </a:r>
            </a:p>
          </p:txBody>
        </p:sp>
        <p:sp>
          <p:nvSpPr>
            <p:cNvPr id="123" name="Shape 123"/>
            <p:cNvSpPr/>
            <p:nvPr/>
          </p:nvSpPr>
          <p:spPr>
            <a:xfrm>
              <a:off x="1167599" y="181873"/>
              <a:ext cx="2373721" cy="648645"/>
            </a:xfrm>
            <a:prstGeom prst="roundRect">
              <a:avLst>
                <a:gd name="adj" fmla="val 36841"/>
              </a:avLst>
            </a:prstGeom>
            <a:solidFill>
              <a:srgbClr val="00AEEF"/>
            </a:solidFill>
            <a:ln w="25400" cap="flat">
              <a:solidFill>
                <a:srgbClr val="007FAE"/>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Tagged</a:t>
              </a:r>
            </a:p>
          </p:txBody>
        </p:sp>
        <p:sp>
          <p:nvSpPr>
            <p:cNvPr id="124" name="Shape 124"/>
            <p:cNvSpPr/>
            <p:nvPr/>
          </p:nvSpPr>
          <p:spPr>
            <a:xfrm>
              <a:off x="53547" y="1247003"/>
              <a:ext cx="1231082" cy="648645"/>
            </a:xfrm>
            <a:prstGeom prst="roundRect">
              <a:avLst>
                <a:gd name="adj" fmla="val 36841"/>
              </a:avLst>
            </a:prstGeom>
            <a:solidFill>
              <a:srgbClr val="8DC8E8"/>
            </a:solidFill>
            <a:ln w="38100" cap="flat">
              <a:solidFill>
                <a:srgbClr val="FFFFFF"/>
              </a:solidFill>
              <a:prstDash val="solid"/>
              <a:beve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shfree()</a:t>
              </a:r>
            </a:p>
          </p:txBody>
        </p:sp>
        <p:sp>
          <p:nvSpPr>
            <p:cNvPr id="125" name="Shape 125"/>
            <p:cNvSpPr/>
            <p:nvPr/>
          </p:nvSpPr>
          <p:spPr>
            <a:xfrm>
              <a:off x="3036689" y="1247003"/>
              <a:ext cx="1606938" cy="648645"/>
            </a:xfrm>
            <a:prstGeom prst="roundRect">
              <a:avLst>
                <a:gd name="adj" fmla="val 36841"/>
              </a:avLst>
            </a:prstGeom>
            <a:solidFill>
              <a:srgbClr val="8DC8E8"/>
            </a:solidFill>
            <a:ln w="38100" cap="flat">
              <a:solidFill>
                <a:srgbClr val="FFFFFF"/>
              </a:solidFill>
              <a:prstDash val="solid"/>
              <a:beve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shmalloc()</a:t>
              </a:r>
            </a:p>
          </p:txBody>
        </p:sp>
        <p:sp>
          <p:nvSpPr>
            <p:cNvPr id="126" name="Shape 126"/>
            <p:cNvSpPr/>
            <p:nvPr/>
          </p:nvSpPr>
          <p:spPr>
            <a:xfrm>
              <a:off x="1331857" y="1247003"/>
              <a:ext cx="1657605" cy="648645"/>
            </a:xfrm>
            <a:prstGeom prst="roundRect">
              <a:avLst>
                <a:gd name="adj" fmla="val 36841"/>
              </a:avLst>
            </a:prstGeom>
            <a:solidFill>
              <a:srgbClr val="8DC8E8"/>
            </a:solidFill>
            <a:ln w="38100" cap="flat">
              <a:solidFill>
                <a:srgbClr val="FFFFFF"/>
              </a:solidFill>
              <a:prstDash val="solid"/>
              <a:beve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barrier_all()</a:t>
              </a:r>
            </a:p>
          </p:txBody>
        </p:sp>
      </p:grpSp>
      <p:grpSp>
        <p:nvGrpSpPr>
          <p:cNvPr id="132" name="Group 132"/>
          <p:cNvGrpSpPr/>
          <p:nvPr/>
        </p:nvGrpSpPr>
        <p:grpSpPr>
          <a:xfrm>
            <a:off x="4803995" y="3767914"/>
            <a:ext cx="3922705" cy="2127893"/>
            <a:chOff x="0" y="0"/>
            <a:chExt cx="3922704" cy="2127891"/>
          </a:xfrm>
        </p:grpSpPr>
        <p:sp>
          <p:nvSpPr>
            <p:cNvPr id="128" name="Shape 128"/>
            <p:cNvSpPr/>
            <p:nvPr/>
          </p:nvSpPr>
          <p:spPr>
            <a:xfrm>
              <a:off x="0" y="0"/>
              <a:ext cx="3922705" cy="2127892"/>
            </a:xfrm>
            <a:prstGeom prst="rect">
              <a:avLst/>
            </a:prstGeom>
            <a:gradFill flip="none" rotWithShape="1">
              <a:gsLst>
                <a:gs pos="0">
                  <a:srgbClr val="B0E423"/>
                </a:gs>
                <a:gs pos="100000">
                  <a:srgbClr val="DEFFA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Implements</a:t>
              </a:r>
            </a:p>
          </p:txBody>
        </p:sp>
        <p:sp>
          <p:nvSpPr>
            <p:cNvPr id="129" name="Shape 129"/>
            <p:cNvSpPr/>
            <p:nvPr/>
          </p:nvSpPr>
          <p:spPr>
            <a:xfrm>
              <a:off x="160472" y="189287"/>
              <a:ext cx="928518" cy="523116"/>
            </a:xfrm>
            <a:prstGeom prst="roundRect">
              <a:avLst>
                <a:gd name="adj" fmla="val 36841"/>
              </a:avLst>
            </a:prstGeom>
            <a:solidFill>
              <a:srgbClr val="00AEEF"/>
            </a:solidFill>
            <a:ln w="25400" cap="flat">
              <a:solidFill>
                <a:srgbClr val="007FAE"/>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RMA</a:t>
              </a:r>
            </a:p>
          </p:txBody>
        </p:sp>
        <p:sp>
          <p:nvSpPr>
            <p:cNvPr id="130" name="Shape 130"/>
            <p:cNvSpPr/>
            <p:nvPr/>
          </p:nvSpPr>
          <p:spPr>
            <a:xfrm>
              <a:off x="517919" y="1374097"/>
              <a:ext cx="2671466" cy="584659"/>
            </a:xfrm>
            <a:prstGeom prst="roundRect">
              <a:avLst>
                <a:gd name="adj" fmla="val 32963"/>
              </a:avLst>
            </a:prstGeom>
            <a:solidFill>
              <a:srgbClr val="8DC8E8"/>
            </a:solidFill>
            <a:ln w="38100" cap="flat">
              <a:solidFill>
                <a:srgbClr val="FFFFFF"/>
              </a:solidFill>
              <a:prstDash val="solid"/>
              <a:beve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shmem_long_put()</a:t>
              </a:r>
            </a:p>
          </p:txBody>
        </p:sp>
        <p:sp>
          <p:nvSpPr>
            <p:cNvPr id="131" name="Shape 131"/>
            <p:cNvSpPr/>
            <p:nvPr/>
          </p:nvSpPr>
          <p:spPr>
            <a:xfrm>
              <a:off x="1252860" y="189148"/>
              <a:ext cx="2463783" cy="523116"/>
            </a:xfrm>
            <a:prstGeom prst="roundRect">
              <a:avLst>
                <a:gd name="adj" fmla="val 36841"/>
              </a:avLst>
            </a:prstGeom>
            <a:solidFill>
              <a:srgbClr val="00AEEF"/>
            </a:solidFill>
            <a:ln w="25400" cap="flat">
              <a:solidFill>
                <a:srgbClr val="007FAE"/>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Memory Regions</a:t>
              </a:r>
            </a:p>
          </p:txBody>
        </p:sp>
      </p:grpSp>
      <p:grpSp>
        <p:nvGrpSpPr>
          <p:cNvPr id="137" name="Group 137"/>
          <p:cNvGrpSpPr/>
          <p:nvPr/>
        </p:nvGrpSpPr>
        <p:grpSpPr>
          <a:xfrm>
            <a:off x="277510" y="948699"/>
            <a:ext cx="3384596" cy="1727303"/>
            <a:chOff x="0" y="0"/>
            <a:chExt cx="3384595" cy="1727302"/>
          </a:xfrm>
        </p:grpSpPr>
        <p:sp>
          <p:nvSpPr>
            <p:cNvPr id="133" name="Shape 133"/>
            <p:cNvSpPr/>
            <p:nvPr/>
          </p:nvSpPr>
          <p:spPr>
            <a:xfrm>
              <a:off x="0" y="0"/>
              <a:ext cx="3384596" cy="1727303"/>
            </a:xfrm>
            <a:prstGeom prst="rect">
              <a:avLst/>
            </a:prstGeom>
            <a:gradFill flip="none" rotWithShape="1">
              <a:gsLst>
                <a:gs pos="0">
                  <a:srgbClr val="B0E423"/>
                </a:gs>
                <a:gs pos="100000">
                  <a:srgbClr val="DEFFA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Implements</a:t>
              </a:r>
            </a:p>
          </p:txBody>
        </p:sp>
        <p:sp>
          <p:nvSpPr>
            <p:cNvPr id="134" name="Shape 134"/>
            <p:cNvSpPr/>
            <p:nvPr/>
          </p:nvSpPr>
          <p:spPr>
            <a:xfrm>
              <a:off x="608025" y="1044917"/>
              <a:ext cx="2168545" cy="611976"/>
            </a:xfrm>
            <a:prstGeom prst="roundRect">
              <a:avLst>
                <a:gd name="adj" fmla="val 25563"/>
              </a:avLst>
            </a:prstGeom>
            <a:solidFill>
              <a:srgbClr val="8DC8E8"/>
            </a:solidFill>
            <a:ln w="38100" cap="flat">
              <a:solidFill>
                <a:srgbClr val="FFFFFF"/>
              </a:solidFill>
              <a:prstDash val="solid"/>
              <a:bevel/>
            </a:ln>
            <a:effectLst>
              <a:outerShdw blurRad="38100" dist="20000" dir="5400000" rotWithShape="0">
                <a:srgbClr val="000000">
                  <a:alpha val="38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shmem_wait()</a:t>
              </a:r>
            </a:p>
          </p:txBody>
        </p:sp>
        <p:sp>
          <p:nvSpPr>
            <p:cNvPr id="135" name="Shape 135"/>
            <p:cNvSpPr/>
            <p:nvPr/>
          </p:nvSpPr>
          <p:spPr>
            <a:xfrm>
              <a:off x="161485" y="141154"/>
              <a:ext cx="1288071" cy="424637"/>
            </a:xfrm>
            <a:prstGeom prst="roundRect">
              <a:avLst>
                <a:gd name="adj" fmla="val 36841"/>
              </a:avLst>
            </a:prstGeom>
            <a:solidFill>
              <a:srgbClr val="00AEEF"/>
            </a:solidFill>
            <a:ln w="25400" cap="flat">
              <a:solidFill>
                <a:srgbClr val="007FAE"/>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Counters</a:t>
              </a:r>
            </a:p>
          </p:txBody>
        </p:sp>
        <p:sp>
          <p:nvSpPr>
            <p:cNvPr id="136" name="Shape 136"/>
            <p:cNvSpPr/>
            <p:nvPr/>
          </p:nvSpPr>
          <p:spPr>
            <a:xfrm>
              <a:off x="1528329" y="137387"/>
              <a:ext cx="1794294" cy="424637"/>
            </a:xfrm>
            <a:prstGeom prst="roundRect">
              <a:avLst>
                <a:gd name="adj" fmla="val 36841"/>
              </a:avLst>
            </a:prstGeom>
            <a:solidFill>
              <a:srgbClr val="00AEEF"/>
            </a:solidFill>
            <a:ln w="25400" cap="flat">
              <a:solidFill>
                <a:srgbClr val="007FAE"/>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lvl="0"/>
              <a:r>
                <a:t>Event Queues</a:t>
              </a:r>
            </a:p>
          </p:txBody>
        </p:sp>
      </p:gr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140" name="Shape 140"/>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7</a:t>
            </a:fld>
            <a:endParaRPr sz="900">
              <a:solidFill>
                <a:srgbClr val="FFFFFF"/>
              </a:solidFill>
            </a:endParaRPr>
          </a:p>
        </p:txBody>
      </p:sp>
      <p:sp>
        <p:nvSpPr>
          <p:cNvPr id="141" name="Shape 141"/>
          <p:cNvSpPr>
            <a:spLocks noGrp="1"/>
          </p:cNvSpPr>
          <p:nvPr>
            <p:ph type="title"/>
          </p:nvPr>
        </p:nvSpPr>
        <p:spPr>
          <a:xfrm>
            <a:off x="591078" y="0"/>
            <a:ext cx="8229601" cy="609600"/>
          </a:xfrm>
          <a:prstGeom prst="rect">
            <a:avLst/>
          </a:prstGeom>
        </p:spPr>
        <p:txBody>
          <a:bodyPr>
            <a:normAutofit/>
          </a:bodyPr>
          <a:lstStyle>
            <a:lvl1pPr algn="ctr"/>
          </a:lstStyle>
          <a:p>
            <a:pPr lvl="0">
              <a:defRPr sz="1800">
                <a:solidFill>
                  <a:srgbClr val="000000"/>
                </a:solidFill>
              </a:defRPr>
            </a:pPr>
            <a:r>
              <a:rPr sz="3600">
                <a:solidFill>
                  <a:srgbClr val="0071C5"/>
                </a:solidFill>
              </a:rPr>
              <a:t>Initialization:  shmem.c library stubs</a:t>
            </a:r>
          </a:p>
        </p:txBody>
      </p:sp>
      <p:sp>
        <p:nvSpPr>
          <p:cNvPr id="142" name="Shape 142"/>
          <p:cNvSpPr/>
          <p:nvPr/>
        </p:nvSpPr>
        <p:spPr>
          <a:xfrm>
            <a:off x="54304" y="640079"/>
            <a:ext cx="3866492" cy="56159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98C00"/>
                </a:solidFill>
                <a:latin typeface="Courier"/>
                <a:ea typeface="Courier"/>
                <a:cs typeface="Courier"/>
                <a:sym typeface="Courier"/>
              </a:rPr>
              <a:t>#include "shmem_impl.h"</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global_t</a:t>
            </a:r>
            <a:r>
              <a:rPr sz="1200">
                <a:latin typeface="Courier"/>
                <a:ea typeface="Courier"/>
                <a:cs typeface="Courier"/>
                <a:sym typeface="Courier"/>
              </a:rPr>
              <a:t> _g;</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2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void</a:t>
            </a:r>
            <a:r>
              <a:rPr sz="1200">
                <a:latin typeface="Courier"/>
                <a:ea typeface="Courier"/>
                <a:cs typeface="Courier"/>
                <a:sym typeface="Courier"/>
              </a:rPr>
              <a:t> </a:t>
            </a:r>
            <a:r>
              <a:rPr sz="1200">
                <a:solidFill>
                  <a:srgbClr val="0433FF"/>
                </a:solidFill>
                <a:latin typeface="Courier"/>
                <a:ea typeface="Courier"/>
                <a:cs typeface="Courier"/>
                <a:sym typeface="Courier"/>
              </a:rPr>
              <a:t>start_pes</a:t>
            </a:r>
            <a:r>
              <a:rPr sz="1200">
                <a:latin typeface="Courier"/>
                <a:ea typeface="Courier"/>
                <a:cs typeface="Courier"/>
                <a:sym typeface="Courier"/>
              </a:rPr>
              <a:t> (</a:t>
            </a:r>
            <a:r>
              <a:rPr sz="1200">
                <a:solidFill>
                  <a:srgbClr val="C01E51"/>
                </a:solidFill>
                <a:latin typeface="Courier"/>
                <a:ea typeface="Courier"/>
                <a:cs typeface="Courier"/>
                <a:sym typeface="Courier"/>
              </a:rPr>
              <a:t>int</a:t>
            </a:r>
            <a:r>
              <a:rPr sz="1200">
                <a:latin typeface="Courier"/>
                <a:ea typeface="Courier"/>
                <a:cs typeface="Courier"/>
                <a:sym typeface="Courier"/>
              </a:rPr>
              <a:t> npes){</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SHMEMI_Start_pes(npes);</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int</a:t>
            </a:r>
            <a:r>
              <a:rPr sz="1200">
                <a:latin typeface="Courier"/>
                <a:ea typeface="Courier"/>
                <a:cs typeface="Courier"/>
                <a:sym typeface="Courier"/>
              </a:rPr>
              <a:t> </a:t>
            </a:r>
            <a:r>
              <a:rPr sz="1200">
                <a:solidFill>
                  <a:srgbClr val="0433FF"/>
                </a:solidFill>
                <a:latin typeface="Courier"/>
                <a:ea typeface="Courier"/>
                <a:cs typeface="Courier"/>
                <a:sym typeface="Courier"/>
              </a:rPr>
              <a:t>_my_pe</a:t>
            </a:r>
            <a:r>
              <a:rPr sz="1200">
                <a:latin typeface="Courier"/>
                <a:ea typeface="Courier"/>
                <a:cs typeface="Courier"/>
                <a:sym typeface="Courier"/>
              </a:rPr>
              <a:t> (</a:t>
            </a:r>
            <a:r>
              <a:rPr sz="1200">
                <a:solidFill>
                  <a:srgbClr val="C01E51"/>
                </a:solidFill>
                <a:latin typeface="Courier"/>
                <a:ea typeface="Courier"/>
                <a:cs typeface="Courier"/>
                <a:sym typeface="Courier"/>
              </a:rPr>
              <a:t>void</a:t>
            </a: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a:t>
            </a:r>
            <a:r>
              <a:rPr sz="1200" b="1">
                <a:solidFill>
                  <a:srgbClr val="008F00"/>
                </a:solidFill>
                <a:latin typeface="Courier"/>
                <a:ea typeface="Courier"/>
                <a:cs typeface="Courier"/>
                <a:sym typeface="Courier"/>
              </a:rPr>
              <a:t>return</a:t>
            </a:r>
            <a:r>
              <a:rPr sz="1200">
                <a:latin typeface="Courier"/>
                <a:ea typeface="Courier"/>
                <a:cs typeface="Courier"/>
                <a:sym typeface="Courier"/>
              </a:rPr>
              <a:t> SHMEMI_My_pe();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int</a:t>
            </a:r>
            <a:r>
              <a:rPr sz="1200">
                <a:latin typeface="Courier"/>
                <a:ea typeface="Courier"/>
                <a:cs typeface="Courier"/>
                <a:sym typeface="Courier"/>
              </a:rPr>
              <a:t> </a:t>
            </a:r>
            <a:r>
              <a:rPr sz="1200">
                <a:solidFill>
                  <a:srgbClr val="0433FF"/>
                </a:solidFill>
                <a:latin typeface="Courier"/>
                <a:ea typeface="Courier"/>
                <a:cs typeface="Courier"/>
                <a:sym typeface="Courier"/>
              </a:rPr>
              <a:t>_num_pes</a:t>
            </a:r>
            <a:r>
              <a:rPr sz="1200">
                <a:latin typeface="Courier"/>
                <a:ea typeface="Courier"/>
                <a:cs typeface="Courier"/>
                <a:sym typeface="Courier"/>
              </a:rPr>
              <a:t> (</a:t>
            </a:r>
            <a:r>
              <a:rPr sz="1200">
                <a:solidFill>
                  <a:srgbClr val="C01E51"/>
                </a:solidFill>
                <a:latin typeface="Courier"/>
                <a:ea typeface="Courier"/>
                <a:cs typeface="Courier"/>
                <a:sym typeface="Courier"/>
              </a:rPr>
              <a:t>void</a:t>
            </a: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a:t>
            </a:r>
            <a:r>
              <a:rPr sz="1200" b="1">
                <a:solidFill>
                  <a:srgbClr val="008F00"/>
                </a:solidFill>
                <a:latin typeface="Courier"/>
                <a:ea typeface="Courier"/>
                <a:cs typeface="Courier"/>
                <a:sym typeface="Courier"/>
              </a:rPr>
              <a:t>return</a:t>
            </a:r>
            <a:r>
              <a:rPr sz="1200">
                <a:latin typeface="Courier"/>
                <a:ea typeface="Courier"/>
                <a:cs typeface="Courier"/>
                <a:sym typeface="Courier"/>
              </a:rPr>
              <a:t> SHMEMI_Num_pes();</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void</a:t>
            </a:r>
            <a:r>
              <a:rPr sz="1200">
                <a:latin typeface="Courier"/>
                <a:ea typeface="Courier"/>
                <a:cs typeface="Courier"/>
                <a:sym typeface="Courier"/>
              </a:rPr>
              <a:t> </a:t>
            </a:r>
            <a:r>
              <a:rPr sz="1200">
                <a:solidFill>
                  <a:srgbClr val="0433FF"/>
                </a:solidFill>
                <a:latin typeface="Courier"/>
                <a:ea typeface="Courier"/>
                <a:cs typeface="Courier"/>
                <a:sym typeface="Courier"/>
              </a:rPr>
              <a:t>shfree</a:t>
            </a:r>
            <a:r>
              <a:rPr sz="1200">
                <a:latin typeface="Courier"/>
                <a:ea typeface="Courier"/>
                <a:cs typeface="Courier"/>
                <a:sym typeface="Courier"/>
              </a:rPr>
              <a:t> (</a:t>
            </a:r>
            <a:r>
              <a:rPr sz="1200">
                <a:solidFill>
                  <a:srgbClr val="C01E51"/>
                </a:solidFill>
                <a:latin typeface="Courier"/>
                <a:ea typeface="Courier"/>
                <a:cs typeface="Courier"/>
                <a:sym typeface="Courier"/>
              </a:rPr>
              <a:t>void</a:t>
            </a:r>
            <a:r>
              <a:rPr sz="1200">
                <a:latin typeface="Courier"/>
                <a:ea typeface="Courier"/>
                <a:cs typeface="Courier"/>
                <a:sym typeface="Courier"/>
              </a:rPr>
              <a:t> </a:t>
            </a:r>
            <a:r>
              <a:rPr sz="1200">
                <a:solidFill>
                  <a:srgbClr val="797979"/>
                </a:solidFill>
                <a:latin typeface="Courier"/>
                <a:ea typeface="Courier"/>
                <a:cs typeface="Courier"/>
                <a:sym typeface="Courier"/>
              </a:rPr>
              <a:t>*</a:t>
            </a:r>
            <a:r>
              <a:rPr sz="1200">
                <a:latin typeface="Courier"/>
                <a:ea typeface="Courier"/>
                <a:cs typeface="Courier"/>
                <a:sym typeface="Courier"/>
              </a:rPr>
              <a:t>ptr){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SHMEMI_Shfree(ptr);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void</a:t>
            </a:r>
            <a:r>
              <a:rPr sz="1200">
                <a:latin typeface="Courier"/>
                <a:ea typeface="Courier"/>
                <a:cs typeface="Courier"/>
                <a:sym typeface="Courier"/>
              </a:rPr>
              <a:t> </a:t>
            </a:r>
            <a:r>
              <a:rPr sz="1200">
                <a:solidFill>
                  <a:srgbClr val="797979"/>
                </a:solidFill>
                <a:latin typeface="Courier"/>
                <a:ea typeface="Courier"/>
                <a:cs typeface="Courier"/>
                <a:sym typeface="Courier"/>
              </a:rPr>
              <a:t>*</a:t>
            </a:r>
            <a:r>
              <a:rPr sz="1200">
                <a:solidFill>
                  <a:srgbClr val="0433FF"/>
                </a:solidFill>
                <a:latin typeface="Courier"/>
                <a:ea typeface="Courier"/>
                <a:cs typeface="Courier"/>
                <a:sym typeface="Courier"/>
              </a:rPr>
              <a:t>shmalloc</a:t>
            </a:r>
            <a:r>
              <a:rPr sz="1200">
                <a:latin typeface="Courier"/>
                <a:ea typeface="Courier"/>
                <a:cs typeface="Courier"/>
                <a:sym typeface="Courier"/>
              </a:rPr>
              <a:t> (</a:t>
            </a:r>
            <a:r>
              <a:rPr sz="1200">
                <a:solidFill>
                  <a:srgbClr val="C01E51"/>
                </a:solidFill>
                <a:latin typeface="Courier"/>
                <a:ea typeface="Courier"/>
                <a:cs typeface="Courier"/>
                <a:sym typeface="Courier"/>
              </a:rPr>
              <a:t>size_t</a:t>
            </a:r>
            <a:r>
              <a:rPr sz="1200">
                <a:latin typeface="Courier"/>
                <a:ea typeface="Courier"/>
                <a:cs typeface="Courier"/>
                <a:sym typeface="Courier"/>
              </a:rPr>
              <a:t> size){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a:t>
            </a:r>
            <a:r>
              <a:rPr sz="1200" b="1">
                <a:solidFill>
                  <a:srgbClr val="008F00"/>
                </a:solidFill>
                <a:latin typeface="Courier"/>
                <a:ea typeface="Courier"/>
                <a:cs typeface="Courier"/>
                <a:sym typeface="Courier"/>
              </a:rPr>
              <a:t>return</a:t>
            </a:r>
            <a:r>
              <a:rPr sz="1200">
                <a:latin typeface="Courier"/>
                <a:ea typeface="Courier"/>
                <a:cs typeface="Courier"/>
                <a:sym typeface="Courier"/>
              </a:rPr>
              <a:t> SHMEMI_Shmalloc(size);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void</a:t>
            </a:r>
            <a:r>
              <a:rPr sz="1200">
                <a:latin typeface="Courier"/>
                <a:ea typeface="Courier"/>
                <a:cs typeface="Courier"/>
                <a:sym typeface="Courier"/>
              </a:rPr>
              <a:t> </a:t>
            </a:r>
            <a:r>
              <a:rPr sz="1200">
                <a:solidFill>
                  <a:srgbClr val="0433FF"/>
                </a:solidFill>
                <a:latin typeface="Courier"/>
                <a:ea typeface="Courier"/>
                <a:cs typeface="Courier"/>
                <a:sym typeface="Courier"/>
              </a:rPr>
              <a:t>shmem_barrier_all</a:t>
            </a:r>
            <a:r>
              <a:rPr sz="1200">
                <a:latin typeface="Courier"/>
                <a:ea typeface="Courier"/>
                <a:cs typeface="Courier"/>
                <a:sym typeface="Courier"/>
              </a:rPr>
              <a:t> (</a:t>
            </a:r>
            <a:r>
              <a:rPr sz="1200">
                <a:solidFill>
                  <a:srgbClr val="C01E51"/>
                </a:solidFill>
                <a:latin typeface="Courier"/>
                <a:ea typeface="Courier"/>
                <a:cs typeface="Courier"/>
                <a:sym typeface="Courier"/>
              </a:rPr>
              <a:t>void</a:t>
            </a: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SHMEMI_Barrier_all();</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void</a:t>
            </a:r>
            <a:r>
              <a:rPr sz="1200">
                <a:latin typeface="Courier"/>
                <a:ea typeface="Courier"/>
                <a:cs typeface="Courier"/>
                <a:sym typeface="Courier"/>
              </a:rPr>
              <a:t> </a:t>
            </a:r>
            <a:r>
              <a:rPr sz="1200">
                <a:solidFill>
                  <a:srgbClr val="0433FF"/>
                </a:solidFill>
                <a:latin typeface="Courier"/>
                <a:ea typeface="Courier"/>
                <a:cs typeface="Courier"/>
                <a:sym typeface="Courier"/>
              </a:rPr>
              <a:t>shmem_long_put</a:t>
            </a:r>
            <a:r>
              <a:rPr sz="1200">
                <a:latin typeface="Courier"/>
                <a:ea typeface="Courier"/>
                <a:cs typeface="Courier"/>
                <a:sym typeface="Courier"/>
              </a:rPr>
              <a:t> (</a:t>
            </a:r>
            <a:r>
              <a:rPr sz="1200">
                <a:solidFill>
                  <a:srgbClr val="C01E51"/>
                </a:solidFill>
                <a:latin typeface="Courier"/>
                <a:ea typeface="Courier"/>
                <a:cs typeface="Courier"/>
                <a:sym typeface="Courier"/>
              </a:rPr>
              <a:t>long</a:t>
            </a:r>
            <a:r>
              <a:rPr sz="1200">
                <a:latin typeface="Courier"/>
                <a:ea typeface="Courier"/>
                <a:cs typeface="Courier"/>
                <a:sym typeface="Courier"/>
              </a:rPr>
              <a:t>       </a:t>
            </a:r>
            <a:r>
              <a:rPr sz="1200">
                <a:solidFill>
                  <a:srgbClr val="797979"/>
                </a:solidFill>
                <a:latin typeface="Courier"/>
                <a:ea typeface="Courier"/>
                <a:cs typeface="Courier"/>
                <a:sym typeface="Courier"/>
              </a:rPr>
              <a:t>*</a:t>
            </a:r>
            <a:r>
              <a:rPr sz="1200">
                <a:latin typeface="Courier"/>
                <a:ea typeface="Courier"/>
                <a:cs typeface="Courier"/>
                <a:sym typeface="Courier"/>
              </a:rPr>
              <a:t>dest,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a:t>
            </a:r>
            <a:r>
              <a:rPr sz="1200" b="1">
                <a:solidFill>
                  <a:srgbClr val="008F00"/>
                </a:solidFill>
                <a:latin typeface="Courier"/>
                <a:ea typeface="Courier"/>
                <a:cs typeface="Courier"/>
                <a:sym typeface="Courier"/>
              </a:rPr>
              <a:t>const</a:t>
            </a:r>
            <a:r>
              <a:rPr sz="1200">
                <a:latin typeface="Courier"/>
                <a:ea typeface="Courier"/>
                <a:cs typeface="Courier"/>
                <a:sym typeface="Courier"/>
              </a:rPr>
              <a:t> </a:t>
            </a:r>
            <a:r>
              <a:rPr sz="1200">
                <a:solidFill>
                  <a:srgbClr val="C01E51"/>
                </a:solidFill>
                <a:latin typeface="Courier"/>
                <a:ea typeface="Courier"/>
                <a:cs typeface="Courier"/>
                <a:sym typeface="Courier"/>
              </a:rPr>
              <a:t>long</a:t>
            </a:r>
            <a:r>
              <a:rPr sz="1200">
                <a:latin typeface="Courier"/>
                <a:ea typeface="Courier"/>
                <a:cs typeface="Courier"/>
                <a:sym typeface="Courier"/>
              </a:rPr>
              <a:t> </a:t>
            </a:r>
            <a:r>
              <a:rPr sz="1200">
                <a:solidFill>
                  <a:srgbClr val="797979"/>
                </a:solidFill>
                <a:latin typeface="Courier"/>
                <a:ea typeface="Courier"/>
                <a:cs typeface="Courier"/>
                <a:sym typeface="Courier"/>
              </a:rPr>
              <a:t>*</a:t>
            </a:r>
            <a:r>
              <a:rPr sz="1200">
                <a:latin typeface="Courier"/>
                <a:ea typeface="Courier"/>
                <a:cs typeface="Courier"/>
                <a:sym typeface="Courier"/>
              </a:rPr>
              <a:t>src,</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a:t>
            </a:r>
            <a:r>
              <a:rPr sz="1200">
                <a:solidFill>
                  <a:srgbClr val="C01E51"/>
                </a:solidFill>
                <a:latin typeface="Courier"/>
                <a:ea typeface="Courier"/>
                <a:cs typeface="Courier"/>
                <a:sym typeface="Courier"/>
              </a:rPr>
              <a:t>size_t</a:t>
            </a:r>
            <a:r>
              <a:rPr sz="1200">
                <a:latin typeface="Courier"/>
                <a:ea typeface="Courier"/>
                <a:cs typeface="Courier"/>
                <a:sym typeface="Courier"/>
              </a:rPr>
              <a:t>      nelems,</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a:t>
            </a:r>
            <a:r>
              <a:rPr sz="1200">
                <a:solidFill>
                  <a:srgbClr val="C01E51"/>
                </a:solidFill>
                <a:latin typeface="Courier"/>
                <a:ea typeface="Courier"/>
                <a:cs typeface="Courier"/>
                <a:sym typeface="Courier"/>
              </a:rPr>
              <a:t>int</a:t>
            </a:r>
            <a:r>
              <a:rPr sz="1200">
                <a:latin typeface="Courier"/>
                <a:ea typeface="Courier"/>
                <a:cs typeface="Courier"/>
                <a:sym typeface="Courier"/>
              </a:rPr>
              <a:t>         pe){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SHMEMI_Long_put(dest,src,nelems,pe);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solidFill>
                  <a:srgbClr val="C01E51"/>
                </a:solidFill>
                <a:latin typeface="Courier"/>
                <a:ea typeface="Courier"/>
                <a:cs typeface="Courier"/>
                <a:sym typeface="Courier"/>
              </a:rPr>
              <a:t>void</a:t>
            </a:r>
            <a:r>
              <a:rPr sz="1200">
                <a:latin typeface="Courier"/>
                <a:ea typeface="Courier"/>
                <a:cs typeface="Courier"/>
                <a:sym typeface="Courier"/>
              </a:rPr>
              <a:t> </a:t>
            </a:r>
            <a:r>
              <a:rPr sz="1200">
                <a:solidFill>
                  <a:srgbClr val="0433FF"/>
                </a:solidFill>
                <a:latin typeface="Courier"/>
                <a:ea typeface="Courier"/>
                <a:cs typeface="Courier"/>
                <a:sym typeface="Courier"/>
              </a:rPr>
              <a:t>shmem_wait</a:t>
            </a:r>
            <a:r>
              <a:rPr sz="1200">
                <a:latin typeface="Courier"/>
                <a:ea typeface="Courier"/>
                <a:cs typeface="Courier"/>
                <a:sym typeface="Courier"/>
              </a:rPr>
              <a:t> (</a:t>
            </a:r>
            <a:r>
              <a:rPr sz="1200">
                <a:solidFill>
                  <a:srgbClr val="C01E51"/>
                </a:solidFill>
                <a:latin typeface="Courier"/>
                <a:ea typeface="Courier"/>
                <a:cs typeface="Courier"/>
                <a:sym typeface="Courier"/>
              </a:rPr>
              <a:t>long</a:t>
            </a:r>
            <a:r>
              <a:rPr sz="1200">
                <a:latin typeface="Courier"/>
                <a:ea typeface="Courier"/>
                <a:cs typeface="Courier"/>
                <a:sym typeface="Courier"/>
              </a:rPr>
              <a:t> </a:t>
            </a:r>
            <a:r>
              <a:rPr sz="1200">
                <a:solidFill>
                  <a:srgbClr val="797979"/>
                </a:solidFill>
                <a:latin typeface="Courier"/>
                <a:ea typeface="Courier"/>
                <a:cs typeface="Courier"/>
                <a:sym typeface="Courier"/>
              </a:rPr>
              <a:t>*</a:t>
            </a:r>
            <a:r>
              <a:rPr sz="1200">
                <a:latin typeface="Courier"/>
                <a:ea typeface="Courier"/>
                <a:cs typeface="Courier"/>
                <a:sym typeface="Courier"/>
              </a:rPr>
              <a:t>ivar,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a:t>
            </a:r>
            <a:r>
              <a:rPr sz="1200">
                <a:solidFill>
                  <a:srgbClr val="C01E51"/>
                </a:solidFill>
                <a:latin typeface="Courier"/>
                <a:ea typeface="Courier"/>
                <a:cs typeface="Courier"/>
                <a:sym typeface="Courier"/>
              </a:rPr>
              <a:t>long</a:t>
            </a:r>
            <a:r>
              <a:rPr sz="1200">
                <a:latin typeface="Courier"/>
                <a:ea typeface="Courier"/>
                <a:cs typeface="Courier"/>
                <a:sym typeface="Courier"/>
              </a:rPr>
              <a:t>  cmp_value){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  SHMEMI_Wait(ivar,cmp_value);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200">
                <a:latin typeface="Courier"/>
                <a:ea typeface="Courier"/>
                <a:cs typeface="Courier"/>
                <a:sym typeface="Courier"/>
              </a:rPr>
              <a:t>}</a:t>
            </a:r>
          </a:p>
        </p:txBody>
      </p:sp>
      <p:sp>
        <p:nvSpPr>
          <p:cNvPr id="143" name="Shape 143"/>
          <p:cNvSpPr/>
          <p:nvPr/>
        </p:nvSpPr>
        <p:spPr>
          <a:xfrm>
            <a:off x="3945577" y="1074066"/>
            <a:ext cx="5162114" cy="49301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i="1">
                <a:latin typeface="Courier"/>
                <a:ea typeface="Courier"/>
                <a:cs typeface="Courier"/>
                <a:sym typeface="Courier"/>
              </a:rPr>
              <a:t>/* Global Object for state tracking */</a:t>
            </a: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b="1">
                <a:solidFill>
                  <a:srgbClr val="008F00"/>
                </a:solidFill>
                <a:latin typeface="Courier"/>
                <a:ea typeface="Courier"/>
                <a:cs typeface="Courier"/>
                <a:sym typeface="Courier"/>
              </a:rPr>
              <a:t>typedef</a:t>
            </a: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a:t>
            </a:r>
            <a:r>
              <a:rPr sz="1600">
                <a:solidFill>
                  <a:srgbClr val="C01E51"/>
                </a:solidFill>
                <a:latin typeface="Courier"/>
                <a:ea typeface="Courier"/>
                <a:cs typeface="Courier"/>
                <a:sym typeface="Courier"/>
              </a:rPr>
              <a:t>global_t</a:t>
            </a:r>
            <a:endParaRPr sz="16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fid_fabric </a:t>
            </a:r>
            <a:r>
              <a:rPr sz="1600">
                <a:solidFill>
                  <a:srgbClr val="797979"/>
                </a:solidFill>
                <a:latin typeface="Courier"/>
                <a:ea typeface="Courier"/>
                <a:cs typeface="Courier"/>
                <a:sym typeface="Courier"/>
              </a:rPr>
              <a:t>*</a:t>
            </a:r>
            <a:r>
              <a:rPr sz="1600">
                <a:latin typeface="Courier"/>
                <a:ea typeface="Courier"/>
                <a:cs typeface="Courier"/>
                <a:sym typeface="Courier"/>
              </a:rPr>
              <a:t>fabric;</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fid_domain </a:t>
            </a:r>
            <a:r>
              <a:rPr sz="1600">
                <a:solidFill>
                  <a:srgbClr val="797979"/>
                </a:solidFill>
                <a:latin typeface="Courier"/>
                <a:ea typeface="Courier"/>
                <a:cs typeface="Courier"/>
                <a:sym typeface="Courier"/>
              </a:rPr>
              <a:t>*</a:t>
            </a:r>
            <a:r>
              <a:rPr sz="1600">
                <a:latin typeface="Courier"/>
                <a:ea typeface="Courier"/>
                <a:cs typeface="Courier"/>
                <a:sym typeface="Courier"/>
              </a:rPr>
              <a:t>domain;</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fid_ep     </a:t>
            </a:r>
            <a:r>
              <a:rPr sz="1600">
                <a:solidFill>
                  <a:srgbClr val="797979"/>
                </a:solidFill>
                <a:latin typeface="Courier"/>
                <a:ea typeface="Courier"/>
                <a:cs typeface="Courier"/>
                <a:sym typeface="Courier"/>
              </a:rPr>
              <a:t>*</a:t>
            </a:r>
            <a:r>
              <a:rPr sz="1600">
                <a:latin typeface="Courier"/>
                <a:ea typeface="Courier"/>
                <a:cs typeface="Courier"/>
                <a:sym typeface="Courier"/>
              </a:rPr>
              <a:t>endpoint;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fid_ep     </a:t>
            </a:r>
            <a:r>
              <a:rPr sz="1600">
                <a:solidFill>
                  <a:srgbClr val="797979"/>
                </a:solidFill>
                <a:latin typeface="Courier"/>
                <a:ea typeface="Courier"/>
                <a:cs typeface="Courier"/>
                <a:sym typeface="Courier"/>
              </a:rPr>
              <a:t>*</a:t>
            </a:r>
            <a:r>
              <a:rPr sz="1600">
                <a:latin typeface="Courier"/>
                <a:ea typeface="Courier"/>
                <a:cs typeface="Courier"/>
                <a:sym typeface="Courier"/>
              </a:rPr>
              <a:t>endpoint_tag;</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fid_cntr   </a:t>
            </a:r>
            <a:r>
              <a:rPr sz="1600">
                <a:solidFill>
                  <a:srgbClr val="797979"/>
                </a:solidFill>
                <a:latin typeface="Courier"/>
                <a:ea typeface="Courier"/>
                <a:cs typeface="Courier"/>
                <a:sym typeface="Courier"/>
              </a:rPr>
              <a:t>*</a:t>
            </a:r>
            <a:r>
              <a:rPr sz="1600">
                <a:latin typeface="Courier"/>
                <a:ea typeface="Courier"/>
                <a:cs typeface="Courier"/>
                <a:sym typeface="Courier"/>
              </a:rPr>
              <a:t>putcntr;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fid_cntr   </a:t>
            </a:r>
            <a:r>
              <a:rPr sz="1600">
                <a:solidFill>
                  <a:srgbClr val="797979"/>
                </a:solidFill>
                <a:latin typeface="Courier"/>
                <a:ea typeface="Courier"/>
                <a:cs typeface="Courier"/>
                <a:sym typeface="Courier"/>
              </a:rPr>
              <a:t>*</a:t>
            </a:r>
            <a:r>
              <a:rPr sz="1600">
                <a:latin typeface="Courier"/>
                <a:ea typeface="Courier"/>
                <a:cs typeface="Courier"/>
                <a:sym typeface="Courier"/>
              </a:rPr>
              <a:t>getcntr;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fid_cntr   </a:t>
            </a:r>
            <a:r>
              <a:rPr sz="1600">
                <a:solidFill>
                  <a:srgbClr val="797979"/>
                </a:solidFill>
                <a:latin typeface="Courier"/>
                <a:ea typeface="Courier"/>
                <a:cs typeface="Courier"/>
                <a:sym typeface="Courier"/>
              </a:rPr>
              <a:t>*</a:t>
            </a:r>
            <a:r>
              <a:rPr sz="1600">
                <a:latin typeface="Courier"/>
                <a:ea typeface="Courier"/>
                <a:cs typeface="Courier"/>
                <a:sym typeface="Courier"/>
              </a:rPr>
              <a:t>targetcntr;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fid_cq     </a:t>
            </a:r>
            <a:r>
              <a:rPr sz="1600">
                <a:solidFill>
                  <a:srgbClr val="797979"/>
                </a:solidFill>
                <a:latin typeface="Courier"/>
                <a:ea typeface="Courier"/>
                <a:cs typeface="Courier"/>
                <a:sym typeface="Courier"/>
              </a:rPr>
              <a:t>*</a:t>
            </a:r>
            <a:r>
              <a:rPr sz="1600">
                <a:latin typeface="Courier"/>
                <a:ea typeface="Courier"/>
                <a:cs typeface="Courier"/>
                <a:sym typeface="Courier"/>
              </a:rPr>
              <a:t>cq;</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fid_cq     </a:t>
            </a:r>
            <a:r>
              <a:rPr sz="1600">
                <a:solidFill>
                  <a:srgbClr val="797979"/>
                </a:solidFill>
                <a:latin typeface="Courier"/>
                <a:ea typeface="Courier"/>
                <a:cs typeface="Courier"/>
                <a:sym typeface="Courier"/>
              </a:rPr>
              <a:t>*</a:t>
            </a:r>
            <a:r>
              <a:rPr sz="1600">
                <a:latin typeface="Courier"/>
                <a:ea typeface="Courier"/>
                <a:cs typeface="Courier"/>
                <a:sym typeface="Courier"/>
              </a:rPr>
              <a:t>cq_tag;</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fid_av     </a:t>
            </a:r>
            <a:r>
              <a:rPr sz="1600">
                <a:solidFill>
                  <a:srgbClr val="797979"/>
                </a:solidFill>
                <a:latin typeface="Courier"/>
                <a:ea typeface="Courier"/>
                <a:cs typeface="Courier"/>
                <a:sym typeface="Courier"/>
              </a:rPr>
              <a:t>*</a:t>
            </a:r>
            <a:r>
              <a:rPr sz="1600">
                <a:latin typeface="Courier"/>
                <a:ea typeface="Courier"/>
                <a:cs typeface="Courier"/>
                <a:sym typeface="Courier"/>
              </a:rPr>
              <a:t>av;</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b="1">
                <a:solidFill>
                  <a:srgbClr val="008F00"/>
                </a:solidFill>
                <a:latin typeface="Courier"/>
                <a:ea typeface="Courier"/>
                <a:cs typeface="Courier"/>
                <a:sym typeface="Courier"/>
              </a:rPr>
              <a:t>struct</a:t>
            </a:r>
            <a:r>
              <a:rPr sz="1600">
                <a:latin typeface="Courier"/>
                <a:ea typeface="Courier"/>
                <a:cs typeface="Courier"/>
                <a:sym typeface="Courier"/>
              </a:rPr>
              <a:t> fid_mr     </a:t>
            </a:r>
            <a:r>
              <a:rPr sz="1600">
                <a:solidFill>
                  <a:srgbClr val="797979"/>
                </a:solidFill>
                <a:latin typeface="Courier"/>
                <a:ea typeface="Courier"/>
                <a:cs typeface="Courier"/>
                <a:sym typeface="Courier"/>
              </a:rPr>
              <a:t>*</a:t>
            </a:r>
            <a:r>
              <a:rPr sz="1600">
                <a:latin typeface="Courier"/>
                <a:ea typeface="Courier"/>
                <a:cs typeface="Courier"/>
                <a:sym typeface="Courier"/>
              </a:rPr>
              <a:t>mr;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char</a:t>
            </a:r>
            <a:r>
              <a:rPr sz="1600">
                <a:latin typeface="Courier"/>
                <a:ea typeface="Courier"/>
                <a:cs typeface="Courier"/>
                <a:sym typeface="Courier"/>
              </a:rPr>
              <a:t>               epname[EPNAMELEN];</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char</a:t>
            </a:r>
            <a:r>
              <a:rPr sz="1600">
                <a:latin typeface="Courier"/>
                <a:ea typeface="Courier"/>
                <a:cs typeface="Courier"/>
                <a:sym typeface="Courier"/>
              </a:rPr>
              <a:t>               kvsname[KVSNAMELEN];</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int</a:t>
            </a:r>
            <a:r>
              <a:rPr sz="1600">
                <a:latin typeface="Courier"/>
                <a:ea typeface="Courier"/>
                <a:cs typeface="Courier"/>
                <a:sym typeface="Courier"/>
              </a:rPr>
              <a:t>                rank;</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int</a:t>
            </a:r>
            <a:r>
              <a:rPr sz="1600">
                <a:latin typeface="Courier"/>
                <a:ea typeface="Courier"/>
                <a:cs typeface="Courier"/>
                <a:sym typeface="Courier"/>
              </a:rPr>
              <a:t>                size;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  </a:t>
            </a:r>
            <a:r>
              <a:rPr sz="1600">
                <a:solidFill>
                  <a:srgbClr val="C01E51"/>
                </a:solidFill>
                <a:latin typeface="Courier"/>
                <a:ea typeface="Courier"/>
                <a:cs typeface="Courier"/>
                <a:sym typeface="Courier"/>
              </a:rPr>
              <a:t>uint64_t</a:t>
            </a:r>
            <a:r>
              <a:rPr sz="1600">
                <a:latin typeface="Courier"/>
                <a:ea typeface="Courier"/>
                <a:cs typeface="Courier"/>
                <a:sym typeface="Courier"/>
              </a:rPr>
              <a:t>           put_ctr_pending;</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600">
                <a:latin typeface="Courier"/>
                <a:ea typeface="Courier"/>
                <a:cs typeface="Courier"/>
                <a:sym typeface="Courier"/>
              </a:rPr>
              <a:t>}</a:t>
            </a:r>
            <a:r>
              <a:rPr sz="1600">
                <a:solidFill>
                  <a:srgbClr val="C01E51"/>
                </a:solidFill>
                <a:latin typeface="Courier"/>
                <a:ea typeface="Courier"/>
                <a:cs typeface="Courier"/>
                <a:sym typeface="Courier"/>
              </a:rPr>
              <a:t>global_t</a:t>
            </a:r>
            <a:r>
              <a:rPr sz="1600">
                <a:latin typeface="Courier"/>
                <a:ea typeface="Courier"/>
                <a:cs typeface="Courier"/>
                <a:sym typeface="Courier"/>
              </a:rPr>
              <a:t>;</a:t>
            </a:r>
          </a:p>
        </p:txBody>
      </p:sp>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nvSpPr>
        <p:spPr>
          <a:xfrm>
            <a:off x="3200400" y="6273059"/>
            <a:ext cx="2895600"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888888"/>
                </a:solidFill>
              </a:defRPr>
            </a:lvl1pPr>
          </a:lstStyle>
          <a:p>
            <a:pPr lvl="0">
              <a:defRPr sz="1800">
                <a:solidFill>
                  <a:srgbClr val="000000"/>
                </a:solidFill>
              </a:defRPr>
            </a:pPr>
            <a:r>
              <a:rPr sz="900">
                <a:solidFill>
                  <a:srgbClr val="888888"/>
                </a:solidFill>
              </a:rPr>
              <a:t>PGAS 2014</a:t>
            </a:r>
          </a:p>
        </p:txBody>
      </p:sp>
      <p:sp>
        <p:nvSpPr>
          <p:cNvPr id="146" name="Shape 146"/>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8</a:t>
            </a:fld>
            <a:endParaRPr sz="900">
              <a:solidFill>
                <a:srgbClr val="FFFFFF"/>
              </a:solidFill>
            </a:endParaRPr>
          </a:p>
        </p:txBody>
      </p:sp>
      <p:sp>
        <p:nvSpPr>
          <p:cNvPr id="147" name="Shape 147"/>
          <p:cNvSpPr>
            <a:spLocks noGrp="1"/>
          </p:cNvSpPr>
          <p:nvPr>
            <p:ph type="title"/>
          </p:nvPr>
        </p:nvSpPr>
        <p:spPr>
          <a:xfrm>
            <a:off x="457200" y="-91124"/>
            <a:ext cx="8229600" cy="1143001"/>
          </a:xfrm>
          <a:prstGeom prst="rect">
            <a:avLst/>
          </a:prstGeom>
        </p:spPr>
        <p:txBody>
          <a:bodyPr>
            <a:normAutofit/>
          </a:bodyPr>
          <a:lstStyle>
            <a:lvl1pPr algn="ctr"/>
          </a:lstStyle>
          <a:p>
            <a:pPr lvl="0">
              <a:defRPr sz="1800">
                <a:solidFill>
                  <a:srgbClr val="000000"/>
                </a:solidFill>
              </a:defRPr>
            </a:pPr>
            <a:r>
              <a:rPr sz="3600">
                <a:solidFill>
                  <a:srgbClr val="0071C5"/>
                </a:solidFill>
              </a:rPr>
              <a:t>Initialization:  Process Manager</a:t>
            </a:r>
          </a:p>
        </p:txBody>
      </p:sp>
      <p:sp>
        <p:nvSpPr>
          <p:cNvPr id="148" name="Shape 148"/>
          <p:cNvSpPr/>
          <p:nvPr/>
        </p:nvSpPr>
        <p:spPr>
          <a:xfrm>
            <a:off x="1358386" y="436880"/>
            <a:ext cx="6427228" cy="59715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wrap="none"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solidFill>
                  <a:srgbClr val="C01E51"/>
                </a:solidFill>
                <a:latin typeface="Courier"/>
                <a:ea typeface="Courier"/>
                <a:cs typeface="Courier"/>
                <a:sym typeface="Courier"/>
              </a:rPr>
              <a:t>void</a:t>
            </a:r>
            <a:r>
              <a:rPr>
                <a:latin typeface="Courier"/>
                <a:ea typeface="Courier"/>
                <a:cs typeface="Courier"/>
                <a:sym typeface="Courier"/>
              </a:rPr>
              <a:t> </a:t>
            </a:r>
            <a:r>
              <a:rPr>
                <a:solidFill>
                  <a:srgbClr val="0433FF"/>
                </a:solidFill>
                <a:latin typeface="Courier"/>
                <a:ea typeface="Courier"/>
                <a:cs typeface="Courier"/>
                <a:sym typeface="Courier"/>
              </a:rPr>
              <a:t>SHMEMI_Start_pes</a:t>
            </a:r>
            <a:r>
              <a:rPr>
                <a:latin typeface="Courier"/>
                <a:ea typeface="Courier"/>
                <a:cs typeface="Courier"/>
                <a:sym typeface="Courier"/>
              </a:rPr>
              <a:t>(</a:t>
            </a:r>
            <a:r>
              <a:rPr>
                <a:solidFill>
                  <a:srgbClr val="C01E51"/>
                </a:solidFill>
                <a:latin typeface="Courier"/>
                <a:ea typeface="Courier"/>
                <a:cs typeface="Courier"/>
                <a:sym typeface="Courier"/>
              </a:rPr>
              <a:t>int</a:t>
            </a:r>
            <a:r>
              <a:rPr>
                <a:latin typeface="Courier"/>
                <a:ea typeface="Courier"/>
                <a:cs typeface="Courier"/>
                <a:sym typeface="Courier"/>
              </a:rPr>
              <a:t> npes)</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a:solidFill>
                  <a:srgbClr val="C01E51"/>
                </a:solidFill>
                <a:latin typeface="Courier"/>
                <a:ea typeface="Courier"/>
                <a:cs typeface="Courier"/>
                <a:sym typeface="Courier"/>
              </a:rPr>
              <a:t>int</a:t>
            </a:r>
            <a:r>
              <a:rPr>
                <a:latin typeface="Courier"/>
                <a:ea typeface="Courier"/>
                <a:cs typeface="Courier"/>
                <a:sym typeface="Courier"/>
              </a:rPr>
              <a:t>    i, spawned,jobid;</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a:solidFill>
                  <a:srgbClr val="C01E51"/>
                </a:solidFill>
                <a:latin typeface="Courier"/>
                <a:ea typeface="Courier"/>
                <a:cs typeface="Courier"/>
                <a:sym typeface="Courier"/>
              </a:rPr>
              <a:t>size_t</a:t>
            </a:r>
            <a:r>
              <a:rPr>
                <a:latin typeface="Courier"/>
                <a:ea typeface="Courier"/>
                <a:cs typeface="Courier"/>
                <a:sym typeface="Courier"/>
              </a:rPr>
              <a:t> epnamelen </a:t>
            </a:r>
            <a:r>
              <a:rPr>
                <a:solidFill>
                  <a:srgbClr val="797979"/>
                </a:solidFill>
                <a:latin typeface="Courier"/>
                <a:ea typeface="Courier"/>
                <a:cs typeface="Courier"/>
                <a:sym typeface="Courier"/>
              </a:rPr>
              <a:t>=</a:t>
            </a:r>
            <a:r>
              <a:rPr>
                <a:latin typeface="Courier"/>
                <a:ea typeface="Courier"/>
                <a:cs typeface="Courier"/>
                <a:sym typeface="Courier"/>
              </a:rPr>
              <a:t> </a:t>
            </a:r>
            <a:r>
              <a:rPr b="1">
                <a:solidFill>
                  <a:srgbClr val="008F00"/>
                </a:solidFill>
                <a:latin typeface="Courier"/>
                <a:ea typeface="Courier"/>
                <a:cs typeface="Courier"/>
                <a:sym typeface="Courier"/>
              </a:rPr>
              <a:t>sizeof</a:t>
            </a:r>
            <a:r>
              <a:rPr>
                <a:latin typeface="Courier"/>
                <a:ea typeface="Courier"/>
                <a:cs typeface="Courier"/>
                <a:sym typeface="Courier"/>
              </a:rPr>
              <a:t>(_g.epname);</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b="1">
                <a:solidFill>
                  <a:srgbClr val="008F00"/>
                </a:solidFill>
                <a:latin typeface="Courier"/>
                <a:ea typeface="Courier"/>
                <a:cs typeface="Courier"/>
                <a:sym typeface="Courier"/>
              </a:rPr>
              <a:t>struct</a:t>
            </a:r>
            <a:r>
              <a:rPr>
                <a:latin typeface="Courier"/>
                <a:ea typeface="Courier"/>
                <a:cs typeface="Courier"/>
                <a:sym typeface="Courier"/>
              </a:rPr>
              <a:t> fi_info        </a:t>
            </a:r>
            <a:r>
              <a:rPr>
                <a:solidFill>
                  <a:srgbClr val="797979"/>
                </a:solidFill>
                <a:latin typeface="Courier"/>
                <a:ea typeface="Courier"/>
                <a:cs typeface="Courier"/>
                <a:sym typeface="Courier"/>
              </a:rPr>
              <a:t>*</a:t>
            </a:r>
            <a:r>
              <a:rPr>
                <a:latin typeface="Courier"/>
                <a:ea typeface="Courier"/>
                <a:cs typeface="Courier"/>
                <a:sym typeface="Courier"/>
              </a:rPr>
              <a:t>p_info     </a:t>
            </a:r>
            <a:r>
              <a:rPr>
                <a:solidFill>
                  <a:srgbClr val="797979"/>
                </a:solidFill>
                <a:latin typeface="Courier"/>
                <a:ea typeface="Courier"/>
                <a:cs typeface="Courier"/>
                <a:sym typeface="Courier"/>
              </a:rPr>
              <a:t>=</a:t>
            </a:r>
            <a:r>
              <a:rPr>
                <a:latin typeface="Courier"/>
                <a:ea typeface="Courier"/>
                <a:cs typeface="Courier"/>
                <a:sym typeface="Courier"/>
              </a:rPr>
              <a:t> </a:t>
            </a:r>
            <a:r>
              <a:rPr>
                <a:solidFill>
                  <a:srgbClr val="008F00"/>
                </a:solidFill>
                <a:latin typeface="Courier"/>
                <a:ea typeface="Courier"/>
                <a:cs typeface="Courier"/>
                <a:sym typeface="Courier"/>
              </a:rPr>
              <a:t>NULL</a:t>
            </a:r>
            <a:r>
              <a:rPr>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b="1">
                <a:solidFill>
                  <a:srgbClr val="008F00"/>
                </a:solidFill>
                <a:latin typeface="Courier"/>
                <a:ea typeface="Courier"/>
                <a:cs typeface="Courier"/>
                <a:sym typeface="Courier"/>
              </a:rPr>
              <a:t>struct</a:t>
            </a:r>
            <a:r>
              <a:rPr>
                <a:latin typeface="Courier"/>
                <a:ea typeface="Courier"/>
                <a:cs typeface="Courier"/>
                <a:sym typeface="Courier"/>
              </a:rPr>
              <a:t> fi_info        </a:t>
            </a:r>
            <a:r>
              <a:rPr>
                <a:solidFill>
                  <a:srgbClr val="797979"/>
                </a:solidFill>
                <a:latin typeface="Courier"/>
                <a:ea typeface="Courier"/>
                <a:cs typeface="Courier"/>
                <a:sym typeface="Courier"/>
              </a:rPr>
              <a:t>*</a:t>
            </a:r>
            <a:r>
              <a:rPr>
                <a:latin typeface="Courier"/>
                <a:ea typeface="Courier"/>
                <a:cs typeface="Courier"/>
                <a:sym typeface="Courier"/>
              </a:rPr>
              <a:t>p_info_tag </a:t>
            </a:r>
            <a:r>
              <a:rPr>
                <a:solidFill>
                  <a:srgbClr val="797979"/>
                </a:solidFill>
                <a:latin typeface="Courier"/>
                <a:ea typeface="Courier"/>
                <a:cs typeface="Courier"/>
                <a:sym typeface="Courier"/>
              </a:rPr>
              <a:t>=</a:t>
            </a:r>
            <a:r>
              <a:rPr>
                <a:latin typeface="Courier"/>
                <a:ea typeface="Courier"/>
                <a:cs typeface="Courier"/>
                <a:sym typeface="Courier"/>
              </a:rPr>
              <a:t> </a:t>
            </a:r>
            <a:r>
              <a:rPr>
                <a:solidFill>
                  <a:srgbClr val="008F00"/>
                </a:solidFill>
                <a:latin typeface="Courier"/>
                <a:ea typeface="Courier"/>
                <a:cs typeface="Courier"/>
                <a:sym typeface="Courier"/>
              </a:rPr>
              <a:t>NULL</a:t>
            </a:r>
            <a:r>
              <a:rPr>
                <a:latin typeface="Courier"/>
                <a:ea typeface="Courier"/>
                <a:cs typeface="Courier"/>
                <a:sym typeface="Courier"/>
              </a:rPr>
              <a:t>;</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b="1">
                <a:solidFill>
                  <a:srgbClr val="008F00"/>
                </a:solidFill>
                <a:latin typeface="Courier"/>
                <a:ea typeface="Courier"/>
                <a:cs typeface="Courier"/>
                <a:sym typeface="Courier"/>
              </a:rPr>
              <a:t>struct</a:t>
            </a:r>
            <a:r>
              <a:rPr>
                <a:latin typeface="Courier"/>
                <a:ea typeface="Courier"/>
                <a:cs typeface="Courier"/>
                <a:sym typeface="Courier"/>
              </a:rPr>
              <a:t> fi_info         hints;</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b="1">
                <a:solidFill>
                  <a:srgbClr val="008F00"/>
                </a:solidFill>
                <a:latin typeface="Courier"/>
                <a:ea typeface="Courier"/>
                <a:cs typeface="Courier"/>
                <a:sym typeface="Courier"/>
              </a:rPr>
              <a:t>struct</a:t>
            </a:r>
            <a:r>
              <a:rPr>
                <a:latin typeface="Courier"/>
                <a:ea typeface="Courier"/>
                <a:cs typeface="Courier"/>
                <a:sym typeface="Courier"/>
              </a:rPr>
              <a:t> fi_cq_attr      cq_attr;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b="1">
                <a:solidFill>
                  <a:srgbClr val="008F00"/>
                </a:solidFill>
                <a:latin typeface="Courier"/>
                <a:ea typeface="Courier"/>
                <a:cs typeface="Courier"/>
                <a:sym typeface="Courier"/>
              </a:rPr>
              <a:t>struct</a:t>
            </a:r>
            <a:r>
              <a:rPr>
                <a:latin typeface="Courier"/>
                <a:ea typeface="Courier"/>
                <a:cs typeface="Courier"/>
                <a:sym typeface="Courier"/>
              </a:rPr>
              <a:t> fi_av_attr      av_attr;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b="1">
                <a:solidFill>
                  <a:srgbClr val="008F00"/>
                </a:solidFill>
                <a:latin typeface="Courier"/>
                <a:ea typeface="Courier"/>
                <a:cs typeface="Courier"/>
                <a:sym typeface="Courier"/>
              </a:rPr>
              <a:t>struct</a:t>
            </a:r>
            <a:r>
              <a:rPr>
                <a:latin typeface="Courier"/>
                <a:ea typeface="Courier"/>
                <a:cs typeface="Courier"/>
                <a:sym typeface="Courier"/>
              </a:rPr>
              <a:t> fi_cntr_attr    cntr_attr;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r>
              <a:rPr b="1">
                <a:solidFill>
                  <a:srgbClr val="008F00"/>
                </a:solidFill>
                <a:latin typeface="Courier"/>
                <a:ea typeface="Courier"/>
                <a:cs typeface="Courier"/>
                <a:sym typeface="Courier"/>
              </a:rPr>
              <a:t>struct</a:t>
            </a:r>
            <a:r>
              <a:rPr>
                <a:latin typeface="Courier"/>
                <a:ea typeface="Courier"/>
                <a:cs typeface="Courier"/>
                <a:sym typeface="Courier"/>
              </a:rPr>
              <a:t> fi_domain_attr  domain_attr;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memset(</a:t>
            </a:r>
            <a:r>
              <a:rPr>
                <a:solidFill>
                  <a:srgbClr val="797979"/>
                </a:solidFill>
                <a:latin typeface="Courier"/>
                <a:ea typeface="Courier"/>
                <a:cs typeface="Courier"/>
                <a:sym typeface="Courier"/>
              </a:rPr>
              <a:t>&amp;</a:t>
            </a:r>
            <a:r>
              <a:rPr>
                <a:latin typeface="Courier"/>
                <a:ea typeface="Courier"/>
                <a:cs typeface="Courier"/>
                <a:sym typeface="Courier"/>
              </a:rPr>
              <a:t>hints,      </a:t>
            </a:r>
            <a:r>
              <a:rPr>
                <a:solidFill>
                  <a:srgbClr val="797979"/>
                </a:solidFill>
                <a:latin typeface="Courier"/>
                <a:ea typeface="Courier"/>
                <a:cs typeface="Courier"/>
                <a:sym typeface="Courier"/>
              </a:rPr>
              <a:t>0</a:t>
            </a:r>
            <a:r>
              <a:rPr>
                <a:latin typeface="Courier"/>
                <a:ea typeface="Courier"/>
                <a:cs typeface="Courier"/>
                <a:sym typeface="Courier"/>
              </a:rPr>
              <a:t>, </a:t>
            </a:r>
            <a:r>
              <a:rPr b="1">
                <a:solidFill>
                  <a:srgbClr val="008F00"/>
                </a:solidFill>
                <a:latin typeface="Courier"/>
                <a:ea typeface="Courier"/>
                <a:cs typeface="Courier"/>
                <a:sym typeface="Courier"/>
              </a:rPr>
              <a:t>sizeof</a:t>
            </a:r>
            <a:r>
              <a:rPr>
                <a:latin typeface="Courier"/>
                <a:ea typeface="Courier"/>
                <a:cs typeface="Courier"/>
                <a:sym typeface="Courier"/>
              </a:rPr>
              <a:t>(hints));</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memset(</a:t>
            </a:r>
            <a:r>
              <a:rPr>
                <a:solidFill>
                  <a:srgbClr val="797979"/>
                </a:solidFill>
                <a:latin typeface="Courier"/>
                <a:ea typeface="Courier"/>
                <a:cs typeface="Courier"/>
                <a:sym typeface="Courier"/>
              </a:rPr>
              <a:t>&amp;</a:t>
            </a:r>
            <a:r>
              <a:rPr>
                <a:latin typeface="Courier"/>
                <a:ea typeface="Courier"/>
                <a:cs typeface="Courier"/>
                <a:sym typeface="Courier"/>
              </a:rPr>
              <a:t>cq_attr,    </a:t>
            </a:r>
            <a:r>
              <a:rPr>
                <a:solidFill>
                  <a:srgbClr val="797979"/>
                </a:solidFill>
                <a:latin typeface="Courier"/>
                <a:ea typeface="Courier"/>
                <a:cs typeface="Courier"/>
                <a:sym typeface="Courier"/>
              </a:rPr>
              <a:t>0</a:t>
            </a:r>
            <a:r>
              <a:rPr>
                <a:latin typeface="Courier"/>
                <a:ea typeface="Courier"/>
                <a:cs typeface="Courier"/>
                <a:sym typeface="Courier"/>
              </a:rPr>
              <a:t>, </a:t>
            </a:r>
            <a:r>
              <a:rPr b="1">
                <a:solidFill>
                  <a:srgbClr val="008F00"/>
                </a:solidFill>
                <a:latin typeface="Courier"/>
                <a:ea typeface="Courier"/>
                <a:cs typeface="Courier"/>
                <a:sym typeface="Courier"/>
              </a:rPr>
              <a:t>sizeof</a:t>
            </a:r>
            <a:r>
              <a:rPr>
                <a:latin typeface="Courier"/>
                <a:ea typeface="Courier"/>
                <a:cs typeface="Courier"/>
                <a:sym typeface="Courier"/>
              </a:rPr>
              <a:t>(cq_attr));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solidFill>
                  <a:srgbClr val="005A9E"/>
                </a:solidFill>
                <a:latin typeface="Courier"/>
                <a:ea typeface="Courier"/>
                <a:cs typeface="Courier"/>
                <a:sym typeface="Courier"/>
              </a:rPr>
              <a:t> </a:t>
            </a:r>
            <a:r>
              <a:rPr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i="1">
                <a:solidFill>
                  <a:srgbClr val="005A9E"/>
                </a:solidFill>
                <a:latin typeface="Courier"/>
                <a:ea typeface="Courier"/>
                <a:cs typeface="Courier"/>
                <a:sym typeface="Courier"/>
              </a:rPr>
              <a:t>  /* Initialize job launch runtime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i="1">
                <a:solidFill>
                  <a:srgbClr val="005A9E"/>
                </a:solidFill>
                <a:latin typeface="Courier"/>
                <a:ea typeface="Courier"/>
                <a:cs typeface="Courier"/>
                <a:sym typeface="Courier"/>
              </a:rPr>
              <a:t>  /* *************************************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ERRCHKPMI(PMI_Init(</a:t>
            </a:r>
            <a:r>
              <a:rPr>
                <a:solidFill>
                  <a:srgbClr val="797979"/>
                </a:solidFill>
                <a:latin typeface="Courier"/>
                <a:ea typeface="Courier"/>
                <a:cs typeface="Courier"/>
                <a:sym typeface="Courier"/>
              </a:rPr>
              <a:t>&amp;</a:t>
            </a:r>
            <a:r>
              <a:rPr>
                <a:latin typeface="Courier"/>
                <a:ea typeface="Courier"/>
                <a:cs typeface="Courier"/>
                <a:sym typeface="Courier"/>
              </a:rPr>
              <a:t>spawned));</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a:latin typeface="Courier"/>
                <a:ea typeface="Courier"/>
                <a:cs typeface="Courier"/>
                <a:sym typeface="Courier"/>
              </a:rPr>
              <a:t>  …</a:t>
            </a:r>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sldNum" sz="quarter" idx="2"/>
          </p:nvPr>
        </p:nvSpPr>
        <p:spPr>
          <a:xfrm>
            <a:off x="8573844" y="6379990"/>
            <a:ext cx="432108" cy="152401"/>
          </a:xfrm>
          <a:prstGeom prst="rect">
            <a:avLst/>
          </a:prstGeom>
          <a:extLst>
            <a:ext uri="{C572A759-6A51-4108-AA02-DFA0A04FC94B}">
              <ma14:wrappingTextBoxFlag xmlns:ma14="http://schemas.microsoft.com/office/mac/drawingml/2011/main" val="1"/>
            </a:ext>
          </a:extLst>
        </p:spPr>
        <p:txBody>
          <a:bodyPr>
            <a:normAutofit/>
          </a:bodyPr>
          <a:lstStyle/>
          <a:p>
            <a:pPr lvl="0">
              <a:defRPr sz="1800">
                <a:solidFill>
                  <a:srgbClr val="000000"/>
                </a:solidFill>
              </a:defRPr>
            </a:pPr>
            <a:fld id="{86CB4B4D-7CA3-9044-876B-883B54F8677D}" type="slidenum">
              <a:rPr sz="900">
                <a:solidFill>
                  <a:srgbClr val="FFFFFF"/>
                </a:solidFill>
              </a:rPr>
              <a:t>9</a:t>
            </a:fld>
            <a:endParaRPr sz="900">
              <a:solidFill>
                <a:srgbClr val="FFFFFF"/>
              </a:solidFill>
            </a:endParaRPr>
          </a:p>
        </p:txBody>
      </p:sp>
      <p:sp>
        <p:nvSpPr>
          <p:cNvPr id="151" name="Shape 151"/>
          <p:cNvSpPr>
            <a:spLocks noGrp="1"/>
          </p:cNvSpPr>
          <p:nvPr>
            <p:ph type="title"/>
          </p:nvPr>
        </p:nvSpPr>
        <p:spPr>
          <a:xfrm>
            <a:off x="455612" y="95143"/>
            <a:ext cx="8229601" cy="1143001"/>
          </a:xfrm>
          <a:prstGeom prst="rect">
            <a:avLst/>
          </a:prstGeom>
        </p:spPr>
        <p:txBody>
          <a:bodyPr>
            <a:normAutofit/>
          </a:bodyPr>
          <a:lstStyle>
            <a:lvl1pPr algn="ctr"/>
          </a:lstStyle>
          <a:p>
            <a:pPr lvl="0">
              <a:defRPr sz="1800">
                <a:solidFill>
                  <a:srgbClr val="000000"/>
                </a:solidFill>
              </a:defRPr>
            </a:pPr>
            <a:r>
              <a:rPr sz="3600">
                <a:solidFill>
                  <a:srgbClr val="0071C5"/>
                </a:solidFill>
              </a:rPr>
              <a:t>Initialization:  Query SFI for RMA</a:t>
            </a:r>
          </a:p>
        </p:txBody>
      </p:sp>
      <p:sp>
        <p:nvSpPr>
          <p:cNvPr id="152" name="Shape 152"/>
          <p:cNvSpPr/>
          <p:nvPr/>
        </p:nvSpPr>
        <p:spPr>
          <a:xfrm>
            <a:off x="272801" y="4604430"/>
            <a:ext cx="7963943" cy="207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000" b="1" i="1">
                <a:solidFill>
                  <a:srgbClr val="004280"/>
                </a:solidFill>
              </a:rPr>
              <a:t>fi_getinfo</a:t>
            </a:r>
            <a:r>
              <a:rPr sz="2000">
                <a:solidFill>
                  <a:srgbClr val="004280"/>
                </a:solidFill>
              </a:rPr>
              <a:t> </a:t>
            </a:r>
            <a:r>
              <a:rPr sz="2000" b="1">
                <a:solidFill>
                  <a:srgbClr val="004280"/>
                </a:solidFill>
              </a:rPr>
              <a:t>will be the first call you make to SFI</a:t>
            </a:r>
            <a:endParaRPr sz="2000">
              <a:solidFill>
                <a:srgbClr val="004280"/>
              </a:solidFill>
            </a:endParaRPr>
          </a:p>
          <a:p>
            <a:pPr marL="381000" lvl="0" indent="-381000">
              <a:buClr>
                <a:srgbClr val="004280"/>
              </a:buClr>
              <a:buSzPct val="100000"/>
              <a:buFont typeface="Arial"/>
              <a:buChar char="•"/>
            </a:pPr>
            <a:r>
              <a:rPr sz="2000">
                <a:solidFill>
                  <a:srgbClr val="004280"/>
                </a:solidFill>
              </a:rPr>
              <a:t>Filter hardware with RDM (reliable messages) via ep_cap.</a:t>
            </a:r>
          </a:p>
          <a:p>
            <a:pPr marL="381000" lvl="0" indent="-381000">
              <a:buClr>
                <a:srgbClr val="004280"/>
              </a:buClr>
              <a:buSzPct val="100000"/>
              <a:buFont typeface="Arial"/>
              <a:buChar char="•"/>
            </a:pPr>
            <a:r>
              <a:rPr sz="2000">
                <a:solidFill>
                  <a:srgbClr val="004280"/>
                </a:solidFill>
              </a:rPr>
              <a:t>Request and filter RMA capability</a:t>
            </a:r>
          </a:p>
          <a:p>
            <a:pPr marL="381000" lvl="0" indent="-381000">
              <a:buClr>
                <a:srgbClr val="004280"/>
              </a:buClr>
              <a:buSzPct val="100000"/>
              <a:buFont typeface="Arial"/>
              <a:buChar char="•"/>
            </a:pPr>
            <a:r>
              <a:rPr sz="2000">
                <a:solidFill>
                  <a:srgbClr val="004280"/>
                </a:solidFill>
              </a:rPr>
              <a:t>Request remote completion, and set default via op_flags</a:t>
            </a:r>
          </a:p>
          <a:p>
            <a:pPr marL="381000" lvl="0" indent="-381000">
              <a:buClr>
                <a:srgbClr val="004280"/>
              </a:buClr>
              <a:buSzPct val="100000"/>
              <a:buFont typeface="Arial"/>
              <a:buChar char="•"/>
            </a:pPr>
            <a:r>
              <a:rPr sz="2000">
                <a:solidFill>
                  <a:srgbClr val="004280"/>
                </a:solidFill>
              </a:rPr>
              <a:t>Request dynamic memory registration and user provided keys</a:t>
            </a:r>
          </a:p>
          <a:p>
            <a:pPr marL="381000" lvl="0" indent="-381000">
              <a:buClr>
                <a:srgbClr val="004280"/>
              </a:buClr>
              <a:buSzPct val="100000"/>
              <a:buFont typeface="Arial"/>
              <a:buChar char="•"/>
            </a:pPr>
            <a:r>
              <a:rPr sz="2000">
                <a:solidFill>
                  <a:srgbClr val="004280"/>
                </a:solidFill>
              </a:rPr>
              <a:t>Get back a list of “provider info” structures</a:t>
            </a:r>
          </a:p>
        </p:txBody>
      </p:sp>
      <p:sp>
        <p:nvSpPr>
          <p:cNvPr id="153" name="Shape 153"/>
          <p:cNvSpPr/>
          <p:nvPr/>
        </p:nvSpPr>
        <p:spPr>
          <a:xfrm>
            <a:off x="1418" y="665479"/>
            <a:ext cx="9141164" cy="3990341"/>
          </a:xfrm>
          <a:prstGeom prst="rect">
            <a:avLst/>
          </a:prstGeom>
          <a:solidFill>
            <a:srgbClr val="F5F5F5"/>
          </a:solidFill>
          <a:ln w="12700">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4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hints.type        </a:t>
            </a:r>
            <a:r>
              <a:rPr sz="1400">
                <a:solidFill>
                  <a:srgbClr val="797979"/>
                </a:solidFill>
                <a:latin typeface="Courier"/>
                <a:ea typeface="Courier"/>
                <a:cs typeface="Courier"/>
                <a:sym typeface="Courier"/>
              </a:rPr>
              <a:t>=</a:t>
            </a:r>
            <a:r>
              <a:rPr sz="1400">
                <a:latin typeface="Courier"/>
                <a:ea typeface="Courier"/>
                <a:cs typeface="Courier"/>
                <a:sym typeface="Courier"/>
              </a:rPr>
              <a:t> FI_EP_RDM;          </a:t>
            </a:r>
            <a:r>
              <a:rPr sz="1400" b="1" i="1">
                <a:solidFill>
                  <a:srgbClr val="005A9E"/>
                </a:solidFill>
                <a:latin typeface="Courier"/>
                <a:ea typeface="Courier"/>
                <a:cs typeface="Courier"/>
                <a:sym typeface="Courier"/>
              </a:rPr>
              <a:t>/* reliable connectionless */</a:t>
            </a:r>
            <a:endParaRPr sz="1400" b="1">
              <a:solidFill>
                <a:srgbClr val="005A9E"/>
              </a:solidFill>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hints.ep_cap      </a:t>
            </a:r>
            <a:r>
              <a:rPr sz="1400">
                <a:solidFill>
                  <a:srgbClr val="797979"/>
                </a:solidFill>
                <a:latin typeface="Courier"/>
                <a:ea typeface="Courier"/>
                <a:cs typeface="Courier"/>
                <a:sym typeface="Courier"/>
              </a:rPr>
              <a:t>=</a:t>
            </a:r>
            <a:r>
              <a:rPr sz="1400">
                <a:latin typeface="Courier"/>
                <a:ea typeface="Courier"/>
                <a:cs typeface="Courier"/>
                <a:sym typeface="Courier"/>
              </a:rPr>
              <a:t> FI_RMA;             </a:t>
            </a:r>
            <a:r>
              <a:rPr sz="1400" b="1" i="1">
                <a:solidFill>
                  <a:srgbClr val="005A9E"/>
                </a:solidFill>
                <a:latin typeface="Courier"/>
                <a:ea typeface="Courier"/>
                <a:cs typeface="Courier"/>
                <a:sym typeface="Courier"/>
              </a:rPr>
              <a:t>/* request rma capability  */</a:t>
            </a:r>
            <a:endParaRPr sz="1400" b="1">
              <a:solidFill>
                <a:srgbClr val="005A9E"/>
              </a:solidFill>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hints.ep_cap     </a:t>
            </a:r>
            <a:r>
              <a:rPr sz="1400">
                <a:solidFill>
                  <a:srgbClr val="797979"/>
                </a:solidFill>
                <a:latin typeface="Courier"/>
                <a:ea typeface="Courier"/>
                <a:cs typeface="Courier"/>
                <a:sym typeface="Courier"/>
              </a:rPr>
              <a:t>|=</a:t>
            </a:r>
            <a:r>
              <a:rPr sz="1400">
                <a:latin typeface="Courier"/>
                <a:ea typeface="Courier"/>
                <a:cs typeface="Courier"/>
                <a:sym typeface="Courier"/>
              </a:rPr>
              <a:t> FI_REMOTE_COMPLETE; </a:t>
            </a:r>
            <a:r>
              <a:rPr sz="1400" b="1" i="1">
                <a:solidFill>
                  <a:srgbClr val="005A9E"/>
                </a:solidFill>
                <a:latin typeface="Courier"/>
                <a:ea typeface="Courier"/>
                <a:cs typeface="Courier"/>
                <a:sym typeface="Courier"/>
              </a:rPr>
              <a:t>/* remote completion</a:t>
            </a:r>
            <a:r>
              <a:rPr sz="1400" b="1" i="1">
                <a:solidFill>
                  <a:srgbClr val="4F9192"/>
                </a:solidFill>
                <a:latin typeface="Courier"/>
                <a:ea typeface="Courier"/>
                <a:cs typeface="Courier"/>
                <a:sym typeface="Courier"/>
              </a:rPr>
              <a:t>       */</a:t>
            </a:r>
            <a:endParaRPr sz="1400" b="1">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4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hints.op_flags    </a:t>
            </a:r>
            <a:r>
              <a:rPr sz="1400">
                <a:solidFill>
                  <a:srgbClr val="797979"/>
                </a:solidFill>
                <a:latin typeface="Courier"/>
                <a:ea typeface="Courier"/>
                <a:cs typeface="Courier"/>
                <a:sym typeface="Courier"/>
              </a:rPr>
              <a:t>=</a:t>
            </a:r>
            <a:r>
              <a:rPr sz="1400">
                <a:latin typeface="Courier"/>
                <a:ea typeface="Courier"/>
                <a:cs typeface="Courier"/>
                <a:sym typeface="Courier"/>
              </a:rPr>
              <a:t> FI_REMOTE_COMPLETE; </a:t>
            </a:r>
            <a:r>
              <a:rPr sz="1400" b="1" i="1">
                <a:solidFill>
                  <a:srgbClr val="005A9E"/>
                </a:solidFill>
                <a:latin typeface="Courier"/>
                <a:ea typeface="Courier"/>
                <a:cs typeface="Courier"/>
                <a:sym typeface="Courier"/>
              </a:rPr>
              <a:t>/* By default:  generate completions */</a:t>
            </a:r>
            <a:endParaRPr sz="1400" b="1">
              <a:solidFill>
                <a:srgbClr val="005A9E"/>
              </a:solidFill>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4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domain_attr.caps  </a:t>
            </a:r>
            <a:r>
              <a:rPr sz="1400">
                <a:solidFill>
                  <a:srgbClr val="797979"/>
                </a:solidFill>
                <a:latin typeface="Courier"/>
                <a:ea typeface="Courier"/>
                <a:cs typeface="Courier"/>
                <a:sym typeface="Courier"/>
              </a:rPr>
              <a:t>=</a:t>
            </a:r>
            <a:r>
              <a:rPr sz="1400">
                <a:latin typeface="Courier"/>
                <a:ea typeface="Courier"/>
                <a:cs typeface="Courier"/>
                <a:sym typeface="Courier"/>
              </a:rPr>
              <a:t> FI_USER_MR_KEY; </a:t>
            </a:r>
            <a:r>
              <a:rPr sz="1400" b="1" i="1">
                <a:solidFill>
                  <a:srgbClr val="4F9192"/>
                </a:solidFill>
                <a:latin typeface="Courier"/>
                <a:ea typeface="Courier"/>
                <a:cs typeface="Courier"/>
                <a:sym typeface="Courier"/>
              </a:rPr>
              <a:t>/</a:t>
            </a:r>
            <a:r>
              <a:rPr sz="1400" b="1" i="1">
                <a:solidFill>
                  <a:srgbClr val="005A9E"/>
                </a:solidFill>
                <a:latin typeface="Courier"/>
                <a:ea typeface="Courier"/>
                <a:cs typeface="Courier"/>
                <a:sym typeface="Courier"/>
              </a:rPr>
              <a:t>* Allow user provided rkey to be set     */</a:t>
            </a:r>
            <a:endParaRPr sz="1400">
              <a:solidFill>
                <a:srgbClr val="005A9E"/>
              </a:solidFill>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domain_attr.caps </a:t>
            </a:r>
            <a:r>
              <a:rPr sz="1400">
                <a:solidFill>
                  <a:srgbClr val="797979"/>
                </a:solidFill>
                <a:latin typeface="Courier"/>
                <a:ea typeface="Courier"/>
                <a:cs typeface="Courier"/>
                <a:sym typeface="Courier"/>
              </a:rPr>
              <a:t>|=</a:t>
            </a:r>
            <a:r>
              <a:rPr sz="1400">
                <a:latin typeface="Courier"/>
                <a:ea typeface="Courier"/>
                <a:cs typeface="Courier"/>
                <a:sym typeface="Courier"/>
              </a:rPr>
              <a:t> FI_DYNAMIC_MR;  </a:t>
            </a:r>
            <a:r>
              <a:rPr sz="1400" b="1" i="1">
                <a:solidFill>
                  <a:srgbClr val="005A9E"/>
                </a:solidFill>
                <a:latin typeface="Courier"/>
                <a:ea typeface="Courier"/>
                <a:cs typeface="Courier"/>
                <a:sym typeface="Courier"/>
              </a:rPr>
              <a:t>/* Allow dynamic registration of any memory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i="1">
                <a:solidFill>
                  <a:srgbClr val="4F9192"/>
                </a:solidFill>
                <a:latin typeface="Courier"/>
                <a:ea typeface="Courier"/>
                <a:cs typeface="Courier"/>
                <a:sym typeface="Courier"/>
              </a:rPr>
              <a:t>  </a:t>
            </a:r>
            <a:r>
              <a:rPr sz="1400">
                <a:latin typeface="Courier"/>
                <a:ea typeface="Courier"/>
                <a:cs typeface="Courier"/>
                <a:sym typeface="Courier"/>
              </a:rPr>
              <a:t>domain_attr.progess_model = FI_PROGRESS_AUTO; </a:t>
            </a:r>
            <a:r>
              <a:rPr sz="1400" b="1">
                <a:solidFill>
                  <a:srgbClr val="005A9E"/>
                </a:solidFill>
                <a:latin typeface="Courier"/>
                <a:ea typeface="Courier"/>
                <a:cs typeface="Courier"/>
                <a:sym typeface="Courier"/>
              </a:rPr>
              <a:t>/* Automatic progress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sz="1400">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hints.domain_attr </a:t>
            </a:r>
            <a:r>
              <a:rPr sz="1400">
                <a:solidFill>
                  <a:srgbClr val="797979"/>
                </a:solidFill>
                <a:latin typeface="Courier"/>
                <a:ea typeface="Courier"/>
                <a:cs typeface="Courier"/>
                <a:sym typeface="Courier"/>
              </a:rPr>
              <a:t>=</a:t>
            </a:r>
            <a:r>
              <a:rPr sz="1400">
                <a:latin typeface="Courier"/>
                <a:ea typeface="Courier"/>
                <a:cs typeface="Courier"/>
                <a:sym typeface="Courier"/>
              </a:rPr>
              <a:t> </a:t>
            </a:r>
            <a:r>
              <a:rPr sz="1400">
                <a:solidFill>
                  <a:srgbClr val="797979"/>
                </a:solidFill>
                <a:latin typeface="Courier"/>
                <a:ea typeface="Courier"/>
                <a:cs typeface="Courier"/>
                <a:sym typeface="Courier"/>
              </a:rPr>
              <a:t>&amp;</a:t>
            </a:r>
            <a:r>
              <a:rPr sz="1400">
                <a:latin typeface="Courier"/>
                <a:ea typeface="Courier"/>
                <a:cs typeface="Courier"/>
                <a:sym typeface="Courier"/>
              </a:rPr>
              <a:t>domain_attr;</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ERRCHKSFI(fi_getinfo(FI_VERSION(</a:t>
            </a:r>
            <a:r>
              <a:rPr sz="1400">
                <a:solidFill>
                  <a:srgbClr val="797979"/>
                </a:solidFill>
                <a:latin typeface="Courier"/>
                <a:ea typeface="Courier"/>
                <a:cs typeface="Courier"/>
                <a:sym typeface="Courier"/>
              </a:rPr>
              <a:t>1</a:t>
            </a:r>
            <a:r>
              <a:rPr sz="1400">
                <a:latin typeface="Courier"/>
                <a:ea typeface="Courier"/>
                <a:cs typeface="Courier"/>
                <a:sym typeface="Courier"/>
              </a:rPr>
              <a:t>,</a:t>
            </a:r>
            <a:r>
              <a:rPr sz="1400">
                <a:solidFill>
                  <a:srgbClr val="797979"/>
                </a:solidFill>
                <a:latin typeface="Courier"/>
                <a:ea typeface="Courier"/>
                <a:cs typeface="Courier"/>
                <a:sym typeface="Courier"/>
              </a:rPr>
              <a:t>0</a:t>
            </a:r>
            <a:r>
              <a:rPr sz="1400">
                <a:latin typeface="Courier"/>
                <a:ea typeface="Courier"/>
                <a:cs typeface="Courier"/>
                <a:sym typeface="Courier"/>
              </a:rPr>
              <a:t>), </a:t>
            </a:r>
            <a:r>
              <a:rPr sz="1400" b="1" i="1">
                <a:solidFill>
                  <a:srgbClr val="005A9E"/>
                </a:solidFill>
                <a:latin typeface="Courier"/>
                <a:ea typeface="Courier"/>
                <a:cs typeface="Courier"/>
                <a:sym typeface="Courier"/>
              </a:rPr>
              <a:t>/* Interface version requested */</a:t>
            </a:r>
            <a:endParaRPr sz="1400">
              <a:solidFill>
                <a:srgbClr val="005A9E"/>
              </a:solidFill>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008F00"/>
                </a:solidFill>
                <a:latin typeface="Courier"/>
                <a:ea typeface="Courier"/>
                <a:cs typeface="Courier"/>
                <a:sym typeface="Courier"/>
              </a:rPr>
              <a:t>NULL</a:t>
            </a:r>
            <a:r>
              <a:rPr sz="1400">
                <a:latin typeface="Courier"/>
                <a:ea typeface="Courier"/>
                <a:cs typeface="Courier"/>
                <a:sym typeface="Courier"/>
              </a:rPr>
              <a:t>,         </a:t>
            </a:r>
            <a:r>
              <a:rPr sz="1400" b="1" i="1">
                <a:latin typeface="Courier"/>
                <a:ea typeface="Courier"/>
                <a:cs typeface="Courier"/>
                <a:sym typeface="Courier"/>
              </a:rPr>
              <a:t> </a:t>
            </a:r>
            <a:r>
              <a:rPr sz="1400" b="1" i="1">
                <a:solidFill>
                  <a:srgbClr val="005A9E"/>
                </a:solidFill>
                <a:latin typeface="Courier"/>
                <a:ea typeface="Courier"/>
                <a:cs typeface="Courier"/>
                <a:sym typeface="Courier"/>
              </a:rPr>
              <a:t>/* Optional name or fabric to resolve */</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C8352B"/>
                </a:solidFill>
                <a:latin typeface="Courier"/>
                <a:ea typeface="Courier"/>
                <a:cs typeface="Courier"/>
                <a:sym typeface="Courier"/>
              </a:rPr>
              <a:t>"0"</a:t>
            </a:r>
            <a:r>
              <a:rPr sz="1400">
                <a:latin typeface="Courier"/>
                <a:ea typeface="Courier"/>
                <a:cs typeface="Courier"/>
                <a:sym typeface="Courier"/>
              </a:rPr>
              <a:t>,           </a:t>
            </a:r>
            <a:r>
              <a:rPr sz="1400" b="1" i="1">
                <a:solidFill>
                  <a:srgbClr val="005A9E"/>
                </a:solidFill>
                <a:latin typeface="Courier"/>
                <a:ea typeface="Courier"/>
                <a:cs typeface="Courier"/>
                <a:sym typeface="Courier"/>
              </a:rPr>
              <a:t>/* Service name or port number to request*/</a:t>
            </a:r>
            <a:endParaRPr sz="1400" b="1">
              <a:solidFill>
                <a:srgbClr val="005A9E"/>
              </a:solidFill>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FI_SOURCE,     </a:t>
            </a:r>
            <a:r>
              <a:rPr sz="1400" b="1" i="1">
                <a:solidFill>
                  <a:srgbClr val="005A9E"/>
                </a:solidFill>
                <a:latin typeface="Courier"/>
                <a:ea typeface="Courier"/>
                <a:cs typeface="Courier"/>
                <a:sym typeface="Courier"/>
              </a:rPr>
              <a:t>/* Flag:  node/service local address*/</a:t>
            </a:r>
            <a:endParaRPr sz="1400" b="1">
              <a:solidFill>
                <a:srgbClr val="005A9E"/>
              </a:solidFill>
              <a:latin typeface="Courier"/>
              <a:ea typeface="Courier"/>
              <a:cs typeface="Courier"/>
              <a:sym typeface="Courier"/>
            </a:endParaRP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797979"/>
                </a:solidFill>
                <a:latin typeface="Courier"/>
                <a:ea typeface="Courier"/>
                <a:cs typeface="Courier"/>
                <a:sym typeface="Courier"/>
              </a:rPr>
              <a:t>&amp;</a:t>
            </a:r>
            <a:r>
              <a:rPr sz="1400">
                <a:latin typeface="Courier"/>
                <a:ea typeface="Courier"/>
                <a:cs typeface="Courier"/>
                <a:sym typeface="Courier"/>
              </a:rPr>
              <a:t>hints,        </a:t>
            </a:r>
            <a:r>
              <a:rPr sz="1400" b="1" i="1">
                <a:solidFill>
                  <a:srgbClr val="005A9E"/>
                </a:solidFill>
                <a:latin typeface="Courier"/>
                <a:ea typeface="Courier"/>
                <a:cs typeface="Courier"/>
                <a:sym typeface="Courier"/>
              </a:rPr>
              <a:t>/* In:  Hints to filter available providers*/</a:t>
            </a:r>
          </a:p>
          <a:p>
            <a:pPr lvl="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sz="1400">
                <a:latin typeface="Courier"/>
                <a:ea typeface="Courier"/>
                <a:cs typeface="Courier"/>
                <a:sym typeface="Courier"/>
              </a:rPr>
              <a:t>                       </a:t>
            </a:r>
            <a:r>
              <a:rPr sz="1400">
                <a:solidFill>
                  <a:srgbClr val="797979"/>
                </a:solidFill>
                <a:latin typeface="Courier"/>
                <a:ea typeface="Courier"/>
                <a:cs typeface="Courier"/>
                <a:sym typeface="Courier"/>
              </a:rPr>
              <a:t>&amp;</a:t>
            </a:r>
            <a:r>
              <a:rPr sz="1400">
                <a:latin typeface="Courier"/>
                <a:ea typeface="Courier"/>
                <a:cs typeface="Courier"/>
                <a:sym typeface="Courier"/>
              </a:rPr>
              <a:t>p_info));     </a:t>
            </a:r>
            <a:r>
              <a:rPr sz="1400" b="1" i="1">
                <a:solidFill>
                  <a:srgbClr val="005A9E"/>
                </a:solidFill>
                <a:latin typeface="Courier"/>
                <a:ea typeface="Courier"/>
                <a:cs typeface="Courier"/>
                <a:sym typeface="Courier"/>
              </a:rPr>
              <a:t>/* Out: List of providers that match hints */</a:t>
            </a:r>
          </a:p>
        </p:txBody>
      </p:sp>
    </p:spTree>
  </p:cSld>
  <p:clrMapOvr>
    <a:masterClrMapping/>
  </p:clrMapOvr>
  <p:transition xmlns:p14="http://schemas.microsoft.com/office/powerpoint/2010/main" spd="med"/>
</p:sld>
</file>

<file path=ppt/theme/theme1.xml><?xml version="1.0" encoding="utf-8"?>
<a:theme xmlns:a="http://schemas.openxmlformats.org/drawingml/2006/main" name="Default">
  <a:themeElements>
    <a:clrScheme name="Default">
      <a:dk1>
        <a:srgbClr val="000000"/>
      </a:dk1>
      <a:lt1>
        <a:srgbClr val="0071C5"/>
      </a:lt1>
      <a:dk2>
        <a:srgbClr val="A7A7A7"/>
      </a:dk2>
      <a:lt2>
        <a:srgbClr val="535353"/>
      </a:lt2>
      <a:accent1>
        <a:srgbClr val="0071C5"/>
      </a:accent1>
      <a:accent2>
        <a:srgbClr val="00AEEF"/>
      </a:accent2>
      <a:accent3>
        <a:srgbClr val="8DC8E8"/>
      </a:accent3>
      <a:accent4>
        <a:srgbClr val="FFDA00"/>
      </a:accent4>
      <a:accent5>
        <a:srgbClr val="FDB813"/>
      </a:accent5>
      <a:accent6>
        <a:srgbClr val="A6CE39"/>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71C5"/>
          </a:solidFill>
          <a:prstDash val="solid"/>
          <a:bevel/>
        </a:ln>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Intel Clear"/>
            <a:ea typeface="Intel Clear"/>
            <a:cs typeface="Intel Clear"/>
            <a:sym typeface="Intel Cle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71C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Intel Clear"/>
            <a:ea typeface="Intel Clear"/>
            <a:cs typeface="Intel Clear"/>
            <a:sym typeface="Intel Cle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71C5"/>
      </a:accent1>
      <a:accent2>
        <a:srgbClr val="00AEEF"/>
      </a:accent2>
      <a:accent3>
        <a:srgbClr val="8DC8E8"/>
      </a:accent3>
      <a:accent4>
        <a:srgbClr val="FFDA00"/>
      </a:accent4>
      <a:accent5>
        <a:srgbClr val="FDB813"/>
      </a:accent5>
      <a:accent6>
        <a:srgbClr val="A6CE39"/>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71C5"/>
          </a:solidFill>
          <a:prstDash val="solid"/>
          <a:bevel/>
        </a:ln>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Intel Clear"/>
            <a:ea typeface="Intel Clear"/>
            <a:cs typeface="Intel Clear"/>
            <a:sym typeface="Intel Cle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71C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Intel Clear"/>
            <a:ea typeface="Intel Clear"/>
            <a:cs typeface="Intel Clear"/>
            <a:sym typeface="Intel Cle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5213</Words>
  <Application>Microsoft Macintosh PowerPoint</Application>
  <PresentationFormat>On-screen Show (4:3)</PresentationFormat>
  <Paragraphs>621</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Default</vt:lpstr>
      <vt:lpstr>OFIWG Scalable Fabrics Tutorial: Building OpenSHMEM</vt:lpstr>
      <vt:lpstr>Legal Disclaimer &amp; Optimization Notice</vt:lpstr>
      <vt:lpstr>SFI is an Application Centric Framework</vt:lpstr>
      <vt:lpstr>SFI Architecture</vt:lpstr>
      <vt:lpstr>Tutorial:  Explore OpenSHMEM to SFI Mappings</vt:lpstr>
      <vt:lpstr>OpenSHMEM to SFI Mapping</vt:lpstr>
      <vt:lpstr>Initialization:  shmem.c library stubs</vt:lpstr>
      <vt:lpstr>Initialization:  Process Manager</vt:lpstr>
      <vt:lpstr>Initialization:  Query SFI for RMA</vt:lpstr>
      <vt:lpstr>Initialization:  What about tagged?</vt:lpstr>
      <vt:lpstr>Initialization:  Fabric and Domain</vt:lpstr>
      <vt:lpstr>Initialization:  Create the Endpoints</vt:lpstr>
      <vt:lpstr>Initialization:  Create Objects:  Counters</vt:lpstr>
      <vt:lpstr>Initialization:  Create Objects:  Completion Queues, Address Vector</vt:lpstr>
      <vt:lpstr>Initialization:  Create Objects:  Memory Region</vt:lpstr>
      <vt:lpstr>Initialization:  Bind to Associate Objects</vt:lpstr>
      <vt:lpstr>Initialization:  Enable the Endpoints and Exchange AV Information</vt:lpstr>
      <vt:lpstr>Initialization:  Map the Exchanged Address Names</vt:lpstr>
      <vt:lpstr>Symmetric Heap</vt:lpstr>
      <vt:lpstr>Symmetric Heap Allocator</vt:lpstr>
      <vt:lpstr>Collectives</vt:lpstr>
      <vt:lpstr>Tagged Point to Point (for Collectives)</vt:lpstr>
      <vt:lpstr>Contexts, Requests and Callbacks</vt:lpstr>
      <vt:lpstr>Polling For Completions</vt:lpstr>
      <vt:lpstr>Finally.  SHMEM Put</vt:lpstr>
      <vt:lpstr>Remote Target Synchronization</vt:lpstr>
      <vt:lpstr>Notes on Inlining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OFIWG Scalable Fabrics Tutorial: Building OpenSHMEM</dc:title>
  <cp:lastModifiedBy>Charles J Archer</cp:lastModifiedBy>
  <cp:revision>1</cp:revision>
  <dcterms:modified xsi:type="dcterms:W3CDTF">2014-11-14T18:49:24Z</dcterms:modified>
</cp:coreProperties>
</file>