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2" r:id="rId3"/>
    <p:sldId id="257" r:id="rId4"/>
    <p:sldId id="258" r:id="rId5"/>
    <p:sldId id="264" r:id="rId6"/>
    <p:sldId id="265" r:id="rId7"/>
    <p:sldId id="266" r:id="rId8"/>
    <p:sldId id="267" r:id="rId9"/>
    <p:sldId id="259" r:id="rId10"/>
    <p:sldId id="260" r:id="rId11"/>
    <p:sldId id="286" r:id="rId12"/>
    <p:sldId id="261" r:id="rId13"/>
    <p:sldId id="269" r:id="rId14"/>
    <p:sldId id="270" r:id="rId15"/>
    <p:sldId id="271" r:id="rId16"/>
    <p:sldId id="276" r:id="rId17"/>
    <p:sldId id="277" r:id="rId18"/>
    <p:sldId id="263" r:id="rId19"/>
    <p:sldId id="273" r:id="rId20"/>
    <p:sldId id="274" r:id="rId21"/>
    <p:sldId id="268" r:id="rId22"/>
    <p:sldId id="278" r:id="rId23"/>
    <p:sldId id="279" r:id="rId24"/>
    <p:sldId id="280" r:id="rId25"/>
    <p:sldId id="281"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4660"/>
  </p:normalViewPr>
  <p:slideViewPr>
    <p:cSldViewPr>
      <p:cViewPr varScale="1">
        <p:scale>
          <a:sx n="84" d="100"/>
          <a:sy n="84" d="100"/>
        </p:scale>
        <p:origin x="-140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11/10/2014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11/10/2014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11/10/2014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11/10/2014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11/10/2014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11/10/2014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11/10/2014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tatic.googleusercontent.com/media/research.google.com/en/pubs/archive/42967.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concurrencyfreaks.blogspot.fr/2014/07/cllelectedunlink-lock-free-list-with.html" TargetMode="External"/><Relationship Id="rId3" Type="http://schemas.openxmlformats.org/officeDocument/2006/relationships/hyperlink" Target="http://concurrencyfreaks.blogspot.fr/2014/07/lock-free-definitions-galore.html" TargetMode="External"/><Relationship Id="rId7" Type="http://schemas.openxmlformats.org/officeDocument/2006/relationships/hyperlink" Target="http://concurrencyfreaks.blogspot.fr/2014/06/cllelectedunlink-lock-free-list-with.html" TargetMode="External"/><Relationship Id="rId2" Type="http://schemas.openxmlformats.org/officeDocument/2006/relationships/hyperlink" Target="http://concurrencyfreaks.blogspot.fr/2013/05/lock-free-and-wait-free-definition-and.html" TargetMode="External"/><Relationship Id="rId1" Type="http://schemas.openxmlformats.org/officeDocument/2006/relationships/slideLayout" Target="../slideLayouts/slideLayout2.xml"/><Relationship Id="rId6" Type="http://schemas.openxmlformats.org/officeDocument/2006/relationships/hyperlink" Target="http://static.googleusercontent.com/media/research.google.com/en/pubs/archive/42967.pdf" TargetMode="External"/><Relationship Id="rId5" Type="http://schemas.openxmlformats.org/officeDocument/2006/relationships/hyperlink" Target="http://docs.oracle.com/javase/specs/jvms/se5.0/html/Threads.doc.html" TargetMode="External"/><Relationship Id="rId4" Type="http://schemas.openxmlformats.org/officeDocument/2006/relationships/hyperlink" Target="http://en.cppreference.com/w/cpp/atomic/memory_orde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pramalhe/ConcurrencyFreaks/blob/master/Java/com/concurrencyfreaks/list/ConcurrentLinkedQueueRelaxed.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research.ibm.com/people/m/michael/podc-1996.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pramalhe/ConcurrencyFreaks/blob/master/Java/com/concurrencyfreaks/list/CLLElectedUnlink.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Relaxed traversals in </a:t>
            </a:r>
            <a:r>
              <a:rPr lang="en-US" dirty="0" err="1" smtClean="0"/>
              <a:t>ConcurrentLinkedQueue</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Pedro </a:t>
            </a:r>
            <a:r>
              <a:rPr lang="en-US" dirty="0" err="1" smtClean="0"/>
              <a:t>Ramalhete</a:t>
            </a:r>
            <a:endParaRPr lang="en-US" dirty="0" smtClean="0"/>
          </a:p>
          <a:p>
            <a:r>
              <a:rPr lang="en-US" dirty="0" err="1" smtClean="0"/>
              <a:t>Andreia</a:t>
            </a:r>
            <a:r>
              <a:rPr lang="en-US" dirty="0" smtClean="0"/>
              <a:t> </a:t>
            </a:r>
            <a:r>
              <a:rPr lang="en-US" dirty="0" err="1" smtClean="0"/>
              <a:t>Correia</a:t>
            </a:r>
            <a:endParaRPr lang="en-US" dirty="0" smtClean="0"/>
          </a:p>
          <a:p>
            <a:r>
              <a:rPr lang="en-US" sz="1900" dirty="0" smtClean="0"/>
              <a:t>November 2014</a:t>
            </a:r>
            <a:endParaRPr lang="en-US" sz="1900" dirty="0"/>
          </a:p>
        </p:txBody>
      </p:sp>
    </p:spTree>
    <p:extLst>
      <p:ext uri="{BB962C8B-B14F-4D97-AF65-F5344CB8AC3E}">
        <p14:creationId xmlns:p14="http://schemas.microsoft.com/office/powerpoint/2010/main" val="4058058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3471672"/>
          </a:xfrm>
        </p:spPr>
        <p:txBody>
          <a:bodyPr>
            <a:normAutofit/>
          </a:bodyPr>
          <a:lstStyle/>
          <a:p>
            <a:r>
              <a:rPr lang="en-US" sz="1600" dirty="0" smtClean="0"/>
              <a:t>There are only two possible state for </a:t>
            </a:r>
            <a:r>
              <a:rPr lang="en-US" sz="1600" dirty="0" smtClean="0">
                <a:latin typeface="Consolas" panose="020B0609020204030204" pitchFamily="49" charset="0"/>
                <a:cs typeface="Consolas" panose="020B0609020204030204" pitchFamily="49" charset="0"/>
              </a:rPr>
              <a:t>item</a:t>
            </a:r>
            <a:r>
              <a:rPr lang="en-US" sz="1600" dirty="0" smtClean="0"/>
              <a:t>: either a valid non-null object, or null</a:t>
            </a:r>
          </a:p>
          <a:p>
            <a:r>
              <a:rPr lang="en-US" sz="1600" dirty="0" smtClean="0"/>
              <a:t>When the value of item transitions to null it can no longer go back.</a:t>
            </a:r>
          </a:p>
          <a:p>
            <a:r>
              <a:rPr lang="en-US" sz="1600" dirty="0" smtClean="0"/>
              <a:t>When the item is read using a relaxed load, three things can happen:</a:t>
            </a:r>
          </a:p>
          <a:p>
            <a:pPr lvl="1"/>
            <a:r>
              <a:rPr lang="en-US" sz="1200" dirty="0" smtClean="0"/>
              <a:t>if it is </a:t>
            </a:r>
            <a:r>
              <a:rPr lang="en-US" sz="1200" b="1" dirty="0" smtClean="0"/>
              <a:t>null</a:t>
            </a:r>
            <a:r>
              <a:rPr lang="en-US" sz="1200" dirty="0" smtClean="0"/>
              <a:t>, then it means that this node has been logically </a:t>
            </a:r>
            <a:r>
              <a:rPr lang="en-US" sz="1200" dirty="0"/>
              <a:t>removed, but under special circumstances, there may be re-ordering of instructions, so we need to check again with an acquire-load that it is really null</a:t>
            </a:r>
            <a:r>
              <a:rPr lang="en-US" sz="1200" dirty="0" smtClean="0"/>
              <a:t>;</a:t>
            </a:r>
          </a:p>
          <a:p>
            <a:pPr lvl="1"/>
            <a:r>
              <a:rPr lang="en-US" sz="1200" dirty="0" smtClean="0"/>
              <a:t>if it is </a:t>
            </a:r>
            <a:r>
              <a:rPr lang="en-US" sz="1200" b="1" dirty="0" smtClean="0"/>
              <a:t>non-null</a:t>
            </a:r>
            <a:r>
              <a:rPr lang="en-US" sz="1200" dirty="0" smtClean="0"/>
              <a:t> and it does </a:t>
            </a:r>
            <a:r>
              <a:rPr lang="en-US" sz="1200" b="1" dirty="0" smtClean="0"/>
              <a:t>not match</a:t>
            </a:r>
            <a:r>
              <a:rPr lang="en-US" sz="1200" dirty="0" smtClean="0"/>
              <a:t> the item we’re looking for, we don’t care and can continue to the next node;</a:t>
            </a:r>
          </a:p>
          <a:p>
            <a:pPr lvl="1"/>
            <a:r>
              <a:rPr lang="en-US" sz="1200" dirty="0" smtClean="0"/>
              <a:t>If it is </a:t>
            </a:r>
            <a:r>
              <a:rPr lang="en-US" sz="1200" b="1" dirty="0" smtClean="0"/>
              <a:t>non-null</a:t>
            </a:r>
            <a:r>
              <a:rPr lang="en-US" sz="1200" dirty="0" smtClean="0"/>
              <a:t> and it </a:t>
            </a:r>
            <a:r>
              <a:rPr lang="en-US" sz="1200" b="1" dirty="0" smtClean="0"/>
              <a:t>matches</a:t>
            </a:r>
            <a:r>
              <a:rPr lang="en-US" sz="1200" dirty="0" smtClean="0"/>
              <a:t> the item we’re looking for, it may happen that this node has been already marked for removal but the relaxed load is not enough to see the latest state, so we must re-load the </a:t>
            </a:r>
            <a:r>
              <a:rPr lang="en-US" sz="1200" dirty="0" smtClean="0">
                <a:latin typeface="Consolas" panose="020B0609020204030204" pitchFamily="49" charset="0"/>
                <a:cs typeface="Consolas" panose="020B0609020204030204" pitchFamily="49" charset="0"/>
              </a:rPr>
              <a:t>item</a:t>
            </a:r>
            <a:r>
              <a:rPr lang="en-US" sz="1200" dirty="0" smtClean="0"/>
              <a:t> using an acquire-load to determine if it is still non-null.</a:t>
            </a:r>
          </a:p>
          <a:p>
            <a:endParaRPr lang="en-US" sz="1600" dirty="0" smtClean="0"/>
          </a:p>
          <a:p>
            <a:r>
              <a:rPr lang="en-US" sz="1600" dirty="0" smtClean="0"/>
              <a:t>Actually, there is another state before the non-null item, before the constructor of </a:t>
            </a:r>
            <a:r>
              <a:rPr lang="en-US" sz="1600" dirty="0" smtClean="0">
                <a:latin typeface="Consolas" panose="020B0609020204030204" pitchFamily="49" charset="0"/>
                <a:cs typeface="Consolas" panose="020B0609020204030204" pitchFamily="49" charset="0"/>
              </a:rPr>
              <a:t>Node</a:t>
            </a:r>
            <a:r>
              <a:rPr lang="en-US" sz="1600" dirty="0" smtClean="0"/>
              <a:t> sets the variable </a:t>
            </a:r>
            <a:r>
              <a:rPr lang="en-US" sz="1600" dirty="0" smtClean="0">
                <a:latin typeface="Consolas" panose="020B0609020204030204" pitchFamily="49" charset="0"/>
                <a:cs typeface="Consolas" panose="020B0609020204030204" pitchFamily="49" charset="0"/>
              </a:rPr>
              <a:t>item</a:t>
            </a:r>
            <a:r>
              <a:rPr lang="en-US" sz="1600" dirty="0" smtClean="0"/>
              <a:t>, but this state is never visible to other threads.</a:t>
            </a:r>
            <a:endParaRPr lang="en-US" sz="1600" dirty="0"/>
          </a:p>
        </p:txBody>
      </p:sp>
      <p:sp>
        <p:nvSpPr>
          <p:cNvPr id="2" name="Title 1"/>
          <p:cNvSpPr>
            <a:spLocks noGrp="1"/>
          </p:cNvSpPr>
          <p:nvPr>
            <p:ph type="title"/>
          </p:nvPr>
        </p:nvSpPr>
        <p:spPr/>
        <p:txBody>
          <a:bodyPr>
            <a:normAutofit/>
          </a:bodyPr>
          <a:lstStyle/>
          <a:p>
            <a:r>
              <a:rPr lang="en-US" dirty="0" smtClean="0"/>
              <a:t>State machine for </a:t>
            </a:r>
            <a:r>
              <a:rPr lang="en-US" dirty="0">
                <a:latin typeface="Consolas" panose="020B0609020204030204" pitchFamily="49" charset="0"/>
                <a:cs typeface="Consolas" panose="020B0609020204030204" pitchFamily="49" charset="0"/>
              </a:rPr>
              <a:t>item</a:t>
            </a:r>
            <a:endParaRPr lang="en-US" dirty="0"/>
          </a:p>
        </p:txBody>
      </p:sp>
      <p:sp>
        <p:nvSpPr>
          <p:cNvPr id="4" name="Oval 3"/>
          <p:cNvSpPr/>
          <p:nvPr/>
        </p:nvSpPr>
        <p:spPr>
          <a:xfrm>
            <a:off x="7010400" y="59436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a:t>
            </a:r>
            <a:endParaRPr lang="en-US" dirty="0"/>
          </a:p>
        </p:txBody>
      </p:sp>
      <p:sp>
        <p:nvSpPr>
          <p:cNvPr id="5" name="Oval 4"/>
          <p:cNvSpPr/>
          <p:nvPr/>
        </p:nvSpPr>
        <p:spPr>
          <a:xfrm>
            <a:off x="4419600" y="5940582"/>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non-null item</a:t>
            </a:r>
            <a:endParaRPr lang="en-US" dirty="0"/>
          </a:p>
        </p:txBody>
      </p:sp>
      <p:cxnSp>
        <p:nvCxnSpPr>
          <p:cNvPr id="7" name="Straight Arrow Connector 6"/>
          <p:cNvCxnSpPr>
            <a:stCxn id="5" idx="6"/>
            <a:endCxn id="4" idx="2"/>
          </p:cNvCxnSpPr>
          <p:nvPr/>
        </p:nvCxnSpPr>
        <p:spPr>
          <a:xfrm>
            <a:off x="6172200" y="6245382"/>
            <a:ext cx="838200" cy="301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592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State machine for </a:t>
            </a:r>
            <a:r>
              <a:rPr lang="en-US" sz="3200" dirty="0" smtClean="0">
                <a:latin typeface="Consolas" panose="020B0609020204030204" pitchFamily="49" charset="0"/>
                <a:cs typeface="Consolas" panose="020B0609020204030204" pitchFamily="49" charset="0"/>
              </a:rPr>
              <a:t>item </a:t>
            </a:r>
            <a:r>
              <a:rPr lang="en-US" sz="3200" dirty="0"/>
              <a:t>and relaxed </a:t>
            </a:r>
            <a:r>
              <a:rPr lang="en-US" sz="3200" dirty="0" smtClean="0"/>
              <a:t>loads when searching for item Z</a:t>
            </a:r>
            <a:endParaRPr lang="en-US" sz="3200" dirty="0"/>
          </a:p>
        </p:txBody>
      </p:sp>
      <p:sp>
        <p:nvSpPr>
          <p:cNvPr id="4" name="Oval 3"/>
          <p:cNvSpPr/>
          <p:nvPr/>
        </p:nvSpPr>
        <p:spPr>
          <a:xfrm>
            <a:off x="2001124" y="3200400"/>
            <a:ext cx="894476"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null</a:t>
            </a:r>
            <a:endParaRPr lang="en-US" dirty="0"/>
          </a:p>
        </p:txBody>
      </p:sp>
      <p:sp>
        <p:nvSpPr>
          <p:cNvPr id="5" name="Oval 4"/>
          <p:cNvSpPr/>
          <p:nvPr/>
        </p:nvSpPr>
        <p:spPr>
          <a:xfrm>
            <a:off x="211248" y="2590800"/>
            <a:ext cx="1312752"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item B</a:t>
            </a:r>
            <a:endParaRPr lang="en-US" sz="1600" dirty="0"/>
          </a:p>
        </p:txBody>
      </p:sp>
      <p:cxnSp>
        <p:nvCxnSpPr>
          <p:cNvPr id="7" name="Straight Arrow Connector 6"/>
          <p:cNvCxnSpPr>
            <a:stCxn id="5" idx="6"/>
            <a:endCxn id="4" idx="2"/>
          </p:cNvCxnSpPr>
          <p:nvPr/>
        </p:nvCxnSpPr>
        <p:spPr>
          <a:xfrm>
            <a:off x="1524000" y="2895600"/>
            <a:ext cx="477124" cy="60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11248" y="1749582"/>
            <a:ext cx="1312752"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item A</a:t>
            </a:r>
            <a:endParaRPr lang="en-US" sz="1600" dirty="0"/>
          </a:p>
        </p:txBody>
      </p:sp>
      <p:sp>
        <p:nvSpPr>
          <p:cNvPr id="13" name="Oval 12"/>
          <p:cNvSpPr/>
          <p:nvPr/>
        </p:nvSpPr>
        <p:spPr>
          <a:xfrm>
            <a:off x="211248" y="3541414"/>
            <a:ext cx="1312752"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item C</a:t>
            </a:r>
            <a:endParaRPr lang="en-US" sz="1600" dirty="0"/>
          </a:p>
        </p:txBody>
      </p:sp>
      <p:sp>
        <p:nvSpPr>
          <p:cNvPr id="15" name="Oval 14"/>
          <p:cNvSpPr/>
          <p:nvPr/>
        </p:nvSpPr>
        <p:spPr>
          <a:xfrm>
            <a:off x="211248" y="5486400"/>
            <a:ext cx="1312752"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item Z</a:t>
            </a:r>
            <a:endParaRPr lang="en-US" sz="1600" dirty="0"/>
          </a:p>
        </p:txBody>
      </p:sp>
      <p:sp>
        <p:nvSpPr>
          <p:cNvPr id="16" name="TextBox 15"/>
          <p:cNvSpPr txBox="1"/>
          <p:nvPr/>
        </p:nvSpPr>
        <p:spPr>
          <a:xfrm>
            <a:off x="533400" y="4571999"/>
            <a:ext cx="1066800" cy="461665"/>
          </a:xfrm>
          <a:prstGeom prst="rect">
            <a:avLst/>
          </a:prstGeom>
          <a:noFill/>
        </p:spPr>
        <p:txBody>
          <a:bodyPr wrap="square" rtlCol="0">
            <a:spAutoFit/>
          </a:bodyPr>
          <a:lstStyle/>
          <a:p>
            <a:r>
              <a:rPr lang="en-US" sz="2400" b="1" dirty="0" smtClean="0"/>
              <a:t>…</a:t>
            </a:r>
            <a:endParaRPr lang="en-US" sz="2400" b="1" dirty="0"/>
          </a:p>
        </p:txBody>
      </p:sp>
      <p:cxnSp>
        <p:nvCxnSpPr>
          <p:cNvPr id="18" name="Straight Arrow Connector 17"/>
          <p:cNvCxnSpPr>
            <a:stCxn id="9" idx="6"/>
            <a:endCxn id="4" idx="1"/>
          </p:cNvCxnSpPr>
          <p:nvPr/>
        </p:nvCxnSpPr>
        <p:spPr>
          <a:xfrm>
            <a:off x="1524000" y="2054382"/>
            <a:ext cx="608117" cy="12352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6"/>
            <a:endCxn id="4" idx="3"/>
          </p:cNvCxnSpPr>
          <p:nvPr/>
        </p:nvCxnSpPr>
        <p:spPr>
          <a:xfrm flipV="1">
            <a:off x="1524000" y="3720726"/>
            <a:ext cx="608117" cy="1254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6"/>
            <a:endCxn id="4" idx="4"/>
          </p:cNvCxnSpPr>
          <p:nvPr/>
        </p:nvCxnSpPr>
        <p:spPr>
          <a:xfrm flipV="1">
            <a:off x="1524000" y="3810000"/>
            <a:ext cx="924362" cy="1981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230986" y="3877413"/>
            <a:ext cx="4343400" cy="830997"/>
          </a:xfrm>
          <a:prstGeom prst="rect">
            <a:avLst/>
          </a:prstGeom>
          <a:noFill/>
        </p:spPr>
        <p:txBody>
          <a:bodyPr wrap="square" rtlCol="0">
            <a:spAutoFit/>
          </a:bodyPr>
          <a:lstStyle/>
          <a:p>
            <a:r>
              <a:rPr lang="en-US" sz="1600" dirty="0" smtClean="0"/>
              <a:t>Relaxed load of item returns item Z.</a:t>
            </a:r>
          </a:p>
          <a:p>
            <a:r>
              <a:rPr lang="en-US" sz="1600" dirty="0" smtClean="0"/>
              <a:t>Possible states are item Z or null.</a:t>
            </a:r>
          </a:p>
          <a:p>
            <a:r>
              <a:rPr lang="en-US" sz="1600" dirty="0" smtClean="0"/>
              <a:t>We must re-load to if is it really Z.</a:t>
            </a:r>
            <a:endParaRPr lang="en-US" sz="1600" dirty="0"/>
          </a:p>
        </p:txBody>
      </p:sp>
      <p:sp>
        <p:nvSpPr>
          <p:cNvPr id="46" name="TextBox 45"/>
          <p:cNvSpPr txBox="1"/>
          <p:nvPr/>
        </p:nvSpPr>
        <p:spPr>
          <a:xfrm>
            <a:off x="4129888" y="2215422"/>
            <a:ext cx="5004304" cy="584775"/>
          </a:xfrm>
          <a:prstGeom prst="rect">
            <a:avLst/>
          </a:prstGeom>
          <a:noFill/>
        </p:spPr>
        <p:txBody>
          <a:bodyPr wrap="square" rtlCol="0">
            <a:spAutoFit/>
          </a:bodyPr>
          <a:lstStyle/>
          <a:p>
            <a:r>
              <a:rPr lang="en-US" sz="1600" dirty="0" smtClean="0"/>
              <a:t>Relaxed load of item returns an item not Z.</a:t>
            </a:r>
          </a:p>
          <a:p>
            <a:r>
              <a:rPr lang="en-US" sz="1600" dirty="0" smtClean="0"/>
              <a:t>Possible states are the item read or null</a:t>
            </a:r>
            <a:endParaRPr lang="en-US" sz="1600" dirty="0"/>
          </a:p>
        </p:txBody>
      </p:sp>
      <p:sp>
        <p:nvSpPr>
          <p:cNvPr id="47" name="TextBox 46"/>
          <p:cNvSpPr txBox="1"/>
          <p:nvPr/>
        </p:nvSpPr>
        <p:spPr>
          <a:xfrm>
            <a:off x="4135169" y="5265003"/>
            <a:ext cx="5004304" cy="830997"/>
          </a:xfrm>
          <a:prstGeom prst="rect">
            <a:avLst/>
          </a:prstGeom>
          <a:noFill/>
        </p:spPr>
        <p:txBody>
          <a:bodyPr wrap="square" rtlCol="0">
            <a:spAutoFit/>
          </a:bodyPr>
          <a:lstStyle/>
          <a:p>
            <a:r>
              <a:rPr lang="en-US" sz="1600" dirty="0" smtClean="0"/>
              <a:t>Relaxed load of item returns null.</a:t>
            </a:r>
          </a:p>
          <a:p>
            <a:r>
              <a:rPr lang="en-US" sz="1600" dirty="0" smtClean="0"/>
              <a:t>Possible states are any. </a:t>
            </a:r>
          </a:p>
          <a:p>
            <a:r>
              <a:rPr lang="en-US" sz="1600" dirty="0" smtClean="0"/>
              <a:t>We must re-load with volatile to see if it is Z.</a:t>
            </a:r>
            <a:endParaRPr lang="en-US" sz="1600" dirty="0"/>
          </a:p>
        </p:txBody>
      </p:sp>
      <p:sp>
        <p:nvSpPr>
          <p:cNvPr id="51" name="Freeform 50"/>
          <p:cNvSpPr/>
          <p:nvPr/>
        </p:nvSpPr>
        <p:spPr>
          <a:xfrm>
            <a:off x="24615" y="2951430"/>
            <a:ext cx="3270846" cy="3494637"/>
          </a:xfrm>
          <a:custGeom>
            <a:avLst/>
            <a:gdLst>
              <a:gd name="connsiteX0" fmla="*/ 237935 w 3270846"/>
              <a:gd name="connsiteY0" fmla="*/ 2353901 h 3494637"/>
              <a:gd name="connsiteX1" fmla="*/ 536700 w 3270846"/>
              <a:gd name="connsiteY1" fmla="*/ 2344847 h 3494637"/>
              <a:gd name="connsiteX2" fmla="*/ 618181 w 3270846"/>
              <a:gd name="connsiteY2" fmla="*/ 2326740 h 3494637"/>
              <a:gd name="connsiteX3" fmla="*/ 726823 w 3270846"/>
              <a:gd name="connsiteY3" fmla="*/ 2317687 h 3494637"/>
              <a:gd name="connsiteX4" fmla="*/ 799250 w 3270846"/>
              <a:gd name="connsiteY4" fmla="*/ 2299580 h 3494637"/>
              <a:gd name="connsiteX5" fmla="*/ 853571 w 3270846"/>
              <a:gd name="connsiteY5" fmla="*/ 2281473 h 3494637"/>
              <a:gd name="connsiteX6" fmla="*/ 907892 w 3270846"/>
              <a:gd name="connsiteY6" fmla="*/ 2263366 h 3494637"/>
              <a:gd name="connsiteX7" fmla="*/ 953159 w 3270846"/>
              <a:gd name="connsiteY7" fmla="*/ 2245259 h 3494637"/>
              <a:gd name="connsiteX8" fmla="*/ 1052747 w 3270846"/>
              <a:gd name="connsiteY8" fmla="*/ 2172831 h 3494637"/>
              <a:gd name="connsiteX9" fmla="*/ 1079908 w 3270846"/>
              <a:gd name="connsiteY9" fmla="*/ 2163778 h 3494637"/>
              <a:gd name="connsiteX10" fmla="*/ 1107068 w 3270846"/>
              <a:gd name="connsiteY10" fmla="*/ 2145671 h 3494637"/>
              <a:gd name="connsiteX11" fmla="*/ 1197603 w 3270846"/>
              <a:gd name="connsiteY11" fmla="*/ 2091350 h 3494637"/>
              <a:gd name="connsiteX12" fmla="*/ 1251924 w 3270846"/>
              <a:gd name="connsiteY12" fmla="*/ 2064190 h 3494637"/>
              <a:gd name="connsiteX13" fmla="*/ 1306244 w 3270846"/>
              <a:gd name="connsiteY13" fmla="*/ 2037029 h 3494637"/>
              <a:gd name="connsiteX14" fmla="*/ 1360565 w 3270846"/>
              <a:gd name="connsiteY14" fmla="*/ 2000816 h 3494637"/>
              <a:gd name="connsiteX15" fmla="*/ 1387726 w 3270846"/>
              <a:gd name="connsiteY15" fmla="*/ 1982709 h 3494637"/>
              <a:gd name="connsiteX16" fmla="*/ 1451100 w 3270846"/>
              <a:gd name="connsiteY16" fmla="*/ 1928388 h 3494637"/>
              <a:gd name="connsiteX17" fmla="*/ 1505421 w 3270846"/>
              <a:gd name="connsiteY17" fmla="*/ 1874067 h 3494637"/>
              <a:gd name="connsiteX18" fmla="*/ 1541635 w 3270846"/>
              <a:gd name="connsiteY18" fmla="*/ 1837853 h 3494637"/>
              <a:gd name="connsiteX19" fmla="*/ 1568795 w 3270846"/>
              <a:gd name="connsiteY19" fmla="*/ 1792586 h 3494637"/>
              <a:gd name="connsiteX20" fmla="*/ 1577848 w 3270846"/>
              <a:gd name="connsiteY20" fmla="*/ 1765425 h 3494637"/>
              <a:gd name="connsiteX21" fmla="*/ 1614062 w 3270846"/>
              <a:gd name="connsiteY21" fmla="*/ 1729212 h 3494637"/>
              <a:gd name="connsiteX22" fmla="*/ 1668383 w 3270846"/>
              <a:gd name="connsiteY22" fmla="*/ 1692998 h 3494637"/>
              <a:gd name="connsiteX23" fmla="*/ 1686490 w 3270846"/>
              <a:gd name="connsiteY23" fmla="*/ 1665837 h 3494637"/>
              <a:gd name="connsiteX24" fmla="*/ 1713650 w 3270846"/>
              <a:gd name="connsiteY24" fmla="*/ 1647730 h 3494637"/>
              <a:gd name="connsiteX25" fmla="*/ 1722704 w 3270846"/>
              <a:gd name="connsiteY25" fmla="*/ 1557196 h 3494637"/>
              <a:gd name="connsiteX26" fmla="*/ 1731757 w 3270846"/>
              <a:gd name="connsiteY26" fmla="*/ 1502875 h 3494637"/>
              <a:gd name="connsiteX27" fmla="*/ 1749864 w 3270846"/>
              <a:gd name="connsiteY27" fmla="*/ 1204111 h 3494637"/>
              <a:gd name="connsiteX28" fmla="*/ 1767971 w 3270846"/>
              <a:gd name="connsiteY28" fmla="*/ 1095469 h 3494637"/>
              <a:gd name="connsiteX29" fmla="*/ 1777025 w 3270846"/>
              <a:gd name="connsiteY29" fmla="*/ 760491 h 3494637"/>
              <a:gd name="connsiteX30" fmla="*/ 1786078 w 3270846"/>
              <a:gd name="connsiteY30" fmla="*/ 688063 h 3494637"/>
              <a:gd name="connsiteX31" fmla="*/ 1804185 w 3270846"/>
              <a:gd name="connsiteY31" fmla="*/ 534154 h 3494637"/>
              <a:gd name="connsiteX32" fmla="*/ 1822292 w 3270846"/>
              <a:gd name="connsiteY32" fmla="*/ 434566 h 3494637"/>
              <a:gd name="connsiteX33" fmla="*/ 1831345 w 3270846"/>
              <a:gd name="connsiteY33" fmla="*/ 398352 h 3494637"/>
              <a:gd name="connsiteX34" fmla="*/ 1876613 w 3270846"/>
              <a:gd name="connsiteY34" fmla="*/ 316871 h 3494637"/>
              <a:gd name="connsiteX35" fmla="*/ 1921880 w 3270846"/>
              <a:gd name="connsiteY35" fmla="*/ 226336 h 3494637"/>
              <a:gd name="connsiteX36" fmla="*/ 1939987 w 3270846"/>
              <a:gd name="connsiteY36" fmla="*/ 199176 h 3494637"/>
              <a:gd name="connsiteX37" fmla="*/ 1994308 w 3270846"/>
              <a:gd name="connsiteY37" fmla="*/ 108641 h 3494637"/>
              <a:gd name="connsiteX38" fmla="*/ 2021468 w 3270846"/>
              <a:gd name="connsiteY38" fmla="*/ 99588 h 3494637"/>
              <a:gd name="connsiteX39" fmla="*/ 2193484 w 3270846"/>
              <a:gd name="connsiteY39" fmla="*/ 54320 h 3494637"/>
              <a:gd name="connsiteX40" fmla="*/ 2320233 w 3270846"/>
              <a:gd name="connsiteY40" fmla="*/ 9053 h 3494637"/>
              <a:gd name="connsiteX41" fmla="*/ 2356446 w 3270846"/>
              <a:gd name="connsiteY41" fmla="*/ 0 h 3494637"/>
              <a:gd name="connsiteX42" fmla="*/ 2628050 w 3270846"/>
              <a:gd name="connsiteY42" fmla="*/ 9053 h 3494637"/>
              <a:gd name="connsiteX43" fmla="*/ 2700478 w 3270846"/>
              <a:gd name="connsiteY43" fmla="*/ 36214 h 3494637"/>
              <a:gd name="connsiteX44" fmla="*/ 2763852 w 3270846"/>
              <a:gd name="connsiteY44" fmla="*/ 63374 h 3494637"/>
              <a:gd name="connsiteX45" fmla="*/ 2800066 w 3270846"/>
              <a:gd name="connsiteY45" fmla="*/ 72427 h 3494637"/>
              <a:gd name="connsiteX46" fmla="*/ 2845334 w 3270846"/>
              <a:gd name="connsiteY46" fmla="*/ 90534 h 3494637"/>
              <a:gd name="connsiteX47" fmla="*/ 2881547 w 3270846"/>
              <a:gd name="connsiteY47" fmla="*/ 99588 h 3494637"/>
              <a:gd name="connsiteX48" fmla="*/ 2944922 w 3270846"/>
              <a:gd name="connsiteY48" fmla="*/ 135802 h 3494637"/>
              <a:gd name="connsiteX49" fmla="*/ 3053563 w 3270846"/>
              <a:gd name="connsiteY49" fmla="*/ 226336 h 3494637"/>
              <a:gd name="connsiteX50" fmla="*/ 3098831 w 3270846"/>
              <a:gd name="connsiteY50" fmla="*/ 307818 h 3494637"/>
              <a:gd name="connsiteX51" fmla="*/ 3135044 w 3270846"/>
              <a:gd name="connsiteY51" fmla="*/ 362138 h 3494637"/>
              <a:gd name="connsiteX52" fmla="*/ 3153151 w 3270846"/>
              <a:gd name="connsiteY52" fmla="*/ 398352 h 3494637"/>
              <a:gd name="connsiteX53" fmla="*/ 3189365 w 3270846"/>
              <a:gd name="connsiteY53" fmla="*/ 452673 h 3494637"/>
              <a:gd name="connsiteX54" fmla="*/ 3243686 w 3270846"/>
              <a:gd name="connsiteY54" fmla="*/ 561315 h 3494637"/>
              <a:gd name="connsiteX55" fmla="*/ 3261793 w 3270846"/>
              <a:gd name="connsiteY55" fmla="*/ 624689 h 3494637"/>
              <a:gd name="connsiteX56" fmla="*/ 3270846 w 3270846"/>
              <a:gd name="connsiteY56" fmla="*/ 660903 h 3494637"/>
              <a:gd name="connsiteX57" fmla="*/ 3261793 w 3270846"/>
              <a:gd name="connsiteY57" fmla="*/ 986827 h 3494637"/>
              <a:gd name="connsiteX58" fmla="*/ 3252739 w 3270846"/>
              <a:gd name="connsiteY58" fmla="*/ 1023041 h 3494637"/>
              <a:gd name="connsiteX59" fmla="*/ 3243686 w 3270846"/>
              <a:gd name="connsiteY59" fmla="*/ 1068309 h 3494637"/>
              <a:gd name="connsiteX60" fmla="*/ 3234633 w 3270846"/>
              <a:gd name="connsiteY60" fmla="*/ 1122629 h 3494637"/>
              <a:gd name="connsiteX61" fmla="*/ 3216526 w 3270846"/>
              <a:gd name="connsiteY61" fmla="*/ 1186004 h 3494637"/>
              <a:gd name="connsiteX62" fmla="*/ 3207472 w 3270846"/>
              <a:gd name="connsiteY62" fmla="*/ 1249378 h 3494637"/>
              <a:gd name="connsiteX63" fmla="*/ 3189365 w 3270846"/>
              <a:gd name="connsiteY63" fmla="*/ 1321806 h 3494637"/>
              <a:gd name="connsiteX64" fmla="*/ 3162205 w 3270846"/>
              <a:gd name="connsiteY64" fmla="*/ 1493821 h 3494637"/>
              <a:gd name="connsiteX65" fmla="*/ 3144098 w 3270846"/>
              <a:gd name="connsiteY65" fmla="*/ 1593410 h 3494637"/>
              <a:gd name="connsiteX66" fmla="*/ 3116937 w 3270846"/>
              <a:gd name="connsiteY66" fmla="*/ 1674891 h 3494637"/>
              <a:gd name="connsiteX67" fmla="*/ 3017349 w 3270846"/>
              <a:gd name="connsiteY67" fmla="*/ 1865014 h 3494637"/>
              <a:gd name="connsiteX68" fmla="*/ 2863440 w 3270846"/>
              <a:gd name="connsiteY68" fmla="*/ 2073243 h 3494637"/>
              <a:gd name="connsiteX69" fmla="*/ 2781959 w 3270846"/>
              <a:gd name="connsiteY69" fmla="*/ 2145671 h 3494637"/>
              <a:gd name="connsiteX70" fmla="*/ 2718585 w 3270846"/>
              <a:gd name="connsiteY70" fmla="*/ 2218099 h 3494637"/>
              <a:gd name="connsiteX71" fmla="*/ 2682371 w 3270846"/>
              <a:gd name="connsiteY71" fmla="*/ 2254313 h 3494637"/>
              <a:gd name="connsiteX72" fmla="*/ 2637104 w 3270846"/>
              <a:gd name="connsiteY72" fmla="*/ 2308633 h 3494637"/>
              <a:gd name="connsiteX73" fmla="*/ 2591836 w 3270846"/>
              <a:gd name="connsiteY73" fmla="*/ 2353901 h 3494637"/>
              <a:gd name="connsiteX74" fmla="*/ 2546569 w 3270846"/>
              <a:gd name="connsiteY74" fmla="*/ 2426328 h 3494637"/>
              <a:gd name="connsiteX75" fmla="*/ 2501302 w 3270846"/>
              <a:gd name="connsiteY75" fmla="*/ 2507810 h 3494637"/>
              <a:gd name="connsiteX76" fmla="*/ 2446981 w 3270846"/>
              <a:gd name="connsiteY76" fmla="*/ 2525917 h 3494637"/>
              <a:gd name="connsiteX77" fmla="*/ 2374553 w 3270846"/>
              <a:gd name="connsiteY77" fmla="*/ 2580237 h 3494637"/>
              <a:gd name="connsiteX78" fmla="*/ 2265912 w 3270846"/>
              <a:gd name="connsiteY78" fmla="*/ 2734146 h 3494637"/>
              <a:gd name="connsiteX79" fmla="*/ 2238751 w 3270846"/>
              <a:gd name="connsiteY79" fmla="*/ 2761307 h 3494637"/>
              <a:gd name="connsiteX80" fmla="*/ 2193484 w 3270846"/>
              <a:gd name="connsiteY80" fmla="*/ 2797520 h 3494637"/>
              <a:gd name="connsiteX81" fmla="*/ 2112003 w 3270846"/>
              <a:gd name="connsiteY81" fmla="*/ 2869948 h 3494637"/>
              <a:gd name="connsiteX82" fmla="*/ 2075789 w 3270846"/>
              <a:gd name="connsiteY82" fmla="*/ 2915216 h 3494637"/>
              <a:gd name="connsiteX83" fmla="*/ 1958094 w 3270846"/>
              <a:gd name="connsiteY83" fmla="*/ 3014804 h 3494637"/>
              <a:gd name="connsiteX84" fmla="*/ 1804185 w 3270846"/>
              <a:gd name="connsiteY84" fmla="*/ 3123445 h 3494637"/>
              <a:gd name="connsiteX85" fmla="*/ 1749864 w 3270846"/>
              <a:gd name="connsiteY85" fmla="*/ 3150606 h 3494637"/>
              <a:gd name="connsiteX86" fmla="*/ 1686490 w 3270846"/>
              <a:gd name="connsiteY86" fmla="*/ 3186820 h 3494637"/>
              <a:gd name="connsiteX87" fmla="*/ 1559741 w 3270846"/>
              <a:gd name="connsiteY87" fmla="*/ 3232087 h 3494637"/>
              <a:gd name="connsiteX88" fmla="*/ 1496367 w 3270846"/>
              <a:gd name="connsiteY88" fmla="*/ 3250194 h 3494637"/>
              <a:gd name="connsiteX89" fmla="*/ 1432993 w 3270846"/>
              <a:gd name="connsiteY89" fmla="*/ 3286408 h 3494637"/>
              <a:gd name="connsiteX90" fmla="*/ 1360565 w 3270846"/>
              <a:gd name="connsiteY90" fmla="*/ 3313568 h 3494637"/>
              <a:gd name="connsiteX91" fmla="*/ 1270031 w 3270846"/>
              <a:gd name="connsiteY91" fmla="*/ 3358835 h 3494637"/>
              <a:gd name="connsiteX92" fmla="*/ 1197603 w 3270846"/>
              <a:gd name="connsiteY92" fmla="*/ 3385996 h 3494637"/>
              <a:gd name="connsiteX93" fmla="*/ 1143282 w 3270846"/>
              <a:gd name="connsiteY93" fmla="*/ 3404103 h 3494637"/>
              <a:gd name="connsiteX94" fmla="*/ 717769 w 3270846"/>
              <a:gd name="connsiteY94" fmla="*/ 3422210 h 3494637"/>
              <a:gd name="connsiteX95" fmla="*/ 609128 w 3270846"/>
              <a:gd name="connsiteY95" fmla="*/ 3449370 h 3494637"/>
              <a:gd name="connsiteX96" fmla="*/ 554807 w 3270846"/>
              <a:gd name="connsiteY96" fmla="*/ 3458423 h 3494637"/>
              <a:gd name="connsiteX97" fmla="*/ 382791 w 3270846"/>
              <a:gd name="connsiteY97" fmla="*/ 3494637 h 3494637"/>
              <a:gd name="connsiteX98" fmla="*/ 265096 w 3270846"/>
              <a:gd name="connsiteY98" fmla="*/ 3485584 h 3494637"/>
              <a:gd name="connsiteX99" fmla="*/ 174561 w 3270846"/>
              <a:gd name="connsiteY99" fmla="*/ 3449370 h 3494637"/>
              <a:gd name="connsiteX100" fmla="*/ 138347 w 3270846"/>
              <a:gd name="connsiteY100" fmla="*/ 3422210 h 3494637"/>
              <a:gd name="connsiteX101" fmla="*/ 93080 w 3270846"/>
              <a:gd name="connsiteY101" fmla="*/ 3395049 h 3494637"/>
              <a:gd name="connsiteX102" fmla="*/ 47813 w 3270846"/>
              <a:gd name="connsiteY102" fmla="*/ 3340728 h 3494637"/>
              <a:gd name="connsiteX103" fmla="*/ 11599 w 3270846"/>
              <a:gd name="connsiteY103" fmla="*/ 3223033 h 3494637"/>
              <a:gd name="connsiteX104" fmla="*/ 11599 w 3270846"/>
              <a:gd name="connsiteY104" fmla="*/ 2471596 h 3494637"/>
              <a:gd name="connsiteX105" fmla="*/ 38759 w 3270846"/>
              <a:gd name="connsiteY105" fmla="*/ 2390115 h 3494637"/>
              <a:gd name="connsiteX106" fmla="*/ 74973 w 3270846"/>
              <a:gd name="connsiteY106" fmla="*/ 2362954 h 3494637"/>
              <a:gd name="connsiteX107" fmla="*/ 102134 w 3270846"/>
              <a:gd name="connsiteY107" fmla="*/ 2353901 h 3494637"/>
              <a:gd name="connsiteX108" fmla="*/ 147401 w 3270846"/>
              <a:gd name="connsiteY108" fmla="*/ 2335794 h 3494637"/>
              <a:gd name="connsiteX109" fmla="*/ 228882 w 3270846"/>
              <a:gd name="connsiteY109" fmla="*/ 2308633 h 3494637"/>
              <a:gd name="connsiteX110" fmla="*/ 256042 w 3270846"/>
              <a:gd name="connsiteY110" fmla="*/ 2299580 h 3494637"/>
              <a:gd name="connsiteX111" fmla="*/ 355631 w 3270846"/>
              <a:gd name="connsiteY111" fmla="*/ 2335794 h 3494637"/>
              <a:gd name="connsiteX112" fmla="*/ 355631 w 3270846"/>
              <a:gd name="connsiteY112" fmla="*/ 2344847 h 3494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3270846" h="3494637">
                <a:moveTo>
                  <a:pt x="237935" y="2353901"/>
                </a:moveTo>
                <a:cubicBezTo>
                  <a:pt x="337523" y="2350883"/>
                  <a:pt x="437197" y="2349950"/>
                  <a:pt x="536700" y="2344847"/>
                </a:cubicBezTo>
                <a:cubicBezTo>
                  <a:pt x="719835" y="2335455"/>
                  <a:pt x="511533" y="2340960"/>
                  <a:pt x="618181" y="2326740"/>
                </a:cubicBezTo>
                <a:cubicBezTo>
                  <a:pt x="654202" y="2321937"/>
                  <a:pt x="690609" y="2320705"/>
                  <a:pt x="726823" y="2317687"/>
                </a:cubicBezTo>
                <a:cubicBezTo>
                  <a:pt x="809217" y="2290220"/>
                  <a:pt x="679101" y="2332347"/>
                  <a:pt x="799250" y="2299580"/>
                </a:cubicBezTo>
                <a:cubicBezTo>
                  <a:pt x="817664" y="2294558"/>
                  <a:pt x="835464" y="2287509"/>
                  <a:pt x="853571" y="2281473"/>
                </a:cubicBezTo>
                <a:cubicBezTo>
                  <a:pt x="871678" y="2275437"/>
                  <a:pt x="890171" y="2270455"/>
                  <a:pt x="907892" y="2263366"/>
                </a:cubicBezTo>
                <a:cubicBezTo>
                  <a:pt x="922981" y="2257330"/>
                  <a:pt x="938892" y="2253041"/>
                  <a:pt x="953159" y="2245259"/>
                </a:cubicBezTo>
                <a:cubicBezTo>
                  <a:pt x="1070562" y="2181220"/>
                  <a:pt x="948749" y="2237829"/>
                  <a:pt x="1052747" y="2172831"/>
                </a:cubicBezTo>
                <a:cubicBezTo>
                  <a:pt x="1060840" y="2167773"/>
                  <a:pt x="1070854" y="2166796"/>
                  <a:pt x="1079908" y="2163778"/>
                </a:cubicBezTo>
                <a:cubicBezTo>
                  <a:pt x="1088961" y="2157742"/>
                  <a:pt x="1097801" y="2151374"/>
                  <a:pt x="1107068" y="2145671"/>
                </a:cubicBezTo>
                <a:cubicBezTo>
                  <a:pt x="1137041" y="2127226"/>
                  <a:pt x="1168320" y="2110872"/>
                  <a:pt x="1197603" y="2091350"/>
                </a:cubicBezTo>
                <a:cubicBezTo>
                  <a:pt x="1232703" y="2067949"/>
                  <a:pt x="1214440" y="2076684"/>
                  <a:pt x="1251924" y="2064190"/>
                </a:cubicBezTo>
                <a:cubicBezTo>
                  <a:pt x="1372475" y="1983821"/>
                  <a:pt x="1193816" y="2099489"/>
                  <a:pt x="1306244" y="2037029"/>
                </a:cubicBezTo>
                <a:cubicBezTo>
                  <a:pt x="1325267" y="2026461"/>
                  <a:pt x="1342458" y="2012887"/>
                  <a:pt x="1360565" y="2000816"/>
                </a:cubicBezTo>
                <a:cubicBezTo>
                  <a:pt x="1369619" y="1994780"/>
                  <a:pt x="1380032" y="1990403"/>
                  <a:pt x="1387726" y="1982709"/>
                </a:cubicBezTo>
                <a:cubicBezTo>
                  <a:pt x="1484664" y="1885767"/>
                  <a:pt x="1334983" y="2032892"/>
                  <a:pt x="1451100" y="1928388"/>
                </a:cubicBezTo>
                <a:cubicBezTo>
                  <a:pt x="1470134" y="1911258"/>
                  <a:pt x="1487314" y="1892174"/>
                  <a:pt x="1505421" y="1874067"/>
                </a:cubicBezTo>
                <a:cubicBezTo>
                  <a:pt x="1517492" y="1861996"/>
                  <a:pt x="1532852" y="1852492"/>
                  <a:pt x="1541635" y="1837853"/>
                </a:cubicBezTo>
                <a:cubicBezTo>
                  <a:pt x="1550688" y="1822764"/>
                  <a:pt x="1560926" y="1808325"/>
                  <a:pt x="1568795" y="1792586"/>
                </a:cubicBezTo>
                <a:cubicBezTo>
                  <a:pt x="1573063" y="1784050"/>
                  <a:pt x="1572301" y="1773191"/>
                  <a:pt x="1577848" y="1765425"/>
                </a:cubicBezTo>
                <a:cubicBezTo>
                  <a:pt x="1587770" y="1751534"/>
                  <a:pt x="1600732" y="1739876"/>
                  <a:pt x="1614062" y="1729212"/>
                </a:cubicBezTo>
                <a:cubicBezTo>
                  <a:pt x="1631055" y="1715618"/>
                  <a:pt x="1668383" y="1692998"/>
                  <a:pt x="1668383" y="1692998"/>
                </a:cubicBezTo>
                <a:cubicBezTo>
                  <a:pt x="1674419" y="1683944"/>
                  <a:pt x="1678796" y="1673531"/>
                  <a:pt x="1686490" y="1665837"/>
                </a:cubicBezTo>
                <a:cubicBezTo>
                  <a:pt x="1694184" y="1658143"/>
                  <a:pt x="1710209" y="1658052"/>
                  <a:pt x="1713650" y="1647730"/>
                </a:cubicBezTo>
                <a:cubicBezTo>
                  <a:pt x="1723241" y="1618958"/>
                  <a:pt x="1718942" y="1587290"/>
                  <a:pt x="1722704" y="1557196"/>
                </a:cubicBezTo>
                <a:cubicBezTo>
                  <a:pt x="1724981" y="1538981"/>
                  <a:pt x="1728739" y="1520982"/>
                  <a:pt x="1731757" y="1502875"/>
                </a:cubicBezTo>
                <a:cubicBezTo>
                  <a:pt x="1737793" y="1403287"/>
                  <a:pt x="1733462" y="1302524"/>
                  <a:pt x="1749864" y="1204111"/>
                </a:cubicBezTo>
                <a:lnTo>
                  <a:pt x="1767971" y="1095469"/>
                </a:lnTo>
                <a:cubicBezTo>
                  <a:pt x="1770989" y="983810"/>
                  <a:pt x="1772065" y="872081"/>
                  <a:pt x="1777025" y="760491"/>
                </a:cubicBezTo>
                <a:cubicBezTo>
                  <a:pt x="1778105" y="736184"/>
                  <a:pt x="1783657" y="712273"/>
                  <a:pt x="1786078" y="688063"/>
                </a:cubicBezTo>
                <a:cubicBezTo>
                  <a:pt x="1805247" y="496374"/>
                  <a:pt x="1784264" y="643727"/>
                  <a:pt x="1804185" y="534154"/>
                </a:cubicBezTo>
                <a:cubicBezTo>
                  <a:pt x="1814017" y="480076"/>
                  <a:pt x="1811105" y="484906"/>
                  <a:pt x="1822292" y="434566"/>
                </a:cubicBezTo>
                <a:cubicBezTo>
                  <a:pt x="1824991" y="422419"/>
                  <a:pt x="1826976" y="410003"/>
                  <a:pt x="1831345" y="398352"/>
                </a:cubicBezTo>
                <a:cubicBezTo>
                  <a:pt x="1844424" y="363475"/>
                  <a:pt x="1859325" y="351447"/>
                  <a:pt x="1876613" y="316871"/>
                </a:cubicBezTo>
                <a:cubicBezTo>
                  <a:pt x="1926593" y="216913"/>
                  <a:pt x="1858923" y="327068"/>
                  <a:pt x="1921880" y="226336"/>
                </a:cubicBezTo>
                <a:cubicBezTo>
                  <a:pt x="1927647" y="217109"/>
                  <a:pt x="1935121" y="208908"/>
                  <a:pt x="1939987" y="199176"/>
                </a:cubicBezTo>
                <a:cubicBezTo>
                  <a:pt x="1960761" y="157628"/>
                  <a:pt x="1957263" y="133338"/>
                  <a:pt x="1994308" y="108641"/>
                </a:cubicBezTo>
                <a:cubicBezTo>
                  <a:pt x="2002248" y="103347"/>
                  <a:pt x="2012415" y="102606"/>
                  <a:pt x="2021468" y="99588"/>
                </a:cubicBezTo>
                <a:cubicBezTo>
                  <a:pt x="2108528" y="41548"/>
                  <a:pt x="2054091" y="65043"/>
                  <a:pt x="2193484" y="54320"/>
                </a:cubicBezTo>
                <a:cubicBezTo>
                  <a:pt x="2270063" y="16031"/>
                  <a:pt x="2228166" y="32070"/>
                  <a:pt x="2320233" y="9053"/>
                </a:cubicBezTo>
                <a:lnTo>
                  <a:pt x="2356446" y="0"/>
                </a:lnTo>
                <a:cubicBezTo>
                  <a:pt x="2446981" y="3018"/>
                  <a:pt x="2537621" y="3734"/>
                  <a:pt x="2628050" y="9053"/>
                </a:cubicBezTo>
                <a:cubicBezTo>
                  <a:pt x="2658549" y="10847"/>
                  <a:pt x="2673535" y="23967"/>
                  <a:pt x="2700478" y="36214"/>
                </a:cubicBezTo>
                <a:cubicBezTo>
                  <a:pt x="2721401" y="45724"/>
                  <a:pt x="2742253" y="55520"/>
                  <a:pt x="2763852" y="63374"/>
                </a:cubicBezTo>
                <a:cubicBezTo>
                  <a:pt x="2775546" y="67626"/>
                  <a:pt x="2788262" y="68492"/>
                  <a:pt x="2800066" y="72427"/>
                </a:cubicBezTo>
                <a:cubicBezTo>
                  <a:pt x="2815484" y="77566"/>
                  <a:pt x="2829916" y="85395"/>
                  <a:pt x="2845334" y="90534"/>
                </a:cubicBezTo>
                <a:cubicBezTo>
                  <a:pt x="2857138" y="94469"/>
                  <a:pt x="2869897" y="95219"/>
                  <a:pt x="2881547" y="99588"/>
                </a:cubicBezTo>
                <a:cubicBezTo>
                  <a:pt x="2901596" y="107107"/>
                  <a:pt x="2927411" y="122669"/>
                  <a:pt x="2944922" y="135802"/>
                </a:cubicBezTo>
                <a:cubicBezTo>
                  <a:pt x="2953075" y="141917"/>
                  <a:pt x="3033118" y="199077"/>
                  <a:pt x="3053563" y="226336"/>
                </a:cubicBezTo>
                <a:cubicBezTo>
                  <a:pt x="3087433" y="271496"/>
                  <a:pt x="3073035" y="264824"/>
                  <a:pt x="3098831" y="307818"/>
                </a:cubicBezTo>
                <a:cubicBezTo>
                  <a:pt x="3110027" y="326478"/>
                  <a:pt x="3125312" y="342674"/>
                  <a:pt x="3135044" y="362138"/>
                </a:cubicBezTo>
                <a:cubicBezTo>
                  <a:pt x="3141080" y="374209"/>
                  <a:pt x="3146207" y="386779"/>
                  <a:pt x="3153151" y="398352"/>
                </a:cubicBezTo>
                <a:cubicBezTo>
                  <a:pt x="3164347" y="417013"/>
                  <a:pt x="3179633" y="433209"/>
                  <a:pt x="3189365" y="452673"/>
                </a:cubicBezTo>
                <a:cubicBezTo>
                  <a:pt x="3264331" y="602605"/>
                  <a:pt x="3139902" y="405639"/>
                  <a:pt x="3243686" y="561315"/>
                </a:cubicBezTo>
                <a:cubicBezTo>
                  <a:pt x="3249722" y="582440"/>
                  <a:pt x="3256012" y="603493"/>
                  <a:pt x="3261793" y="624689"/>
                </a:cubicBezTo>
                <a:cubicBezTo>
                  <a:pt x="3265067" y="636693"/>
                  <a:pt x="3270846" y="648460"/>
                  <a:pt x="3270846" y="660903"/>
                </a:cubicBezTo>
                <a:cubicBezTo>
                  <a:pt x="3270846" y="769586"/>
                  <a:pt x="3267220" y="878279"/>
                  <a:pt x="3261793" y="986827"/>
                </a:cubicBezTo>
                <a:cubicBezTo>
                  <a:pt x="3261172" y="999254"/>
                  <a:pt x="3255438" y="1010894"/>
                  <a:pt x="3252739" y="1023041"/>
                </a:cubicBezTo>
                <a:cubicBezTo>
                  <a:pt x="3249401" y="1038063"/>
                  <a:pt x="3246439" y="1053169"/>
                  <a:pt x="3243686" y="1068309"/>
                </a:cubicBezTo>
                <a:cubicBezTo>
                  <a:pt x="3240402" y="1086369"/>
                  <a:pt x="3238761" y="1104743"/>
                  <a:pt x="3234633" y="1122629"/>
                </a:cubicBezTo>
                <a:cubicBezTo>
                  <a:pt x="3229693" y="1144037"/>
                  <a:pt x="3221130" y="1164521"/>
                  <a:pt x="3216526" y="1186004"/>
                </a:cubicBezTo>
                <a:cubicBezTo>
                  <a:pt x="3212055" y="1206869"/>
                  <a:pt x="3211657" y="1228453"/>
                  <a:pt x="3207472" y="1249378"/>
                </a:cubicBezTo>
                <a:cubicBezTo>
                  <a:pt x="3202591" y="1273780"/>
                  <a:pt x="3195401" y="1297663"/>
                  <a:pt x="3189365" y="1321806"/>
                </a:cubicBezTo>
                <a:cubicBezTo>
                  <a:pt x="3175524" y="1446378"/>
                  <a:pt x="3187236" y="1362409"/>
                  <a:pt x="3162205" y="1493821"/>
                </a:cubicBezTo>
                <a:cubicBezTo>
                  <a:pt x="3155892" y="1526966"/>
                  <a:pt x="3152281" y="1560677"/>
                  <a:pt x="3144098" y="1593410"/>
                </a:cubicBezTo>
                <a:cubicBezTo>
                  <a:pt x="3137154" y="1621185"/>
                  <a:pt x="3127314" y="1648208"/>
                  <a:pt x="3116937" y="1674891"/>
                </a:cubicBezTo>
                <a:cubicBezTo>
                  <a:pt x="3091841" y="1739424"/>
                  <a:pt x="3056001" y="1808647"/>
                  <a:pt x="3017349" y="1865014"/>
                </a:cubicBezTo>
                <a:cubicBezTo>
                  <a:pt x="2968537" y="1936198"/>
                  <a:pt x="2927950" y="2015900"/>
                  <a:pt x="2863440" y="2073243"/>
                </a:cubicBezTo>
                <a:cubicBezTo>
                  <a:pt x="2836280" y="2097386"/>
                  <a:pt x="2807655" y="2119975"/>
                  <a:pt x="2781959" y="2145671"/>
                </a:cubicBezTo>
                <a:cubicBezTo>
                  <a:pt x="2759275" y="2168355"/>
                  <a:pt x="2740262" y="2194451"/>
                  <a:pt x="2718585" y="2218099"/>
                </a:cubicBezTo>
                <a:cubicBezTo>
                  <a:pt x="2707049" y="2230683"/>
                  <a:pt x="2693791" y="2241624"/>
                  <a:pt x="2682371" y="2254313"/>
                </a:cubicBezTo>
                <a:cubicBezTo>
                  <a:pt x="2666604" y="2271832"/>
                  <a:pt x="2652959" y="2291193"/>
                  <a:pt x="2637104" y="2308633"/>
                </a:cubicBezTo>
                <a:cubicBezTo>
                  <a:pt x="2622749" y="2324423"/>
                  <a:pt x="2604847" y="2336987"/>
                  <a:pt x="2591836" y="2353901"/>
                </a:cubicBezTo>
                <a:cubicBezTo>
                  <a:pt x="2574478" y="2376467"/>
                  <a:pt x="2561004" y="2401789"/>
                  <a:pt x="2546569" y="2426328"/>
                </a:cubicBezTo>
                <a:cubicBezTo>
                  <a:pt x="2530816" y="2453109"/>
                  <a:pt x="2523272" y="2485840"/>
                  <a:pt x="2501302" y="2507810"/>
                </a:cubicBezTo>
                <a:cubicBezTo>
                  <a:pt x="2487806" y="2521306"/>
                  <a:pt x="2464422" y="2518165"/>
                  <a:pt x="2446981" y="2525917"/>
                </a:cubicBezTo>
                <a:cubicBezTo>
                  <a:pt x="2432282" y="2532450"/>
                  <a:pt x="2377632" y="2576816"/>
                  <a:pt x="2374553" y="2580237"/>
                </a:cubicBezTo>
                <a:cubicBezTo>
                  <a:pt x="2261629" y="2705707"/>
                  <a:pt x="2452881" y="2547177"/>
                  <a:pt x="2265912" y="2734146"/>
                </a:cubicBezTo>
                <a:cubicBezTo>
                  <a:pt x="2256858" y="2743200"/>
                  <a:pt x="2248387" y="2752876"/>
                  <a:pt x="2238751" y="2761307"/>
                </a:cubicBezTo>
                <a:cubicBezTo>
                  <a:pt x="2224209" y="2774031"/>
                  <a:pt x="2207148" y="2783856"/>
                  <a:pt x="2193484" y="2797520"/>
                </a:cubicBezTo>
                <a:cubicBezTo>
                  <a:pt x="2116772" y="2874232"/>
                  <a:pt x="2200708" y="2816725"/>
                  <a:pt x="2112003" y="2869948"/>
                </a:cubicBezTo>
                <a:cubicBezTo>
                  <a:pt x="2099932" y="2885037"/>
                  <a:pt x="2089860" y="2901972"/>
                  <a:pt x="2075789" y="2915216"/>
                </a:cubicBezTo>
                <a:cubicBezTo>
                  <a:pt x="2038366" y="2950438"/>
                  <a:pt x="1999208" y="2983969"/>
                  <a:pt x="1958094" y="3014804"/>
                </a:cubicBezTo>
                <a:cubicBezTo>
                  <a:pt x="1903353" y="3055859"/>
                  <a:pt x="1863397" y="3087917"/>
                  <a:pt x="1804185" y="3123445"/>
                </a:cubicBezTo>
                <a:cubicBezTo>
                  <a:pt x="1786826" y="3133861"/>
                  <a:pt x="1767688" y="3141008"/>
                  <a:pt x="1749864" y="3150606"/>
                </a:cubicBezTo>
                <a:cubicBezTo>
                  <a:pt x="1728442" y="3162141"/>
                  <a:pt x="1708538" y="3176531"/>
                  <a:pt x="1686490" y="3186820"/>
                </a:cubicBezTo>
                <a:cubicBezTo>
                  <a:pt x="1665428" y="3196649"/>
                  <a:pt x="1587272" y="3223616"/>
                  <a:pt x="1559741" y="3232087"/>
                </a:cubicBezTo>
                <a:cubicBezTo>
                  <a:pt x="1538743" y="3238548"/>
                  <a:pt x="1516561" y="3241540"/>
                  <a:pt x="1496367" y="3250194"/>
                </a:cubicBezTo>
                <a:cubicBezTo>
                  <a:pt x="1474004" y="3259778"/>
                  <a:pt x="1455041" y="3276119"/>
                  <a:pt x="1432993" y="3286408"/>
                </a:cubicBezTo>
                <a:cubicBezTo>
                  <a:pt x="1409628" y="3297312"/>
                  <a:pt x="1384127" y="3303096"/>
                  <a:pt x="1360565" y="3313568"/>
                </a:cubicBezTo>
                <a:cubicBezTo>
                  <a:pt x="1329733" y="3327271"/>
                  <a:pt x="1300209" y="3343746"/>
                  <a:pt x="1270031" y="3358835"/>
                </a:cubicBezTo>
                <a:cubicBezTo>
                  <a:pt x="1209319" y="3389191"/>
                  <a:pt x="1259235" y="3367506"/>
                  <a:pt x="1197603" y="3385996"/>
                </a:cubicBezTo>
                <a:cubicBezTo>
                  <a:pt x="1179322" y="3391481"/>
                  <a:pt x="1162314" y="3402667"/>
                  <a:pt x="1143282" y="3404103"/>
                </a:cubicBezTo>
                <a:cubicBezTo>
                  <a:pt x="1001719" y="3414787"/>
                  <a:pt x="859607" y="3416174"/>
                  <a:pt x="717769" y="3422210"/>
                </a:cubicBezTo>
                <a:cubicBezTo>
                  <a:pt x="554559" y="3445525"/>
                  <a:pt x="737989" y="3414227"/>
                  <a:pt x="609128" y="3449370"/>
                </a:cubicBezTo>
                <a:cubicBezTo>
                  <a:pt x="591418" y="3454200"/>
                  <a:pt x="572840" y="3454988"/>
                  <a:pt x="554807" y="3458423"/>
                </a:cubicBezTo>
                <a:cubicBezTo>
                  <a:pt x="430500" y="3482101"/>
                  <a:pt x="457404" y="3475985"/>
                  <a:pt x="382791" y="3494637"/>
                </a:cubicBezTo>
                <a:cubicBezTo>
                  <a:pt x="343559" y="3491619"/>
                  <a:pt x="303962" y="3491721"/>
                  <a:pt x="265096" y="3485584"/>
                </a:cubicBezTo>
                <a:cubicBezTo>
                  <a:pt x="243348" y="3482150"/>
                  <a:pt x="195760" y="3462619"/>
                  <a:pt x="174561" y="3449370"/>
                </a:cubicBezTo>
                <a:cubicBezTo>
                  <a:pt x="161765" y="3441373"/>
                  <a:pt x="150902" y="3430580"/>
                  <a:pt x="138347" y="3422210"/>
                </a:cubicBezTo>
                <a:cubicBezTo>
                  <a:pt x="123706" y="3412449"/>
                  <a:pt x="107157" y="3405607"/>
                  <a:pt x="93080" y="3395049"/>
                </a:cubicBezTo>
                <a:cubicBezTo>
                  <a:pt x="79686" y="3385003"/>
                  <a:pt x="54784" y="3357459"/>
                  <a:pt x="47813" y="3340728"/>
                </a:cubicBezTo>
                <a:cubicBezTo>
                  <a:pt x="28375" y="3294078"/>
                  <a:pt x="22529" y="3266753"/>
                  <a:pt x="11599" y="3223033"/>
                </a:cubicBezTo>
                <a:cubicBezTo>
                  <a:pt x="1401" y="2937500"/>
                  <a:pt x="-8379" y="2791248"/>
                  <a:pt x="11599" y="2471596"/>
                </a:cubicBezTo>
                <a:cubicBezTo>
                  <a:pt x="13385" y="2443022"/>
                  <a:pt x="15856" y="2407293"/>
                  <a:pt x="38759" y="2390115"/>
                </a:cubicBezTo>
                <a:cubicBezTo>
                  <a:pt x="50830" y="2381061"/>
                  <a:pt x="61872" y="2370440"/>
                  <a:pt x="74973" y="2362954"/>
                </a:cubicBezTo>
                <a:cubicBezTo>
                  <a:pt x="83259" y="2358219"/>
                  <a:pt x="93198" y="2357252"/>
                  <a:pt x="102134" y="2353901"/>
                </a:cubicBezTo>
                <a:cubicBezTo>
                  <a:pt x="117351" y="2348195"/>
                  <a:pt x="132128" y="2341348"/>
                  <a:pt x="147401" y="2335794"/>
                </a:cubicBezTo>
                <a:cubicBezTo>
                  <a:pt x="174307" y="2326010"/>
                  <a:pt x="201722" y="2317687"/>
                  <a:pt x="228882" y="2308633"/>
                </a:cubicBezTo>
                <a:lnTo>
                  <a:pt x="256042" y="2299580"/>
                </a:lnTo>
                <a:cubicBezTo>
                  <a:pt x="340881" y="2308063"/>
                  <a:pt x="341766" y="2280339"/>
                  <a:pt x="355631" y="2335794"/>
                </a:cubicBezTo>
                <a:cubicBezTo>
                  <a:pt x="356363" y="2338722"/>
                  <a:pt x="355631" y="2341829"/>
                  <a:pt x="355631" y="2344847"/>
                </a:cubicBezTo>
              </a:path>
            </a:pathLst>
          </a:cu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cxnSp>
        <p:nvCxnSpPr>
          <p:cNvPr id="53" name="Straight Arrow Connector 52"/>
          <p:cNvCxnSpPr>
            <a:stCxn id="45" idx="1"/>
            <a:endCxn id="51" idx="63"/>
          </p:cNvCxnSpPr>
          <p:nvPr/>
        </p:nvCxnSpPr>
        <p:spPr>
          <a:xfrm flipH="1" flipV="1">
            <a:off x="3213980" y="4273236"/>
            <a:ext cx="1017006" cy="1967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6" name="Freeform 55"/>
          <p:cNvSpPr/>
          <p:nvPr/>
        </p:nvSpPr>
        <p:spPr>
          <a:xfrm>
            <a:off x="108642" y="1539089"/>
            <a:ext cx="2996697" cy="2344848"/>
          </a:xfrm>
          <a:custGeom>
            <a:avLst/>
            <a:gdLst>
              <a:gd name="connsiteX0" fmla="*/ 81481 w 2996697"/>
              <a:gd name="connsiteY0" fmla="*/ 27161 h 2344848"/>
              <a:gd name="connsiteX1" fmla="*/ 126748 w 2996697"/>
              <a:gd name="connsiteY1" fmla="*/ 18107 h 2344848"/>
              <a:gd name="connsiteX2" fmla="*/ 162962 w 2996697"/>
              <a:gd name="connsiteY2" fmla="*/ 9054 h 2344848"/>
              <a:gd name="connsiteX3" fmla="*/ 325924 w 2996697"/>
              <a:gd name="connsiteY3" fmla="*/ 0 h 2344848"/>
              <a:gd name="connsiteX4" fmla="*/ 841972 w 2996697"/>
              <a:gd name="connsiteY4" fmla="*/ 9054 h 2344848"/>
              <a:gd name="connsiteX5" fmla="*/ 878186 w 2996697"/>
              <a:gd name="connsiteY5" fmla="*/ 27161 h 2344848"/>
              <a:gd name="connsiteX6" fmla="*/ 1213164 w 2996697"/>
              <a:gd name="connsiteY6" fmla="*/ 36214 h 2344848"/>
              <a:gd name="connsiteX7" fmla="*/ 1285592 w 2996697"/>
              <a:gd name="connsiteY7" fmla="*/ 54321 h 2344848"/>
              <a:gd name="connsiteX8" fmla="*/ 1312752 w 2996697"/>
              <a:gd name="connsiteY8" fmla="*/ 72428 h 2344848"/>
              <a:gd name="connsiteX9" fmla="*/ 1367073 w 2996697"/>
              <a:gd name="connsiteY9" fmla="*/ 90535 h 2344848"/>
              <a:gd name="connsiteX10" fmla="*/ 1421394 w 2996697"/>
              <a:gd name="connsiteY10" fmla="*/ 108642 h 2344848"/>
              <a:gd name="connsiteX11" fmla="*/ 1448554 w 2996697"/>
              <a:gd name="connsiteY11" fmla="*/ 117695 h 2344848"/>
              <a:gd name="connsiteX12" fmla="*/ 1484768 w 2996697"/>
              <a:gd name="connsiteY12" fmla="*/ 126749 h 2344848"/>
              <a:gd name="connsiteX13" fmla="*/ 1520982 w 2996697"/>
              <a:gd name="connsiteY13" fmla="*/ 153909 h 2344848"/>
              <a:gd name="connsiteX14" fmla="*/ 1575303 w 2996697"/>
              <a:gd name="connsiteY14" fmla="*/ 190123 h 2344848"/>
              <a:gd name="connsiteX15" fmla="*/ 1602463 w 2996697"/>
              <a:gd name="connsiteY15" fmla="*/ 226337 h 2344848"/>
              <a:gd name="connsiteX16" fmla="*/ 1674891 w 2996697"/>
              <a:gd name="connsiteY16" fmla="*/ 253497 h 2344848"/>
              <a:gd name="connsiteX17" fmla="*/ 1747318 w 2996697"/>
              <a:gd name="connsiteY17" fmla="*/ 271604 h 2344848"/>
              <a:gd name="connsiteX18" fmla="*/ 1783532 w 2996697"/>
              <a:gd name="connsiteY18" fmla="*/ 280658 h 2344848"/>
              <a:gd name="connsiteX19" fmla="*/ 1828800 w 2996697"/>
              <a:gd name="connsiteY19" fmla="*/ 289711 h 2344848"/>
              <a:gd name="connsiteX20" fmla="*/ 1855960 w 2996697"/>
              <a:gd name="connsiteY20" fmla="*/ 316871 h 2344848"/>
              <a:gd name="connsiteX21" fmla="*/ 1928388 w 2996697"/>
              <a:gd name="connsiteY21" fmla="*/ 434566 h 2344848"/>
              <a:gd name="connsiteX22" fmla="*/ 2073243 w 2996697"/>
              <a:gd name="connsiteY22" fmla="*/ 443620 h 2344848"/>
              <a:gd name="connsiteX23" fmla="*/ 2154724 w 2996697"/>
              <a:gd name="connsiteY23" fmla="*/ 470780 h 2344848"/>
              <a:gd name="connsiteX24" fmla="*/ 2218099 w 2996697"/>
              <a:gd name="connsiteY24" fmla="*/ 488887 h 2344848"/>
              <a:gd name="connsiteX25" fmla="*/ 2344847 w 2996697"/>
              <a:gd name="connsiteY25" fmla="*/ 561315 h 2344848"/>
              <a:gd name="connsiteX26" fmla="*/ 2399168 w 2996697"/>
              <a:gd name="connsiteY26" fmla="*/ 588475 h 2344848"/>
              <a:gd name="connsiteX27" fmla="*/ 2462542 w 2996697"/>
              <a:gd name="connsiteY27" fmla="*/ 633743 h 2344848"/>
              <a:gd name="connsiteX28" fmla="*/ 2516863 w 2996697"/>
              <a:gd name="connsiteY28" fmla="*/ 688063 h 2344848"/>
              <a:gd name="connsiteX29" fmla="*/ 2544023 w 2996697"/>
              <a:gd name="connsiteY29" fmla="*/ 715224 h 2344848"/>
              <a:gd name="connsiteX30" fmla="*/ 2562130 w 2996697"/>
              <a:gd name="connsiteY30" fmla="*/ 742384 h 2344848"/>
              <a:gd name="connsiteX31" fmla="*/ 2571184 w 2996697"/>
              <a:gd name="connsiteY31" fmla="*/ 769545 h 2344848"/>
              <a:gd name="connsiteX32" fmla="*/ 2589291 w 2996697"/>
              <a:gd name="connsiteY32" fmla="*/ 814812 h 2344848"/>
              <a:gd name="connsiteX33" fmla="*/ 2634558 w 2996697"/>
              <a:gd name="connsiteY33" fmla="*/ 896293 h 2344848"/>
              <a:gd name="connsiteX34" fmla="*/ 2670772 w 2996697"/>
              <a:gd name="connsiteY34" fmla="*/ 968721 h 2344848"/>
              <a:gd name="connsiteX35" fmla="*/ 2697932 w 2996697"/>
              <a:gd name="connsiteY35" fmla="*/ 1032095 h 2344848"/>
              <a:gd name="connsiteX36" fmla="*/ 2716039 w 2996697"/>
              <a:gd name="connsiteY36" fmla="*/ 1059256 h 2344848"/>
              <a:gd name="connsiteX37" fmla="*/ 2743200 w 2996697"/>
              <a:gd name="connsiteY37" fmla="*/ 1113576 h 2344848"/>
              <a:gd name="connsiteX38" fmla="*/ 2797520 w 2996697"/>
              <a:gd name="connsiteY38" fmla="*/ 1204111 h 2344848"/>
              <a:gd name="connsiteX39" fmla="*/ 2860895 w 2996697"/>
              <a:gd name="connsiteY39" fmla="*/ 1321806 h 2344848"/>
              <a:gd name="connsiteX40" fmla="*/ 2879002 w 2996697"/>
              <a:gd name="connsiteY40" fmla="*/ 1376127 h 2344848"/>
              <a:gd name="connsiteX41" fmla="*/ 2897108 w 2996697"/>
              <a:gd name="connsiteY41" fmla="*/ 1403287 h 2344848"/>
              <a:gd name="connsiteX42" fmla="*/ 2915215 w 2996697"/>
              <a:gd name="connsiteY42" fmla="*/ 1448555 h 2344848"/>
              <a:gd name="connsiteX43" fmla="*/ 2942376 w 2996697"/>
              <a:gd name="connsiteY43" fmla="*/ 1502875 h 2344848"/>
              <a:gd name="connsiteX44" fmla="*/ 2978590 w 2996697"/>
              <a:gd name="connsiteY44" fmla="*/ 1593410 h 2344848"/>
              <a:gd name="connsiteX45" fmla="*/ 2987643 w 2996697"/>
              <a:gd name="connsiteY45" fmla="*/ 1656784 h 2344848"/>
              <a:gd name="connsiteX46" fmla="*/ 2996697 w 2996697"/>
              <a:gd name="connsiteY46" fmla="*/ 1683945 h 2344848"/>
              <a:gd name="connsiteX47" fmla="*/ 2987643 w 2996697"/>
              <a:gd name="connsiteY47" fmla="*/ 1874067 h 2344848"/>
              <a:gd name="connsiteX48" fmla="*/ 2969536 w 2996697"/>
              <a:gd name="connsiteY48" fmla="*/ 1928388 h 2344848"/>
              <a:gd name="connsiteX49" fmla="*/ 2960483 w 2996697"/>
              <a:gd name="connsiteY49" fmla="*/ 1964602 h 2344848"/>
              <a:gd name="connsiteX50" fmla="*/ 2951429 w 2996697"/>
              <a:gd name="connsiteY50" fmla="*/ 2037030 h 2344848"/>
              <a:gd name="connsiteX51" fmla="*/ 2933322 w 2996697"/>
              <a:gd name="connsiteY51" fmla="*/ 2109458 h 2344848"/>
              <a:gd name="connsiteX52" fmla="*/ 2915215 w 2996697"/>
              <a:gd name="connsiteY52" fmla="*/ 2181885 h 2344848"/>
              <a:gd name="connsiteX53" fmla="*/ 2906162 w 2996697"/>
              <a:gd name="connsiteY53" fmla="*/ 2209046 h 2344848"/>
              <a:gd name="connsiteX54" fmla="*/ 2879002 w 2996697"/>
              <a:gd name="connsiteY54" fmla="*/ 2236206 h 2344848"/>
              <a:gd name="connsiteX55" fmla="*/ 2797520 w 2996697"/>
              <a:gd name="connsiteY55" fmla="*/ 2254313 h 2344848"/>
              <a:gd name="connsiteX56" fmla="*/ 2761307 w 2996697"/>
              <a:gd name="connsiteY56" fmla="*/ 2281473 h 2344848"/>
              <a:gd name="connsiteX57" fmla="*/ 2725093 w 2996697"/>
              <a:gd name="connsiteY57" fmla="*/ 2290527 h 2344848"/>
              <a:gd name="connsiteX58" fmla="*/ 2697932 w 2996697"/>
              <a:gd name="connsiteY58" fmla="*/ 2299580 h 2344848"/>
              <a:gd name="connsiteX59" fmla="*/ 2625505 w 2996697"/>
              <a:gd name="connsiteY59" fmla="*/ 2317687 h 2344848"/>
              <a:gd name="connsiteX60" fmla="*/ 2589291 w 2996697"/>
              <a:gd name="connsiteY60" fmla="*/ 2326741 h 2344848"/>
              <a:gd name="connsiteX61" fmla="*/ 2344847 w 2996697"/>
              <a:gd name="connsiteY61" fmla="*/ 2344848 h 2344848"/>
              <a:gd name="connsiteX62" fmla="*/ 2037029 w 2996697"/>
              <a:gd name="connsiteY62" fmla="*/ 2335794 h 2344848"/>
              <a:gd name="connsiteX63" fmla="*/ 1964602 w 2996697"/>
              <a:gd name="connsiteY63" fmla="*/ 2326741 h 2344848"/>
              <a:gd name="connsiteX64" fmla="*/ 1937441 w 2996697"/>
              <a:gd name="connsiteY64" fmla="*/ 2308634 h 2344848"/>
              <a:gd name="connsiteX65" fmla="*/ 1901227 w 2996697"/>
              <a:gd name="connsiteY65" fmla="*/ 2272420 h 2344848"/>
              <a:gd name="connsiteX66" fmla="*/ 1865013 w 2996697"/>
              <a:gd name="connsiteY66" fmla="*/ 2209046 h 2344848"/>
              <a:gd name="connsiteX67" fmla="*/ 1837853 w 2996697"/>
              <a:gd name="connsiteY67" fmla="*/ 2145671 h 2344848"/>
              <a:gd name="connsiteX68" fmla="*/ 1810693 w 2996697"/>
              <a:gd name="connsiteY68" fmla="*/ 2064190 h 2344848"/>
              <a:gd name="connsiteX69" fmla="*/ 1801639 w 2996697"/>
              <a:gd name="connsiteY69" fmla="*/ 2027976 h 2344848"/>
              <a:gd name="connsiteX70" fmla="*/ 1783532 w 2996697"/>
              <a:gd name="connsiteY70" fmla="*/ 1991762 h 2344848"/>
              <a:gd name="connsiteX71" fmla="*/ 1756372 w 2996697"/>
              <a:gd name="connsiteY71" fmla="*/ 1919335 h 2344848"/>
              <a:gd name="connsiteX72" fmla="*/ 1747318 w 2996697"/>
              <a:gd name="connsiteY72" fmla="*/ 1874067 h 2344848"/>
              <a:gd name="connsiteX73" fmla="*/ 1738265 w 2996697"/>
              <a:gd name="connsiteY73" fmla="*/ 1846907 h 2344848"/>
              <a:gd name="connsiteX74" fmla="*/ 1729211 w 2996697"/>
              <a:gd name="connsiteY74" fmla="*/ 1810693 h 2344848"/>
              <a:gd name="connsiteX75" fmla="*/ 1720158 w 2996697"/>
              <a:gd name="connsiteY75" fmla="*/ 1711105 h 2344848"/>
              <a:gd name="connsiteX76" fmla="*/ 1711105 w 2996697"/>
              <a:gd name="connsiteY76" fmla="*/ 1683945 h 2344848"/>
              <a:gd name="connsiteX77" fmla="*/ 1702051 w 2996697"/>
              <a:gd name="connsiteY77" fmla="*/ 1620570 h 2344848"/>
              <a:gd name="connsiteX78" fmla="*/ 1656784 w 2996697"/>
              <a:gd name="connsiteY78" fmla="*/ 1557196 h 2344848"/>
              <a:gd name="connsiteX79" fmla="*/ 1629623 w 2996697"/>
              <a:gd name="connsiteY79" fmla="*/ 1484768 h 2344848"/>
              <a:gd name="connsiteX80" fmla="*/ 1620570 w 2996697"/>
              <a:gd name="connsiteY80" fmla="*/ 1457608 h 2344848"/>
              <a:gd name="connsiteX81" fmla="*/ 1602463 w 2996697"/>
              <a:gd name="connsiteY81" fmla="*/ 1421394 h 2344848"/>
              <a:gd name="connsiteX82" fmla="*/ 1593409 w 2996697"/>
              <a:gd name="connsiteY82" fmla="*/ 1385180 h 2344848"/>
              <a:gd name="connsiteX83" fmla="*/ 1539089 w 2996697"/>
              <a:gd name="connsiteY83" fmla="*/ 1312753 h 2344848"/>
              <a:gd name="connsiteX84" fmla="*/ 1520982 w 2996697"/>
              <a:gd name="connsiteY84" fmla="*/ 1249378 h 2344848"/>
              <a:gd name="connsiteX85" fmla="*/ 1511928 w 2996697"/>
              <a:gd name="connsiteY85" fmla="*/ 1222218 h 2344848"/>
              <a:gd name="connsiteX86" fmla="*/ 1448554 w 2996697"/>
              <a:gd name="connsiteY86" fmla="*/ 1149790 h 2344848"/>
              <a:gd name="connsiteX87" fmla="*/ 1430447 w 2996697"/>
              <a:gd name="connsiteY87" fmla="*/ 1095469 h 2344848"/>
              <a:gd name="connsiteX88" fmla="*/ 1394233 w 2996697"/>
              <a:gd name="connsiteY88" fmla="*/ 1050202 h 2344848"/>
              <a:gd name="connsiteX89" fmla="*/ 1303699 w 2996697"/>
              <a:gd name="connsiteY89" fmla="*/ 995881 h 2344848"/>
              <a:gd name="connsiteX90" fmla="*/ 1276538 w 2996697"/>
              <a:gd name="connsiteY90" fmla="*/ 977774 h 2344848"/>
              <a:gd name="connsiteX91" fmla="*/ 1204110 w 2996697"/>
              <a:gd name="connsiteY91" fmla="*/ 941561 h 2344848"/>
              <a:gd name="connsiteX92" fmla="*/ 452673 w 2996697"/>
              <a:gd name="connsiteY92" fmla="*/ 923454 h 2344848"/>
              <a:gd name="connsiteX93" fmla="*/ 416459 w 2996697"/>
              <a:gd name="connsiteY93" fmla="*/ 905347 h 2344848"/>
              <a:gd name="connsiteX94" fmla="*/ 389299 w 2996697"/>
              <a:gd name="connsiteY94" fmla="*/ 887240 h 2344848"/>
              <a:gd name="connsiteX95" fmla="*/ 353085 w 2996697"/>
              <a:gd name="connsiteY95" fmla="*/ 878186 h 2344848"/>
              <a:gd name="connsiteX96" fmla="*/ 298764 w 2996697"/>
              <a:gd name="connsiteY96" fmla="*/ 860079 h 2344848"/>
              <a:gd name="connsiteX97" fmla="*/ 253497 w 2996697"/>
              <a:gd name="connsiteY97" fmla="*/ 796705 h 2344848"/>
              <a:gd name="connsiteX98" fmla="*/ 226336 w 2996697"/>
              <a:gd name="connsiteY98" fmla="*/ 760491 h 2344848"/>
              <a:gd name="connsiteX99" fmla="*/ 181069 w 2996697"/>
              <a:gd name="connsiteY99" fmla="*/ 697117 h 2344848"/>
              <a:gd name="connsiteX100" fmla="*/ 144855 w 2996697"/>
              <a:gd name="connsiteY100" fmla="*/ 660903 h 2344848"/>
              <a:gd name="connsiteX101" fmla="*/ 117695 w 2996697"/>
              <a:gd name="connsiteY101" fmla="*/ 642796 h 2344848"/>
              <a:gd name="connsiteX102" fmla="*/ 108641 w 2996697"/>
              <a:gd name="connsiteY102" fmla="*/ 597529 h 2344848"/>
              <a:gd name="connsiteX103" fmla="*/ 81481 w 2996697"/>
              <a:gd name="connsiteY103" fmla="*/ 570368 h 2344848"/>
              <a:gd name="connsiteX104" fmla="*/ 54320 w 2996697"/>
              <a:gd name="connsiteY104" fmla="*/ 534155 h 2344848"/>
              <a:gd name="connsiteX105" fmla="*/ 45267 w 2996697"/>
              <a:gd name="connsiteY105" fmla="*/ 497941 h 2344848"/>
              <a:gd name="connsiteX106" fmla="*/ 27160 w 2996697"/>
              <a:gd name="connsiteY106" fmla="*/ 470780 h 2344848"/>
              <a:gd name="connsiteX107" fmla="*/ 18107 w 2996697"/>
              <a:gd name="connsiteY107" fmla="*/ 325925 h 2344848"/>
              <a:gd name="connsiteX108" fmla="*/ 0 w 2996697"/>
              <a:gd name="connsiteY108" fmla="*/ 271604 h 2344848"/>
              <a:gd name="connsiteX109" fmla="*/ 9053 w 2996697"/>
              <a:gd name="connsiteY109" fmla="*/ 126749 h 2344848"/>
              <a:gd name="connsiteX110" fmla="*/ 18107 w 2996697"/>
              <a:gd name="connsiteY110" fmla="*/ 99588 h 2344848"/>
              <a:gd name="connsiteX111" fmla="*/ 27160 w 2996697"/>
              <a:gd name="connsiteY111" fmla="*/ 63374 h 2344848"/>
              <a:gd name="connsiteX112" fmla="*/ 81481 w 2996697"/>
              <a:gd name="connsiteY112" fmla="*/ 27161 h 234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2996697" h="2344848">
                <a:moveTo>
                  <a:pt x="81481" y="27161"/>
                </a:moveTo>
                <a:cubicBezTo>
                  <a:pt x="98079" y="19617"/>
                  <a:pt x="111727" y="21445"/>
                  <a:pt x="126748" y="18107"/>
                </a:cubicBezTo>
                <a:cubicBezTo>
                  <a:pt x="138895" y="15408"/>
                  <a:pt x="150570" y="10181"/>
                  <a:pt x="162962" y="9054"/>
                </a:cubicBezTo>
                <a:cubicBezTo>
                  <a:pt x="217143" y="4128"/>
                  <a:pt x="271603" y="3018"/>
                  <a:pt x="325924" y="0"/>
                </a:cubicBezTo>
                <a:cubicBezTo>
                  <a:pt x="497940" y="3018"/>
                  <a:pt x="670137" y="603"/>
                  <a:pt x="841972" y="9054"/>
                </a:cubicBezTo>
                <a:cubicBezTo>
                  <a:pt x="855452" y="9717"/>
                  <a:pt x="864726" y="26176"/>
                  <a:pt x="878186" y="27161"/>
                </a:cubicBezTo>
                <a:cubicBezTo>
                  <a:pt x="989588" y="35312"/>
                  <a:pt x="1101505" y="33196"/>
                  <a:pt x="1213164" y="36214"/>
                </a:cubicBezTo>
                <a:cubicBezTo>
                  <a:pt x="1237307" y="42250"/>
                  <a:pt x="1264886" y="40517"/>
                  <a:pt x="1285592" y="54321"/>
                </a:cubicBezTo>
                <a:cubicBezTo>
                  <a:pt x="1294645" y="60357"/>
                  <a:pt x="1302809" y="68009"/>
                  <a:pt x="1312752" y="72428"/>
                </a:cubicBezTo>
                <a:cubicBezTo>
                  <a:pt x="1330193" y="80180"/>
                  <a:pt x="1348966" y="84499"/>
                  <a:pt x="1367073" y="90535"/>
                </a:cubicBezTo>
                <a:lnTo>
                  <a:pt x="1421394" y="108642"/>
                </a:lnTo>
                <a:cubicBezTo>
                  <a:pt x="1430447" y="111660"/>
                  <a:pt x="1439296" y="115380"/>
                  <a:pt x="1448554" y="117695"/>
                </a:cubicBezTo>
                <a:lnTo>
                  <a:pt x="1484768" y="126749"/>
                </a:lnTo>
                <a:cubicBezTo>
                  <a:pt x="1496839" y="135802"/>
                  <a:pt x="1508621" y="145256"/>
                  <a:pt x="1520982" y="153909"/>
                </a:cubicBezTo>
                <a:cubicBezTo>
                  <a:pt x="1538810" y="166389"/>
                  <a:pt x="1575303" y="190123"/>
                  <a:pt x="1575303" y="190123"/>
                </a:cubicBezTo>
                <a:cubicBezTo>
                  <a:pt x="1584356" y="202194"/>
                  <a:pt x="1590392" y="217283"/>
                  <a:pt x="1602463" y="226337"/>
                </a:cubicBezTo>
                <a:cubicBezTo>
                  <a:pt x="1607694" y="230260"/>
                  <a:pt x="1661026" y="249716"/>
                  <a:pt x="1674891" y="253497"/>
                </a:cubicBezTo>
                <a:cubicBezTo>
                  <a:pt x="1698900" y="260045"/>
                  <a:pt x="1723176" y="265568"/>
                  <a:pt x="1747318" y="271604"/>
                </a:cubicBezTo>
                <a:cubicBezTo>
                  <a:pt x="1759389" y="274622"/>
                  <a:pt x="1771331" y="278218"/>
                  <a:pt x="1783532" y="280658"/>
                </a:cubicBezTo>
                <a:lnTo>
                  <a:pt x="1828800" y="289711"/>
                </a:lnTo>
                <a:cubicBezTo>
                  <a:pt x="1837853" y="298764"/>
                  <a:pt x="1848707" y="306321"/>
                  <a:pt x="1855960" y="316871"/>
                </a:cubicBezTo>
                <a:cubicBezTo>
                  <a:pt x="1882057" y="354831"/>
                  <a:pt x="1888598" y="411355"/>
                  <a:pt x="1928388" y="434566"/>
                </a:cubicBezTo>
                <a:cubicBezTo>
                  <a:pt x="1970177" y="458943"/>
                  <a:pt x="2024958" y="440602"/>
                  <a:pt x="2073243" y="443620"/>
                </a:cubicBezTo>
                <a:cubicBezTo>
                  <a:pt x="2100403" y="452673"/>
                  <a:pt x="2127398" y="462241"/>
                  <a:pt x="2154724" y="470780"/>
                </a:cubicBezTo>
                <a:cubicBezTo>
                  <a:pt x="2175694" y="477333"/>
                  <a:pt x="2197700" y="480727"/>
                  <a:pt x="2218099" y="488887"/>
                </a:cubicBezTo>
                <a:cubicBezTo>
                  <a:pt x="2303155" y="522909"/>
                  <a:pt x="2273578" y="519742"/>
                  <a:pt x="2344847" y="561315"/>
                </a:cubicBezTo>
                <a:cubicBezTo>
                  <a:pt x="2362334" y="571515"/>
                  <a:pt x="2381061" y="579422"/>
                  <a:pt x="2399168" y="588475"/>
                </a:cubicBezTo>
                <a:cubicBezTo>
                  <a:pt x="2503682" y="692993"/>
                  <a:pt x="2343397" y="538428"/>
                  <a:pt x="2462542" y="633743"/>
                </a:cubicBezTo>
                <a:cubicBezTo>
                  <a:pt x="2482538" y="649739"/>
                  <a:pt x="2498756" y="669956"/>
                  <a:pt x="2516863" y="688063"/>
                </a:cubicBezTo>
                <a:cubicBezTo>
                  <a:pt x="2525917" y="697117"/>
                  <a:pt x="2536921" y="704571"/>
                  <a:pt x="2544023" y="715224"/>
                </a:cubicBezTo>
                <a:cubicBezTo>
                  <a:pt x="2550059" y="724277"/>
                  <a:pt x="2557264" y="732652"/>
                  <a:pt x="2562130" y="742384"/>
                </a:cubicBezTo>
                <a:cubicBezTo>
                  <a:pt x="2566398" y="750920"/>
                  <a:pt x="2567833" y="760609"/>
                  <a:pt x="2571184" y="769545"/>
                </a:cubicBezTo>
                <a:cubicBezTo>
                  <a:pt x="2576890" y="784762"/>
                  <a:pt x="2582691" y="799961"/>
                  <a:pt x="2589291" y="814812"/>
                </a:cubicBezTo>
                <a:cubicBezTo>
                  <a:pt x="2611419" y="864600"/>
                  <a:pt x="2605472" y="842275"/>
                  <a:pt x="2634558" y="896293"/>
                </a:cubicBezTo>
                <a:cubicBezTo>
                  <a:pt x="2647355" y="920059"/>
                  <a:pt x="2662237" y="943114"/>
                  <a:pt x="2670772" y="968721"/>
                </a:cubicBezTo>
                <a:cubicBezTo>
                  <a:pt x="2680929" y="999193"/>
                  <a:pt x="2680032" y="1000769"/>
                  <a:pt x="2697932" y="1032095"/>
                </a:cubicBezTo>
                <a:cubicBezTo>
                  <a:pt x="2703331" y="1041542"/>
                  <a:pt x="2711173" y="1049524"/>
                  <a:pt x="2716039" y="1059256"/>
                </a:cubicBezTo>
                <a:cubicBezTo>
                  <a:pt x="2753520" y="1134217"/>
                  <a:pt x="2691311" y="1035744"/>
                  <a:pt x="2743200" y="1113576"/>
                </a:cubicBezTo>
                <a:cubicBezTo>
                  <a:pt x="2768679" y="1190020"/>
                  <a:pt x="2724352" y="1065905"/>
                  <a:pt x="2797520" y="1204111"/>
                </a:cubicBezTo>
                <a:cubicBezTo>
                  <a:pt x="2866654" y="1334697"/>
                  <a:pt x="2799656" y="1260569"/>
                  <a:pt x="2860895" y="1321806"/>
                </a:cubicBezTo>
                <a:cubicBezTo>
                  <a:pt x="2866931" y="1339913"/>
                  <a:pt x="2871250" y="1358686"/>
                  <a:pt x="2879002" y="1376127"/>
                </a:cubicBezTo>
                <a:cubicBezTo>
                  <a:pt x="2883421" y="1386070"/>
                  <a:pt x="2892242" y="1393555"/>
                  <a:pt x="2897108" y="1403287"/>
                </a:cubicBezTo>
                <a:cubicBezTo>
                  <a:pt x="2904376" y="1417823"/>
                  <a:pt x="2908490" y="1433760"/>
                  <a:pt x="2915215" y="1448555"/>
                </a:cubicBezTo>
                <a:cubicBezTo>
                  <a:pt x="2923592" y="1466984"/>
                  <a:pt x="2934590" y="1484188"/>
                  <a:pt x="2942376" y="1502875"/>
                </a:cubicBezTo>
                <a:cubicBezTo>
                  <a:pt x="2998320" y="1637138"/>
                  <a:pt x="2928210" y="1492651"/>
                  <a:pt x="2978590" y="1593410"/>
                </a:cubicBezTo>
                <a:cubicBezTo>
                  <a:pt x="2981608" y="1614535"/>
                  <a:pt x="2983458" y="1635859"/>
                  <a:pt x="2987643" y="1656784"/>
                </a:cubicBezTo>
                <a:cubicBezTo>
                  <a:pt x="2989515" y="1666142"/>
                  <a:pt x="2996697" y="1674402"/>
                  <a:pt x="2996697" y="1683945"/>
                </a:cubicBezTo>
                <a:cubicBezTo>
                  <a:pt x="2996697" y="1747391"/>
                  <a:pt x="2994650" y="1811009"/>
                  <a:pt x="2987643" y="1874067"/>
                </a:cubicBezTo>
                <a:cubicBezTo>
                  <a:pt x="2985535" y="1893037"/>
                  <a:pt x="2974165" y="1909871"/>
                  <a:pt x="2969536" y="1928388"/>
                </a:cubicBezTo>
                <a:cubicBezTo>
                  <a:pt x="2966518" y="1940459"/>
                  <a:pt x="2962529" y="1952328"/>
                  <a:pt x="2960483" y="1964602"/>
                </a:cubicBezTo>
                <a:cubicBezTo>
                  <a:pt x="2956483" y="1988602"/>
                  <a:pt x="2955129" y="2012982"/>
                  <a:pt x="2951429" y="2037030"/>
                </a:cubicBezTo>
                <a:cubicBezTo>
                  <a:pt x="2941006" y="2104781"/>
                  <a:pt x="2946931" y="2059558"/>
                  <a:pt x="2933322" y="2109458"/>
                </a:cubicBezTo>
                <a:cubicBezTo>
                  <a:pt x="2926774" y="2133466"/>
                  <a:pt x="2923084" y="2158276"/>
                  <a:pt x="2915215" y="2181885"/>
                </a:cubicBezTo>
                <a:cubicBezTo>
                  <a:pt x="2912197" y="2190939"/>
                  <a:pt x="2911456" y="2201105"/>
                  <a:pt x="2906162" y="2209046"/>
                </a:cubicBezTo>
                <a:cubicBezTo>
                  <a:pt x="2899060" y="2219699"/>
                  <a:pt x="2889655" y="2229104"/>
                  <a:pt x="2879002" y="2236206"/>
                </a:cubicBezTo>
                <a:cubicBezTo>
                  <a:pt x="2864142" y="2246113"/>
                  <a:pt x="2804097" y="2253217"/>
                  <a:pt x="2797520" y="2254313"/>
                </a:cubicBezTo>
                <a:cubicBezTo>
                  <a:pt x="2785449" y="2263366"/>
                  <a:pt x="2774803" y="2274725"/>
                  <a:pt x="2761307" y="2281473"/>
                </a:cubicBezTo>
                <a:cubicBezTo>
                  <a:pt x="2750178" y="2287038"/>
                  <a:pt x="2737057" y="2287109"/>
                  <a:pt x="2725093" y="2290527"/>
                </a:cubicBezTo>
                <a:cubicBezTo>
                  <a:pt x="2715917" y="2293149"/>
                  <a:pt x="2707139" y="2297069"/>
                  <a:pt x="2697932" y="2299580"/>
                </a:cubicBezTo>
                <a:cubicBezTo>
                  <a:pt x="2673923" y="2306128"/>
                  <a:pt x="2649647" y="2311651"/>
                  <a:pt x="2625505" y="2317687"/>
                </a:cubicBezTo>
                <a:cubicBezTo>
                  <a:pt x="2613434" y="2320705"/>
                  <a:pt x="2601712" y="2326010"/>
                  <a:pt x="2589291" y="2326741"/>
                </a:cubicBezTo>
                <a:cubicBezTo>
                  <a:pt x="2405105" y="2337575"/>
                  <a:pt x="2486519" y="2330680"/>
                  <a:pt x="2344847" y="2344848"/>
                </a:cubicBezTo>
                <a:lnTo>
                  <a:pt x="2037029" y="2335794"/>
                </a:lnTo>
                <a:cubicBezTo>
                  <a:pt x="2012726" y="2334637"/>
                  <a:pt x="1988075" y="2333143"/>
                  <a:pt x="1964602" y="2326741"/>
                </a:cubicBezTo>
                <a:cubicBezTo>
                  <a:pt x="1954104" y="2323878"/>
                  <a:pt x="1945703" y="2315715"/>
                  <a:pt x="1937441" y="2308634"/>
                </a:cubicBezTo>
                <a:cubicBezTo>
                  <a:pt x="1924479" y="2297524"/>
                  <a:pt x="1912337" y="2285382"/>
                  <a:pt x="1901227" y="2272420"/>
                </a:cubicBezTo>
                <a:cubicBezTo>
                  <a:pt x="1885870" y="2254504"/>
                  <a:pt x="1875289" y="2229598"/>
                  <a:pt x="1865013" y="2209046"/>
                </a:cubicBezTo>
                <a:cubicBezTo>
                  <a:pt x="1837236" y="2097934"/>
                  <a:pt x="1876928" y="2239451"/>
                  <a:pt x="1837853" y="2145671"/>
                </a:cubicBezTo>
                <a:cubicBezTo>
                  <a:pt x="1826842" y="2119244"/>
                  <a:pt x="1817637" y="2091965"/>
                  <a:pt x="1810693" y="2064190"/>
                </a:cubicBezTo>
                <a:cubicBezTo>
                  <a:pt x="1807675" y="2052119"/>
                  <a:pt x="1806008" y="2039627"/>
                  <a:pt x="1801639" y="2027976"/>
                </a:cubicBezTo>
                <a:cubicBezTo>
                  <a:pt x="1796900" y="2015339"/>
                  <a:pt x="1788723" y="2004220"/>
                  <a:pt x="1783532" y="1991762"/>
                </a:cubicBezTo>
                <a:cubicBezTo>
                  <a:pt x="1773615" y="1967961"/>
                  <a:pt x="1763955" y="1943979"/>
                  <a:pt x="1756372" y="1919335"/>
                </a:cubicBezTo>
                <a:cubicBezTo>
                  <a:pt x="1751847" y="1904627"/>
                  <a:pt x="1751050" y="1888996"/>
                  <a:pt x="1747318" y="1874067"/>
                </a:cubicBezTo>
                <a:cubicBezTo>
                  <a:pt x="1745003" y="1864809"/>
                  <a:pt x="1740887" y="1856083"/>
                  <a:pt x="1738265" y="1846907"/>
                </a:cubicBezTo>
                <a:cubicBezTo>
                  <a:pt x="1734847" y="1834943"/>
                  <a:pt x="1732229" y="1822764"/>
                  <a:pt x="1729211" y="1810693"/>
                </a:cubicBezTo>
                <a:cubicBezTo>
                  <a:pt x="1726193" y="1777497"/>
                  <a:pt x="1724872" y="1744103"/>
                  <a:pt x="1720158" y="1711105"/>
                </a:cubicBezTo>
                <a:cubicBezTo>
                  <a:pt x="1718808" y="1701658"/>
                  <a:pt x="1712977" y="1693303"/>
                  <a:pt x="1711105" y="1683945"/>
                </a:cubicBezTo>
                <a:cubicBezTo>
                  <a:pt x="1706920" y="1663020"/>
                  <a:pt x="1710457" y="1640184"/>
                  <a:pt x="1702051" y="1620570"/>
                </a:cubicBezTo>
                <a:cubicBezTo>
                  <a:pt x="1691825" y="1596709"/>
                  <a:pt x="1671873" y="1578321"/>
                  <a:pt x="1656784" y="1557196"/>
                </a:cubicBezTo>
                <a:cubicBezTo>
                  <a:pt x="1640091" y="1490427"/>
                  <a:pt x="1658030" y="1551052"/>
                  <a:pt x="1629623" y="1484768"/>
                </a:cubicBezTo>
                <a:cubicBezTo>
                  <a:pt x="1625864" y="1475997"/>
                  <a:pt x="1624329" y="1466379"/>
                  <a:pt x="1620570" y="1457608"/>
                </a:cubicBezTo>
                <a:cubicBezTo>
                  <a:pt x="1615254" y="1445203"/>
                  <a:pt x="1607202" y="1434031"/>
                  <a:pt x="1602463" y="1421394"/>
                </a:cubicBezTo>
                <a:cubicBezTo>
                  <a:pt x="1598094" y="1409743"/>
                  <a:pt x="1599679" y="1395928"/>
                  <a:pt x="1593409" y="1385180"/>
                </a:cubicBezTo>
                <a:cubicBezTo>
                  <a:pt x="1578203" y="1359113"/>
                  <a:pt x="1539089" y="1312753"/>
                  <a:pt x="1539089" y="1312753"/>
                </a:cubicBezTo>
                <a:cubicBezTo>
                  <a:pt x="1517379" y="1247624"/>
                  <a:pt x="1543721" y="1328963"/>
                  <a:pt x="1520982" y="1249378"/>
                </a:cubicBezTo>
                <a:cubicBezTo>
                  <a:pt x="1518360" y="1240202"/>
                  <a:pt x="1516663" y="1230504"/>
                  <a:pt x="1511928" y="1222218"/>
                </a:cubicBezTo>
                <a:cubicBezTo>
                  <a:pt x="1495303" y="1193125"/>
                  <a:pt x="1471930" y="1173166"/>
                  <a:pt x="1448554" y="1149790"/>
                </a:cubicBezTo>
                <a:cubicBezTo>
                  <a:pt x="1442518" y="1131683"/>
                  <a:pt x="1442370" y="1110373"/>
                  <a:pt x="1430447" y="1095469"/>
                </a:cubicBezTo>
                <a:cubicBezTo>
                  <a:pt x="1418376" y="1080380"/>
                  <a:pt x="1407897" y="1063866"/>
                  <a:pt x="1394233" y="1050202"/>
                </a:cubicBezTo>
                <a:cubicBezTo>
                  <a:pt x="1364988" y="1020957"/>
                  <a:pt x="1340437" y="1016291"/>
                  <a:pt x="1303699" y="995881"/>
                </a:cubicBezTo>
                <a:cubicBezTo>
                  <a:pt x="1294187" y="990597"/>
                  <a:pt x="1286091" y="982984"/>
                  <a:pt x="1276538" y="977774"/>
                </a:cubicBezTo>
                <a:cubicBezTo>
                  <a:pt x="1252842" y="964849"/>
                  <a:pt x="1229717" y="950097"/>
                  <a:pt x="1204110" y="941561"/>
                </a:cubicBezTo>
                <a:cubicBezTo>
                  <a:pt x="947897" y="856150"/>
                  <a:pt x="1186492" y="932626"/>
                  <a:pt x="452673" y="923454"/>
                </a:cubicBezTo>
                <a:cubicBezTo>
                  <a:pt x="440602" y="917418"/>
                  <a:pt x="428177" y="912043"/>
                  <a:pt x="416459" y="905347"/>
                </a:cubicBezTo>
                <a:cubicBezTo>
                  <a:pt x="407012" y="899949"/>
                  <a:pt x="399300" y="891526"/>
                  <a:pt x="389299" y="887240"/>
                </a:cubicBezTo>
                <a:cubicBezTo>
                  <a:pt x="377862" y="882338"/>
                  <a:pt x="365003" y="881761"/>
                  <a:pt x="353085" y="878186"/>
                </a:cubicBezTo>
                <a:cubicBezTo>
                  <a:pt x="334804" y="872701"/>
                  <a:pt x="316871" y="866115"/>
                  <a:pt x="298764" y="860079"/>
                </a:cubicBezTo>
                <a:cubicBezTo>
                  <a:pt x="246987" y="808302"/>
                  <a:pt x="293220" y="860260"/>
                  <a:pt x="253497" y="796705"/>
                </a:cubicBezTo>
                <a:cubicBezTo>
                  <a:pt x="245500" y="783909"/>
                  <a:pt x="235107" y="772770"/>
                  <a:pt x="226336" y="760491"/>
                </a:cubicBezTo>
                <a:cubicBezTo>
                  <a:pt x="207560" y="734205"/>
                  <a:pt x="204078" y="723414"/>
                  <a:pt x="181069" y="697117"/>
                </a:cubicBezTo>
                <a:cubicBezTo>
                  <a:pt x="169827" y="684269"/>
                  <a:pt x="157817" y="672013"/>
                  <a:pt x="144855" y="660903"/>
                </a:cubicBezTo>
                <a:cubicBezTo>
                  <a:pt x="136594" y="653822"/>
                  <a:pt x="126748" y="648832"/>
                  <a:pt x="117695" y="642796"/>
                </a:cubicBezTo>
                <a:cubicBezTo>
                  <a:pt x="114677" y="627707"/>
                  <a:pt x="115523" y="611292"/>
                  <a:pt x="108641" y="597529"/>
                </a:cubicBezTo>
                <a:cubicBezTo>
                  <a:pt x="102915" y="586077"/>
                  <a:pt x="89813" y="580089"/>
                  <a:pt x="81481" y="570368"/>
                </a:cubicBezTo>
                <a:cubicBezTo>
                  <a:pt x="71661" y="558912"/>
                  <a:pt x="63374" y="546226"/>
                  <a:pt x="54320" y="534155"/>
                </a:cubicBezTo>
                <a:cubicBezTo>
                  <a:pt x="51302" y="522084"/>
                  <a:pt x="50168" y="509378"/>
                  <a:pt x="45267" y="497941"/>
                </a:cubicBezTo>
                <a:cubicBezTo>
                  <a:pt x="40981" y="487940"/>
                  <a:pt x="28857" y="481528"/>
                  <a:pt x="27160" y="470780"/>
                </a:cubicBezTo>
                <a:cubicBezTo>
                  <a:pt x="19615" y="422993"/>
                  <a:pt x="24644" y="373861"/>
                  <a:pt x="18107" y="325925"/>
                </a:cubicBezTo>
                <a:cubicBezTo>
                  <a:pt x="15528" y="307014"/>
                  <a:pt x="0" y="271604"/>
                  <a:pt x="0" y="271604"/>
                </a:cubicBezTo>
                <a:cubicBezTo>
                  <a:pt x="3018" y="223319"/>
                  <a:pt x="3988" y="174862"/>
                  <a:pt x="9053" y="126749"/>
                </a:cubicBezTo>
                <a:cubicBezTo>
                  <a:pt x="10052" y="117258"/>
                  <a:pt x="15485" y="108764"/>
                  <a:pt x="18107" y="99588"/>
                </a:cubicBezTo>
                <a:cubicBezTo>
                  <a:pt x="21525" y="87624"/>
                  <a:pt x="16031" y="68939"/>
                  <a:pt x="27160" y="63374"/>
                </a:cubicBezTo>
                <a:cubicBezTo>
                  <a:pt x="46054" y="53927"/>
                  <a:pt x="64883" y="34705"/>
                  <a:pt x="81481" y="27161"/>
                </a:cubicBezTo>
                <a:close/>
              </a:path>
            </a:pathLst>
          </a:cu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9" name="Straight Arrow Connector 58"/>
          <p:cNvCxnSpPr>
            <a:stCxn id="46" idx="1"/>
            <a:endCxn id="56" idx="34"/>
          </p:cNvCxnSpPr>
          <p:nvPr/>
        </p:nvCxnSpPr>
        <p:spPr>
          <a:xfrm flipH="1">
            <a:off x="2779414" y="2507810"/>
            <a:ext cx="13504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2" name="Freeform 61"/>
          <p:cNvSpPr/>
          <p:nvPr/>
        </p:nvSpPr>
        <p:spPr>
          <a:xfrm>
            <a:off x="72428" y="1285592"/>
            <a:ext cx="2888055" cy="5060887"/>
          </a:xfrm>
          <a:custGeom>
            <a:avLst/>
            <a:gdLst>
              <a:gd name="connsiteX0" fmla="*/ 90534 w 2888055"/>
              <a:gd name="connsiteY0" fmla="*/ 81481 h 5060887"/>
              <a:gd name="connsiteX1" fmla="*/ 54321 w 2888055"/>
              <a:gd name="connsiteY1" fmla="*/ 126749 h 5060887"/>
              <a:gd name="connsiteX2" fmla="*/ 45267 w 2888055"/>
              <a:gd name="connsiteY2" fmla="*/ 181069 h 5060887"/>
              <a:gd name="connsiteX3" fmla="*/ 36214 w 2888055"/>
              <a:gd name="connsiteY3" fmla="*/ 398353 h 5060887"/>
              <a:gd name="connsiteX4" fmla="*/ 18107 w 2888055"/>
              <a:gd name="connsiteY4" fmla="*/ 534155 h 5060887"/>
              <a:gd name="connsiteX5" fmla="*/ 9053 w 2888055"/>
              <a:gd name="connsiteY5" fmla="*/ 633743 h 5060887"/>
              <a:gd name="connsiteX6" fmla="*/ 0 w 2888055"/>
              <a:gd name="connsiteY6" fmla="*/ 697117 h 5060887"/>
              <a:gd name="connsiteX7" fmla="*/ 18107 w 2888055"/>
              <a:gd name="connsiteY7" fmla="*/ 823865 h 5060887"/>
              <a:gd name="connsiteX8" fmla="*/ 36214 w 2888055"/>
              <a:gd name="connsiteY8" fmla="*/ 1484768 h 5060887"/>
              <a:gd name="connsiteX9" fmla="*/ 54321 w 2888055"/>
              <a:gd name="connsiteY9" fmla="*/ 1557196 h 5060887"/>
              <a:gd name="connsiteX10" fmla="*/ 63374 w 2888055"/>
              <a:gd name="connsiteY10" fmla="*/ 1783533 h 5060887"/>
              <a:gd name="connsiteX11" fmla="*/ 81481 w 2888055"/>
              <a:gd name="connsiteY11" fmla="*/ 1946495 h 5060887"/>
              <a:gd name="connsiteX12" fmla="*/ 54321 w 2888055"/>
              <a:gd name="connsiteY12" fmla="*/ 2652665 h 5060887"/>
              <a:gd name="connsiteX13" fmla="*/ 45267 w 2888055"/>
              <a:gd name="connsiteY13" fmla="*/ 2697933 h 5060887"/>
              <a:gd name="connsiteX14" fmla="*/ 18107 w 2888055"/>
              <a:gd name="connsiteY14" fmla="*/ 2779414 h 5060887"/>
              <a:gd name="connsiteX15" fmla="*/ 27160 w 2888055"/>
              <a:gd name="connsiteY15" fmla="*/ 3449370 h 5060887"/>
              <a:gd name="connsiteX16" fmla="*/ 36214 w 2888055"/>
              <a:gd name="connsiteY16" fmla="*/ 3485584 h 5060887"/>
              <a:gd name="connsiteX17" fmla="*/ 54321 w 2888055"/>
              <a:gd name="connsiteY17" fmla="*/ 3530852 h 5060887"/>
              <a:gd name="connsiteX18" fmla="*/ 36214 w 2888055"/>
              <a:gd name="connsiteY18" fmla="*/ 3938258 h 5060887"/>
              <a:gd name="connsiteX19" fmla="*/ 27160 w 2888055"/>
              <a:gd name="connsiteY19" fmla="*/ 3974471 h 5060887"/>
              <a:gd name="connsiteX20" fmla="*/ 18107 w 2888055"/>
              <a:gd name="connsiteY20" fmla="*/ 4019739 h 5060887"/>
              <a:gd name="connsiteX21" fmla="*/ 27160 w 2888055"/>
              <a:gd name="connsiteY21" fmla="*/ 4200808 h 5060887"/>
              <a:gd name="connsiteX22" fmla="*/ 18107 w 2888055"/>
              <a:gd name="connsiteY22" fmla="*/ 4327557 h 5060887"/>
              <a:gd name="connsiteX23" fmla="*/ 36214 w 2888055"/>
              <a:gd name="connsiteY23" fmla="*/ 4798337 h 5060887"/>
              <a:gd name="connsiteX24" fmla="*/ 45267 w 2888055"/>
              <a:gd name="connsiteY24" fmla="*/ 4852658 h 5060887"/>
              <a:gd name="connsiteX25" fmla="*/ 63374 w 2888055"/>
              <a:gd name="connsiteY25" fmla="*/ 4888871 h 5060887"/>
              <a:gd name="connsiteX26" fmla="*/ 181069 w 2888055"/>
              <a:gd name="connsiteY26" fmla="*/ 5024673 h 5060887"/>
              <a:gd name="connsiteX27" fmla="*/ 217283 w 2888055"/>
              <a:gd name="connsiteY27" fmla="*/ 5042780 h 5060887"/>
              <a:gd name="connsiteX28" fmla="*/ 289711 w 2888055"/>
              <a:gd name="connsiteY28" fmla="*/ 5060887 h 5060887"/>
              <a:gd name="connsiteX29" fmla="*/ 488887 w 2888055"/>
              <a:gd name="connsiteY29" fmla="*/ 5051834 h 5060887"/>
              <a:gd name="connsiteX30" fmla="*/ 642796 w 2888055"/>
              <a:gd name="connsiteY30" fmla="*/ 5042780 h 5060887"/>
              <a:gd name="connsiteX31" fmla="*/ 923453 w 2888055"/>
              <a:gd name="connsiteY31" fmla="*/ 5033727 h 5060887"/>
              <a:gd name="connsiteX32" fmla="*/ 1131683 w 2888055"/>
              <a:gd name="connsiteY32" fmla="*/ 5006566 h 5060887"/>
              <a:gd name="connsiteX33" fmla="*/ 1186004 w 2888055"/>
              <a:gd name="connsiteY33" fmla="*/ 4997513 h 5060887"/>
              <a:gd name="connsiteX34" fmla="*/ 1249378 w 2888055"/>
              <a:gd name="connsiteY34" fmla="*/ 4988459 h 5060887"/>
              <a:gd name="connsiteX35" fmla="*/ 1394233 w 2888055"/>
              <a:gd name="connsiteY35" fmla="*/ 4952246 h 5060887"/>
              <a:gd name="connsiteX36" fmla="*/ 1466661 w 2888055"/>
              <a:gd name="connsiteY36" fmla="*/ 4916032 h 5060887"/>
              <a:gd name="connsiteX37" fmla="*/ 1511928 w 2888055"/>
              <a:gd name="connsiteY37" fmla="*/ 4906978 h 5060887"/>
              <a:gd name="connsiteX38" fmla="*/ 1593410 w 2888055"/>
              <a:gd name="connsiteY38" fmla="*/ 4870764 h 5060887"/>
              <a:gd name="connsiteX39" fmla="*/ 1638677 w 2888055"/>
              <a:gd name="connsiteY39" fmla="*/ 4861711 h 5060887"/>
              <a:gd name="connsiteX40" fmla="*/ 1674891 w 2888055"/>
              <a:gd name="connsiteY40" fmla="*/ 4852658 h 5060887"/>
              <a:gd name="connsiteX41" fmla="*/ 1819746 w 2888055"/>
              <a:gd name="connsiteY41" fmla="*/ 4834551 h 5060887"/>
              <a:gd name="connsiteX42" fmla="*/ 2218099 w 2888055"/>
              <a:gd name="connsiteY42" fmla="*/ 4798337 h 5060887"/>
              <a:gd name="connsiteX43" fmla="*/ 2308633 w 2888055"/>
              <a:gd name="connsiteY43" fmla="*/ 4789283 h 5060887"/>
              <a:gd name="connsiteX44" fmla="*/ 2372008 w 2888055"/>
              <a:gd name="connsiteY44" fmla="*/ 4780230 h 5060887"/>
              <a:gd name="connsiteX45" fmla="*/ 2426328 w 2888055"/>
              <a:gd name="connsiteY45" fmla="*/ 4744016 h 5060887"/>
              <a:gd name="connsiteX46" fmla="*/ 2544023 w 2888055"/>
              <a:gd name="connsiteY46" fmla="*/ 4617267 h 5060887"/>
              <a:gd name="connsiteX47" fmla="*/ 2679825 w 2888055"/>
              <a:gd name="connsiteY47" fmla="*/ 4490519 h 5060887"/>
              <a:gd name="connsiteX48" fmla="*/ 2725093 w 2888055"/>
              <a:gd name="connsiteY48" fmla="*/ 4445252 h 5060887"/>
              <a:gd name="connsiteX49" fmla="*/ 2743200 w 2888055"/>
              <a:gd name="connsiteY49" fmla="*/ 4418091 h 5060887"/>
              <a:gd name="connsiteX50" fmla="*/ 2770360 w 2888055"/>
              <a:gd name="connsiteY50" fmla="*/ 4381877 h 5060887"/>
              <a:gd name="connsiteX51" fmla="*/ 2806574 w 2888055"/>
              <a:gd name="connsiteY51" fmla="*/ 4345663 h 5060887"/>
              <a:gd name="connsiteX52" fmla="*/ 2815627 w 2888055"/>
              <a:gd name="connsiteY52" fmla="*/ 4318503 h 5060887"/>
              <a:gd name="connsiteX53" fmla="*/ 2833734 w 2888055"/>
              <a:gd name="connsiteY53" fmla="*/ 4291343 h 5060887"/>
              <a:gd name="connsiteX54" fmla="*/ 2842788 w 2888055"/>
              <a:gd name="connsiteY54" fmla="*/ 4237022 h 5060887"/>
              <a:gd name="connsiteX55" fmla="*/ 2851841 w 2888055"/>
              <a:gd name="connsiteY55" fmla="*/ 4110273 h 5060887"/>
              <a:gd name="connsiteX56" fmla="*/ 2879002 w 2888055"/>
              <a:gd name="connsiteY56" fmla="*/ 4010685 h 5060887"/>
              <a:gd name="connsiteX57" fmla="*/ 2888055 w 2888055"/>
              <a:gd name="connsiteY57" fmla="*/ 3974471 h 5060887"/>
              <a:gd name="connsiteX58" fmla="*/ 2879002 w 2888055"/>
              <a:gd name="connsiteY58" fmla="*/ 3105339 h 5060887"/>
              <a:gd name="connsiteX59" fmla="*/ 2860895 w 2888055"/>
              <a:gd name="connsiteY59" fmla="*/ 3023858 h 5060887"/>
              <a:gd name="connsiteX60" fmla="*/ 2851841 w 2888055"/>
              <a:gd name="connsiteY60" fmla="*/ 2915216 h 5060887"/>
              <a:gd name="connsiteX61" fmla="*/ 2842788 w 2888055"/>
              <a:gd name="connsiteY61" fmla="*/ 2879002 h 5060887"/>
              <a:gd name="connsiteX62" fmla="*/ 2824681 w 2888055"/>
              <a:gd name="connsiteY62" fmla="*/ 2815628 h 5060887"/>
              <a:gd name="connsiteX63" fmla="*/ 2824681 w 2888055"/>
              <a:gd name="connsiteY63" fmla="*/ 2209046 h 5060887"/>
              <a:gd name="connsiteX64" fmla="*/ 2797521 w 2888055"/>
              <a:gd name="connsiteY64" fmla="*/ 2064190 h 5060887"/>
              <a:gd name="connsiteX65" fmla="*/ 2752253 w 2888055"/>
              <a:gd name="connsiteY65" fmla="*/ 1846907 h 5060887"/>
              <a:gd name="connsiteX66" fmla="*/ 2625505 w 2888055"/>
              <a:gd name="connsiteY66" fmla="*/ 1674891 h 5060887"/>
              <a:gd name="connsiteX67" fmla="*/ 2553077 w 2888055"/>
              <a:gd name="connsiteY67" fmla="*/ 1539089 h 5060887"/>
              <a:gd name="connsiteX68" fmla="*/ 2525917 w 2888055"/>
              <a:gd name="connsiteY68" fmla="*/ 1466661 h 5060887"/>
              <a:gd name="connsiteX69" fmla="*/ 2516863 w 2888055"/>
              <a:gd name="connsiteY69" fmla="*/ 1421394 h 5060887"/>
              <a:gd name="connsiteX70" fmla="*/ 2507810 w 2888055"/>
              <a:gd name="connsiteY70" fmla="*/ 1195058 h 5060887"/>
              <a:gd name="connsiteX71" fmla="*/ 2498756 w 2888055"/>
              <a:gd name="connsiteY71" fmla="*/ 1158844 h 5060887"/>
              <a:gd name="connsiteX72" fmla="*/ 2444435 w 2888055"/>
              <a:gd name="connsiteY72" fmla="*/ 1068309 h 5060887"/>
              <a:gd name="connsiteX73" fmla="*/ 2408222 w 2888055"/>
              <a:gd name="connsiteY73" fmla="*/ 1032095 h 5060887"/>
              <a:gd name="connsiteX74" fmla="*/ 2308633 w 2888055"/>
              <a:gd name="connsiteY74" fmla="*/ 914400 h 5060887"/>
              <a:gd name="connsiteX75" fmla="*/ 2209045 w 2888055"/>
              <a:gd name="connsiteY75" fmla="*/ 814812 h 5060887"/>
              <a:gd name="connsiteX76" fmla="*/ 2163778 w 2888055"/>
              <a:gd name="connsiteY76" fmla="*/ 778598 h 5060887"/>
              <a:gd name="connsiteX77" fmla="*/ 2118511 w 2888055"/>
              <a:gd name="connsiteY77" fmla="*/ 733331 h 5060887"/>
              <a:gd name="connsiteX78" fmla="*/ 2082297 w 2888055"/>
              <a:gd name="connsiteY78" fmla="*/ 706170 h 5060887"/>
              <a:gd name="connsiteX79" fmla="*/ 2037029 w 2888055"/>
              <a:gd name="connsiteY79" fmla="*/ 660903 h 5060887"/>
              <a:gd name="connsiteX80" fmla="*/ 1946495 w 2888055"/>
              <a:gd name="connsiteY80" fmla="*/ 588475 h 5060887"/>
              <a:gd name="connsiteX81" fmla="*/ 1910281 w 2888055"/>
              <a:gd name="connsiteY81" fmla="*/ 543208 h 5060887"/>
              <a:gd name="connsiteX82" fmla="*/ 1828800 w 2888055"/>
              <a:gd name="connsiteY82" fmla="*/ 461727 h 5060887"/>
              <a:gd name="connsiteX83" fmla="*/ 1801639 w 2888055"/>
              <a:gd name="connsiteY83" fmla="*/ 425513 h 5060887"/>
              <a:gd name="connsiteX84" fmla="*/ 1729212 w 2888055"/>
              <a:gd name="connsiteY84" fmla="*/ 334978 h 5060887"/>
              <a:gd name="connsiteX85" fmla="*/ 1720158 w 2888055"/>
              <a:gd name="connsiteY85" fmla="*/ 298764 h 5060887"/>
              <a:gd name="connsiteX86" fmla="*/ 1711105 w 2888055"/>
              <a:gd name="connsiteY86" fmla="*/ 208230 h 5060887"/>
              <a:gd name="connsiteX87" fmla="*/ 1520982 w 2888055"/>
              <a:gd name="connsiteY87" fmla="*/ 153909 h 5060887"/>
              <a:gd name="connsiteX88" fmla="*/ 1457608 w 2888055"/>
              <a:gd name="connsiteY88" fmla="*/ 135802 h 5060887"/>
              <a:gd name="connsiteX89" fmla="*/ 1394233 w 2888055"/>
              <a:gd name="connsiteY89" fmla="*/ 126749 h 5060887"/>
              <a:gd name="connsiteX90" fmla="*/ 1312752 w 2888055"/>
              <a:gd name="connsiteY90" fmla="*/ 108642 h 5060887"/>
              <a:gd name="connsiteX91" fmla="*/ 1213164 w 2888055"/>
              <a:gd name="connsiteY91" fmla="*/ 99588 h 5060887"/>
              <a:gd name="connsiteX92" fmla="*/ 1140736 w 2888055"/>
              <a:gd name="connsiteY92" fmla="*/ 90535 h 5060887"/>
              <a:gd name="connsiteX93" fmla="*/ 1104522 w 2888055"/>
              <a:gd name="connsiteY93" fmla="*/ 72428 h 5060887"/>
              <a:gd name="connsiteX94" fmla="*/ 1023041 w 2888055"/>
              <a:gd name="connsiteY94" fmla="*/ 27160 h 5060887"/>
              <a:gd name="connsiteX95" fmla="*/ 923453 w 2888055"/>
              <a:gd name="connsiteY95" fmla="*/ 0 h 5060887"/>
              <a:gd name="connsiteX96" fmla="*/ 878186 w 2888055"/>
              <a:gd name="connsiteY96" fmla="*/ 9054 h 5060887"/>
              <a:gd name="connsiteX97" fmla="*/ 742384 w 2888055"/>
              <a:gd name="connsiteY97" fmla="*/ 90535 h 5060887"/>
              <a:gd name="connsiteX98" fmla="*/ 706170 w 2888055"/>
              <a:gd name="connsiteY98" fmla="*/ 108642 h 5060887"/>
              <a:gd name="connsiteX99" fmla="*/ 606582 w 2888055"/>
              <a:gd name="connsiteY99" fmla="*/ 135802 h 5060887"/>
              <a:gd name="connsiteX100" fmla="*/ 461726 w 2888055"/>
              <a:gd name="connsiteY100" fmla="*/ 153909 h 5060887"/>
              <a:gd name="connsiteX101" fmla="*/ 416459 w 2888055"/>
              <a:gd name="connsiteY101" fmla="*/ 162962 h 5060887"/>
              <a:gd name="connsiteX102" fmla="*/ 362138 w 2888055"/>
              <a:gd name="connsiteY102" fmla="*/ 172016 h 5060887"/>
              <a:gd name="connsiteX103" fmla="*/ 334978 w 2888055"/>
              <a:gd name="connsiteY103" fmla="*/ 181069 h 5060887"/>
              <a:gd name="connsiteX104" fmla="*/ 217283 w 2888055"/>
              <a:gd name="connsiteY104" fmla="*/ 172016 h 5060887"/>
              <a:gd name="connsiteX105" fmla="*/ 162962 w 2888055"/>
              <a:gd name="connsiteY105" fmla="*/ 153909 h 5060887"/>
              <a:gd name="connsiteX106" fmla="*/ 90534 w 2888055"/>
              <a:gd name="connsiteY106" fmla="*/ 135802 h 5060887"/>
              <a:gd name="connsiteX107" fmla="*/ 90534 w 2888055"/>
              <a:gd name="connsiteY107" fmla="*/ 81481 h 5060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2888055" h="5060887">
                <a:moveTo>
                  <a:pt x="90534" y="81481"/>
                </a:moveTo>
                <a:cubicBezTo>
                  <a:pt x="84499" y="79972"/>
                  <a:pt x="62317" y="109158"/>
                  <a:pt x="54321" y="126749"/>
                </a:cubicBezTo>
                <a:cubicBezTo>
                  <a:pt x="46725" y="143460"/>
                  <a:pt x="46488" y="162753"/>
                  <a:pt x="45267" y="181069"/>
                </a:cubicBezTo>
                <a:cubicBezTo>
                  <a:pt x="40445" y="253399"/>
                  <a:pt x="40235" y="325974"/>
                  <a:pt x="36214" y="398353"/>
                </a:cubicBezTo>
                <a:cubicBezTo>
                  <a:pt x="30307" y="504686"/>
                  <a:pt x="37616" y="475623"/>
                  <a:pt x="18107" y="534155"/>
                </a:cubicBezTo>
                <a:cubicBezTo>
                  <a:pt x="15089" y="567351"/>
                  <a:pt x="12734" y="600614"/>
                  <a:pt x="9053" y="633743"/>
                </a:cubicBezTo>
                <a:cubicBezTo>
                  <a:pt x="6696" y="654952"/>
                  <a:pt x="0" y="675778"/>
                  <a:pt x="0" y="697117"/>
                </a:cubicBezTo>
                <a:cubicBezTo>
                  <a:pt x="0" y="776460"/>
                  <a:pt x="1351" y="773600"/>
                  <a:pt x="18107" y="823865"/>
                </a:cubicBezTo>
                <a:cubicBezTo>
                  <a:pt x="24143" y="1044166"/>
                  <a:pt x="25344" y="1264653"/>
                  <a:pt x="36214" y="1484768"/>
                </a:cubicBezTo>
                <a:cubicBezTo>
                  <a:pt x="37441" y="1509623"/>
                  <a:pt x="54321" y="1557196"/>
                  <a:pt x="54321" y="1557196"/>
                </a:cubicBezTo>
                <a:cubicBezTo>
                  <a:pt x="57339" y="1632642"/>
                  <a:pt x="58119" y="1708210"/>
                  <a:pt x="63374" y="1783533"/>
                </a:cubicBezTo>
                <a:cubicBezTo>
                  <a:pt x="67178" y="1838055"/>
                  <a:pt x="81481" y="1946495"/>
                  <a:pt x="81481" y="1946495"/>
                </a:cubicBezTo>
                <a:cubicBezTo>
                  <a:pt x="76182" y="2134616"/>
                  <a:pt x="92351" y="2424482"/>
                  <a:pt x="54321" y="2652665"/>
                </a:cubicBezTo>
                <a:cubicBezTo>
                  <a:pt x="51791" y="2667844"/>
                  <a:pt x="49689" y="2683194"/>
                  <a:pt x="45267" y="2697933"/>
                </a:cubicBezTo>
                <a:cubicBezTo>
                  <a:pt x="-5858" y="2868347"/>
                  <a:pt x="52843" y="2640461"/>
                  <a:pt x="18107" y="2779414"/>
                </a:cubicBezTo>
                <a:cubicBezTo>
                  <a:pt x="21125" y="3002733"/>
                  <a:pt x="21435" y="3226104"/>
                  <a:pt x="27160" y="3449370"/>
                </a:cubicBezTo>
                <a:cubicBezTo>
                  <a:pt x="27479" y="3461809"/>
                  <a:pt x="32279" y="3473780"/>
                  <a:pt x="36214" y="3485584"/>
                </a:cubicBezTo>
                <a:cubicBezTo>
                  <a:pt x="41353" y="3501002"/>
                  <a:pt x="48285" y="3515763"/>
                  <a:pt x="54321" y="3530852"/>
                </a:cubicBezTo>
                <a:cubicBezTo>
                  <a:pt x="51606" y="3628573"/>
                  <a:pt x="55484" y="3813007"/>
                  <a:pt x="36214" y="3938258"/>
                </a:cubicBezTo>
                <a:cubicBezTo>
                  <a:pt x="34322" y="3950556"/>
                  <a:pt x="29859" y="3962325"/>
                  <a:pt x="27160" y="3974471"/>
                </a:cubicBezTo>
                <a:cubicBezTo>
                  <a:pt x="23822" y="3989493"/>
                  <a:pt x="21125" y="4004650"/>
                  <a:pt x="18107" y="4019739"/>
                </a:cubicBezTo>
                <a:cubicBezTo>
                  <a:pt x="21125" y="4080095"/>
                  <a:pt x="27160" y="4140376"/>
                  <a:pt x="27160" y="4200808"/>
                </a:cubicBezTo>
                <a:cubicBezTo>
                  <a:pt x="27160" y="4243165"/>
                  <a:pt x="17465" y="4285205"/>
                  <a:pt x="18107" y="4327557"/>
                </a:cubicBezTo>
                <a:cubicBezTo>
                  <a:pt x="20486" y="4484582"/>
                  <a:pt x="28102" y="4641504"/>
                  <a:pt x="36214" y="4798337"/>
                </a:cubicBezTo>
                <a:cubicBezTo>
                  <a:pt x="37162" y="4816669"/>
                  <a:pt x="39992" y="4835075"/>
                  <a:pt x="45267" y="4852658"/>
                </a:cubicBezTo>
                <a:cubicBezTo>
                  <a:pt x="49145" y="4865585"/>
                  <a:pt x="58362" y="4876340"/>
                  <a:pt x="63374" y="4888871"/>
                </a:cubicBezTo>
                <a:cubicBezTo>
                  <a:pt x="94866" y="4967601"/>
                  <a:pt x="67109" y="4967693"/>
                  <a:pt x="181069" y="5024673"/>
                </a:cubicBezTo>
                <a:cubicBezTo>
                  <a:pt x="193140" y="5030709"/>
                  <a:pt x="204479" y="5038512"/>
                  <a:pt x="217283" y="5042780"/>
                </a:cubicBezTo>
                <a:cubicBezTo>
                  <a:pt x="240892" y="5050650"/>
                  <a:pt x="289711" y="5060887"/>
                  <a:pt x="289711" y="5060887"/>
                </a:cubicBezTo>
                <a:lnTo>
                  <a:pt x="488887" y="5051834"/>
                </a:lnTo>
                <a:lnTo>
                  <a:pt x="642796" y="5042780"/>
                </a:lnTo>
                <a:lnTo>
                  <a:pt x="923453" y="5033727"/>
                </a:lnTo>
                <a:cubicBezTo>
                  <a:pt x="1070003" y="5001160"/>
                  <a:pt x="941070" y="5025627"/>
                  <a:pt x="1131683" y="5006566"/>
                </a:cubicBezTo>
                <a:cubicBezTo>
                  <a:pt x="1149949" y="5004739"/>
                  <a:pt x="1167861" y="5000304"/>
                  <a:pt x="1186004" y="4997513"/>
                </a:cubicBezTo>
                <a:cubicBezTo>
                  <a:pt x="1207095" y="4994268"/>
                  <a:pt x="1228253" y="4991477"/>
                  <a:pt x="1249378" y="4988459"/>
                </a:cubicBezTo>
                <a:cubicBezTo>
                  <a:pt x="1457295" y="4899353"/>
                  <a:pt x="1147909" y="5024694"/>
                  <a:pt x="1394233" y="4952246"/>
                </a:cubicBezTo>
                <a:cubicBezTo>
                  <a:pt x="1420129" y="4944630"/>
                  <a:pt x="1441468" y="4925722"/>
                  <a:pt x="1466661" y="4916032"/>
                </a:cubicBezTo>
                <a:cubicBezTo>
                  <a:pt x="1481023" y="4910508"/>
                  <a:pt x="1497189" y="4911400"/>
                  <a:pt x="1511928" y="4906978"/>
                </a:cubicBezTo>
                <a:cubicBezTo>
                  <a:pt x="1701951" y="4849970"/>
                  <a:pt x="1432855" y="4924282"/>
                  <a:pt x="1593410" y="4870764"/>
                </a:cubicBezTo>
                <a:cubicBezTo>
                  <a:pt x="1608008" y="4865898"/>
                  <a:pt x="1623656" y="4865049"/>
                  <a:pt x="1638677" y="4861711"/>
                </a:cubicBezTo>
                <a:cubicBezTo>
                  <a:pt x="1650824" y="4859012"/>
                  <a:pt x="1662586" y="4854504"/>
                  <a:pt x="1674891" y="4852658"/>
                </a:cubicBezTo>
                <a:cubicBezTo>
                  <a:pt x="1723013" y="4845440"/>
                  <a:pt x="1771367" y="4839781"/>
                  <a:pt x="1819746" y="4834551"/>
                </a:cubicBezTo>
                <a:cubicBezTo>
                  <a:pt x="1942112" y="4821322"/>
                  <a:pt x="2096509" y="4809391"/>
                  <a:pt x="2218099" y="4798337"/>
                </a:cubicBezTo>
                <a:lnTo>
                  <a:pt x="2308633" y="4789283"/>
                </a:lnTo>
                <a:cubicBezTo>
                  <a:pt x="2329826" y="4786790"/>
                  <a:pt x="2350883" y="4783248"/>
                  <a:pt x="2372008" y="4780230"/>
                </a:cubicBezTo>
                <a:cubicBezTo>
                  <a:pt x="2390115" y="4768159"/>
                  <a:pt x="2409610" y="4757948"/>
                  <a:pt x="2426328" y="4744016"/>
                </a:cubicBezTo>
                <a:cubicBezTo>
                  <a:pt x="2470745" y="4707001"/>
                  <a:pt x="2504612" y="4658868"/>
                  <a:pt x="2544023" y="4617267"/>
                </a:cubicBezTo>
                <a:cubicBezTo>
                  <a:pt x="2634231" y="4522047"/>
                  <a:pt x="2612499" y="4541014"/>
                  <a:pt x="2679825" y="4490519"/>
                </a:cubicBezTo>
                <a:cubicBezTo>
                  <a:pt x="2728111" y="4418089"/>
                  <a:pt x="2664735" y="4505608"/>
                  <a:pt x="2725093" y="4445252"/>
                </a:cubicBezTo>
                <a:cubicBezTo>
                  <a:pt x="2732787" y="4437558"/>
                  <a:pt x="2736876" y="4426945"/>
                  <a:pt x="2743200" y="4418091"/>
                </a:cubicBezTo>
                <a:cubicBezTo>
                  <a:pt x="2751970" y="4405812"/>
                  <a:pt x="2760424" y="4393233"/>
                  <a:pt x="2770360" y="4381877"/>
                </a:cubicBezTo>
                <a:cubicBezTo>
                  <a:pt x="2781602" y="4369029"/>
                  <a:pt x="2794503" y="4357734"/>
                  <a:pt x="2806574" y="4345663"/>
                </a:cubicBezTo>
                <a:cubicBezTo>
                  <a:pt x="2809592" y="4336610"/>
                  <a:pt x="2811359" y="4327039"/>
                  <a:pt x="2815627" y="4318503"/>
                </a:cubicBezTo>
                <a:cubicBezTo>
                  <a:pt x="2820493" y="4308771"/>
                  <a:pt x="2830293" y="4301665"/>
                  <a:pt x="2833734" y="4291343"/>
                </a:cubicBezTo>
                <a:cubicBezTo>
                  <a:pt x="2839539" y="4273928"/>
                  <a:pt x="2839770" y="4255129"/>
                  <a:pt x="2842788" y="4237022"/>
                </a:cubicBezTo>
                <a:cubicBezTo>
                  <a:pt x="2845806" y="4194772"/>
                  <a:pt x="2846118" y="4152242"/>
                  <a:pt x="2851841" y="4110273"/>
                </a:cubicBezTo>
                <a:cubicBezTo>
                  <a:pt x="2860262" y="4048520"/>
                  <a:pt x="2866681" y="4053810"/>
                  <a:pt x="2879002" y="4010685"/>
                </a:cubicBezTo>
                <a:cubicBezTo>
                  <a:pt x="2882420" y="3998721"/>
                  <a:pt x="2885037" y="3986542"/>
                  <a:pt x="2888055" y="3974471"/>
                </a:cubicBezTo>
                <a:cubicBezTo>
                  <a:pt x="2885037" y="3684760"/>
                  <a:pt x="2887276" y="3394947"/>
                  <a:pt x="2879002" y="3105339"/>
                </a:cubicBezTo>
                <a:cubicBezTo>
                  <a:pt x="2878207" y="3077527"/>
                  <a:pt x="2864830" y="3051401"/>
                  <a:pt x="2860895" y="3023858"/>
                </a:cubicBezTo>
                <a:cubicBezTo>
                  <a:pt x="2855756" y="2987884"/>
                  <a:pt x="2856348" y="2951275"/>
                  <a:pt x="2851841" y="2915216"/>
                </a:cubicBezTo>
                <a:cubicBezTo>
                  <a:pt x="2850298" y="2902869"/>
                  <a:pt x="2846062" y="2891006"/>
                  <a:pt x="2842788" y="2879002"/>
                </a:cubicBezTo>
                <a:cubicBezTo>
                  <a:pt x="2837007" y="2857806"/>
                  <a:pt x="2830717" y="2836753"/>
                  <a:pt x="2824681" y="2815628"/>
                </a:cubicBezTo>
                <a:cubicBezTo>
                  <a:pt x="2838363" y="2569337"/>
                  <a:pt x="2844562" y="2532122"/>
                  <a:pt x="2824681" y="2209046"/>
                </a:cubicBezTo>
                <a:cubicBezTo>
                  <a:pt x="2821664" y="2160012"/>
                  <a:pt x="2805597" y="2112648"/>
                  <a:pt x="2797521" y="2064190"/>
                </a:cubicBezTo>
                <a:cubicBezTo>
                  <a:pt x="2787118" y="2001772"/>
                  <a:pt x="2782701" y="1907802"/>
                  <a:pt x="2752253" y="1846907"/>
                </a:cubicBezTo>
                <a:cubicBezTo>
                  <a:pt x="2729889" y="1802180"/>
                  <a:pt x="2654758" y="1716332"/>
                  <a:pt x="2625505" y="1674891"/>
                </a:cubicBezTo>
                <a:cubicBezTo>
                  <a:pt x="2585091" y="1617638"/>
                  <a:pt x="2577700" y="1600648"/>
                  <a:pt x="2553077" y="1539089"/>
                </a:cubicBezTo>
                <a:cubicBezTo>
                  <a:pt x="2543501" y="1515149"/>
                  <a:pt x="2533500" y="1491305"/>
                  <a:pt x="2525917" y="1466661"/>
                </a:cubicBezTo>
                <a:cubicBezTo>
                  <a:pt x="2521392" y="1451954"/>
                  <a:pt x="2519881" y="1436483"/>
                  <a:pt x="2516863" y="1421394"/>
                </a:cubicBezTo>
                <a:cubicBezTo>
                  <a:pt x="2513845" y="1345949"/>
                  <a:pt x="2513005" y="1270385"/>
                  <a:pt x="2507810" y="1195058"/>
                </a:cubicBezTo>
                <a:cubicBezTo>
                  <a:pt x="2506954" y="1182645"/>
                  <a:pt x="2503125" y="1170495"/>
                  <a:pt x="2498756" y="1158844"/>
                </a:cubicBezTo>
                <a:cubicBezTo>
                  <a:pt x="2488800" y="1132295"/>
                  <a:pt x="2459300" y="1086890"/>
                  <a:pt x="2444435" y="1068309"/>
                </a:cubicBezTo>
                <a:cubicBezTo>
                  <a:pt x="2433771" y="1054979"/>
                  <a:pt x="2419517" y="1044896"/>
                  <a:pt x="2408222" y="1032095"/>
                </a:cubicBezTo>
                <a:cubicBezTo>
                  <a:pt x="2374220" y="993559"/>
                  <a:pt x="2348763" y="946504"/>
                  <a:pt x="2308633" y="914400"/>
                </a:cubicBezTo>
                <a:cubicBezTo>
                  <a:pt x="2202923" y="829831"/>
                  <a:pt x="2331688" y="937455"/>
                  <a:pt x="2209045" y="814812"/>
                </a:cubicBezTo>
                <a:cubicBezTo>
                  <a:pt x="2195381" y="801148"/>
                  <a:pt x="2178141" y="791525"/>
                  <a:pt x="2163778" y="778598"/>
                </a:cubicBezTo>
                <a:cubicBezTo>
                  <a:pt x="2147917" y="764323"/>
                  <a:pt x="2134460" y="747508"/>
                  <a:pt x="2118511" y="733331"/>
                </a:cubicBezTo>
                <a:cubicBezTo>
                  <a:pt x="2107233" y="723306"/>
                  <a:pt x="2093575" y="716195"/>
                  <a:pt x="2082297" y="706170"/>
                </a:cubicBezTo>
                <a:cubicBezTo>
                  <a:pt x="2066348" y="691993"/>
                  <a:pt x="2052978" y="675080"/>
                  <a:pt x="2037029" y="660903"/>
                </a:cubicBezTo>
                <a:cubicBezTo>
                  <a:pt x="1976420" y="607028"/>
                  <a:pt x="2021062" y="663042"/>
                  <a:pt x="1946495" y="588475"/>
                </a:cubicBezTo>
                <a:cubicBezTo>
                  <a:pt x="1932831" y="574811"/>
                  <a:pt x="1923430" y="557368"/>
                  <a:pt x="1910281" y="543208"/>
                </a:cubicBezTo>
                <a:cubicBezTo>
                  <a:pt x="1884144" y="515061"/>
                  <a:pt x="1851847" y="492455"/>
                  <a:pt x="1828800" y="461727"/>
                </a:cubicBezTo>
                <a:cubicBezTo>
                  <a:pt x="1819746" y="449656"/>
                  <a:pt x="1811733" y="436729"/>
                  <a:pt x="1801639" y="425513"/>
                </a:cubicBezTo>
                <a:cubicBezTo>
                  <a:pt x="1757249" y="376191"/>
                  <a:pt x="1748507" y="386431"/>
                  <a:pt x="1729212" y="334978"/>
                </a:cubicBezTo>
                <a:cubicBezTo>
                  <a:pt x="1724843" y="323327"/>
                  <a:pt x="1723176" y="310835"/>
                  <a:pt x="1720158" y="298764"/>
                </a:cubicBezTo>
                <a:cubicBezTo>
                  <a:pt x="1717140" y="268586"/>
                  <a:pt x="1729843" y="232078"/>
                  <a:pt x="1711105" y="208230"/>
                </a:cubicBezTo>
                <a:cubicBezTo>
                  <a:pt x="1685607" y="175779"/>
                  <a:pt x="1552516" y="160917"/>
                  <a:pt x="1520982" y="153909"/>
                </a:cubicBezTo>
                <a:cubicBezTo>
                  <a:pt x="1499535" y="149143"/>
                  <a:pt x="1479090" y="140405"/>
                  <a:pt x="1457608" y="135802"/>
                </a:cubicBezTo>
                <a:cubicBezTo>
                  <a:pt x="1436742" y="131331"/>
                  <a:pt x="1415207" y="130682"/>
                  <a:pt x="1394233" y="126749"/>
                </a:cubicBezTo>
                <a:cubicBezTo>
                  <a:pt x="1366887" y="121622"/>
                  <a:pt x="1340267" y="112769"/>
                  <a:pt x="1312752" y="108642"/>
                </a:cubicBezTo>
                <a:cubicBezTo>
                  <a:pt x="1279788" y="103697"/>
                  <a:pt x="1246314" y="103077"/>
                  <a:pt x="1213164" y="99588"/>
                </a:cubicBezTo>
                <a:cubicBezTo>
                  <a:pt x="1188967" y="97041"/>
                  <a:pt x="1164879" y="93553"/>
                  <a:pt x="1140736" y="90535"/>
                </a:cubicBezTo>
                <a:cubicBezTo>
                  <a:pt x="1128665" y="84499"/>
                  <a:pt x="1116240" y="79124"/>
                  <a:pt x="1104522" y="72428"/>
                </a:cubicBezTo>
                <a:cubicBezTo>
                  <a:pt x="1051976" y="42402"/>
                  <a:pt x="1102986" y="60470"/>
                  <a:pt x="1023041" y="27160"/>
                </a:cubicBezTo>
                <a:cubicBezTo>
                  <a:pt x="980634" y="9491"/>
                  <a:pt x="966061" y="8522"/>
                  <a:pt x="923453" y="0"/>
                </a:cubicBezTo>
                <a:cubicBezTo>
                  <a:pt x="908364" y="3018"/>
                  <a:pt x="892130" y="2547"/>
                  <a:pt x="878186" y="9054"/>
                </a:cubicBezTo>
                <a:cubicBezTo>
                  <a:pt x="742283" y="72475"/>
                  <a:pt x="832969" y="45243"/>
                  <a:pt x="742384" y="90535"/>
                </a:cubicBezTo>
                <a:cubicBezTo>
                  <a:pt x="730313" y="96571"/>
                  <a:pt x="718701" y="103630"/>
                  <a:pt x="706170" y="108642"/>
                </a:cubicBezTo>
                <a:cubicBezTo>
                  <a:pt x="664920" y="125142"/>
                  <a:pt x="648258" y="128225"/>
                  <a:pt x="606582" y="135802"/>
                </a:cubicBezTo>
                <a:cubicBezTo>
                  <a:pt x="537935" y="148283"/>
                  <a:pt x="544770" y="145605"/>
                  <a:pt x="461726" y="153909"/>
                </a:cubicBezTo>
                <a:lnTo>
                  <a:pt x="416459" y="162962"/>
                </a:lnTo>
                <a:cubicBezTo>
                  <a:pt x="398398" y="166246"/>
                  <a:pt x="380058" y="168034"/>
                  <a:pt x="362138" y="172016"/>
                </a:cubicBezTo>
                <a:cubicBezTo>
                  <a:pt x="352822" y="174086"/>
                  <a:pt x="344031" y="178051"/>
                  <a:pt x="334978" y="181069"/>
                </a:cubicBezTo>
                <a:cubicBezTo>
                  <a:pt x="295746" y="178051"/>
                  <a:pt x="256149" y="178153"/>
                  <a:pt x="217283" y="172016"/>
                </a:cubicBezTo>
                <a:cubicBezTo>
                  <a:pt x="198430" y="169039"/>
                  <a:pt x="181678" y="157652"/>
                  <a:pt x="162962" y="153909"/>
                </a:cubicBezTo>
                <a:cubicBezTo>
                  <a:pt x="145741" y="150465"/>
                  <a:pt x="109095" y="145083"/>
                  <a:pt x="90534" y="135802"/>
                </a:cubicBezTo>
                <a:cubicBezTo>
                  <a:pt x="70060" y="125565"/>
                  <a:pt x="96569" y="82990"/>
                  <a:pt x="90534" y="81481"/>
                </a:cubicBezTo>
                <a:close/>
              </a:path>
            </a:pathLst>
          </a:cu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63" name="Straight Arrow Connector 62"/>
          <p:cNvCxnSpPr>
            <a:stCxn id="47" idx="1"/>
            <a:endCxn id="62" idx="51"/>
          </p:cNvCxnSpPr>
          <p:nvPr/>
        </p:nvCxnSpPr>
        <p:spPr>
          <a:xfrm flipH="1" flipV="1">
            <a:off x="2879002" y="5631255"/>
            <a:ext cx="1256167" cy="4924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94243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500"/>
                                        <p:tgtEl>
                                          <p:spTgt spid="5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par>
                                <p:cTn id="30" presetID="10" presetClass="entr" presetSubtype="0" fill="hold" nodeType="with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500"/>
                                        <p:tgtEl>
                                          <p:spTgt spid="6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51" grpId="0" animBg="1"/>
      <p:bldP spid="56" grpId="0" animBg="1"/>
      <p:bldP spid="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3547872"/>
          </a:xfrm>
        </p:spPr>
        <p:txBody>
          <a:bodyPr>
            <a:normAutofit/>
          </a:bodyPr>
          <a:lstStyle/>
          <a:p>
            <a:r>
              <a:rPr lang="en-US" sz="1400" dirty="0" smtClean="0"/>
              <a:t>When a node is created, its </a:t>
            </a:r>
            <a:r>
              <a:rPr lang="en-US" sz="1400" dirty="0" smtClean="0">
                <a:latin typeface="Consolas" panose="020B0609020204030204" pitchFamily="49" charset="0"/>
                <a:cs typeface="Consolas" panose="020B0609020204030204" pitchFamily="49" charset="0"/>
              </a:rPr>
              <a:t>next</a:t>
            </a:r>
            <a:r>
              <a:rPr lang="en-US" sz="1400" dirty="0" smtClean="0"/>
              <a:t> is at null, and it is then appended to the tail of the list using a CAS operation.</a:t>
            </a:r>
          </a:p>
          <a:p>
            <a:r>
              <a:rPr lang="en-US" sz="1400" dirty="0" smtClean="0"/>
              <a:t>When a new node is inserted, it will change the </a:t>
            </a:r>
            <a:r>
              <a:rPr lang="en-US" sz="1400" dirty="0" smtClean="0">
                <a:latin typeface="Consolas" panose="020B0609020204030204" pitchFamily="49" charset="0"/>
                <a:cs typeface="Consolas" panose="020B0609020204030204" pitchFamily="49" charset="0"/>
              </a:rPr>
              <a:t>next</a:t>
            </a:r>
            <a:r>
              <a:rPr lang="en-US" sz="1400" dirty="0" smtClean="0"/>
              <a:t> of the previous node (with a CAS operation) to point to the new node (a forward node in the list).</a:t>
            </a:r>
          </a:p>
          <a:p>
            <a:r>
              <a:rPr lang="en-US" sz="1400" dirty="0" smtClean="0"/>
              <a:t>The process of unlinking a forward node from the list implies modifying the </a:t>
            </a:r>
            <a:r>
              <a:rPr lang="en-US" sz="1400" dirty="0" smtClean="0">
                <a:latin typeface="Consolas" panose="020B0609020204030204" pitchFamily="49" charset="0"/>
                <a:cs typeface="Consolas" panose="020B0609020204030204" pitchFamily="49" charset="0"/>
              </a:rPr>
              <a:t>next</a:t>
            </a:r>
            <a:r>
              <a:rPr lang="en-US" sz="1400" dirty="0" smtClean="0"/>
              <a:t> of the current node, but it will always be changed using a CAS, and the new </a:t>
            </a:r>
            <a:r>
              <a:rPr lang="en-US" sz="1400" dirty="0" smtClean="0">
                <a:latin typeface="Consolas" panose="020B0609020204030204" pitchFamily="49" charset="0"/>
                <a:cs typeface="Consolas" panose="020B0609020204030204" pitchFamily="49" charset="0"/>
              </a:rPr>
              <a:t>next</a:t>
            </a:r>
            <a:r>
              <a:rPr lang="en-US" sz="1400" dirty="0" smtClean="0"/>
              <a:t> will be referencing another node forward in the list.</a:t>
            </a:r>
          </a:p>
          <a:p>
            <a:r>
              <a:rPr lang="en-US" sz="1400" dirty="0" smtClean="0"/>
              <a:t>After a node is logically removed by </a:t>
            </a:r>
            <a:r>
              <a:rPr lang="en-US" sz="1400" dirty="0" smtClean="0">
                <a:latin typeface="Consolas" panose="020B0609020204030204" pitchFamily="49" charset="0"/>
                <a:cs typeface="Consolas" panose="020B0609020204030204" pitchFamily="49" charset="0"/>
              </a:rPr>
              <a:t>poll()</a:t>
            </a:r>
            <a:r>
              <a:rPr lang="en-US" sz="1400" dirty="0" smtClean="0"/>
              <a:t> from the beginning of the list, to help the GC, in the CLQ we set the </a:t>
            </a:r>
            <a:r>
              <a:rPr lang="en-US" sz="1400" dirty="0" smtClean="0">
                <a:latin typeface="Consolas" panose="020B0609020204030204" pitchFamily="49" charset="0"/>
                <a:cs typeface="Consolas" panose="020B0609020204030204" pitchFamily="49" charset="0"/>
              </a:rPr>
              <a:t>next</a:t>
            </a:r>
            <a:r>
              <a:rPr lang="en-US" sz="1400" dirty="0" smtClean="0"/>
              <a:t> to reference the node itself, and this is the final state, from which there is no further transition.</a:t>
            </a:r>
          </a:p>
          <a:p>
            <a:endParaRPr lang="en-US" sz="1400" dirty="0"/>
          </a:p>
        </p:txBody>
      </p:sp>
      <p:sp>
        <p:nvSpPr>
          <p:cNvPr id="2" name="Title 1"/>
          <p:cNvSpPr>
            <a:spLocks noGrp="1"/>
          </p:cNvSpPr>
          <p:nvPr>
            <p:ph type="title"/>
          </p:nvPr>
        </p:nvSpPr>
        <p:spPr/>
        <p:txBody>
          <a:bodyPr>
            <a:normAutofit/>
          </a:bodyPr>
          <a:lstStyle/>
          <a:p>
            <a:r>
              <a:rPr lang="en-US" dirty="0" smtClean="0"/>
              <a:t>State machine for </a:t>
            </a:r>
            <a:r>
              <a:rPr lang="en-US" dirty="0">
                <a:latin typeface="Consolas" panose="020B0609020204030204" pitchFamily="49" charset="0"/>
                <a:cs typeface="Consolas" panose="020B0609020204030204" pitchFamily="49" charset="0"/>
              </a:rPr>
              <a:t>next</a:t>
            </a:r>
            <a:endParaRPr lang="en-US" dirty="0"/>
          </a:p>
        </p:txBody>
      </p:sp>
      <p:sp>
        <p:nvSpPr>
          <p:cNvPr id="4" name="Oval 3"/>
          <p:cNvSpPr/>
          <p:nvPr/>
        </p:nvSpPr>
        <p:spPr>
          <a:xfrm>
            <a:off x="7239000" y="5718019"/>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self</a:t>
            </a:r>
            <a:endParaRPr lang="en-US" dirty="0"/>
          </a:p>
        </p:txBody>
      </p:sp>
      <p:sp>
        <p:nvSpPr>
          <p:cNvPr id="5" name="Oval 4"/>
          <p:cNvSpPr/>
          <p:nvPr/>
        </p:nvSpPr>
        <p:spPr>
          <a:xfrm>
            <a:off x="4953000" y="57150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dirty="0" smtClean="0"/>
              <a:t>orward node</a:t>
            </a:r>
            <a:endParaRPr lang="en-US" dirty="0"/>
          </a:p>
        </p:txBody>
      </p:sp>
      <p:cxnSp>
        <p:nvCxnSpPr>
          <p:cNvPr id="6" name="Straight Arrow Connector 5"/>
          <p:cNvCxnSpPr>
            <a:stCxn id="5" idx="6"/>
            <a:endCxn id="4" idx="2"/>
          </p:cNvCxnSpPr>
          <p:nvPr/>
        </p:nvCxnSpPr>
        <p:spPr>
          <a:xfrm>
            <a:off x="6705600" y="6019800"/>
            <a:ext cx="533400" cy="301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743200" y="57150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a:t>
            </a:r>
            <a:endParaRPr lang="en-US" dirty="0"/>
          </a:p>
        </p:txBody>
      </p:sp>
      <p:cxnSp>
        <p:nvCxnSpPr>
          <p:cNvPr id="9" name="Straight Arrow Connector 8"/>
          <p:cNvCxnSpPr>
            <a:stCxn id="8" idx="6"/>
            <a:endCxn id="5" idx="2"/>
          </p:cNvCxnSpPr>
          <p:nvPr/>
        </p:nvCxnSpPr>
        <p:spPr>
          <a:xfrm>
            <a:off x="4495800" y="6019800"/>
            <a:ext cx="4572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5" idx="7"/>
            <a:endCxn id="5" idx="0"/>
          </p:cNvCxnSpPr>
          <p:nvPr/>
        </p:nvCxnSpPr>
        <p:spPr>
          <a:xfrm rot="16200000" flipV="1">
            <a:off x="6094482" y="5449818"/>
            <a:ext cx="89274" cy="619638"/>
          </a:xfrm>
          <a:prstGeom prst="curvedConnector3">
            <a:avLst>
              <a:gd name="adj1" fmla="val 660302"/>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040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600" dirty="0" smtClean="0"/>
              <a:t>We implemented a helper function to traverse the list until </a:t>
            </a:r>
            <a:r>
              <a:rPr lang="en-US" sz="1600" dirty="0" smtClean="0">
                <a:latin typeface="Consolas" panose="020B0609020204030204" pitchFamily="49" charset="0"/>
                <a:cs typeface="Consolas" panose="020B0609020204030204" pitchFamily="49" charset="0"/>
              </a:rPr>
              <a:t>null</a:t>
            </a:r>
            <a:r>
              <a:rPr lang="en-US" sz="1600" dirty="0" smtClean="0"/>
              <a:t> is read from an acquire-load.</a:t>
            </a:r>
          </a:p>
          <a:p>
            <a:r>
              <a:rPr lang="en-US" sz="1600" dirty="0" smtClean="0"/>
              <a:t>Notice that when a node with </a:t>
            </a:r>
            <a:r>
              <a:rPr lang="en-US" sz="1600" dirty="0" smtClean="0">
                <a:latin typeface="Consolas" panose="020B0609020204030204" pitchFamily="49" charset="0"/>
                <a:cs typeface="Consolas" panose="020B0609020204030204" pitchFamily="49" charset="0"/>
              </a:rPr>
              <a:t>next</a:t>
            </a:r>
            <a:r>
              <a:rPr lang="en-US" sz="1600" dirty="0" smtClean="0"/>
              <a:t> is found to be </a:t>
            </a:r>
            <a:r>
              <a:rPr lang="en-US" sz="1600" dirty="0" smtClean="0">
                <a:latin typeface="Consolas" panose="020B0609020204030204" pitchFamily="49" charset="0"/>
                <a:cs typeface="Consolas" panose="020B0609020204030204" pitchFamily="49" charset="0"/>
              </a:rPr>
              <a:t>null</a:t>
            </a:r>
            <a:r>
              <a:rPr lang="en-US" sz="1600" dirty="0" smtClean="0"/>
              <a:t>, we must still check that it is really so, using an acquire-load (see second line, when </a:t>
            </a:r>
            <a:r>
              <a:rPr lang="en-US" sz="1600" dirty="0" err="1" smtClean="0">
                <a:latin typeface="Consolas" panose="020B0609020204030204" pitchFamily="49" charset="0"/>
                <a:cs typeface="Consolas" panose="020B0609020204030204" pitchFamily="49" charset="0"/>
              </a:rPr>
              <a:t>p.next</a:t>
            </a:r>
            <a:r>
              <a:rPr lang="en-US" sz="1600" dirty="0" smtClean="0"/>
              <a:t> is loaded)</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err="1" smtClean="0">
                <a:latin typeface="Consolas" panose="020B0609020204030204" pitchFamily="49" charset="0"/>
                <a:cs typeface="Consolas" panose="020B0609020204030204" pitchFamily="49" charset="0"/>
              </a:rPr>
              <a:t>succRelaxed</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4" name="TextBox 3"/>
          <p:cNvSpPr txBox="1"/>
          <p:nvPr/>
        </p:nvSpPr>
        <p:spPr>
          <a:xfrm>
            <a:off x="1676400" y="3962400"/>
            <a:ext cx="6019800" cy="1477328"/>
          </a:xfrm>
          <a:prstGeom prst="rect">
            <a:avLst/>
          </a:prstGeom>
          <a:noFill/>
        </p:spPr>
        <p:txBody>
          <a:bodyPr wrap="square" rtlCol="0">
            <a:spAutoFit/>
          </a:bodyPr>
          <a:lstStyle/>
          <a:p>
            <a:r>
              <a:rPr lang="en-US" b="1" dirty="0" smtClean="0">
                <a:solidFill>
                  <a:srgbClr val="7F0055"/>
                </a:solidFill>
                <a:latin typeface="Consolas"/>
              </a:rPr>
              <a:t>final</a:t>
            </a:r>
            <a:r>
              <a:rPr lang="en-US" b="1" dirty="0" smtClean="0">
                <a:solidFill>
                  <a:srgbClr val="000000"/>
                </a:solidFill>
                <a:latin typeface="Consolas"/>
              </a:rPr>
              <a:t> </a:t>
            </a:r>
            <a:r>
              <a:rPr lang="en-US" b="1" dirty="0">
                <a:solidFill>
                  <a:srgbClr val="000000"/>
                </a:solidFill>
                <a:latin typeface="Consolas"/>
              </a:rPr>
              <a:t>Node&lt;E&gt; </a:t>
            </a:r>
            <a:r>
              <a:rPr lang="en-US" b="1" dirty="0" err="1">
                <a:solidFill>
                  <a:srgbClr val="000000"/>
                </a:solidFill>
                <a:latin typeface="Consolas"/>
              </a:rPr>
              <a:t>succRelaxed</a:t>
            </a:r>
            <a:r>
              <a:rPr lang="en-US" b="1" dirty="0">
                <a:solidFill>
                  <a:srgbClr val="000000"/>
                </a:solidFill>
                <a:latin typeface="Consolas"/>
              </a:rPr>
              <a:t>(Node&lt;E&gt; p) </a:t>
            </a:r>
            <a:r>
              <a:rPr lang="en-US" dirty="0">
                <a:solidFill>
                  <a:srgbClr val="000000"/>
                </a:solidFill>
                <a:latin typeface="Consolas"/>
              </a:rPr>
              <a:t>{</a:t>
            </a:r>
          </a:p>
          <a:p>
            <a:r>
              <a:rPr lang="en-US" dirty="0" smtClean="0">
                <a:solidFill>
                  <a:srgbClr val="000000"/>
                </a:solidFill>
                <a:latin typeface="Consolas"/>
              </a:rPr>
              <a:t>    Node&lt;E</a:t>
            </a:r>
            <a:r>
              <a:rPr lang="en-US" dirty="0">
                <a:solidFill>
                  <a:srgbClr val="000000"/>
                </a:solidFill>
                <a:latin typeface="Consolas"/>
              </a:rPr>
              <a:t>&gt; next = </a:t>
            </a:r>
            <a:r>
              <a:rPr lang="en-US" dirty="0" err="1">
                <a:solidFill>
                  <a:srgbClr val="000000"/>
                </a:solidFill>
                <a:latin typeface="Consolas"/>
              </a:rPr>
              <a:t>p.getRelaxedNext</a:t>
            </a:r>
            <a:r>
              <a:rPr lang="en-US" dirty="0">
                <a:solidFill>
                  <a:srgbClr val="000000"/>
                </a:solidFill>
                <a:latin typeface="Consolas"/>
              </a:rPr>
              <a:t>();</a:t>
            </a:r>
          </a:p>
          <a:p>
            <a:r>
              <a:rPr lang="en-US" dirty="0">
                <a:solidFill>
                  <a:srgbClr val="000000"/>
                </a:solidFill>
                <a:latin typeface="Consolas"/>
              </a:rPr>
              <a:t>    </a:t>
            </a:r>
            <a:r>
              <a:rPr lang="en-US" b="1" dirty="0" smtClean="0">
                <a:solidFill>
                  <a:srgbClr val="7F0055"/>
                </a:solidFill>
                <a:latin typeface="Consolas"/>
              </a:rPr>
              <a:t>if</a:t>
            </a:r>
            <a:r>
              <a:rPr lang="en-US" b="1" dirty="0" smtClean="0">
                <a:solidFill>
                  <a:srgbClr val="000000"/>
                </a:solidFill>
                <a:latin typeface="Consolas"/>
              </a:rPr>
              <a:t> </a:t>
            </a:r>
            <a:r>
              <a:rPr lang="en-US" b="1" dirty="0">
                <a:solidFill>
                  <a:srgbClr val="000000"/>
                </a:solidFill>
                <a:latin typeface="Consolas"/>
              </a:rPr>
              <a:t>(next == </a:t>
            </a:r>
            <a:r>
              <a:rPr lang="en-US" b="1" dirty="0">
                <a:solidFill>
                  <a:srgbClr val="7F0055"/>
                </a:solidFill>
                <a:latin typeface="Consolas"/>
              </a:rPr>
              <a:t>null</a:t>
            </a:r>
            <a:r>
              <a:rPr lang="en-US" b="1" dirty="0">
                <a:solidFill>
                  <a:srgbClr val="000000"/>
                </a:solidFill>
                <a:latin typeface="Consolas"/>
              </a:rPr>
              <a:t>) next = </a:t>
            </a:r>
            <a:r>
              <a:rPr lang="en-US" b="1" dirty="0" err="1">
                <a:solidFill>
                  <a:srgbClr val="000000"/>
                </a:solidFill>
                <a:latin typeface="Consolas"/>
              </a:rPr>
              <a:t>p.</a:t>
            </a:r>
            <a:r>
              <a:rPr lang="en-US" b="1" dirty="0" err="1">
                <a:solidFill>
                  <a:srgbClr val="0000C0"/>
                </a:solidFill>
                <a:latin typeface="Consolas"/>
              </a:rPr>
              <a:t>next</a:t>
            </a:r>
            <a:r>
              <a:rPr lang="en-US" b="1" dirty="0">
                <a:solidFill>
                  <a:srgbClr val="000000"/>
                </a:solidFill>
                <a:latin typeface="Consolas"/>
              </a:rPr>
              <a:t>;</a:t>
            </a:r>
          </a:p>
          <a:p>
            <a:r>
              <a:rPr lang="en-US" dirty="0">
                <a:solidFill>
                  <a:srgbClr val="000000"/>
                </a:solidFill>
                <a:latin typeface="Consolas"/>
              </a:rPr>
              <a:t>    </a:t>
            </a:r>
            <a:r>
              <a:rPr lang="en-US" b="1" dirty="0" smtClean="0">
                <a:solidFill>
                  <a:srgbClr val="7F0055"/>
                </a:solidFill>
                <a:latin typeface="Consolas"/>
              </a:rPr>
              <a:t>return</a:t>
            </a:r>
            <a:r>
              <a:rPr lang="en-US" b="1" dirty="0" smtClean="0">
                <a:solidFill>
                  <a:srgbClr val="000000"/>
                </a:solidFill>
                <a:latin typeface="Consolas"/>
              </a:rPr>
              <a:t> </a:t>
            </a:r>
            <a:r>
              <a:rPr lang="en-US" b="1" dirty="0">
                <a:solidFill>
                  <a:srgbClr val="000000"/>
                </a:solidFill>
                <a:latin typeface="Consolas"/>
              </a:rPr>
              <a:t>(p == next) ? </a:t>
            </a:r>
            <a:r>
              <a:rPr lang="en-US" b="1" dirty="0">
                <a:solidFill>
                  <a:srgbClr val="0000C0"/>
                </a:solidFill>
                <a:latin typeface="Consolas"/>
              </a:rPr>
              <a:t>head</a:t>
            </a:r>
            <a:r>
              <a:rPr lang="en-US" b="1" dirty="0">
                <a:solidFill>
                  <a:srgbClr val="000000"/>
                </a:solidFill>
                <a:latin typeface="Consolas"/>
              </a:rPr>
              <a:t> : next;</a:t>
            </a:r>
          </a:p>
          <a:p>
            <a:r>
              <a:rPr lang="en-US" dirty="0" smtClean="0">
                <a:solidFill>
                  <a:srgbClr val="000000"/>
                </a:solidFill>
                <a:latin typeface="Consolas"/>
              </a:rPr>
              <a:t>}</a:t>
            </a:r>
            <a:endParaRPr lang="en-US" dirty="0"/>
          </a:p>
        </p:txBody>
      </p:sp>
    </p:spTree>
    <p:extLst>
      <p:ext uri="{BB962C8B-B14F-4D97-AF65-F5344CB8AC3E}">
        <p14:creationId xmlns:p14="http://schemas.microsoft.com/office/powerpoint/2010/main" val="2701209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490471"/>
          </a:xfrm>
        </p:spPr>
        <p:txBody>
          <a:bodyPr>
            <a:normAutofit/>
          </a:bodyPr>
          <a:lstStyle/>
          <a:p>
            <a:r>
              <a:rPr lang="en-US" sz="1600" dirty="0" smtClean="0"/>
              <a:t>For </a:t>
            </a:r>
            <a:r>
              <a:rPr lang="en-US" sz="1600" dirty="0" smtClean="0">
                <a:latin typeface="Consolas" panose="020B0609020204030204" pitchFamily="49" charset="0"/>
                <a:cs typeface="Consolas" panose="020B0609020204030204" pitchFamily="49" charset="0"/>
              </a:rPr>
              <a:t>contains()</a:t>
            </a:r>
            <a:r>
              <a:rPr lang="en-US" sz="1600" dirty="0" smtClean="0"/>
              <a:t>, we must now traverse the list until a non-null load-acquire is done on </a:t>
            </a:r>
            <a:r>
              <a:rPr lang="en-US" sz="1600" dirty="0" smtClean="0">
                <a:latin typeface="Consolas" panose="020B0609020204030204" pitchFamily="49" charset="0"/>
                <a:cs typeface="Consolas" panose="020B0609020204030204" pitchFamily="49" charset="0"/>
              </a:rPr>
              <a:t>next</a:t>
            </a:r>
            <a:r>
              <a:rPr lang="en-US" sz="1600" dirty="0" smtClean="0"/>
              <a:t>, and we do a load-acquire on </a:t>
            </a:r>
            <a:r>
              <a:rPr lang="en-US" sz="1600" dirty="0" smtClean="0">
                <a:latin typeface="Consolas" panose="020B0609020204030204" pitchFamily="49" charset="0"/>
                <a:cs typeface="Consolas" panose="020B0609020204030204" pitchFamily="49" charset="0"/>
              </a:rPr>
              <a:t>item</a:t>
            </a:r>
            <a:r>
              <a:rPr lang="en-US" sz="1600" dirty="0" smtClean="0"/>
              <a:t>, but only after </a:t>
            </a:r>
            <a:r>
              <a:rPr lang="en-US" sz="1600" dirty="0" err="1" smtClean="0">
                <a:latin typeface="Consolas" panose="020B0609020204030204" pitchFamily="49" charset="0"/>
                <a:cs typeface="Consolas" panose="020B0609020204030204" pitchFamily="49" charset="0"/>
              </a:rPr>
              <a:t>o.equals</a:t>
            </a:r>
            <a:r>
              <a:rPr lang="en-US" sz="1600" dirty="0" smtClean="0">
                <a:latin typeface="Consolas" panose="020B0609020204030204" pitchFamily="49" charset="0"/>
                <a:cs typeface="Consolas" panose="020B0609020204030204" pitchFamily="49" charset="0"/>
              </a:rPr>
              <a:t>(item)</a:t>
            </a:r>
            <a:r>
              <a:rPr lang="en-US" sz="1600" dirty="0" smtClean="0"/>
              <a:t> matches</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latin typeface="Consolas" panose="020B0609020204030204" pitchFamily="49" charset="0"/>
                <a:cs typeface="Consolas" panose="020B0609020204030204" pitchFamily="49" charset="0"/>
              </a:rPr>
              <a:t>contains()</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3545185" y="5029200"/>
            <a:ext cx="5598815" cy="1754326"/>
          </a:xfrm>
          <a:prstGeom prst="rect">
            <a:avLst/>
          </a:prstGeom>
          <a:noFill/>
        </p:spPr>
        <p:txBody>
          <a:bodyPr wrap="square" rtlCol="0">
            <a:spAutoFit/>
          </a:bodyPr>
          <a:lstStyle/>
          <a:p>
            <a:r>
              <a:rPr lang="en-US" sz="1200" dirty="0" smtClean="0">
                <a:solidFill>
                  <a:srgbClr val="7F0055"/>
                </a:solidFill>
                <a:latin typeface="Consolas"/>
              </a:rPr>
              <a:t>public</a:t>
            </a:r>
            <a:r>
              <a:rPr lang="en-US" sz="1200" dirty="0" smtClean="0">
                <a:solidFill>
                  <a:srgbClr val="000000"/>
                </a:solidFill>
                <a:latin typeface="Consolas"/>
              </a:rPr>
              <a:t> </a:t>
            </a:r>
            <a:r>
              <a:rPr lang="en-US" sz="1200" dirty="0" err="1">
                <a:solidFill>
                  <a:srgbClr val="7F0055"/>
                </a:solidFill>
                <a:latin typeface="Consolas"/>
              </a:rPr>
              <a:t>boolean</a:t>
            </a:r>
            <a:r>
              <a:rPr lang="en-US" sz="1200" dirty="0">
                <a:solidFill>
                  <a:srgbClr val="000000"/>
                </a:solidFill>
                <a:latin typeface="Consolas"/>
              </a:rPr>
              <a:t> contains(Object o) {</a:t>
            </a:r>
          </a:p>
          <a:p>
            <a:r>
              <a:rPr lang="en-US" sz="1200" dirty="0" smtClean="0">
                <a:solidFill>
                  <a:srgbClr val="7F0055"/>
                </a:solidFill>
                <a:latin typeface="Consolas"/>
              </a:rPr>
              <a:t>    if</a:t>
            </a:r>
            <a:r>
              <a:rPr lang="en-US" sz="1200" dirty="0" smtClean="0">
                <a:solidFill>
                  <a:srgbClr val="000000"/>
                </a:solidFill>
                <a:latin typeface="Consolas"/>
              </a:rPr>
              <a:t> </a:t>
            </a:r>
            <a:r>
              <a:rPr lang="en-US" sz="1200" dirty="0">
                <a:solidFill>
                  <a:srgbClr val="000000"/>
                </a:solidFill>
                <a:latin typeface="Consolas"/>
              </a:rPr>
              <a:t>(o == </a:t>
            </a:r>
            <a:r>
              <a:rPr lang="en-US" sz="1200" dirty="0">
                <a:solidFill>
                  <a:srgbClr val="7F0055"/>
                </a:solidFill>
                <a:latin typeface="Consolas"/>
              </a:rPr>
              <a:t>null</a:t>
            </a:r>
            <a:r>
              <a:rPr lang="en-US" sz="1200" dirty="0">
                <a:solidFill>
                  <a:srgbClr val="000000"/>
                </a:solidFill>
                <a:latin typeface="Consolas"/>
              </a:rPr>
              <a:t>) </a:t>
            </a:r>
            <a:r>
              <a:rPr lang="en-US" sz="1200" dirty="0">
                <a:solidFill>
                  <a:srgbClr val="7F0055"/>
                </a:solidFill>
                <a:latin typeface="Consolas"/>
              </a:rPr>
              <a:t>return</a:t>
            </a:r>
            <a:r>
              <a:rPr lang="en-US" sz="1200" dirty="0">
                <a:solidFill>
                  <a:srgbClr val="000000"/>
                </a:solidFill>
                <a:latin typeface="Consolas"/>
              </a:rPr>
              <a:t> </a:t>
            </a:r>
            <a:r>
              <a:rPr lang="en-US" sz="1200" dirty="0">
                <a:solidFill>
                  <a:srgbClr val="7F0055"/>
                </a:solidFill>
                <a:latin typeface="Consolas"/>
              </a:rPr>
              <a:t>false</a:t>
            </a:r>
            <a:r>
              <a:rPr lang="en-US" sz="1200" dirty="0">
                <a:solidFill>
                  <a:srgbClr val="000000"/>
                </a:solidFill>
                <a:latin typeface="Consolas"/>
              </a:rPr>
              <a:t>;</a:t>
            </a:r>
          </a:p>
          <a:p>
            <a:r>
              <a:rPr lang="en-US" sz="1200" dirty="0" smtClean="0">
                <a:solidFill>
                  <a:srgbClr val="000000"/>
                </a:solidFill>
                <a:latin typeface="Consolas"/>
              </a:rPr>
              <a:t>    </a:t>
            </a:r>
            <a:r>
              <a:rPr lang="en-US" sz="1200" dirty="0">
                <a:solidFill>
                  <a:srgbClr val="7F0055"/>
                </a:solidFill>
                <a:latin typeface="Consolas"/>
              </a:rPr>
              <a:t>for</a:t>
            </a:r>
            <a:r>
              <a:rPr lang="en-US" sz="1200" dirty="0">
                <a:solidFill>
                  <a:srgbClr val="000000"/>
                </a:solidFill>
                <a:latin typeface="Consolas"/>
              </a:rPr>
              <a:t> (Node&lt;E&gt; p = first(); p != </a:t>
            </a:r>
            <a:r>
              <a:rPr lang="en-US" sz="1200" dirty="0">
                <a:solidFill>
                  <a:srgbClr val="7F0055"/>
                </a:solidFill>
                <a:latin typeface="Consolas"/>
              </a:rPr>
              <a:t>null</a:t>
            </a:r>
            <a:r>
              <a:rPr lang="en-US" sz="1200" dirty="0">
                <a:solidFill>
                  <a:srgbClr val="000000"/>
                </a:solidFill>
                <a:latin typeface="Consolas"/>
              </a:rPr>
              <a:t>; p = </a:t>
            </a:r>
            <a:r>
              <a:rPr lang="en-US" sz="1200" b="1" dirty="0" err="1">
                <a:solidFill>
                  <a:srgbClr val="000000"/>
                </a:solidFill>
                <a:latin typeface="Consolas"/>
              </a:rPr>
              <a:t>succRelaxed</a:t>
            </a:r>
            <a:r>
              <a:rPr lang="en-US" sz="1200" dirty="0">
                <a:solidFill>
                  <a:srgbClr val="000000"/>
                </a:solidFill>
                <a:latin typeface="Consolas"/>
              </a:rPr>
              <a:t>(p)) {</a:t>
            </a:r>
          </a:p>
          <a:p>
            <a:r>
              <a:rPr lang="en-US" sz="1200" dirty="0" smtClean="0">
                <a:solidFill>
                  <a:srgbClr val="000000"/>
                </a:solidFill>
                <a:latin typeface="Consolas"/>
              </a:rPr>
              <a:t>        </a:t>
            </a:r>
            <a:r>
              <a:rPr lang="en-US" sz="1200" dirty="0">
                <a:solidFill>
                  <a:srgbClr val="000000"/>
                </a:solidFill>
                <a:latin typeface="Consolas"/>
              </a:rPr>
              <a:t>E item = </a:t>
            </a:r>
            <a:r>
              <a:rPr lang="en-US" sz="1200" dirty="0" err="1">
                <a:solidFill>
                  <a:srgbClr val="000000"/>
                </a:solidFill>
                <a:latin typeface="Consolas"/>
              </a:rPr>
              <a:t>p.</a:t>
            </a:r>
            <a:r>
              <a:rPr lang="en-US" sz="1200" b="1" dirty="0" err="1">
                <a:solidFill>
                  <a:srgbClr val="000000"/>
                </a:solidFill>
                <a:latin typeface="Consolas"/>
              </a:rPr>
              <a:t>getRelaxedItem</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000000"/>
                </a:solidFill>
                <a:latin typeface="Consolas"/>
              </a:rPr>
              <a:t>    </a:t>
            </a:r>
            <a:r>
              <a:rPr lang="en-US" sz="1200" dirty="0">
                <a:solidFill>
                  <a:srgbClr val="7F0055"/>
                </a:solidFill>
                <a:latin typeface="Consolas"/>
              </a:rPr>
              <a:t>if</a:t>
            </a:r>
            <a:r>
              <a:rPr lang="en-US" sz="1200" dirty="0">
                <a:solidFill>
                  <a:srgbClr val="000000"/>
                </a:solidFill>
                <a:latin typeface="Consolas"/>
              </a:rPr>
              <a:t> (item != </a:t>
            </a:r>
            <a:r>
              <a:rPr lang="en-US" sz="1200" dirty="0">
                <a:solidFill>
                  <a:srgbClr val="7F0055"/>
                </a:solidFill>
                <a:latin typeface="Consolas"/>
              </a:rPr>
              <a:t>null</a:t>
            </a:r>
            <a:r>
              <a:rPr lang="en-US" sz="1200" dirty="0">
                <a:solidFill>
                  <a:srgbClr val="000000"/>
                </a:solidFill>
                <a:latin typeface="Consolas"/>
              </a:rPr>
              <a:t> &amp;&amp; </a:t>
            </a:r>
            <a:r>
              <a:rPr lang="en-US" sz="1200" dirty="0" err="1">
                <a:solidFill>
                  <a:srgbClr val="000000"/>
                </a:solidFill>
                <a:latin typeface="Consolas"/>
              </a:rPr>
              <a:t>o.equals</a:t>
            </a:r>
            <a:r>
              <a:rPr lang="en-US" sz="1200" dirty="0">
                <a:solidFill>
                  <a:srgbClr val="000000"/>
                </a:solidFill>
                <a:latin typeface="Consolas"/>
              </a:rPr>
              <a:t>(item</a:t>
            </a:r>
            <a:r>
              <a:rPr lang="en-US" sz="1200" dirty="0" smtClean="0">
                <a:solidFill>
                  <a:srgbClr val="000000"/>
                </a:solidFill>
                <a:latin typeface="Consolas"/>
              </a:rPr>
              <a:t>) &amp;&amp; </a:t>
            </a:r>
            <a:r>
              <a:rPr lang="en-US" sz="1200" b="1" dirty="0" err="1">
                <a:solidFill>
                  <a:srgbClr val="000000"/>
                </a:solidFill>
                <a:latin typeface="Consolas"/>
              </a:rPr>
              <a:t>p.</a:t>
            </a:r>
            <a:r>
              <a:rPr lang="en-US" sz="1200" b="1" dirty="0" err="1">
                <a:solidFill>
                  <a:srgbClr val="0000C0"/>
                </a:solidFill>
                <a:latin typeface="Consolas"/>
              </a:rPr>
              <a:t>item</a:t>
            </a:r>
            <a:r>
              <a:rPr lang="en-US" sz="1200" b="1" dirty="0" smtClean="0">
                <a:solidFill>
                  <a:srgbClr val="000000"/>
                </a:solidFill>
                <a:latin typeface="Consolas"/>
              </a:rPr>
              <a:t> != null</a:t>
            </a:r>
            <a:r>
              <a:rPr lang="en-US" sz="1200" dirty="0" smtClean="0">
                <a:solidFill>
                  <a:srgbClr val="000000"/>
                </a:solidFill>
                <a:latin typeface="Consolas"/>
              </a:rPr>
              <a:t>)</a:t>
            </a:r>
            <a:endParaRPr lang="en-US" sz="1200" dirty="0">
              <a:solidFill>
                <a:srgbClr val="000000"/>
              </a:solidFill>
              <a:latin typeface="Consolas"/>
            </a:endParaRPr>
          </a:p>
          <a:p>
            <a:r>
              <a:rPr lang="en-US" sz="1200" dirty="0">
                <a:solidFill>
                  <a:srgbClr val="000000"/>
                </a:solidFill>
                <a:latin typeface="Consolas"/>
              </a:rPr>
              <a:t>    </a:t>
            </a:r>
            <a:r>
              <a:rPr lang="en-US" sz="1200" dirty="0" smtClean="0">
                <a:solidFill>
                  <a:srgbClr val="000000"/>
                </a:solidFill>
                <a:latin typeface="Consolas"/>
              </a:rPr>
              <a:t>        </a:t>
            </a:r>
            <a:r>
              <a:rPr lang="en-US" sz="1200" dirty="0">
                <a:solidFill>
                  <a:srgbClr val="7F0055"/>
                </a:solidFill>
                <a:latin typeface="Consolas"/>
              </a:rPr>
              <a:t>return</a:t>
            </a:r>
            <a:r>
              <a:rPr lang="en-US" sz="1200" dirty="0">
                <a:solidFill>
                  <a:srgbClr val="000000"/>
                </a:solidFill>
                <a:latin typeface="Consolas"/>
              </a:rPr>
              <a:t> </a:t>
            </a:r>
            <a:r>
              <a:rPr lang="en-US" sz="1200" dirty="0">
                <a:solidFill>
                  <a:srgbClr val="7F0055"/>
                </a:solidFill>
                <a:latin typeface="Consolas"/>
              </a:rPr>
              <a:t>true</a:t>
            </a:r>
            <a:r>
              <a:rPr lang="en-US" sz="1200" dirty="0">
                <a:solidFill>
                  <a:srgbClr val="000000"/>
                </a:solidFill>
                <a:latin typeface="Consolas"/>
              </a:rPr>
              <a:t>;</a:t>
            </a:r>
          </a:p>
          <a:p>
            <a:r>
              <a:rPr lang="en-US" sz="1200" dirty="0">
                <a:solidFill>
                  <a:srgbClr val="000000"/>
                </a:solidFill>
                <a:latin typeface="Consolas"/>
              </a:rPr>
              <a:t>        }</a:t>
            </a:r>
          </a:p>
          <a:p>
            <a:r>
              <a:rPr lang="en-US" sz="1200" dirty="0">
                <a:solidFill>
                  <a:srgbClr val="000000"/>
                </a:solidFill>
                <a:latin typeface="Consolas"/>
              </a:rPr>
              <a:t>    </a:t>
            </a:r>
            <a:r>
              <a:rPr lang="en-US" sz="1200" dirty="0" smtClean="0">
                <a:solidFill>
                  <a:srgbClr val="7F0055"/>
                </a:solidFill>
                <a:latin typeface="Consolas"/>
              </a:rPr>
              <a:t>return</a:t>
            </a:r>
            <a:r>
              <a:rPr lang="en-US" sz="1200" dirty="0" smtClean="0">
                <a:solidFill>
                  <a:srgbClr val="000000"/>
                </a:solidFill>
                <a:latin typeface="Consolas"/>
              </a:rPr>
              <a:t> </a:t>
            </a:r>
            <a:r>
              <a:rPr lang="en-US" sz="1200" dirty="0">
                <a:solidFill>
                  <a:srgbClr val="7F0055"/>
                </a:solidFill>
                <a:latin typeface="Consolas"/>
              </a:rPr>
              <a:t>false</a:t>
            </a:r>
            <a:r>
              <a:rPr lang="en-US" sz="1200" dirty="0" smtClean="0">
                <a:solidFill>
                  <a:srgbClr val="000000"/>
                </a:solidFill>
                <a:latin typeface="Consolas"/>
              </a:rPr>
              <a:t>;</a:t>
            </a:r>
          </a:p>
          <a:p>
            <a:r>
              <a:rPr lang="en-US" sz="1200" dirty="0" smtClean="0">
                <a:solidFill>
                  <a:srgbClr val="000000"/>
                </a:solidFill>
                <a:latin typeface="Consolas"/>
              </a:rPr>
              <a:t>}</a:t>
            </a:r>
            <a:endParaRPr lang="en-US" sz="1200" dirty="0"/>
          </a:p>
        </p:txBody>
      </p:sp>
      <p:sp>
        <p:nvSpPr>
          <p:cNvPr id="6" name="TextBox 5"/>
          <p:cNvSpPr txBox="1"/>
          <p:nvPr/>
        </p:nvSpPr>
        <p:spPr>
          <a:xfrm>
            <a:off x="3545184" y="2989111"/>
            <a:ext cx="5598815" cy="1754326"/>
          </a:xfrm>
          <a:prstGeom prst="rect">
            <a:avLst/>
          </a:prstGeom>
          <a:noFill/>
        </p:spPr>
        <p:txBody>
          <a:bodyPr wrap="square" rtlCol="0">
            <a:spAutoFit/>
          </a:bodyPr>
          <a:lstStyle/>
          <a:p>
            <a:r>
              <a:rPr lang="en-US" sz="1200" dirty="0" smtClean="0">
                <a:solidFill>
                  <a:srgbClr val="7F0055"/>
                </a:solidFill>
                <a:latin typeface="Consolas"/>
              </a:rPr>
              <a:t>public</a:t>
            </a:r>
            <a:r>
              <a:rPr lang="en-US" sz="1200" dirty="0" smtClean="0">
                <a:solidFill>
                  <a:srgbClr val="000000"/>
                </a:solidFill>
                <a:latin typeface="Consolas"/>
              </a:rPr>
              <a:t> </a:t>
            </a:r>
            <a:r>
              <a:rPr lang="en-US" sz="1200" dirty="0" err="1">
                <a:solidFill>
                  <a:srgbClr val="7F0055"/>
                </a:solidFill>
                <a:latin typeface="Consolas"/>
              </a:rPr>
              <a:t>boolean</a:t>
            </a:r>
            <a:r>
              <a:rPr lang="en-US" sz="1200" dirty="0">
                <a:solidFill>
                  <a:srgbClr val="000000"/>
                </a:solidFill>
                <a:latin typeface="Consolas"/>
              </a:rPr>
              <a:t> contains(Object</a:t>
            </a:r>
            <a:r>
              <a:rPr lang="en-US" sz="1200" dirty="0">
                <a:solidFill>
                  <a:srgbClr val="000000"/>
                </a:solidFill>
                <a:highlight>
                  <a:srgbClr val="D4D4D4"/>
                </a:highlight>
                <a:latin typeface="Consolas"/>
              </a:rPr>
              <a:t> </a:t>
            </a:r>
            <a:r>
              <a:rPr lang="en-US" sz="1200" dirty="0">
                <a:solidFill>
                  <a:srgbClr val="000000"/>
                </a:solidFill>
                <a:latin typeface="Consolas"/>
              </a:rPr>
              <a:t>o) {</a:t>
            </a:r>
          </a:p>
          <a:p>
            <a:r>
              <a:rPr lang="en-US" sz="1200" dirty="0" smtClean="0">
                <a:solidFill>
                  <a:srgbClr val="7F0055"/>
                </a:solidFill>
                <a:latin typeface="Consolas"/>
              </a:rPr>
              <a:t>    if</a:t>
            </a:r>
            <a:r>
              <a:rPr lang="en-US" sz="1200" dirty="0" smtClean="0">
                <a:solidFill>
                  <a:srgbClr val="000000"/>
                </a:solidFill>
                <a:latin typeface="Consolas"/>
              </a:rPr>
              <a:t> </a:t>
            </a:r>
            <a:r>
              <a:rPr lang="en-US" sz="1200" dirty="0">
                <a:solidFill>
                  <a:srgbClr val="000000"/>
                </a:solidFill>
                <a:latin typeface="Consolas"/>
              </a:rPr>
              <a:t>(o == </a:t>
            </a:r>
            <a:r>
              <a:rPr lang="en-US" sz="1200" dirty="0">
                <a:solidFill>
                  <a:srgbClr val="7F0055"/>
                </a:solidFill>
                <a:latin typeface="Consolas"/>
              </a:rPr>
              <a:t>null</a:t>
            </a:r>
            <a:r>
              <a:rPr lang="en-US" sz="1200" dirty="0">
                <a:solidFill>
                  <a:srgbClr val="000000"/>
                </a:solidFill>
                <a:latin typeface="Consolas"/>
              </a:rPr>
              <a:t>) </a:t>
            </a:r>
            <a:r>
              <a:rPr lang="en-US" sz="1200" dirty="0">
                <a:solidFill>
                  <a:srgbClr val="7F0055"/>
                </a:solidFill>
                <a:latin typeface="Consolas"/>
              </a:rPr>
              <a:t>return</a:t>
            </a:r>
            <a:r>
              <a:rPr lang="en-US" sz="1200" dirty="0">
                <a:solidFill>
                  <a:srgbClr val="000000"/>
                </a:solidFill>
                <a:latin typeface="Consolas"/>
              </a:rPr>
              <a:t> </a:t>
            </a:r>
            <a:r>
              <a:rPr lang="en-US" sz="1200" dirty="0">
                <a:solidFill>
                  <a:srgbClr val="7F0055"/>
                </a:solidFill>
                <a:latin typeface="Consolas"/>
              </a:rPr>
              <a:t>false</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7F0055"/>
                </a:solidFill>
                <a:latin typeface="Consolas"/>
              </a:rPr>
              <a:t>for</a:t>
            </a:r>
            <a:r>
              <a:rPr lang="en-US" sz="1200" dirty="0" smtClean="0">
                <a:solidFill>
                  <a:srgbClr val="000000"/>
                </a:solidFill>
                <a:latin typeface="Consolas"/>
              </a:rPr>
              <a:t> </a:t>
            </a:r>
            <a:r>
              <a:rPr lang="en-US" sz="1200" dirty="0">
                <a:solidFill>
                  <a:srgbClr val="000000"/>
                </a:solidFill>
                <a:latin typeface="Consolas"/>
              </a:rPr>
              <a:t>(Node&lt;E&gt; p = first(); p != </a:t>
            </a:r>
            <a:r>
              <a:rPr lang="en-US" sz="1200" dirty="0">
                <a:solidFill>
                  <a:srgbClr val="7F0055"/>
                </a:solidFill>
                <a:latin typeface="Consolas"/>
              </a:rPr>
              <a:t>null</a:t>
            </a:r>
            <a:r>
              <a:rPr lang="en-US" sz="1200" dirty="0">
                <a:solidFill>
                  <a:srgbClr val="000000"/>
                </a:solidFill>
                <a:latin typeface="Consolas"/>
              </a:rPr>
              <a:t>; p = </a:t>
            </a:r>
            <a:r>
              <a:rPr lang="en-US" sz="1200" dirty="0" err="1">
                <a:solidFill>
                  <a:srgbClr val="000000"/>
                </a:solidFill>
                <a:latin typeface="Consolas"/>
              </a:rPr>
              <a:t>succ</a:t>
            </a:r>
            <a:r>
              <a:rPr lang="en-US" sz="1200" dirty="0">
                <a:solidFill>
                  <a:srgbClr val="000000"/>
                </a:solidFill>
                <a:latin typeface="Consolas"/>
              </a:rPr>
              <a:t>(p)) {</a:t>
            </a:r>
          </a:p>
          <a:p>
            <a:r>
              <a:rPr lang="en-US" sz="1200" dirty="0">
                <a:solidFill>
                  <a:srgbClr val="000000"/>
                </a:solidFill>
                <a:latin typeface="Consolas"/>
              </a:rPr>
              <a:t>    </a:t>
            </a:r>
            <a:r>
              <a:rPr lang="en-US" sz="1200" dirty="0" smtClean="0">
                <a:solidFill>
                  <a:srgbClr val="000000"/>
                </a:solidFill>
                <a:latin typeface="Consolas"/>
              </a:rPr>
              <a:t>    E </a:t>
            </a:r>
            <a:r>
              <a:rPr lang="en-US" sz="1200" dirty="0">
                <a:solidFill>
                  <a:srgbClr val="000000"/>
                </a:solidFill>
                <a:latin typeface="Consolas"/>
              </a:rPr>
              <a:t>item = </a:t>
            </a:r>
            <a:r>
              <a:rPr lang="en-US" sz="1200" dirty="0" err="1">
                <a:solidFill>
                  <a:srgbClr val="000000"/>
                </a:solidFill>
                <a:latin typeface="Consolas"/>
              </a:rPr>
              <a:t>p.</a:t>
            </a:r>
            <a:r>
              <a:rPr lang="en-US" sz="1200" dirty="0" err="1">
                <a:solidFill>
                  <a:srgbClr val="0000C0"/>
                </a:solidFill>
                <a:latin typeface="Consolas"/>
              </a:rPr>
              <a:t>item</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7F0055"/>
                </a:solidFill>
                <a:latin typeface="Consolas"/>
              </a:rPr>
              <a:t>if</a:t>
            </a:r>
            <a:r>
              <a:rPr lang="en-US" sz="1200" dirty="0" smtClean="0">
                <a:solidFill>
                  <a:srgbClr val="000000"/>
                </a:solidFill>
                <a:latin typeface="Consolas"/>
              </a:rPr>
              <a:t> </a:t>
            </a:r>
            <a:r>
              <a:rPr lang="en-US" sz="1200" dirty="0">
                <a:solidFill>
                  <a:srgbClr val="000000"/>
                </a:solidFill>
                <a:latin typeface="Consolas"/>
              </a:rPr>
              <a:t>(item != </a:t>
            </a:r>
            <a:r>
              <a:rPr lang="en-US" sz="1200" dirty="0">
                <a:solidFill>
                  <a:srgbClr val="7F0055"/>
                </a:solidFill>
                <a:latin typeface="Consolas"/>
              </a:rPr>
              <a:t>null</a:t>
            </a:r>
            <a:r>
              <a:rPr lang="en-US" sz="1200" dirty="0">
                <a:solidFill>
                  <a:srgbClr val="000000"/>
                </a:solidFill>
                <a:latin typeface="Consolas"/>
              </a:rPr>
              <a:t> &amp;&amp; </a:t>
            </a:r>
            <a:r>
              <a:rPr lang="en-US" sz="1200" dirty="0" err="1">
                <a:solidFill>
                  <a:srgbClr val="000000"/>
                </a:solidFill>
                <a:latin typeface="Consolas"/>
              </a:rPr>
              <a:t>o.equals</a:t>
            </a:r>
            <a:r>
              <a:rPr lang="en-US" sz="1200" dirty="0">
                <a:solidFill>
                  <a:srgbClr val="000000"/>
                </a:solidFill>
                <a:latin typeface="Consolas"/>
              </a:rPr>
              <a:t>(item))</a:t>
            </a:r>
          </a:p>
          <a:p>
            <a:r>
              <a:rPr lang="en-US" sz="1200" dirty="0">
                <a:solidFill>
                  <a:srgbClr val="000000"/>
                </a:solidFill>
                <a:latin typeface="Consolas"/>
              </a:rPr>
              <a:t>        </a:t>
            </a:r>
            <a:r>
              <a:rPr lang="en-US" sz="1200" dirty="0" smtClean="0">
                <a:solidFill>
                  <a:srgbClr val="000000"/>
                </a:solidFill>
                <a:latin typeface="Consolas"/>
              </a:rPr>
              <a:t>    </a:t>
            </a:r>
            <a:r>
              <a:rPr lang="en-US" sz="1200" dirty="0" smtClean="0">
                <a:solidFill>
                  <a:srgbClr val="7F0055"/>
                </a:solidFill>
                <a:latin typeface="Consolas"/>
              </a:rPr>
              <a:t>return</a:t>
            </a:r>
            <a:r>
              <a:rPr lang="en-US" sz="1200" dirty="0" smtClean="0">
                <a:solidFill>
                  <a:srgbClr val="000000"/>
                </a:solidFill>
                <a:latin typeface="Consolas"/>
              </a:rPr>
              <a:t> </a:t>
            </a:r>
            <a:r>
              <a:rPr lang="en-US" sz="1200" dirty="0">
                <a:solidFill>
                  <a:srgbClr val="7F0055"/>
                </a:solidFill>
                <a:latin typeface="Consolas"/>
              </a:rPr>
              <a:t>true</a:t>
            </a:r>
            <a:r>
              <a:rPr lang="en-US" sz="1200" dirty="0">
                <a:solidFill>
                  <a:srgbClr val="000000"/>
                </a:solidFill>
                <a:latin typeface="Consolas"/>
              </a:rPr>
              <a:t>;</a:t>
            </a:r>
          </a:p>
          <a:p>
            <a:r>
              <a:rPr lang="en-US" sz="1200" dirty="0">
                <a:solidFill>
                  <a:srgbClr val="000000"/>
                </a:solidFill>
                <a:latin typeface="Consolas"/>
              </a:rPr>
              <a:t>    </a:t>
            </a:r>
            <a:r>
              <a:rPr lang="en-US" sz="1200" dirty="0" smtClean="0">
                <a:solidFill>
                  <a:srgbClr val="000000"/>
                </a:solidFill>
                <a:latin typeface="Consolas"/>
              </a:rPr>
              <a:t>}</a:t>
            </a:r>
            <a:endParaRPr lang="en-US" sz="1200" dirty="0">
              <a:solidFill>
                <a:srgbClr val="000000"/>
              </a:solidFill>
              <a:latin typeface="Consolas"/>
            </a:endParaRPr>
          </a:p>
          <a:p>
            <a:r>
              <a:rPr lang="en-US" sz="1200" dirty="0">
                <a:solidFill>
                  <a:srgbClr val="000000"/>
                </a:solidFill>
                <a:latin typeface="Consolas"/>
              </a:rPr>
              <a:t>    </a:t>
            </a:r>
            <a:r>
              <a:rPr lang="en-US" sz="1200" dirty="0" smtClean="0">
                <a:solidFill>
                  <a:srgbClr val="7F0055"/>
                </a:solidFill>
                <a:latin typeface="Consolas"/>
              </a:rPr>
              <a:t>return</a:t>
            </a:r>
            <a:r>
              <a:rPr lang="en-US" sz="1200" dirty="0" smtClean="0">
                <a:solidFill>
                  <a:srgbClr val="000000"/>
                </a:solidFill>
                <a:latin typeface="Consolas"/>
              </a:rPr>
              <a:t> </a:t>
            </a:r>
            <a:r>
              <a:rPr lang="en-US" sz="1200" dirty="0">
                <a:solidFill>
                  <a:srgbClr val="7F0055"/>
                </a:solidFill>
                <a:latin typeface="Consolas"/>
              </a:rPr>
              <a:t>false</a:t>
            </a:r>
            <a:r>
              <a:rPr lang="en-US" sz="1200" dirty="0">
                <a:solidFill>
                  <a:srgbClr val="000000"/>
                </a:solidFill>
                <a:latin typeface="Consolas"/>
              </a:rPr>
              <a:t>;</a:t>
            </a:r>
          </a:p>
          <a:p>
            <a:r>
              <a:rPr lang="en-US" sz="1200" dirty="0" smtClean="0">
                <a:solidFill>
                  <a:srgbClr val="000000"/>
                </a:solidFill>
                <a:latin typeface="Consolas"/>
              </a:rPr>
              <a:t>}</a:t>
            </a:r>
            <a:endParaRPr lang="en-US" sz="1200" dirty="0"/>
          </a:p>
        </p:txBody>
      </p:sp>
      <p:sp>
        <p:nvSpPr>
          <p:cNvPr id="7" name="TextBox 6"/>
          <p:cNvSpPr txBox="1"/>
          <p:nvPr/>
        </p:nvSpPr>
        <p:spPr>
          <a:xfrm>
            <a:off x="2057400" y="3502843"/>
            <a:ext cx="1295400" cy="369332"/>
          </a:xfrm>
          <a:prstGeom prst="rect">
            <a:avLst/>
          </a:prstGeom>
          <a:noFill/>
        </p:spPr>
        <p:txBody>
          <a:bodyPr wrap="square" rtlCol="0">
            <a:spAutoFit/>
          </a:bodyPr>
          <a:lstStyle/>
          <a:p>
            <a:r>
              <a:rPr lang="en-US" dirty="0" smtClean="0"/>
              <a:t>CLQ</a:t>
            </a:r>
            <a:endParaRPr lang="en-US" dirty="0"/>
          </a:p>
        </p:txBody>
      </p:sp>
      <p:sp>
        <p:nvSpPr>
          <p:cNvPr id="8" name="TextBox 7"/>
          <p:cNvSpPr txBox="1"/>
          <p:nvPr/>
        </p:nvSpPr>
        <p:spPr>
          <a:xfrm>
            <a:off x="1676400" y="5721697"/>
            <a:ext cx="1600200" cy="369332"/>
          </a:xfrm>
          <a:prstGeom prst="rect">
            <a:avLst/>
          </a:prstGeom>
          <a:noFill/>
        </p:spPr>
        <p:txBody>
          <a:bodyPr wrap="square" rtlCol="0">
            <a:spAutoFit/>
          </a:bodyPr>
          <a:lstStyle/>
          <a:p>
            <a:r>
              <a:rPr lang="en-US" dirty="0" err="1" smtClean="0"/>
              <a:t>CLQRelaxed</a:t>
            </a:r>
            <a:endParaRPr lang="en-US" dirty="0"/>
          </a:p>
        </p:txBody>
      </p:sp>
    </p:spTree>
    <p:extLst>
      <p:ext uri="{BB962C8B-B14F-4D97-AF65-F5344CB8AC3E}">
        <p14:creationId xmlns:p14="http://schemas.microsoft.com/office/powerpoint/2010/main" val="3559611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9"/>
            <a:ext cx="8839200" cy="1109472"/>
          </a:xfrm>
        </p:spPr>
        <p:txBody>
          <a:bodyPr>
            <a:normAutofit lnSpcReduction="10000"/>
          </a:bodyPr>
          <a:lstStyle/>
          <a:p>
            <a:r>
              <a:rPr lang="en-US" sz="1600" dirty="0" smtClean="0"/>
              <a:t>For </a:t>
            </a:r>
            <a:r>
              <a:rPr lang="en-US" sz="1600" dirty="0" smtClean="0">
                <a:latin typeface="Consolas" panose="020B0609020204030204" pitchFamily="49" charset="0"/>
                <a:cs typeface="Consolas" panose="020B0609020204030204" pitchFamily="49" charset="0"/>
              </a:rPr>
              <a:t>remove()</a:t>
            </a:r>
            <a:r>
              <a:rPr lang="en-US" sz="1600" dirty="0" smtClean="0"/>
              <a:t>, we change even less code.</a:t>
            </a:r>
          </a:p>
          <a:p>
            <a:r>
              <a:rPr lang="en-US" sz="1600" dirty="0" smtClean="0"/>
              <a:t>Notice that the logical removal is done with a CAS expecting an item that was read with a relaxed load, which is fine because if it is not up-to-date the CAS will simply fail and the usual code path will be taken for that scenario.</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latin typeface="Consolas" panose="020B0609020204030204" pitchFamily="49" charset="0"/>
                <a:cs typeface="Consolas" panose="020B0609020204030204" pitchFamily="49" charset="0"/>
              </a:rPr>
              <a:t>remove()</a:t>
            </a:r>
            <a:endParaRPr lang="en-US" dirty="0">
              <a:latin typeface="Consolas" panose="020B0609020204030204" pitchFamily="49" charset="0"/>
              <a:cs typeface="Consolas" panose="020B0609020204030204" pitchFamily="49" charset="0"/>
            </a:endParaRPr>
          </a:p>
        </p:txBody>
      </p:sp>
      <p:sp>
        <p:nvSpPr>
          <p:cNvPr id="4" name="TextBox 3"/>
          <p:cNvSpPr txBox="1"/>
          <p:nvPr/>
        </p:nvSpPr>
        <p:spPr>
          <a:xfrm>
            <a:off x="4191000" y="2980238"/>
            <a:ext cx="4953000" cy="3139321"/>
          </a:xfrm>
          <a:prstGeom prst="rect">
            <a:avLst/>
          </a:prstGeom>
          <a:noFill/>
        </p:spPr>
        <p:txBody>
          <a:bodyPr wrap="square" rtlCol="0">
            <a:spAutoFit/>
          </a:bodyPr>
          <a:lstStyle/>
          <a:p>
            <a:r>
              <a:rPr lang="en-US" sz="1100" dirty="0" smtClean="0">
                <a:solidFill>
                  <a:srgbClr val="7F0055"/>
                </a:solidFill>
                <a:latin typeface="Consolas"/>
              </a:rPr>
              <a:t>public</a:t>
            </a:r>
            <a:r>
              <a:rPr lang="en-US" sz="1100" dirty="0" smtClean="0">
                <a:solidFill>
                  <a:srgbClr val="000000"/>
                </a:solidFill>
                <a:latin typeface="Consolas"/>
              </a:rPr>
              <a:t> </a:t>
            </a:r>
            <a:r>
              <a:rPr lang="en-US" sz="1100" dirty="0" err="1">
                <a:solidFill>
                  <a:srgbClr val="7F0055"/>
                </a:solidFill>
                <a:latin typeface="Consolas"/>
              </a:rPr>
              <a:t>boolean</a:t>
            </a:r>
            <a:r>
              <a:rPr lang="en-US" sz="1100" dirty="0">
                <a:solidFill>
                  <a:srgbClr val="000000"/>
                </a:solidFill>
                <a:latin typeface="Consolas"/>
              </a:rPr>
              <a:t> remove(Object o) {</a:t>
            </a:r>
          </a:p>
          <a:p>
            <a:r>
              <a:rPr lang="en-US" sz="1100" dirty="0" smtClean="0">
                <a:solidFill>
                  <a:srgbClr val="7F0055"/>
                </a:solidFill>
                <a:latin typeface="Consolas"/>
              </a:rPr>
              <a:t>    if</a:t>
            </a:r>
            <a:r>
              <a:rPr lang="en-US" sz="1100" dirty="0" smtClean="0">
                <a:solidFill>
                  <a:srgbClr val="000000"/>
                </a:solidFill>
                <a:latin typeface="Consolas"/>
              </a:rPr>
              <a:t> </a:t>
            </a:r>
            <a:r>
              <a:rPr lang="en-US" sz="1100" dirty="0">
                <a:solidFill>
                  <a:srgbClr val="000000"/>
                </a:solidFill>
                <a:latin typeface="Consolas"/>
              </a:rPr>
              <a:t>(o == </a:t>
            </a:r>
            <a:r>
              <a:rPr lang="en-US" sz="1100" dirty="0">
                <a:solidFill>
                  <a:srgbClr val="7F0055"/>
                </a:solidFill>
                <a:latin typeface="Consolas"/>
              </a:rPr>
              <a:t>null</a:t>
            </a:r>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Node&lt;E</a:t>
            </a:r>
            <a:r>
              <a:rPr lang="en-US" sz="1100" dirty="0">
                <a:solidFill>
                  <a:srgbClr val="000000"/>
                </a:solidFill>
                <a:latin typeface="Consolas"/>
              </a:rPr>
              <a:t>&gt; </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7F0055"/>
                </a:solidFill>
                <a:latin typeface="Consolas"/>
              </a:rPr>
              <a:t>for</a:t>
            </a:r>
            <a:r>
              <a:rPr lang="en-US" sz="1100" dirty="0" smtClean="0">
                <a:solidFill>
                  <a:srgbClr val="000000"/>
                </a:solidFill>
                <a:latin typeface="Consolas"/>
              </a:rPr>
              <a:t> </a:t>
            </a:r>
            <a:r>
              <a:rPr lang="en-US" sz="1100" dirty="0">
                <a:solidFill>
                  <a:srgbClr val="000000"/>
                </a:solidFill>
                <a:latin typeface="Consolas"/>
              </a:rPr>
              <a:t>(Node&lt;E&gt; p = first(); p != </a:t>
            </a:r>
            <a:r>
              <a:rPr lang="en-US" sz="1100" dirty="0">
                <a:solidFill>
                  <a:srgbClr val="7F0055"/>
                </a:solidFill>
                <a:latin typeface="Consolas"/>
              </a:rPr>
              <a:t>null</a:t>
            </a:r>
            <a:r>
              <a:rPr lang="en-US" sz="1100" dirty="0">
                <a:solidFill>
                  <a:srgbClr val="000000"/>
                </a:solidFill>
                <a:latin typeface="Consolas"/>
              </a:rPr>
              <a:t>; p = </a:t>
            </a:r>
            <a:r>
              <a:rPr lang="en-US" sz="1100" b="1" dirty="0" err="1">
                <a:solidFill>
                  <a:srgbClr val="000000"/>
                </a:solidFill>
                <a:latin typeface="Consolas"/>
              </a:rPr>
              <a:t>succRelaxed</a:t>
            </a:r>
            <a:r>
              <a:rPr lang="en-US" sz="1100" b="1" dirty="0">
                <a:solidFill>
                  <a:srgbClr val="000000"/>
                </a:solidFill>
                <a:latin typeface="Consolas"/>
              </a:rPr>
              <a:t>(p</a:t>
            </a:r>
            <a:r>
              <a:rPr lang="en-US" sz="1100" dirty="0">
                <a:solidFill>
                  <a:srgbClr val="000000"/>
                </a:solidFill>
                <a:latin typeface="Consolas"/>
              </a:rPr>
              <a:t>)) {</a:t>
            </a:r>
          </a:p>
          <a:p>
            <a:r>
              <a:rPr lang="en-US" sz="1100" dirty="0">
                <a:solidFill>
                  <a:srgbClr val="000000"/>
                </a:solidFill>
                <a:latin typeface="Consolas"/>
              </a:rPr>
              <a:t>    </a:t>
            </a:r>
            <a:r>
              <a:rPr lang="en-US" sz="1100" dirty="0" smtClean="0">
                <a:solidFill>
                  <a:srgbClr val="000000"/>
                </a:solidFill>
                <a:latin typeface="Consolas"/>
              </a:rPr>
              <a:t>    E </a:t>
            </a:r>
            <a:r>
              <a:rPr lang="en-US" sz="1100" dirty="0">
                <a:solidFill>
                  <a:srgbClr val="000000"/>
                </a:solidFill>
                <a:latin typeface="Consolas"/>
              </a:rPr>
              <a:t>item = </a:t>
            </a:r>
            <a:r>
              <a:rPr lang="en-US" sz="1100" dirty="0" err="1">
                <a:solidFill>
                  <a:srgbClr val="000000"/>
                </a:solidFill>
                <a:latin typeface="Consolas"/>
              </a:rPr>
              <a:t>p.</a:t>
            </a:r>
            <a:r>
              <a:rPr lang="en-US" sz="1100" b="1" dirty="0" err="1">
                <a:solidFill>
                  <a:srgbClr val="000000"/>
                </a:solidFill>
                <a:latin typeface="Consolas"/>
              </a:rPr>
              <a:t>getRelaxedItem</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7F0055"/>
                </a:solidFill>
                <a:latin typeface="Consolas"/>
              </a:rPr>
              <a:t>if</a:t>
            </a:r>
            <a:r>
              <a:rPr lang="en-US" sz="1100" dirty="0" smtClean="0">
                <a:solidFill>
                  <a:srgbClr val="000000"/>
                </a:solidFill>
                <a:latin typeface="Consolas"/>
              </a:rPr>
              <a:t> </a:t>
            </a:r>
            <a:r>
              <a:rPr lang="en-US" sz="1100" dirty="0">
                <a:solidFill>
                  <a:srgbClr val="000000"/>
                </a:solidFill>
                <a:latin typeface="Consolas"/>
              </a:rPr>
              <a:t>(item != </a:t>
            </a:r>
            <a:r>
              <a:rPr lang="en-US" sz="1100" dirty="0">
                <a:solidFill>
                  <a:srgbClr val="7F0055"/>
                </a:solidFill>
                <a:latin typeface="Consolas"/>
              </a:rPr>
              <a:t>null</a:t>
            </a:r>
            <a:r>
              <a:rPr lang="en-US" sz="1100" dirty="0">
                <a:solidFill>
                  <a:srgbClr val="000000"/>
                </a:solidFill>
                <a:latin typeface="Consolas"/>
              </a:rPr>
              <a:t>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o.equals</a:t>
            </a:r>
            <a:r>
              <a:rPr lang="en-US" sz="1100" dirty="0">
                <a:solidFill>
                  <a:srgbClr val="000000"/>
                </a:solidFill>
                <a:latin typeface="Consolas"/>
              </a:rPr>
              <a:t>(item)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p.casItem</a:t>
            </a:r>
            <a:r>
              <a:rPr lang="en-US" sz="1100" dirty="0">
                <a:solidFill>
                  <a:srgbClr val="000000"/>
                </a:solidFill>
                <a:latin typeface="Consolas"/>
              </a:rPr>
              <a:t>(item, </a:t>
            </a:r>
            <a:r>
              <a:rPr lang="en-US" sz="1100" dirty="0">
                <a:solidFill>
                  <a:srgbClr val="7F0055"/>
                </a:solidFill>
                <a:latin typeface="Consolas"/>
              </a:rPr>
              <a:t>null</a:t>
            </a:r>
            <a:r>
              <a:rPr lang="en-US" sz="1100" dirty="0">
                <a:solidFill>
                  <a:srgbClr val="000000"/>
                </a:solidFill>
                <a:latin typeface="Consolas"/>
              </a:rPr>
              <a:t>)) {</a:t>
            </a:r>
          </a:p>
          <a:p>
            <a:r>
              <a:rPr lang="en-US" sz="1100" dirty="0">
                <a:solidFill>
                  <a:srgbClr val="000000"/>
                </a:solidFill>
                <a:latin typeface="Consolas"/>
              </a:rPr>
              <a:t>        </a:t>
            </a:r>
            <a:r>
              <a:rPr lang="en-US" sz="1100" dirty="0" smtClean="0">
                <a:solidFill>
                  <a:srgbClr val="000000"/>
                </a:solidFill>
                <a:latin typeface="Consolas"/>
              </a:rPr>
              <a:t>    Node&lt;E</a:t>
            </a:r>
            <a:r>
              <a:rPr lang="en-US" sz="1100" dirty="0">
                <a:solidFill>
                  <a:srgbClr val="000000"/>
                </a:solidFill>
                <a:latin typeface="Consolas"/>
              </a:rPr>
              <a:t>&gt; next = </a:t>
            </a:r>
            <a:r>
              <a:rPr lang="en-US" sz="1100" dirty="0" err="1">
                <a:solidFill>
                  <a:srgbClr val="000000"/>
                </a:solidFill>
                <a:latin typeface="Consolas"/>
              </a:rPr>
              <a:t>succ</a:t>
            </a:r>
            <a:r>
              <a:rPr lang="en-US" sz="1100" dirty="0">
                <a:solidFill>
                  <a:srgbClr val="000000"/>
                </a:solidFill>
                <a:latin typeface="Consolas"/>
              </a:rPr>
              <a:t>(p);</a:t>
            </a:r>
          </a:p>
          <a:p>
            <a:r>
              <a:rPr lang="en-US" sz="1100" dirty="0">
                <a:solidFill>
                  <a:srgbClr val="000000"/>
                </a:solidFill>
                <a:latin typeface="Consolas"/>
              </a:rPr>
              <a:t>            </a:t>
            </a:r>
            <a:r>
              <a:rPr lang="en-US" sz="1100" dirty="0" smtClean="0">
                <a:solidFill>
                  <a:srgbClr val="7F0055"/>
                </a:solidFill>
                <a:latin typeface="Consolas"/>
              </a:rPr>
              <a:t>if</a:t>
            </a:r>
            <a:r>
              <a:rPr lang="en-US" sz="1100" dirty="0" smtClean="0">
                <a:solidFill>
                  <a:srgbClr val="000000"/>
                </a:solidFill>
                <a:latin typeface="Consolas"/>
              </a:rPr>
              <a:t> </a:t>
            </a:r>
            <a:r>
              <a:rPr lang="en-US" sz="1100" dirty="0">
                <a:solidFill>
                  <a:srgbClr val="000000"/>
                </a:solidFill>
                <a:latin typeface="Consolas"/>
              </a:rPr>
              <a:t>(</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 &amp;&amp; next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err="1">
                <a:solidFill>
                  <a:srgbClr val="000000"/>
                </a:solidFill>
                <a:latin typeface="Consolas"/>
              </a:rPr>
              <a:t>pred.casNext</a:t>
            </a:r>
            <a:r>
              <a:rPr lang="en-US" sz="1100" dirty="0">
                <a:solidFill>
                  <a:srgbClr val="000000"/>
                </a:solidFill>
                <a:latin typeface="Consolas"/>
              </a:rPr>
              <a:t>(p, next);</a:t>
            </a:r>
          </a:p>
          <a:p>
            <a:r>
              <a:rPr lang="en-US" sz="1100" dirty="0">
                <a:solidFill>
                  <a:srgbClr val="000000"/>
                </a:solidFill>
                <a:latin typeface="Consolas"/>
              </a:rPr>
              <a:t>            </a:t>
            </a:r>
            <a:r>
              <a:rPr lang="en-US" sz="1100" dirty="0" smtClean="0">
                <a:solidFill>
                  <a:srgbClr val="000000"/>
                </a:solidFill>
                <a:latin typeface="Consolas"/>
              </a:rPr>
              <a:t>    </a:t>
            </a:r>
            <a:r>
              <a:rPr lang="en-US" sz="1100" dirty="0" smtClean="0">
                <a:solidFill>
                  <a:srgbClr val="7F0055"/>
                </a:solidFill>
                <a:latin typeface="Consolas"/>
              </a:rPr>
              <a:t>return</a:t>
            </a:r>
            <a:r>
              <a:rPr lang="en-US" sz="1100" dirty="0" smtClean="0">
                <a:solidFill>
                  <a:srgbClr val="000000"/>
                </a:solidFill>
                <a:latin typeface="Consolas"/>
              </a:rPr>
              <a:t> </a:t>
            </a:r>
            <a:r>
              <a:rPr lang="en-US" sz="1100" dirty="0">
                <a:solidFill>
                  <a:srgbClr val="7F0055"/>
                </a:solidFill>
                <a:latin typeface="Consolas"/>
              </a:rPr>
              <a:t>true</a:t>
            </a:r>
            <a:r>
              <a:rPr lang="en-US" sz="1100" dirty="0">
                <a:solidFill>
                  <a:srgbClr val="000000"/>
                </a:solidFill>
                <a:latin typeface="Consolas"/>
              </a:rPr>
              <a:t>;</a:t>
            </a:r>
          </a:p>
          <a:p>
            <a:r>
              <a:rPr lang="en-US" sz="1100" dirty="0">
                <a:solidFill>
                  <a:srgbClr val="000000"/>
                </a:solidFill>
                <a:latin typeface="Consolas"/>
              </a:rPr>
              <a:t>            }</a:t>
            </a:r>
          </a:p>
          <a:p>
            <a:r>
              <a:rPr lang="en-US" sz="1100" dirty="0">
                <a:solidFill>
                  <a:srgbClr val="000000"/>
                </a:solidFill>
                <a:latin typeface="Consolas"/>
              </a:rPr>
              <a:t>            </a:t>
            </a:r>
            <a:r>
              <a:rPr lang="en-US" sz="1100" dirty="0" err="1">
                <a:solidFill>
                  <a:srgbClr val="000000"/>
                </a:solidFill>
                <a:latin typeface="Consolas"/>
              </a:rPr>
              <a:t>pred</a:t>
            </a:r>
            <a:r>
              <a:rPr lang="en-US" sz="1100" dirty="0">
                <a:solidFill>
                  <a:srgbClr val="000000"/>
                </a:solidFill>
                <a:latin typeface="Consolas"/>
              </a:rPr>
              <a:t> = p;</a:t>
            </a:r>
          </a:p>
          <a:p>
            <a:r>
              <a:rPr lang="en-US" sz="1100" dirty="0">
                <a:solidFill>
                  <a:srgbClr val="000000"/>
                </a:solidFill>
                <a:latin typeface="Consolas"/>
              </a:rPr>
              <a:t>        }</a:t>
            </a:r>
          </a:p>
          <a:p>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a:t>
            </a:r>
          </a:p>
          <a:p>
            <a:r>
              <a:rPr lang="en-US" sz="1100" dirty="0">
                <a:solidFill>
                  <a:srgbClr val="000000"/>
                </a:solidFill>
                <a:latin typeface="Consolas"/>
              </a:rPr>
              <a:t>}</a:t>
            </a:r>
            <a:endParaRPr lang="en-US" sz="1100" dirty="0"/>
          </a:p>
        </p:txBody>
      </p:sp>
      <p:sp>
        <p:nvSpPr>
          <p:cNvPr id="5" name="TextBox 4"/>
          <p:cNvSpPr txBox="1"/>
          <p:nvPr/>
        </p:nvSpPr>
        <p:spPr>
          <a:xfrm>
            <a:off x="0" y="2987783"/>
            <a:ext cx="4572000" cy="3139321"/>
          </a:xfrm>
          <a:prstGeom prst="rect">
            <a:avLst/>
          </a:prstGeom>
          <a:noFill/>
        </p:spPr>
        <p:txBody>
          <a:bodyPr wrap="square" rtlCol="0">
            <a:spAutoFit/>
          </a:bodyPr>
          <a:lstStyle/>
          <a:p>
            <a:r>
              <a:rPr lang="en-US" sz="1100" dirty="0" smtClean="0">
                <a:solidFill>
                  <a:srgbClr val="7F0055"/>
                </a:solidFill>
                <a:latin typeface="Consolas"/>
              </a:rPr>
              <a:t>public</a:t>
            </a:r>
            <a:r>
              <a:rPr lang="en-US" sz="1100" dirty="0" smtClean="0">
                <a:solidFill>
                  <a:srgbClr val="000000"/>
                </a:solidFill>
                <a:latin typeface="Consolas"/>
              </a:rPr>
              <a:t> </a:t>
            </a:r>
            <a:r>
              <a:rPr lang="en-US" sz="1100" dirty="0" err="1">
                <a:solidFill>
                  <a:srgbClr val="7F0055"/>
                </a:solidFill>
                <a:latin typeface="Consolas"/>
              </a:rPr>
              <a:t>boolean</a:t>
            </a:r>
            <a:r>
              <a:rPr lang="en-US" sz="1100" dirty="0">
                <a:solidFill>
                  <a:srgbClr val="000000"/>
                </a:solidFill>
                <a:latin typeface="Consolas"/>
              </a:rPr>
              <a:t> remove(Object o) {</a:t>
            </a:r>
          </a:p>
          <a:p>
            <a:r>
              <a:rPr lang="en-US" sz="1100" dirty="0" smtClean="0">
                <a:solidFill>
                  <a:srgbClr val="7F0055"/>
                </a:solidFill>
                <a:latin typeface="Consolas"/>
              </a:rPr>
              <a:t>    if</a:t>
            </a:r>
            <a:r>
              <a:rPr lang="en-US" sz="1100" dirty="0" smtClean="0">
                <a:solidFill>
                  <a:srgbClr val="000000"/>
                </a:solidFill>
                <a:latin typeface="Consolas"/>
              </a:rPr>
              <a:t> </a:t>
            </a:r>
            <a:r>
              <a:rPr lang="en-US" sz="1100" dirty="0">
                <a:solidFill>
                  <a:srgbClr val="000000"/>
                </a:solidFill>
                <a:latin typeface="Consolas"/>
              </a:rPr>
              <a:t>(o == </a:t>
            </a:r>
            <a:r>
              <a:rPr lang="en-US" sz="1100" dirty="0">
                <a:solidFill>
                  <a:srgbClr val="7F0055"/>
                </a:solidFill>
                <a:latin typeface="Consolas"/>
              </a:rPr>
              <a:t>null</a:t>
            </a:r>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Node&lt;E</a:t>
            </a:r>
            <a:r>
              <a:rPr lang="en-US" sz="1100" dirty="0">
                <a:solidFill>
                  <a:srgbClr val="000000"/>
                </a:solidFill>
                <a:latin typeface="Consolas"/>
              </a:rPr>
              <a:t>&gt; </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7F0055"/>
                </a:solidFill>
                <a:latin typeface="Consolas"/>
              </a:rPr>
              <a:t>for</a:t>
            </a:r>
            <a:r>
              <a:rPr lang="en-US" sz="1100" dirty="0" smtClean="0">
                <a:solidFill>
                  <a:srgbClr val="000000"/>
                </a:solidFill>
                <a:latin typeface="Consolas"/>
              </a:rPr>
              <a:t> </a:t>
            </a:r>
            <a:r>
              <a:rPr lang="en-US" sz="1100" dirty="0">
                <a:solidFill>
                  <a:srgbClr val="000000"/>
                </a:solidFill>
                <a:latin typeface="Consolas"/>
              </a:rPr>
              <a:t>(Node&lt;E&gt; p = first(); p != </a:t>
            </a:r>
            <a:r>
              <a:rPr lang="en-US" sz="1100" dirty="0">
                <a:solidFill>
                  <a:srgbClr val="7F0055"/>
                </a:solidFill>
                <a:latin typeface="Consolas"/>
              </a:rPr>
              <a:t>null</a:t>
            </a:r>
            <a:r>
              <a:rPr lang="en-US" sz="1100" dirty="0">
                <a:solidFill>
                  <a:srgbClr val="000000"/>
                </a:solidFill>
                <a:latin typeface="Consolas"/>
              </a:rPr>
              <a:t>; p = </a:t>
            </a:r>
            <a:r>
              <a:rPr lang="en-US" sz="1100" dirty="0" err="1">
                <a:solidFill>
                  <a:srgbClr val="000000"/>
                </a:solidFill>
                <a:latin typeface="Consolas"/>
              </a:rPr>
              <a:t>succ</a:t>
            </a:r>
            <a:r>
              <a:rPr lang="en-US" sz="1100" dirty="0">
                <a:solidFill>
                  <a:srgbClr val="000000"/>
                </a:solidFill>
                <a:latin typeface="Consolas"/>
              </a:rPr>
              <a:t>(p)) {</a:t>
            </a:r>
          </a:p>
          <a:p>
            <a:r>
              <a:rPr lang="en-US" sz="1100" dirty="0">
                <a:solidFill>
                  <a:srgbClr val="000000"/>
                </a:solidFill>
                <a:latin typeface="Consolas"/>
              </a:rPr>
              <a:t> </a:t>
            </a:r>
            <a:r>
              <a:rPr lang="en-US" sz="1100" dirty="0" smtClean="0">
                <a:solidFill>
                  <a:srgbClr val="000000"/>
                </a:solidFill>
                <a:latin typeface="Consolas"/>
              </a:rPr>
              <a:t>       E </a:t>
            </a:r>
            <a:r>
              <a:rPr lang="en-US" sz="1100" dirty="0">
                <a:solidFill>
                  <a:srgbClr val="000000"/>
                </a:solidFill>
                <a:latin typeface="Consolas"/>
              </a:rPr>
              <a:t>item = </a:t>
            </a:r>
            <a:r>
              <a:rPr lang="en-US" sz="1100" dirty="0" err="1">
                <a:solidFill>
                  <a:srgbClr val="000000"/>
                </a:solidFill>
                <a:latin typeface="Consolas"/>
              </a:rPr>
              <a:t>p.</a:t>
            </a:r>
            <a:r>
              <a:rPr lang="en-US" sz="1100" dirty="0" err="1">
                <a:solidFill>
                  <a:srgbClr val="0000C0"/>
                </a:solidFill>
                <a:latin typeface="Consolas"/>
              </a:rPr>
              <a:t>item</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7F0055"/>
                </a:solidFill>
                <a:latin typeface="Consolas"/>
              </a:rPr>
              <a:t>if</a:t>
            </a:r>
            <a:r>
              <a:rPr lang="en-US" sz="1100" dirty="0">
                <a:solidFill>
                  <a:srgbClr val="000000"/>
                </a:solidFill>
                <a:latin typeface="Consolas"/>
              </a:rPr>
              <a:t> (item != </a:t>
            </a:r>
            <a:r>
              <a:rPr lang="en-US" sz="1100" dirty="0">
                <a:solidFill>
                  <a:srgbClr val="7F0055"/>
                </a:solidFill>
                <a:latin typeface="Consolas"/>
              </a:rPr>
              <a:t>null</a:t>
            </a:r>
            <a:r>
              <a:rPr lang="en-US" sz="1100" dirty="0">
                <a:solidFill>
                  <a:srgbClr val="000000"/>
                </a:solidFill>
                <a:latin typeface="Consolas"/>
              </a:rPr>
              <a:t>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o.equals</a:t>
            </a:r>
            <a:r>
              <a:rPr lang="en-US" sz="1100" dirty="0">
                <a:solidFill>
                  <a:srgbClr val="000000"/>
                </a:solidFill>
                <a:latin typeface="Consolas"/>
              </a:rPr>
              <a:t>(item) &amp;&amp;</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p.casItem</a:t>
            </a:r>
            <a:r>
              <a:rPr lang="en-US" sz="1100" dirty="0">
                <a:solidFill>
                  <a:srgbClr val="000000"/>
                </a:solidFill>
                <a:latin typeface="Consolas"/>
              </a:rPr>
              <a:t>(item, </a:t>
            </a:r>
            <a:r>
              <a:rPr lang="en-US" sz="1100" dirty="0">
                <a:solidFill>
                  <a:srgbClr val="7F0055"/>
                </a:solidFill>
                <a:latin typeface="Consolas"/>
              </a:rPr>
              <a:t>null</a:t>
            </a:r>
            <a:r>
              <a:rPr lang="en-US" sz="1100" dirty="0">
                <a:solidFill>
                  <a:srgbClr val="000000"/>
                </a:solidFill>
                <a:latin typeface="Consolas"/>
              </a:rPr>
              <a:t>)) {</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000000"/>
                </a:solidFill>
                <a:latin typeface="Consolas"/>
              </a:rPr>
              <a:t>Node&lt;E&gt; next = </a:t>
            </a:r>
            <a:r>
              <a:rPr lang="en-US" sz="1100" dirty="0" err="1">
                <a:solidFill>
                  <a:srgbClr val="000000"/>
                </a:solidFill>
                <a:latin typeface="Consolas"/>
              </a:rPr>
              <a:t>succ</a:t>
            </a:r>
            <a:r>
              <a:rPr lang="en-US" sz="1100" dirty="0">
                <a:solidFill>
                  <a:srgbClr val="000000"/>
                </a:solidFill>
                <a:latin typeface="Consolas"/>
              </a:rPr>
              <a:t>(p);</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7F0055"/>
                </a:solidFill>
                <a:latin typeface="Consolas"/>
              </a:rPr>
              <a:t>if</a:t>
            </a:r>
            <a:r>
              <a:rPr lang="en-US" sz="1100" dirty="0">
                <a:solidFill>
                  <a:srgbClr val="000000"/>
                </a:solidFill>
                <a:latin typeface="Consolas"/>
              </a:rPr>
              <a:t> (</a:t>
            </a:r>
            <a:r>
              <a:rPr lang="en-US" sz="1100" dirty="0" err="1">
                <a:solidFill>
                  <a:srgbClr val="000000"/>
                </a:solidFill>
                <a:latin typeface="Consolas"/>
              </a:rPr>
              <a:t>pred</a:t>
            </a:r>
            <a:r>
              <a:rPr lang="en-US" sz="1100" dirty="0">
                <a:solidFill>
                  <a:srgbClr val="000000"/>
                </a:solidFill>
                <a:latin typeface="Consolas"/>
              </a:rPr>
              <a:t> != </a:t>
            </a:r>
            <a:r>
              <a:rPr lang="en-US" sz="1100" dirty="0">
                <a:solidFill>
                  <a:srgbClr val="7F0055"/>
                </a:solidFill>
                <a:latin typeface="Consolas"/>
              </a:rPr>
              <a:t>null</a:t>
            </a:r>
            <a:r>
              <a:rPr lang="en-US" sz="1100" dirty="0">
                <a:solidFill>
                  <a:srgbClr val="000000"/>
                </a:solidFill>
                <a:latin typeface="Consolas"/>
              </a:rPr>
              <a:t> &amp;&amp; next != </a:t>
            </a:r>
            <a:r>
              <a:rPr lang="en-US" sz="1100" dirty="0">
                <a:solidFill>
                  <a:srgbClr val="7F0055"/>
                </a:solidFill>
                <a:latin typeface="Consolas"/>
              </a:rPr>
              <a:t>null</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           </a:t>
            </a:r>
            <a:r>
              <a:rPr lang="en-US" sz="1100" dirty="0" err="1">
                <a:solidFill>
                  <a:srgbClr val="000000"/>
                </a:solidFill>
                <a:latin typeface="Consolas"/>
              </a:rPr>
              <a:t>pred.casNext</a:t>
            </a:r>
            <a:r>
              <a:rPr lang="en-US" sz="1100" dirty="0">
                <a:solidFill>
                  <a:srgbClr val="000000"/>
                </a:solidFill>
                <a:latin typeface="Consolas"/>
              </a:rPr>
              <a:t>(p, next);</a:t>
            </a:r>
          </a:p>
          <a:p>
            <a:r>
              <a:rPr lang="en-US" sz="1100" dirty="0">
                <a:solidFill>
                  <a:srgbClr val="000000"/>
                </a:solidFill>
                <a:latin typeface="Consolas"/>
              </a:rPr>
              <a:t>         </a:t>
            </a:r>
            <a:r>
              <a:rPr lang="en-US" sz="1100" dirty="0" smtClean="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true</a:t>
            </a:r>
            <a:r>
              <a:rPr lang="en-US" sz="1100" dirty="0">
                <a:solidFill>
                  <a:srgbClr val="000000"/>
                </a:solidFill>
                <a:latin typeface="Consolas"/>
              </a:rPr>
              <a:t>;</a:t>
            </a:r>
          </a:p>
          <a:p>
            <a:r>
              <a:rPr lang="en-US" sz="1100" dirty="0">
                <a:solidFill>
                  <a:srgbClr val="000000"/>
                </a:solidFill>
                <a:latin typeface="Consolas"/>
              </a:rPr>
              <a:t>            }</a:t>
            </a:r>
          </a:p>
          <a:p>
            <a:r>
              <a:rPr lang="en-US" sz="1100" dirty="0">
                <a:solidFill>
                  <a:srgbClr val="000000"/>
                </a:solidFill>
                <a:latin typeface="Consolas"/>
              </a:rPr>
              <a:t>            </a:t>
            </a:r>
            <a:r>
              <a:rPr lang="en-US" sz="1100" dirty="0" err="1">
                <a:solidFill>
                  <a:srgbClr val="000000"/>
                </a:solidFill>
                <a:latin typeface="Consolas"/>
              </a:rPr>
              <a:t>pred</a:t>
            </a:r>
            <a:r>
              <a:rPr lang="en-US" sz="1100" dirty="0">
                <a:solidFill>
                  <a:srgbClr val="000000"/>
                </a:solidFill>
                <a:latin typeface="Consolas"/>
              </a:rPr>
              <a:t> = p;</a:t>
            </a:r>
          </a:p>
          <a:p>
            <a:r>
              <a:rPr lang="en-US" sz="1100" dirty="0">
                <a:solidFill>
                  <a:srgbClr val="000000"/>
                </a:solidFill>
                <a:latin typeface="Consolas"/>
              </a:rPr>
              <a:t>        }</a:t>
            </a:r>
          </a:p>
          <a:p>
            <a:r>
              <a:rPr lang="en-US" sz="1100" dirty="0">
                <a:solidFill>
                  <a:srgbClr val="000000"/>
                </a:solidFill>
                <a:latin typeface="Consolas"/>
              </a:rPr>
              <a:t>        </a:t>
            </a:r>
            <a:r>
              <a:rPr lang="en-US" sz="1100" dirty="0">
                <a:solidFill>
                  <a:srgbClr val="7F0055"/>
                </a:solidFill>
                <a:latin typeface="Consolas"/>
              </a:rPr>
              <a:t>return</a:t>
            </a:r>
            <a:r>
              <a:rPr lang="en-US" sz="1100" dirty="0">
                <a:solidFill>
                  <a:srgbClr val="000000"/>
                </a:solidFill>
                <a:latin typeface="Consolas"/>
              </a:rPr>
              <a:t> </a:t>
            </a:r>
            <a:r>
              <a:rPr lang="en-US" sz="1100" dirty="0">
                <a:solidFill>
                  <a:srgbClr val="7F0055"/>
                </a:solidFill>
                <a:latin typeface="Consolas"/>
              </a:rPr>
              <a:t>false</a:t>
            </a:r>
            <a:r>
              <a:rPr lang="en-US" sz="1100" dirty="0">
                <a:solidFill>
                  <a:srgbClr val="000000"/>
                </a:solidFill>
                <a:latin typeface="Consolas"/>
              </a:rPr>
              <a:t>;</a:t>
            </a:r>
          </a:p>
          <a:p>
            <a:r>
              <a:rPr lang="en-US" sz="1100" dirty="0">
                <a:solidFill>
                  <a:srgbClr val="000000"/>
                </a:solidFill>
                <a:latin typeface="Consolas"/>
              </a:rPr>
              <a:t>    </a:t>
            </a:r>
            <a:r>
              <a:rPr lang="en-US" sz="1100" dirty="0" smtClean="0">
                <a:solidFill>
                  <a:srgbClr val="000000"/>
                </a:solidFill>
                <a:latin typeface="Consolas"/>
              </a:rPr>
              <a:t>}</a:t>
            </a:r>
          </a:p>
          <a:p>
            <a:r>
              <a:rPr lang="en-US" sz="1100" dirty="0">
                <a:solidFill>
                  <a:srgbClr val="000000"/>
                </a:solidFill>
                <a:latin typeface="Consolas"/>
              </a:rPr>
              <a:t>}</a:t>
            </a:r>
            <a:endParaRPr lang="en-US" sz="1100" dirty="0"/>
          </a:p>
        </p:txBody>
      </p:sp>
      <p:sp>
        <p:nvSpPr>
          <p:cNvPr id="6" name="TextBox 5"/>
          <p:cNvSpPr txBox="1"/>
          <p:nvPr/>
        </p:nvSpPr>
        <p:spPr>
          <a:xfrm>
            <a:off x="990600" y="2618451"/>
            <a:ext cx="1295400" cy="369332"/>
          </a:xfrm>
          <a:prstGeom prst="rect">
            <a:avLst/>
          </a:prstGeom>
          <a:noFill/>
        </p:spPr>
        <p:txBody>
          <a:bodyPr wrap="square" rtlCol="0">
            <a:spAutoFit/>
          </a:bodyPr>
          <a:lstStyle/>
          <a:p>
            <a:r>
              <a:rPr lang="en-US" dirty="0" smtClean="0"/>
              <a:t>CLQ</a:t>
            </a:r>
            <a:endParaRPr lang="en-US" dirty="0"/>
          </a:p>
        </p:txBody>
      </p:sp>
      <p:sp>
        <p:nvSpPr>
          <p:cNvPr id="7" name="TextBox 6"/>
          <p:cNvSpPr txBox="1"/>
          <p:nvPr/>
        </p:nvSpPr>
        <p:spPr>
          <a:xfrm>
            <a:off x="5067300" y="2618451"/>
            <a:ext cx="1600200" cy="369332"/>
          </a:xfrm>
          <a:prstGeom prst="rect">
            <a:avLst/>
          </a:prstGeom>
          <a:noFill/>
        </p:spPr>
        <p:txBody>
          <a:bodyPr wrap="square" rtlCol="0">
            <a:spAutoFit/>
          </a:bodyPr>
          <a:lstStyle/>
          <a:p>
            <a:r>
              <a:rPr lang="en-US" dirty="0" err="1" smtClean="0"/>
              <a:t>CLQRelaxed</a:t>
            </a:r>
            <a:endParaRPr lang="en-US" dirty="0"/>
          </a:p>
        </p:txBody>
      </p:sp>
    </p:spTree>
    <p:extLst>
      <p:ext uri="{BB962C8B-B14F-4D97-AF65-F5344CB8AC3E}">
        <p14:creationId xmlns:p14="http://schemas.microsoft.com/office/powerpoint/2010/main" val="2551256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4309872"/>
          </a:xfrm>
        </p:spPr>
        <p:txBody>
          <a:bodyPr>
            <a:normAutofit/>
          </a:bodyPr>
          <a:lstStyle/>
          <a:p>
            <a:r>
              <a:rPr lang="en-US" sz="1600" dirty="0" smtClean="0"/>
              <a:t>As in CLQ, the methods </a:t>
            </a:r>
            <a:r>
              <a:rPr lang="en-US" sz="1600" dirty="0" smtClean="0">
                <a:latin typeface="Consolas" panose="020B0609020204030204" pitchFamily="49" charset="0"/>
                <a:cs typeface="Consolas" panose="020B0609020204030204" pitchFamily="49" charset="0"/>
              </a:rPr>
              <a:t>contains()</a:t>
            </a:r>
            <a:r>
              <a:rPr lang="en-US" sz="1600" dirty="0" smtClean="0"/>
              <a:t> and </a:t>
            </a:r>
            <a:r>
              <a:rPr lang="en-US" sz="1600" dirty="0" smtClean="0">
                <a:latin typeface="Consolas" panose="020B0609020204030204" pitchFamily="49" charset="0"/>
                <a:cs typeface="Consolas" panose="020B0609020204030204" pitchFamily="49" charset="0"/>
              </a:rPr>
              <a:t>remove()</a:t>
            </a:r>
            <a:r>
              <a:rPr lang="en-US" sz="1600" dirty="0" smtClean="0"/>
              <a:t> are lock-free. As can be seen from the previous slides, there has been no significant change to the algorithms of these two methods that could cause the progress condition to change.</a:t>
            </a:r>
          </a:p>
          <a:p>
            <a:r>
              <a:rPr lang="en-US" sz="1600" dirty="0" smtClean="0"/>
              <a:t>As in CLQ, the methods </a:t>
            </a:r>
            <a:r>
              <a:rPr lang="en-US" sz="1600" dirty="0" smtClean="0">
                <a:latin typeface="Consolas" panose="020B0609020204030204" pitchFamily="49" charset="0"/>
                <a:cs typeface="Consolas" panose="020B0609020204030204" pitchFamily="49" charset="0"/>
              </a:rPr>
              <a:t>contains()</a:t>
            </a:r>
            <a:r>
              <a:rPr lang="en-US" sz="1600" dirty="0" smtClean="0"/>
              <a:t> and </a:t>
            </a:r>
            <a:r>
              <a:rPr lang="en-US" sz="1600" dirty="0" smtClean="0">
                <a:latin typeface="Consolas" panose="020B0609020204030204" pitchFamily="49" charset="0"/>
                <a:cs typeface="Consolas" panose="020B0609020204030204" pitchFamily="49" charset="0"/>
              </a:rPr>
              <a:t>remove()</a:t>
            </a:r>
            <a:r>
              <a:rPr lang="en-US" sz="1600" dirty="0" smtClean="0"/>
              <a:t> are </a:t>
            </a:r>
            <a:r>
              <a:rPr lang="en-US" sz="1600" dirty="0" err="1" smtClean="0"/>
              <a:t>linearizable</a:t>
            </a:r>
            <a:r>
              <a:rPr lang="en-US" sz="1600" dirty="0" smtClean="0"/>
              <a:t>. This is a bit trickier to reason about, but it goes like this:</a:t>
            </a:r>
          </a:p>
          <a:p>
            <a:r>
              <a:rPr lang="en-US" sz="1600" b="1" dirty="0" smtClean="0">
                <a:latin typeface="Consolas" panose="020B0609020204030204" pitchFamily="49" charset="0"/>
                <a:cs typeface="Consolas" panose="020B0609020204030204" pitchFamily="49" charset="0"/>
              </a:rPr>
              <a:t>contains()</a:t>
            </a:r>
            <a:r>
              <a:rPr lang="en-US" sz="1600" dirty="0" smtClean="0"/>
              <a:t>: </a:t>
            </a:r>
          </a:p>
          <a:p>
            <a:pPr lvl="1"/>
            <a:r>
              <a:rPr lang="en-US" sz="1200" dirty="0" smtClean="0"/>
              <a:t>Nodes and items inserted through </a:t>
            </a:r>
            <a:r>
              <a:rPr lang="en-US" sz="1200" dirty="0" smtClean="0">
                <a:latin typeface="Consolas" panose="020B0609020204030204" pitchFamily="49" charset="0"/>
                <a:cs typeface="Consolas" panose="020B0609020204030204" pitchFamily="49" charset="0"/>
              </a:rPr>
              <a:t>add()</a:t>
            </a:r>
            <a:r>
              <a:rPr lang="en-US" sz="1200" dirty="0" smtClean="0"/>
              <a:t>/</a:t>
            </a:r>
            <a:r>
              <a:rPr lang="en-US" sz="1200" dirty="0" smtClean="0">
                <a:latin typeface="Consolas" panose="020B0609020204030204" pitchFamily="49" charset="0"/>
                <a:cs typeface="Consolas" panose="020B0609020204030204" pitchFamily="49" charset="0"/>
              </a:rPr>
              <a:t>offer()</a:t>
            </a:r>
            <a:r>
              <a:rPr lang="en-US" sz="1200" dirty="0" smtClean="0"/>
              <a:t> become visible to a thread calling contains() when a relaxed load or acquire load of </a:t>
            </a:r>
            <a:r>
              <a:rPr lang="en-US" sz="1200" dirty="0" smtClean="0">
                <a:latin typeface="Consolas" panose="020B0609020204030204" pitchFamily="49" charset="0"/>
                <a:cs typeface="Consolas" panose="020B0609020204030204" pitchFamily="49" charset="0"/>
              </a:rPr>
              <a:t>next</a:t>
            </a:r>
            <a:r>
              <a:rPr lang="en-US" sz="1200" dirty="0" smtClean="0"/>
              <a:t> allows access to the node (through the call of </a:t>
            </a:r>
            <a:r>
              <a:rPr lang="en-US" sz="1200" dirty="0" err="1" smtClean="0">
                <a:latin typeface="Consolas" panose="020B0609020204030204" pitchFamily="49" charset="0"/>
                <a:cs typeface="Consolas" panose="020B0609020204030204" pitchFamily="49" charset="0"/>
              </a:rPr>
              <a:t>succRelaxed</a:t>
            </a:r>
            <a:r>
              <a:rPr lang="en-US" sz="1200" dirty="0" smtClean="0">
                <a:latin typeface="Consolas" panose="020B0609020204030204" pitchFamily="49" charset="0"/>
                <a:cs typeface="Consolas" panose="020B0609020204030204" pitchFamily="49" charset="0"/>
              </a:rPr>
              <a:t>()</a:t>
            </a:r>
            <a:r>
              <a:rPr lang="en-US" sz="1200" dirty="0" smtClean="0"/>
              <a:t>);</a:t>
            </a:r>
          </a:p>
          <a:p>
            <a:pPr lvl="1"/>
            <a:r>
              <a:rPr lang="en-US" sz="1200" dirty="0" smtClean="0"/>
              <a:t>Items removed through remove()/poll() become logically removed when the value of item is read on line 3 of contains() when </a:t>
            </a:r>
            <a:r>
              <a:rPr lang="en-US" sz="1200" dirty="0" err="1">
                <a:latin typeface="Consolas" panose="020B0609020204030204" pitchFamily="49" charset="0"/>
                <a:cs typeface="Consolas" panose="020B0609020204030204" pitchFamily="49" charset="0"/>
              </a:rPr>
              <a:t>p.getRelaxedItem</a:t>
            </a:r>
            <a:r>
              <a:rPr lang="en-US" sz="1200" dirty="0">
                <a:latin typeface="Consolas" panose="020B0609020204030204" pitchFamily="49" charset="0"/>
                <a:cs typeface="Consolas" panose="020B0609020204030204" pitchFamily="49" charset="0"/>
              </a:rPr>
              <a:t>()</a:t>
            </a:r>
            <a:r>
              <a:rPr lang="en-US" sz="1200" dirty="0"/>
              <a:t> returns null or on line 4 when reading </a:t>
            </a:r>
            <a:r>
              <a:rPr lang="en-US" sz="1200" dirty="0" err="1">
                <a:latin typeface="Consolas" panose="020B0609020204030204" pitchFamily="49" charset="0"/>
                <a:cs typeface="Consolas" panose="020B0609020204030204" pitchFamily="49" charset="0"/>
              </a:rPr>
              <a:t>p.item</a:t>
            </a:r>
            <a:r>
              <a:rPr lang="en-US" sz="1200" dirty="0"/>
              <a:t> with an acquire load;</a:t>
            </a:r>
            <a:endParaRPr lang="en-US" sz="1200" dirty="0" smtClean="0"/>
          </a:p>
          <a:p>
            <a:r>
              <a:rPr lang="en-US" sz="1600" b="1" dirty="0" smtClean="0">
                <a:latin typeface="Consolas" panose="020B0609020204030204" pitchFamily="49" charset="0"/>
                <a:cs typeface="Consolas" panose="020B0609020204030204" pitchFamily="49" charset="0"/>
              </a:rPr>
              <a:t>remove()</a:t>
            </a:r>
            <a:r>
              <a:rPr lang="en-US" sz="1600" dirty="0" smtClean="0"/>
              <a:t>:</a:t>
            </a:r>
          </a:p>
          <a:p>
            <a:pPr lvl="1"/>
            <a:r>
              <a:rPr lang="en-US" sz="1200" dirty="0"/>
              <a:t>Nodes and items inserted through </a:t>
            </a:r>
            <a:r>
              <a:rPr lang="en-US" sz="1200" dirty="0">
                <a:latin typeface="Consolas" panose="020B0609020204030204" pitchFamily="49" charset="0"/>
                <a:cs typeface="Consolas" panose="020B0609020204030204" pitchFamily="49" charset="0"/>
              </a:rPr>
              <a:t>add()</a:t>
            </a:r>
            <a:r>
              <a:rPr lang="en-US" sz="1200" dirty="0"/>
              <a:t>/</a:t>
            </a:r>
            <a:r>
              <a:rPr lang="en-US" sz="1200" dirty="0">
                <a:latin typeface="Consolas" panose="020B0609020204030204" pitchFamily="49" charset="0"/>
                <a:cs typeface="Consolas" panose="020B0609020204030204" pitchFamily="49" charset="0"/>
              </a:rPr>
              <a:t>offer()</a:t>
            </a:r>
            <a:r>
              <a:rPr lang="en-US" sz="1200" dirty="0"/>
              <a:t> become visible to a thread calling contains() when a relaxed load or acquire load of </a:t>
            </a:r>
            <a:r>
              <a:rPr lang="en-US" sz="1200" dirty="0">
                <a:latin typeface="Consolas" panose="020B0609020204030204" pitchFamily="49" charset="0"/>
                <a:cs typeface="Consolas" panose="020B0609020204030204" pitchFamily="49" charset="0"/>
              </a:rPr>
              <a:t>next</a:t>
            </a:r>
            <a:r>
              <a:rPr lang="en-US" sz="1200" dirty="0"/>
              <a:t> allows access to the node (through the call of </a:t>
            </a:r>
            <a:r>
              <a:rPr lang="en-US" sz="1200" dirty="0" err="1">
                <a:latin typeface="Consolas" panose="020B0609020204030204" pitchFamily="49" charset="0"/>
                <a:cs typeface="Consolas" panose="020B0609020204030204" pitchFamily="49" charset="0"/>
              </a:rPr>
              <a:t>succRelaxed</a:t>
            </a:r>
            <a:r>
              <a:rPr lang="en-US" sz="1200" dirty="0">
                <a:latin typeface="Consolas" panose="020B0609020204030204" pitchFamily="49" charset="0"/>
                <a:cs typeface="Consolas" panose="020B0609020204030204" pitchFamily="49" charset="0"/>
              </a:rPr>
              <a:t>()</a:t>
            </a:r>
            <a:r>
              <a:rPr lang="en-US" sz="1200" dirty="0"/>
              <a:t>);</a:t>
            </a:r>
          </a:p>
          <a:p>
            <a:pPr lvl="1"/>
            <a:r>
              <a:rPr lang="en-US" sz="1200" dirty="0" smtClean="0"/>
              <a:t>Items removed through remove()/poll() become logically removed when the value of item is read on line 4 with </a:t>
            </a:r>
            <a:r>
              <a:rPr lang="en-US" sz="1200" dirty="0" err="1" smtClean="0"/>
              <a:t>p.getRelaxedItem</a:t>
            </a:r>
            <a:r>
              <a:rPr lang="en-US" sz="1200" dirty="0" smtClean="0"/>
              <a:t>() returning null, or when the CAS fails on line 7;</a:t>
            </a:r>
          </a:p>
          <a:p>
            <a:pPr lvl="1"/>
            <a:endParaRPr lang="en-US" sz="1200" dirty="0" smtClean="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sz="3100" dirty="0" smtClean="0">
                <a:cs typeface="Consolas" panose="020B0609020204030204" pitchFamily="49" charset="0"/>
              </a:rPr>
              <a:t>Progress Conditions and Consistency Model</a:t>
            </a:r>
            <a:endParaRPr lang="en-US" sz="3100" dirty="0"/>
          </a:p>
        </p:txBody>
      </p:sp>
    </p:spTree>
    <p:extLst>
      <p:ext uri="{BB962C8B-B14F-4D97-AF65-F5344CB8AC3E}">
        <p14:creationId xmlns:p14="http://schemas.microsoft.com/office/powerpoint/2010/main" val="2372435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4309872"/>
          </a:xfrm>
        </p:spPr>
        <p:txBody>
          <a:bodyPr>
            <a:normAutofit/>
          </a:bodyPr>
          <a:lstStyle/>
          <a:p>
            <a:r>
              <a:rPr lang="en-US" sz="1600" dirty="0" smtClean="0"/>
              <a:t>If you read Hans Boehm and Brian </a:t>
            </a:r>
            <a:r>
              <a:rPr lang="en-US" sz="1600" dirty="0" err="1" smtClean="0"/>
              <a:t>Demsky</a:t>
            </a:r>
            <a:r>
              <a:rPr lang="en-US" sz="1600" dirty="0" smtClean="0"/>
              <a:t> paper you will see a common problem in algorithms using relaxed atomics which they named “Out-Of-Thin-Air”.</a:t>
            </a:r>
          </a:p>
          <a:p>
            <a:pPr marL="365760" lvl="1" indent="0">
              <a:buNone/>
            </a:pPr>
            <a:r>
              <a:rPr lang="en-US" sz="1200" dirty="0">
                <a:hlinkClick r:id="rId2"/>
              </a:rPr>
              <a:t>http://static.googleusercontent.com/media/research.google.com/en//</a:t>
            </a:r>
            <a:r>
              <a:rPr lang="en-US" sz="1200" dirty="0" smtClean="0">
                <a:hlinkClick r:id="rId2"/>
              </a:rPr>
              <a:t>pubs/archive/42967.pdf</a:t>
            </a:r>
            <a:endParaRPr lang="en-US" sz="1200" dirty="0" smtClean="0"/>
          </a:p>
          <a:p>
            <a:pPr marL="365760" lvl="1" indent="0">
              <a:buNone/>
            </a:pPr>
            <a:endParaRPr lang="en-US" sz="1200" dirty="0" smtClean="0"/>
          </a:p>
          <a:p>
            <a:r>
              <a:rPr lang="en-US" sz="1600" dirty="0" smtClean="0"/>
              <a:t>Notice that these issues occur when using relaxed stores (and maybe branching/speculation?). The optimizations used in </a:t>
            </a:r>
            <a:r>
              <a:rPr lang="en-US" sz="1600" dirty="0" err="1" smtClean="0"/>
              <a:t>CLQRelaxed</a:t>
            </a:r>
            <a:r>
              <a:rPr lang="en-US" sz="1600" dirty="0" smtClean="0"/>
              <a:t> and </a:t>
            </a:r>
            <a:r>
              <a:rPr lang="en-US" sz="1600" dirty="0" err="1" smtClean="0"/>
              <a:t>CLLElectedUnlink</a:t>
            </a:r>
            <a:r>
              <a:rPr lang="en-US" sz="1600" dirty="0" smtClean="0"/>
              <a:t> </a:t>
            </a:r>
            <a:r>
              <a:rPr lang="en-US" sz="1600" b="1" dirty="0" smtClean="0"/>
              <a:t>have no relaxed stores, only relaxed loads</a:t>
            </a:r>
            <a:r>
              <a:rPr lang="en-US" sz="1600" dirty="0" smtClean="0"/>
              <a:t>, and therefore, should not be subject to this kind of issue (apart from the special case of item being null when read with a relaxed load).</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sz="3100" dirty="0" smtClean="0">
                <a:cs typeface="Consolas" panose="020B0609020204030204" pitchFamily="49" charset="0"/>
              </a:rPr>
              <a:t>Out-Of-Thin-Air</a:t>
            </a:r>
            <a:endParaRPr lang="en-US" sz="3100" dirty="0"/>
          </a:p>
        </p:txBody>
      </p:sp>
    </p:spTree>
    <p:extLst>
      <p:ext uri="{BB962C8B-B14F-4D97-AF65-F5344CB8AC3E}">
        <p14:creationId xmlns:p14="http://schemas.microsoft.com/office/powerpoint/2010/main" val="1219883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600" dirty="0" smtClean="0"/>
              <a:t>No relevant difference in performance between CLQ and </a:t>
            </a:r>
            <a:r>
              <a:rPr lang="en-US" sz="1600" dirty="0" err="1" smtClean="0"/>
              <a:t>CLQRelaxed</a:t>
            </a:r>
            <a:r>
              <a:rPr lang="en-US" sz="1600" dirty="0" smtClean="0"/>
              <a:t> when running on x86 for our </a:t>
            </a:r>
            <a:r>
              <a:rPr lang="en-US" sz="1600" dirty="0" err="1" smtClean="0"/>
              <a:t>microbenchmark</a:t>
            </a:r>
            <a:endParaRPr lang="en-US" sz="1600" dirty="0" smtClean="0"/>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a:cs typeface="Consolas" panose="020B0609020204030204" pitchFamily="49" charset="0"/>
              </a:rPr>
              <a:t>Performance </a:t>
            </a:r>
            <a:r>
              <a:rPr lang="en-US" dirty="0" smtClean="0">
                <a:cs typeface="Consolas" panose="020B0609020204030204" pitchFamily="49" charset="0"/>
              </a:rPr>
              <a:t>plots – x86</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24" y="3181350"/>
            <a:ext cx="459105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56" y="3190875"/>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5519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600" dirty="0" smtClean="0"/>
              <a:t>When comparing </a:t>
            </a:r>
            <a:r>
              <a:rPr lang="en-US" sz="1600" dirty="0" err="1" smtClean="0"/>
              <a:t>CLQRelaxed</a:t>
            </a:r>
            <a:r>
              <a:rPr lang="en-US" sz="1600" dirty="0" smtClean="0"/>
              <a:t> with CLS we see a throughput increase on PowerPC that one our </a:t>
            </a:r>
            <a:r>
              <a:rPr lang="en-US" sz="1600" dirty="0" err="1" smtClean="0"/>
              <a:t>microbenchmarks</a:t>
            </a:r>
            <a:r>
              <a:rPr lang="en-US" sz="1600" dirty="0" smtClean="0"/>
              <a:t> can range from </a:t>
            </a:r>
            <a:r>
              <a:rPr lang="en-US" sz="1600" b="1" dirty="0" smtClean="0"/>
              <a:t>5x</a:t>
            </a:r>
            <a:r>
              <a:rPr lang="en-US" sz="1600" dirty="0" smtClean="0"/>
              <a:t> to </a:t>
            </a:r>
            <a:r>
              <a:rPr lang="en-US" sz="1600" b="1" dirty="0" smtClean="0"/>
              <a:t>16x</a:t>
            </a:r>
            <a:r>
              <a:rPr lang="en-US" sz="1600" dirty="0" smtClean="0"/>
              <a:t> increase (not all plots shown)</a:t>
            </a:r>
          </a:p>
          <a:p>
            <a:endParaRPr lang="en-US" sz="16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a:cs typeface="Consolas" panose="020B0609020204030204" pitchFamily="49" charset="0"/>
              </a:rPr>
              <a:t>Performance </a:t>
            </a:r>
            <a:r>
              <a:rPr lang="en-US" dirty="0" smtClean="0">
                <a:cs typeface="Consolas" panose="020B0609020204030204" pitchFamily="49" charset="0"/>
              </a:rPr>
              <a:t>plots – PowerPC 8</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3190875"/>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190874"/>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2980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071872"/>
          </a:xfrm>
        </p:spPr>
        <p:txBody>
          <a:bodyPr>
            <a:normAutofit/>
          </a:bodyPr>
          <a:lstStyle/>
          <a:p>
            <a:r>
              <a:rPr lang="en-US" sz="1400" dirty="0" smtClean="0"/>
              <a:t>What </a:t>
            </a:r>
            <a:r>
              <a:rPr lang="en-US" sz="1400" dirty="0"/>
              <a:t>is lock-free </a:t>
            </a:r>
            <a:endParaRPr lang="en-US" sz="1400" dirty="0" smtClean="0"/>
          </a:p>
          <a:p>
            <a:pPr marL="365760" lvl="1" indent="0">
              <a:buNone/>
            </a:pPr>
            <a:r>
              <a:rPr lang="en-US" sz="1100" dirty="0" smtClean="0">
                <a:hlinkClick r:id="rId2"/>
              </a:rPr>
              <a:t>http</a:t>
            </a:r>
            <a:r>
              <a:rPr lang="en-US" sz="1100" dirty="0">
                <a:hlinkClick r:id="rId2"/>
              </a:rPr>
              <a:t>://</a:t>
            </a:r>
            <a:r>
              <a:rPr lang="en-US" sz="1100" dirty="0" smtClean="0">
                <a:hlinkClick r:id="rId2"/>
              </a:rPr>
              <a:t>concurrencyfreaks.blogspot.fr/2013/05/lock-free-and-wait-free-definition-and.html</a:t>
            </a:r>
            <a:endParaRPr lang="en-US" sz="1100" dirty="0" smtClean="0"/>
          </a:p>
          <a:p>
            <a:pPr marL="365760" lvl="1" indent="0">
              <a:buNone/>
            </a:pPr>
            <a:r>
              <a:rPr lang="en-US" sz="1100" dirty="0">
                <a:hlinkClick r:id="rId3"/>
              </a:rPr>
              <a:t>http://</a:t>
            </a:r>
            <a:r>
              <a:rPr lang="en-US" sz="1100" dirty="0" smtClean="0">
                <a:hlinkClick r:id="rId3"/>
              </a:rPr>
              <a:t>concurrencyfreaks.blogspot.fr/2014/07/lock-free-definitions-galore.html</a:t>
            </a:r>
            <a:endParaRPr lang="en-US" sz="1100" dirty="0" smtClean="0"/>
          </a:p>
          <a:p>
            <a:endParaRPr lang="en-US" sz="1400" dirty="0"/>
          </a:p>
          <a:p>
            <a:r>
              <a:rPr lang="en-US" sz="1400" dirty="0" smtClean="0"/>
              <a:t>What is </a:t>
            </a:r>
            <a:r>
              <a:rPr lang="en-US" sz="1400" dirty="0" err="1" smtClean="0"/>
              <a:t>Linearizability</a:t>
            </a:r>
            <a:r>
              <a:rPr lang="en-US" sz="1400" dirty="0" smtClean="0"/>
              <a:t> and weak consistency</a:t>
            </a:r>
          </a:p>
          <a:p>
            <a:endParaRPr lang="en-US" sz="1400" dirty="0"/>
          </a:p>
          <a:p>
            <a:r>
              <a:rPr lang="en-US" sz="1400" dirty="0" smtClean="0"/>
              <a:t>What are </a:t>
            </a:r>
            <a:r>
              <a:rPr lang="en-US" sz="1400" dirty="0"/>
              <a:t>Relaxed atomics </a:t>
            </a:r>
            <a:r>
              <a:rPr lang="en-US" sz="1100" dirty="0">
                <a:hlinkClick r:id="rId4"/>
              </a:rPr>
              <a:t>http://</a:t>
            </a:r>
            <a:r>
              <a:rPr lang="en-US" sz="1100" dirty="0" smtClean="0">
                <a:hlinkClick r:id="rId4"/>
              </a:rPr>
              <a:t>en.cppreference.com/w/cpp/atomic/memory_order</a:t>
            </a:r>
            <a:endParaRPr lang="en-US" sz="1100" dirty="0" smtClean="0"/>
          </a:p>
          <a:p>
            <a:endParaRPr lang="en-US" sz="1400" dirty="0" smtClean="0"/>
          </a:p>
          <a:p>
            <a:r>
              <a:rPr lang="en-US" sz="1400" dirty="0" smtClean="0"/>
              <a:t>The JVM atomicity guarantees for references</a:t>
            </a:r>
          </a:p>
          <a:p>
            <a:pPr marL="365760" lvl="1" indent="0">
              <a:buNone/>
            </a:pPr>
            <a:r>
              <a:rPr lang="en-US" sz="1000" dirty="0">
                <a:hlinkClick r:id="rId5"/>
              </a:rPr>
              <a:t>http://</a:t>
            </a:r>
            <a:r>
              <a:rPr lang="en-US" sz="1000" dirty="0" smtClean="0">
                <a:hlinkClick r:id="rId5"/>
              </a:rPr>
              <a:t>docs.oracle.com/javase/specs/jvms/se5.0/html/Threads.doc.html</a:t>
            </a:r>
            <a:endParaRPr lang="en-US" sz="1000" dirty="0" smtClean="0"/>
          </a:p>
          <a:p>
            <a:endParaRPr lang="en-US" sz="1400" dirty="0" smtClean="0"/>
          </a:p>
          <a:p>
            <a:r>
              <a:rPr lang="en-US" sz="1400" dirty="0" smtClean="0"/>
              <a:t>Must read the “Out-Of-Thin-Air” paper by Hans Boehm and Brian </a:t>
            </a:r>
            <a:r>
              <a:rPr lang="en-US" sz="1400" dirty="0" err="1" smtClean="0"/>
              <a:t>Desmky</a:t>
            </a:r>
            <a:r>
              <a:rPr lang="en-US" sz="1400" dirty="0"/>
              <a:t> </a:t>
            </a:r>
            <a:r>
              <a:rPr lang="en-US" sz="1100" dirty="0">
                <a:hlinkClick r:id="rId6"/>
              </a:rPr>
              <a:t>http://static.googleusercontent.com/media/research.google.com/en//</a:t>
            </a:r>
            <a:r>
              <a:rPr lang="en-US" sz="1100" dirty="0" smtClean="0">
                <a:hlinkClick r:id="rId6"/>
              </a:rPr>
              <a:t>pubs/archive/42967.pdf</a:t>
            </a:r>
            <a:endParaRPr lang="en-US" sz="1100" dirty="0" smtClean="0"/>
          </a:p>
          <a:p>
            <a:pPr marL="109728" indent="0">
              <a:buNone/>
            </a:pPr>
            <a:endParaRPr lang="en-US" sz="1400" dirty="0" smtClean="0"/>
          </a:p>
          <a:p>
            <a:r>
              <a:rPr lang="en-US" sz="1400" dirty="0" smtClean="0"/>
              <a:t>We’ll use the terms “volatile load” and “acquire-load” interchangeably. </a:t>
            </a:r>
            <a:endParaRPr lang="en-US" sz="1400" dirty="0"/>
          </a:p>
          <a:p>
            <a:endParaRPr lang="en-US" sz="1400" dirty="0" smtClean="0"/>
          </a:p>
          <a:p>
            <a:r>
              <a:rPr lang="en-US" sz="1400" dirty="0" smtClean="0"/>
              <a:t>It will help to have seen how the </a:t>
            </a:r>
            <a:r>
              <a:rPr lang="en-US" sz="1400" dirty="0" err="1" smtClean="0"/>
              <a:t>CLLElectedUnlink</a:t>
            </a:r>
            <a:r>
              <a:rPr lang="en-US" sz="1400" dirty="0" smtClean="0"/>
              <a:t> works, and why it is safe to do relaxed traversals on </a:t>
            </a:r>
            <a:r>
              <a:rPr lang="en-US" sz="1400" dirty="0"/>
              <a:t>it. </a:t>
            </a:r>
            <a:endParaRPr lang="en-US" sz="1400" dirty="0" smtClean="0"/>
          </a:p>
          <a:p>
            <a:pPr marL="365760" lvl="1" indent="0">
              <a:buNone/>
            </a:pPr>
            <a:r>
              <a:rPr lang="en-US" sz="1100" dirty="0" smtClean="0">
                <a:hlinkClick r:id="rId7"/>
              </a:rPr>
              <a:t>http</a:t>
            </a:r>
            <a:r>
              <a:rPr lang="en-US" sz="1100" dirty="0">
                <a:hlinkClick r:id="rId7"/>
              </a:rPr>
              <a:t>://</a:t>
            </a:r>
            <a:r>
              <a:rPr lang="en-US" sz="1100" dirty="0" smtClean="0">
                <a:hlinkClick r:id="rId7"/>
              </a:rPr>
              <a:t>concurrencyfreaks.blogspot.fr/2014/06/cllelectedunlink-lock-free-list-with.html</a:t>
            </a:r>
            <a:r>
              <a:rPr lang="en-US" sz="1100" dirty="0"/>
              <a:t> </a:t>
            </a:r>
            <a:endParaRPr lang="en-US" sz="1100" dirty="0" smtClean="0"/>
          </a:p>
          <a:p>
            <a:pPr marL="365760" lvl="1" indent="0">
              <a:buNone/>
            </a:pPr>
            <a:r>
              <a:rPr lang="en-US" sz="1100" dirty="0" smtClean="0">
                <a:hlinkClick r:id="rId8"/>
              </a:rPr>
              <a:t>http</a:t>
            </a:r>
            <a:r>
              <a:rPr lang="en-US" sz="1100" dirty="0">
                <a:hlinkClick r:id="rId8"/>
              </a:rPr>
              <a:t>://</a:t>
            </a:r>
            <a:r>
              <a:rPr lang="en-US" sz="1100" dirty="0" smtClean="0">
                <a:hlinkClick r:id="rId8"/>
              </a:rPr>
              <a:t>concurrencyfreaks.blogspot.fr/2014/07/cllelectedunlink-lock-free-list-with.html</a:t>
            </a:r>
            <a:endParaRPr lang="en-US" sz="1100" dirty="0" smtClean="0"/>
          </a:p>
          <a:p>
            <a:endParaRPr lang="en-US" sz="1200" dirty="0" smtClean="0"/>
          </a:p>
          <a:p>
            <a:endParaRPr lang="en-US" sz="1400" dirty="0"/>
          </a:p>
        </p:txBody>
      </p:sp>
      <p:sp>
        <p:nvSpPr>
          <p:cNvPr id="2" name="Title 1"/>
          <p:cNvSpPr>
            <a:spLocks noGrp="1"/>
          </p:cNvSpPr>
          <p:nvPr>
            <p:ph type="title"/>
          </p:nvPr>
        </p:nvSpPr>
        <p:spPr/>
        <p:txBody>
          <a:bodyPr>
            <a:normAutofit/>
          </a:bodyPr>
          <a:lstStyle/>
          <a:p>
            <a:r>
              <a:rPr lang="en-US" dirty="0" smtClean="0"/>
              <a:t>Recommended prior knowledge</a:t>
            </a:r>
            <a:endParaRPr lang="en-US" dirty="0"/>
          </a:p>
        </p:txBody>
      </p:sp>
    </p:spTree>
    <p:extLst>
      <p:ext uri="{BB962C8B-B14F-4D97-AF65-F5344CB8AC3E}">
        <p14:creationId xmlns:p14="http://schemas.microsoft.com/office/powerpoint/2010/main" val="3289995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795271"/>
          </a:xfrm>
        </p:spPr>
        <p:txBody>
          <a:bodyPr>
            <a:normAutofit/>
          </a:bodyPr>
          <a:lstStyle/>
          <a:p>
            <a:r>
              <a:rPr lang="en-US" sz="1400" dirty="0" smtClean="0"/>
              <a:t>We run the </a:t>
            </a:r>
            <a:r>
              <a:rPr lang="en-US" sz="1400" dirty="0" err="1" smtClean="0"/>
              <a:t>microbenchmark</a:t>
            </a:r>
            <a:r>
              <a:rPr lang="en-US" sz="1400" dirty="0" smtClean="0"/>
              <a:t> also on a PowerPC with 176 virtual processors and the performance ranges from </a:t>
            </a:r>
            <a:r>
              <a:rPr lang="en-US" sz="1400" b="1" dirty="0" smtClean="0"/>
              <a:t>equal</a:t>
            </a:r>
            <a:r>
              <a:rPr lang="en-US" sz="1400" dirty="0" smtClean="0"/>
              <a:t> to </a:t>
            </a:r>
            <a:r>
              <a:rPr lang="en-US" sz="1400" b="1" dirty="0" smtClean="0"/>
              <a:t>14x</a:t>
            </a:r>
            <a:r>
              <a:rPr lang="en-US" sz="1400" dirty="0" smtClean="0"/>
              <a:t> of </a:t>
            </a:r>
            <a:r>
              <a:rPr lang="en-US" sz="1400" dirty="0" err="1" smtClean="0"/>
              <a:t>CLQRelaxed</a:t>
            </a:r>
            <a:r>
              <a:rPr lang="en-US" sz="1400" dirty="0" smtClean="0"/>
              <a:t> over CLQ (not all plots shown).</a:t>
            </a:r>
          </a:p>
          <a:p>
            <a:r>
              <a:rPr lang="en-US" sz="1400" dirty="0" smtClean="0"/>
              <a:t>It is expected that as the number of threads (assuming enough cores) increases, the performance of CLQ approaches that of </a:t>
            </a:r>
            <a:r>
              <a:rPr lang="en-US" sz="1400" dirty="0" err="1" smtClean="0"/>
              <a:t>CLQRelaxed</a:t>
            </a:r>
            <a:r>
              <a:rPr lang="en-US" sz="1400" dirty="0" smtClean="0"/>
              <a:t>. This happens because on this benchmark each “write operation” consists of one </a:t>
            </a:r>
            <a:r>
              <a:rPr lang="en-US" sz="1400" dirty="0" smtClean="0">
                <a:latin typeface="Consolas" panose="020B0609020204030204" pitchFamily="49" charset="0"/>
                <a:cs typeface="Consolas" panose="020B0609020204030204" pitchFamily="49" charset="0"/>
              </a:rPr>
              <a:t>remove()</a:t>
            </a:r>
            <a:r>
              <a:rPr lang="en-US" sz="1400" dirty="0" smtClean="0"/>
              <a:t> and one </a:t>
            </a:r>
            <a:r>
              <a:rPr lang="en-US" sz="1400" dirty="0" smtClean="0">
                <a:latin typeface="Consolas" panose="020B0609020204030204" pitchFamily="49" charset="0"/>
                <a:cs typeface="Consolas" panose="020B0609020204030204" pitchFamily="49" charset="0"/>
              </a:rPr>
              <a:t>add()</a:t>
            </a:r>
            <a:r>
              <a:rPr lang="en-US" sz="1400" dirty="0" smtClean="0"/>
              <a:t>, which means that even if we increase the throughput of </a:t>
            </a:r>
            <a:r>
              <a:rPr lang="en-US" sz="1400" dirty="0" smtClean="0">
                <a:latin typeface="Consolas" panose="020B0609020204030204" pitchFamily="49" charset="0"/>
                <a:cs typeface="Consolas" panose="020B0609020204030204" pitchFamily="49" charset="0"/>
              </a:rPr>
              <a:t>remove()</a:t>
            </a:r>
            <a:r>
              <a:rPr lang="en-US" sz="1400" dirty="0" smtClean="0"/>
              <a:t>, at some point there will be a bottleneck on the </a:t>
            </a:r>
            <a:r>
              <a:rPr lang="en-US" sz="1400" dirty="0" smtClean="0">
                <a:latin typeface="Consolas" panose="020B0609020204030204" pitchFamily="49" charset="0"/>
                <a:cs typeface="Consolas" panose="020B0609020204030204" pitchFamily="49" charset="0"/>
              </a:rPr>
              <a:t>add()</a:t>
            </a:r>
            <a:r>
              <a:rPr lang="en-US" sz="1400" dirty="0" smtClean="0"/>
              <a:t> method call due to the contention on the </a:t>
            </a:r>
            <a:r>
              <a:rPr lang="en-US" sz="1400" dirty="0" smtClean="0">
                <a:latin typeface="Consolas" panose="020B0609020204030204" pitchFamily="49" charset="0"/>
                <a:cs typeface="Consolas" panose="020B0609020204030204" pitchFamily="49" charset="0"/>
              </a:rPr>
              <a:t>tail</a:t>
            </a:r>
            <a:r>
              <a:rPr lang="en-US" sz="1400" dirty="0" smtClean="0"/>
              <a:t> and the last node.</a:t>
            </a:r>
          </a:p>
          <a:p>
            <a:endParaRPr lang="en-US" sz="1400" dirty="0"/>
          </a:p>
        </p:txBody>
      </p:sp>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a:cs typeface="Consolas" panose="020B0609020204030204" pitchFamily="49" charset="0"/>
              </a:rPr>
              <a:t>Performance </a:t>
            </a:r>
            <a:r>
              <a:rPr lang="en-US" dirty="0" smtClean="0">
                <a:cs typeface="Consolas" panose="020B0609020204030204" pitchFamily="49" charset="0"/>
              </a:rPr>
              <a:t>plots – PowerPC 176</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13037"/>
            <a:ext cx="459105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3213037"/>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2980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5071872"/>
          </a:xfrm>
        </p:spPr>
        <p:txBody>
          <a:bodyPr>
            <a:normAutofit/>
          </a:bodyPr>
          <a:lstStyle/>
          <a:p>
            <a:r>
              <a:rPr lang="en-US" sz="1600" dirty="0" smtClean="0"/>
              <a:t>We can do the relaxed traversal optimization on </a:t>
            </a:r>
            <a:r>
              <a:rPr lang="en-US" sz="1600" dirty="0" err="1" smtClean="0"/>
              <a:t>ConcurrentLinkedQueue</a:t>
            </a:r>
            <a:r>
              <a:rPr lang="en-US" sz="1600" dirty="0" smtClean="0"/>
              <a:t> with only small code changes, and increase the performance on PowerPC significantly, without impacting x86 (from 5x to 16x </a:t>
            </a:r>
            <a:r>
              <a:rPr lang="en-US" sz="1600" dirty="0"/>
              <a:t>i</a:t>
            </a:r>
            <a:r>
              <a:rPr lang="en-US" sz="1600" dirty="0" smtClean="0"/>
              <a:t>n our </a:t>
            </a:r>
            <a:r>
              <a:rPr lang="en-US" sz="1600" dirty="0" err="1" smtClean="0"/>
              <a:t>microbenchmark</a:t>
            </a:r>
            <a:r>
              <a:rPr lang="en-US" sz="1600" dirty="0" smtClean="0"/>
              <a:t>). This performance is noticeable even if a single thread is being used.</a:t>
            </a:r>
          </a:p>
          <a:p>
            <a:endParaRPr lang="en-US" sz="1600" dirty="0" smtClean="0"/>
          </a:p>
          <a:p>
            <a:r>
              <a:rPr lang="en-US" sz="1600" dirty="0" smtClean="0"/>
              <a:t>This optimization affects only the </a:t>
            </a:r>
            <a:r>
              <a:rPr lang="en-US" sz="1600" dirty="0" smtClean="0">
                <a:latin typeface="Consolas" panose="020B0609020204030204" pitchFamily="49" charset="0"/>
                <a:cs typeface="Consolas" panose="020B0609020204030204" pitchFamily="49" charset="0"/>
              </a:rPr>
              <a:t>contains()</a:t>
            </a:r>
            <a:r>
              <a:rPr lang="en-US" sz="1600" dirty="0" smtClean="0"/>
              <a:t> and </a:t>
            </a:r>
            <a:r>
              <a:rPr lang="en-US" sz="1600" dirty="0" smtClean="0">
                <a:latin typeface="Consolas" panose="020B0609020204030204" pitchFamily="49" charset="0"/>
                <a:cs typeface="Consolas" panose="020B0609020204030204" pitchFamily="49" charset="0"/>
              </a:rPr>
              <a:t>remove()</a:t>
            </a:r>
            <a:r>
              <a:rPr lang="en-US" sz="1600" dirty="0" smtClean="0"/>
              <a:t> methods, and these methods remain </a:t>
            </a:r>
            <a:r>
              <a:rPr lang="en-US" sz="1600" dirty="0" err="1" smtClean="0"/>
              <a:t>linearizable</a:t>
            </a:r>
            <a:r>
              <a:rPr lang="en-US" sz="1600" dirty="0" smtClean="0"/>
              <a:t> and lock-free.</a:t>
            </a:r>
          </a:p>
          <a:p>
            <a:endParaRPr lang="en-US" sz="1600" dirty="0" smtClean="0"/>
          </a:p>
          <a:p>
            <a:r>
              <a:rPr lang="en-US" sz="1600" dirty="0" smtClean="0"/>
              <a:t>We expect these changes to provide </a:t>
            </a:r>
            <a:r>
              <a:rPr lang="en-US" sz="1600" i="1" dirty="0" smtClean="0"/>
              <a:t>some</a:t>
            </a:r>
            <a:r>
              <a:rPr lang="en-US" sz="1600" dirty="0" smtClean="0"/>
              <a:t> performance improvement on other CPU architectures, such as ARMv8.</a:t>
            </a:r>
          </a:p>
          <a:p>
            <a:endParaRPr lang="en-US" sz="1600" dirty="0"/>
          </a:p>
          <a:p>
            <a:r>
              <a:rPr lang="en-US" sz="1600" dirty="0" smtClean="0"/>
              <a:t>All </a:t>
            </a:r>
            <a:r>
              <a:rPr lang="en-US" sz="1600" dirty="0" err="1" smtClean="0"/>
              <a:t>microbenchmark</a:t>
            </a:r>
            <a:r>
              <a:rPr lang="en-US" sz="1600" dirty="0" smtClean="0"/>
              <a:t> results should be considered carefully, and the best is to measure performance for your specific application. Having said that, we do not expect to exist any scenario where </a:t>
            </a:r>
            <a:r>
              <a:rPr lang="en-US" sz="1600" dirty="0" err="1" smtClean="0"/>
              <a:t>CLQRelaxed</a:t>
            </a:r>
            <a:r>
              <a:rPr lang="en-US" sz="1600" dirty="0" smtClean="0"/>
              <a:t> performs worse than CLQ.</a:t>
            </a:r>
          </a:p>
          <a:p>
            <a:endParaRPr lang="en-US" sz="1600" dirty="0" smtClean="0"/>
          </a:p>
          <a:p>
            <a:r>
              <a:rPr lang="en-US" sz="1600" dirty="0" err="1" smtClean="0"/>
              <a:t>CLQRelaxed</a:t>
            </a:r>
            <a:r>
              <a:rPr lang="en-US" sz="1600" dirty="0" smtClean="0"/>
              <a:t> is available on </a:t>
            </a:r>
            <a:r>
              <a:rPr lang="en-US" sz="1600" dirty="0" err="1" smtClean="0"/>
              <a:t>github</a:t>
            </a:r>
            <a:r>
              <a:rPr lang="en-US" sz="1600" dirty="0" smtClean="0"/>
              <a:t>:</a:t>
            </a:r>
          </a:p>
          <a:p>
            <a:pPr marL="365760" lvl="1" indent="0">
              <a:buNone/>
            </a:pPr>
            <a:r>
              <a:rPr lang="en-US" sz="1200" dirty="0">
                <a:hlinkClick r:id="rId2"/>
              </a:rPr>
              <a:t>https://</a:t>
            </a:r>
            <a:r>
              <a:rPr lang="en-US" sz="1200" dirty="0" smtClean="0">
                <a:hlinkClick r:id="rId2"/>
              </a:rPr>
              <a:t>github.com/pramalhe/ConcurrencyFreaks/blob/master/Java/com/concurrencyfreaks/list/ConcurrentLinkedQueueRelaxed.java</a:t>
            </a:r>
            <a:endParaRPr lang="en-US" sz="1200" dirty="0" smtClean="0"/>
          </a:p>
          <a:p>
            <a:endParaRPr lang="en-US" sz="1600" dirty="0"/>
          </a:p>
        </p:txBody>
      </p:sp>
      <p:sp>
        <p:nvSpPr>
          <p:cNvPr id="2" name="Title 1"/>
          <p:cNvSpPr>
            <a:spLocks noGrp="1"/>
          </p:cNvSpPr>
          <p:nvPr>
            <p:ph type="title"/>
          </p:nvPr>
        </p:nvSpPr>
        <p:spPr/>
        <p:txBody>
          <a:bodyPr>
            <a:normAutofit/>
          </a:bodyPr>
          <a:lstStyle/>
          <a:p>
            <a:r>
              <a:rPr lang="en-US" dirty="0" smtClean="0">
                <a:cs typeface="Consolas" panose="020B0609020204030204" pitchFamily="49" charset="0"/>
              </a:rPr>
              <a:t>Summary</a:t>
            </a:r>
            <a:endParaRPr lang="en-US" dirty="0"/>
          </a:p>
        </p:txBody>
      </p:sp>
    </p:spTree>
    <p:extLst>
      <p:ext uri="{BB962C8B-B14F-4D97-AF65-F5344CB8AC3E}">
        <p14:creationId xmlns:p14="http://schemas.microsoft.com/office/powerpoint/2010/main" val="5451967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Tree>
    <p:extLst>
      <p:ext uri="{BB962C8B-B14F-4D97-AF65-F5344CB8AC3E}">
        <p14:creationId xmlns:p14="http://schemas.microsoft.com/office/powerpoint/2010/main" val="2308442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0997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cs typeface="Consolas" panose="020B0609020204030204" pitchFamily="49" charset="0"/>
              </a:rPr>
              <a:t>Ops/sec for 176 VPC PowerPC</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05986170"/>
              </p:ext>
            </p:extLst>
          </p:nvPr>
        </p:nvGraphicFramePr>
        <p:xfrm>
          <a:off x="12070" y="1447794"/>
          <a:ext cx="8979529" cy="2514604"/>
        </p:xfrm>
        <a:graphic>
          <a:graphicData uri="http://schemas.openxmlformats.org/drawingml/2006/table">
            <a:tbl>
              <a:tblPr>
                <a:tableStyleId>{5C22544A-7EE6-4342-B048-85BDC9FD1C3A}</a:tableStyleId>
              </a:tblPr>
              <a:tblGrid>
                <a:gridCol w="925901"/>
                <a:gridCol w="1329240"/>
                <a:gridCol w="1798383"/>
                <a:gridCol w="1725606"/>
                <a:gridCol w="2262113"/>
                <a:gridCol w="938286"/>
              </a:tblGrid>
              <a:tr h="696158">
                <a:tc>
                  <a:txBody>
                    <a:bodyPr/>
                    <a:lstStyle/>
                    <a:p>
                      <a:pPr algn="l" fontAlgn="b"/>
                      <a:r>
                        <a:rPr lang="en-US" sz="1100" u="none" strike="noStrike">
                          <a:effectLst/>
                        </a:rPr>
                        <a:t>0.0%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ConcurrentLinkedQueueRelaxed</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CLQR/CLQ</a:t>
                      </a:r>
                      <a:endParaRPr lang="en-US" sz="1100" b="0" i="0" u="none" strike="noStrike">
                        <a:solidFill>
                          <a:srgbClr val="000000"/>
                        </a:solidFill>
                        <a:effectLst/>
                        <a:latin typeface="Calibri"/>
                      </a:endParaRPr>
                    </a:p>
                  </a:txBody>
                  <a:tcPr marL="7620" marR="7620" marT="7620" marB="0" anchor="b"/>
                </a:tc>
              </a:tr>
              <a:tr h="179906">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696394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121541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56923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723171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12.7</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1360847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241814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113058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1357789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12.0</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2033036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362159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169839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2121102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12.5</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2691334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482030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226271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2789689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5386805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967860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453424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5583287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10791476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1925703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904713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10702230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11.8</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20538130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3853456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1785997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19787903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11.1</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30536061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7589819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3448729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28561286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8.3</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42610049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9973855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4471423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34171880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7.6</a:t>
                      </a:r>
                      <a:endParaRPr lang="en-US" sz="1100" b="0" i="0" u="none" strike="noStrike">
                        <a:solidFill>
                          <a:srgbClr val="000000"/>
                        </a:solidFill>
                        <a:effectLst/>
                        <a:latin typeface="Calibri"/>
                      </a:endParaRPr>
                    </a:p>
                  </a:txBody>
                  <a:tcPr marL="7620" marR="7620" marT="7620" marB="0" anchor="b"/>
                </a:tc>
              </a:tr>
              <a:tr h="182060">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44906922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10160386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4518803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34073347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7.5</a:t>
                      </a:r>
                      <a:endParaRPr lang="en-US" sz="1100" b="0" i="0" u="none" strike="noStrike" dirty="0">
                        <a:solidFill>
                          <a:srgbClr val="000000"/>
                        </a:solidFill>
                        <a:effectLst/>
                        <a:latin typeface="Calibri"/>
                      </a:endParaRPr>
                    </a:p>
                  </a:txBody>
                  <a:tcPr marL="7620" marR="7620" marT="7620"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03381287"/>
              </p:ext>
            </p:extLst>
          </p:nvPr>
        </p:nvGraphicFramePr>
        <p:xfrm>
          <a:off x="76200" y="4162024"/>
          <a:ext cx="9067802" cy="2586038"/>
        </p:xfrm>
        <a:graphic>
          <a:graphicData uri="http://schemas.openxmlformats.org/drawingml/2006/table">
            <a:tbl>
              <a:tblPr>
                <a:tableStyleId>{5C22544A-7EE6-4342-B048-85BDC9FD1C3A}</a:tableStyleId>
              </a:tblPr>
              <a:tblGrid>
                <a:gridCol w="838200"/>
                <a:gridCol w="1219200"/>
                <a:gridCol w="1752600"/>
                <a:gridCol w="1752600"/>
                <a:gridCol w="2209803"/>
                <a:gridCol w="1295399"/>
              </a:tblGrid>
              <a:tr h="427008">
                <a:tc>
                  <a:txBody>
                    <a:bodyPr/>
                    <a:lstStyle/>
                    <a:p>
                      <a:pPr algn="l" fontAlgn="b"/>
                      <a:r>
                        <a:rPr lang="en-US" sz="1100" u="none" strike="noStrike">
                          <a:effectLst/>
                        </a:rPr>
                        <a:t>0.1%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gridSpan="2">
                  <a:txBody>
                    <a:bodyPr/>
                    <a:lstStyle/>
                    <a:p>
                      <a:pPr algn="l" fontAlgn="b"/>
                      <a:r>
                        <a:rPr lang="en-US" sz="1100" u="none" strike="noStrike" dirty="0">
                          <a:effectLst/>
                        </a:rPr>
                        <a:t> </a:t>
                      </a:r>
                      <a:r>
                        <a:rPr lang="en-US" sz="1100" u="none" strike="noStrike" dirty="0" err="1" smtClean="0">
                          <a:effectLst/>
                        </a:rPr>
                        <a:t>ConcurrentLinkedQueueRelaxed</a:t>
                      </a:r>
                      <a:endParaRPr lang="en-US" sz="1100" b="0" i="0" u="none" strike="noStrike" dirty="0">
                        <a:solidFill>
                          <a:srgbClr val="000000"/>
                        </a:solidFill>
                        <a:effectLst/>
                        <a:latin typeface="Calibri"/>
                      </a:endParaRPr>
                    </a:p>
                  </a:txBody>
                  <a:tcPr marL="7620" marR="7620" marT="7620" marB="0" anchor="b"/>
                </a:tc>
                <a:tc hMerge="1">
                  <a:txBody>
                    <a:bodyPr/>
                    <a:lstStyle/>
                    <a:p>
                      <a:endParaRPr lang="en-US"/>
                    </a:p>
                  </a:txBody>
                  <a:tcPr/>
                </a:tc>
              </a:tr>
              <a:tr h="215903">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685747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121323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56887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693309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12.2</a:t>
                      </a:r>
                      <a:endParaRPr lang="en-US" sz="1100" b="0" i="0" u="none" strike="noStrike" dirty="0">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1486443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241738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113516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1532997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13.5</a:t>
                      </a:r>
                      <a:endParaRPr lang="en-US" sz="1100" b="0" i="0" u="none" strike="noStrike" dirty="0">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2266162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362247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169769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2366689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13.9</a:t>
                      </a:r>
                      <a:endParaRPr lang="en-US" sz="1100" b="0" i="0" u="none" strike="noStrike" dirty="0">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3077490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484111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226592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3149848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13.9</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6245061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970149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453500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6331177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14.0</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11962285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1925951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904019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12142477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13.4</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22507764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3861832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1788639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21310245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11.9</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29573440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7644533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3460840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26880260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7.8</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21666612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9850980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4459109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19298012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4.3</a:t>
                      </a:r>
                      <a:endParaRPr lang="en-US" sz="1100" b="0" i="0" u="none" strike="noStrike">
                        <a:solidFill>
                          <a:srgbClr val="000000"/>
                        </a:solidFill>
                        <a:effectLst/>
                        <a:latin typeface="Calibri"/>
                      </a:endParaRPr>
                    </a:p>
                  </a:txBody>
                  <a:tcPr marL="7620" marR="7620" marT="7620" marB="0" anchor="b"/>
                </a:tc>
              </a:tr>
              <a:tr h="215903">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17825209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10426877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4607989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17440788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3.8</a:t>
                      </a:r>
                      <a:endParaRPr lang="en-US" sz="1100" b="0" i="0" u="none" strike="noStrike" dirty="0">
                        <a:solidFill>
                          <a:srgbClr val="000000"/>
                        </a:solidFill>
                        <a:effectLst/>
                        <a:latin typeface="Calibri"/>
                      </a:endParaRPr>
                    </a:p>
                  </a:txBody>
                  <a:tcPr marL="7620" marR="7620" marT="7620" marB="0" anchor="b"/>
                </a:tc>
              </a:tr>
            </a:tbl>
          </a:graphicData>
        </a:graphic>
      </p:graphicFrame>
    </p:spTree>
    <p:extLst>
      <p:ext uri="{BB962C8B-B14F-4D97-AF65-F5344CB8AC3E}">
        <p14:creationId xmlns:p14="http://schemas.microsoft.com/office/powerpoint/2010/main" val="3207025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cs typeface="Consolas" panose="020B0609020204030204" pitchFamily="49" charset="0"/>
              </a:rPr>
              <a:t>CLQRelaxed</a:t>
            </a:r>
            <a:r>
              <a:rPr lang="en-US" dirty="0" smtClean="0">
                <a:cs typeface="Consolas" panose="020B0609020204030204" pitchFamily="49" charset="0"/>
              </a:rPr>
              <a:t/>
            </a:r>
            <a:br>
              <a:rPr lang="en-US" dirty="0" smtClean="0">
                <a:cs typeface="Consolas" panose="020B0609020204030204" pitchFamily="49" charset="0"/>
              </a:rPr>
            </a:br>
            <a:r>
              <a:rPr lang="en-US" dirty="0" smtClean="0">
                <a:cs typeface="Consolas" panose="020B0609020204030204" pitchFamily="49" charset="0"/>
              </a:rPr>
              <a:t>Ops/sec for 176 VPC PowerPC</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78812867"/>
              </p:ext>
            </p:extLst>
          </p:nvPr>
        </p:nvGraphicFramePr>
        <p:xfrm>
          <a:off x="0" y="1371600"/>
          <a:ext cx="9144000" cy="2151719"/>
        </p:xfrm>
        <a:graphic>
          <a:graphicData uri="http://schemas.openxmlformats.org/drawingml/2006/table">
            <a:tbl>
              <a:tblPr>
                <a:tableStyleId>{5C22544A-7EE6-4342-B048-85BDC9FD1C3A}</a:tableStyleId>
              </a:tblPr>
              <a:tblGrid>
                <a:gridCol w="990600"/>
                <a:gridCol w="1295400"/>
                <a:gridCol w="1752600"/>
                <a:gridCol w="1752600"/>
                <a:gridCol w="2209800"/>
                <a:gridCol w="1143000"/>
              </a:tblGrid>
              <a:tr h="399119">
                <a:tc>
                  <a:txBody>
                    <a:bodyPr/>
                    <a:lstStyle/>
                    <a:p>
                      <a:pPr algn="l" fontAlgn="b"/>
                      <a:r>
                        <a:rPr lang="en-US" sz="1100" u="none" strike="noStrike">
                          <a:effectLst/>
                        </a:rPr>
                        <a:t>10.0%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ConcurrentLinkedQueueRelaxed</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CLQR/CLQ</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915498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132127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60920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336517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5.5</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1451662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258395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119603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1343882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11.2</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1961757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382141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179371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2489670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13.9</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2472260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499733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238491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3191904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13.4</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5569461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974084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477360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5822433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12.2</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7348665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1906399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949875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10321200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10.9</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8705901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3752426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1848165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13536031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7.3</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10641255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7955213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3517673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15700781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4.5</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11594220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11043087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4621635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16071444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3.5</a:t>
                      </a:r>
                      <a:endParaRPr lang="en-US" sz="1100" b="0" i="0" u="none" strike="noStrike">
                        <a:solidFill>
                          <a:srgbClr val="000000"/>
                        </a:solidFill>
                        <a:effectLst/>
                        <a:latin typeface="Calibri"/>
                      </a:endParaRPr>
                    </a:p>
                  </a:txBody>
                  <a:tcPr marL="7620" marR="7620" marT="7620" marB="0" anchor="b"/>
                </a:tc>
              </a:tr>
              <a:tr h="142968">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11548721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10302052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4811348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18073375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3.8</a:t>
                      </a:r>
                      <a:endParaRPr lang="en-US" sz="1100" b="0" i="0" u="none" strike="noStrike" dirty="0">
                        <a:solidFill>
                          <a:srgbClr val="000000"/>
                        </a:solidFill>
                        <a:effectLst/>
                        <a:latin typeface="Calibri"/>
                      </a:endParaRPr>
                    </a:p>
                  </a:txBody>
                  <a:tcPr marL="7620" marR="7620" marT="7620" marB="0" anchor="b"/>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50620934"/>
              </p:ext>
            </p:extLst>
          </p:nvPr>
        </p:nvGraphicFramePr>
        <p:xfrm>
          <a:off x="-24897" y="4267200"/>
          <a:ext cx="9144000" cy="2171700"/>
        </p:xfrm>
        <a:graphic>
          <a:graphicData uri="http://schemas.openxmlformats.org/drawingml/2006/table">
            <a:tbl>
              <a:tblPr>
                <a:tableStyleId>{5C22544A-7EE6-4342-B048-85BDC9FD1C3A}</a:tableStyleId>
              </a:tblPr>
              <a:tblGrid>
                <a:gridCol w="1091697"/>
                <a:gridCol w="1295400"/>
                <a:gridCol w="1752600"/>
                <a:gridCol w="1752600"/>
                <a:gridCol w="2209800"/>
                <a:gridCol w="1041903"/>
              </a:tblGrid>
              <a:tr h="182880">
                <a:tc>
                  <a:txBody>
                    <a:bodyPr/>
                    <a:lstStyle/>
                    <a:p>
                      <a:pPr algn="l" fontAlgn="b"/>
                      <a:r>
                        <a:rPr lang="en-US" sz="1100" u="none" strike="noStrike">
                          <a:effectLst/>
                        </a:rPr>
                        <a:t>100.0% Writes</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CLLElectedUnlinkVolatile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a:effectLst/>
                        </a:rPr>
                        <a:t> ConcurrentLinkedQueueRelaxed</a:t>
                      </a:r>
                      <a:endParaRPr lang="en-US" sz="1100" b="0" i="0" u="none" strike="noStrike">
                        <a:solidFill>
                          <a:srgbClr val="000000"/>
                        </a:solidFill>
                        <a:effectLst/>
                        <a:latin typeface="Calibri"/>
                      </a:endParaRPr>
                    </a:p>
                  </a:txBody>
                  <a:tcPr marL="7620" marR="7620" marT="7620" marB="0" anchor="b"/>
                </a:tc>
                <a:tc>
                  <a:txBody>
                    <a:bodyPr/>
                    <a:lstStyle/>
                    <a:p>
                      <a:pPr algn="l" fontAlgn="b"/>
                      <a:r>
                        <a:rPr lang="en-US" sz="1100" u="none" strike="noStrike" dirty="0">
                          <a:effectLst/>
                        </a:rPr>
                        <a:t>CLQR/CLQ</a:t>
                      </a:r>
                      <a:endParaRPr lang="en-US" sz="1100" b="0" i="0" u="none" strike="noStrike" dirty="0">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1089611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231185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123020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1397469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11.4</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1936942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275978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234659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1013428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4.3</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2387094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495365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352454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1293668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3.7</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1663250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1290325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438389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2470213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5.6</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1451900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1501607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825457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3286411</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4.0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1321902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1363470</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1718899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2964169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1.7</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1465595</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1314857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2803448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2942679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64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1262876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1296454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3111288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2984793</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128</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1239412</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1217489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3104939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3051667</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7620" marR="7620" marT="7620" marB="0" anchor="b"/>
                </a:tc>
              </a:tr>
              <a:tr h="182880">
                <a:tc>
                  <a:txBody>
                    <a:bodyPr/>
                    <a:lstStyle/>
                    <a:p>
                      <a:pPr algn="r" fontAlgn="b"/>
                      <a:r>
                        <a:rPr lang="en-US" sz="1100" u="none" strike="noStrike">
                          <a:effectLst/>
                        </a:rPr>
                        <a:t>176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1359406</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1102734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3069154</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a:effectLst/>
                        </a:rPr>
                        <a:t>2967809</a:t>
                      </a:r>
                      <a:endParaRPr lang="en-US" sz="1100" b="0" i="0" u="none" strike="noStrike">
                        <a:solidFill>
                          <a:srgbClr val="000000"/>
                        </a:solidFill>
                        <a:effectLst/>
                        <a:latin typeface="Calibri"/>
                      </a:endParaRPr>
                    </a:p>
                  </a:txBody>
                  <a:tcPr marL="7620" marR="7620" marT="7620" marB="0" anchor="b"/>
                </a:tc>
                <a:tc>
                  <a:txBody>
                    <a:bodyPr/>
                    <a:lstStyle/>
                    <a:p>
                      <a:pPr algn="r" fontAlgn="b"/>
                      <a:r>
                        <a:rPr lang="en-US" sz="1100" u="none" strike="noStrike" dirty="0">
                          <a:effectLst/>
                        </a:rPr>
                        <a:t>1.0</a:t>
                      </a:r>
                      <a:endParaRPr lang="en-US" sz="1100" b="0" i="0" u="none" strike="noStrike" dirty="0">
                        <a:solidFill>
                          <a:srgbClr val="000000"/>
                        </a:solidFill>
                        <a:effectLst/>
                        <a:latin typeface="Calibri"/>
                      </a:endParaRPr>
                    </a:p>
                  </a:txBody>
                  <a:tcPr marL="7620" marR="7620" marT="7620" marB="0" anchor="b"/>
                </a:tc>
              </a:tr>
            </a:tbl>
          </a:graphicData>
        </a:graphic>
      </p:graphicFrame>
    </p:spTree>
    <p:extLst>
      <p:ext uri="{BB962C8B-B14F-4D97-AF65-F5344CB8AC3E}">
        <p14:creationId xmlns:p14="http://schemas.microsoft.com/office/powerpoint/2010/main" val="40922674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3471672"/>
          </a:xfrm>
        </p:spPr>
        <p:txBody>
          <a:bodyPr>
            <a:normAutofit/>
          </a:bodyPr>
          <a:lstStyle/>
          <a:p>
            <a:r>
              <a:rPr lang="en-US" sz="1600" dirty="0" smtClean="0"/>
              <a:t>At a lack of a better name, we used the term “relaxed atomics” to named non-volatile references in Java. The JVM Memory Model does not give the exact same guarantees for references as the C++1x Memory Model gives for relaxed atomics, but they are similar in behavior when it comes to the way we’re using them for these optimizations (we only do loads), so at a lack of a better name, we call them “relaxed atomics” as well. </a:t>
            </a:r>
          </a:p>
          <a:p>
            <a:r>
              <a:rPr lang="en-US" sz="1600" dirty="0" smtClean="0"/>
              <a:t>Relaxed atomics give atomicity guarantee.</a:t>
            </a:r>
          </a:p>
          <a:p>
            <a:r>
              <a:rPr lang="en-US" sz="1600" dirty="0" smtClean="0"/>
              <a:t>Just keep in mind that relaxed reference loads on the JVM and relaxed pointer loads on C++1x memory model are not </a:t>
            </a:r>
            <a:r>
              <a:rPr lang="en-US" sz="1600" i="1" dirty="0" smtClean="0"/>
              <a:t>exactly</a:t>
            </a:r>
            <a:r>
              <a:rPr lang="en-US" sz="1600" dirty="0" smtClean="0"/>
              <a:t> the same.</a:t>
            </a:r>
            <a:endParaRPr lang="en-US" sz="1600" dirty="0"/>
          </a:p>
        </p:txBody>
      </p:sp>
      <p:sp>
        <p:nvSpPr>
          <p:cNvPr id="2" name="Title 1"/>
          <p:cNvSpPr>
            <a:spLocks noGrp="1"/>
          </p:cNvSpPr>
          <p:nvPr>
            <p:ph type="title"/>
          </p:nvPr>
        </p:nvSpPr>
        <p:spPr/>
        <p:txBody>
          <a:bodyPr>
            <a:normAutofit/>
          </a:bodyPr>
          <a:lstStyle/>
          <a:p>
            <a:r>
              <a:rPr lang="en-US" dirty="0" smtClean="0"/>
              <a:t>Relaxed atomics</a:t>
            </a:r>
            <a:endParaRPr lang="en-US" dirty="0"/>
          </a:p>
        </p:txBody>
      </p:sp>
    </p:spTree>
    <p:extLst>
      <p:ext uri="{BB962C8B-B14F-4D97-AF65-F5344CB8AC3E}">
        <p14:creationId xmlns:p14="http://schemas.microsoft.com/office/powerpoint/2010/main" val="18111445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1185672"/>
          </a:xfrm>
        </p:spPr>
        <p:txBody>
          <a:bodyPr>
            <a:normAutofit/>
          </a:bodyPr>
          <a:lstStyle/>
          <a:p>
            <a:r>
              <a:rPr lang="en-US" sz="1600" dirty="0" smtClean="0"/>
              <a:t>Imagine the following scenario where we start </a:t>
            </a:r>
            <a:r>
              <a:rPr lang="en-US" sz="1600" dirty="0"/>
              <a:t>with a list which contains item </a:t>
            </a:r>
            <a:r>
              <a:rPr lang="en-US" sz="1600" dirty="0" smtClean="0">
                <a:latin typeface="Consolas" panose="020B0609020204030204" pitchFamily="49" charset="0"/>
                <a:cs typeface="Consolas" panose="020B0609020204030204" pitchFamily="49" charset="0"/>
              </a:rPr>
              <a:t>Z</a:t>
            </a:r>
            <a:r>
              <a:rPr lang="en-US" sz="1600" dirty="0" smtClean="0"/>
              <a:t> and there </a:t>
            </a:r>
            <a:r>
              <a:rPr lang="en-US" sz="1600" dirty="0"/>
              <a:t>is a volatile variable that is modified before the </a:t>
            </a:r>
            <a:r>
              <a:rPr lang="en-US" sz="1600" dirty="0">
                <a:latin typeface="Consolas" panose="020B0609020204030204" pitchFamily="49" charset="0"/>
                <a:cs typeface="Consolas" panose="020B0609020204030204" pitchFamily="49" charset="0"/>
              </a:rPr>
              <a:t>remove(Z)</a:t>
            </a:r>
            <a:r>
              <a:rPr lang="en-US" sz="1600" dirty="0"/>
              <a:t> operation is </a:t>
            </a:r>
            <a:r>
              <a:rPr lang="en-US" sz="1600" dirty="0" smtClean="0"/>
              <a:t>done (this implies not just sequentially consistency but an happens-before relationship).</a:t>
            </a:r>
            <a:endParaRPr lang="en-US" sz="1600" dirty="0"/>
          </a:p>
          <a:p>
            <a:endParaRPr lang="en-US" sz="1600" dirty="0"/>
          </a:p>
        </p:txBody>
      </p:sp>
      <p:sp>
        <p:nvSpPr>
          <p:cNvPr id="2" name="Title 1"/>
          <p:cNvSpPr>
            <a:spLocks noGrp="1"/>
          </p:cNvSpPr>
          <p:nvPr>
            <p:ph type="title"/>
          </p:nvPr>
        </p:nvSpPr>
        <p:spPr/>
        <p:txBody>
          <a:bodyPr>
            <a:normAutofit fontScale="90000"/>
          </a:bodyPr>
          <a:lstStyle/>
          <a:p>
            <a:r>
              <a:rPr lang="en-US" dirty="0" smtClean="0"/>
              <a:t>Why do we need an acquire-load when </a:t>
            </a:r>
            <a:r>
              <a:rPr lang="en-US" dirty="0" smtClean="0">
                <a:latin typeface="Consolas" panose="020B0609020204030204" pitchFamily="49" charset="0"/>
                <a:cs typeface="Consolas" panose="020B0609020204030204" pitchFamily="49" charset="0"/>
              </a:rPr>
              <a:t>item</a:t>
            </a:r>
            <a:r>
              <a:rPr lang="en-US" dirty="0" smtClean="0"/>
              <a:t> is null?                  (1/2)</a:t>
            </a:r>
            <a:endParaRPr lang="en-US" dirty="0"/>
          </a:p>
        </p:txBody>
      </p:sp>
      <p:sp>
        <p:nvSpPr>
          <p:cNvPr id="4" name="TextBox 3"/>
          <p:cNvSpPr txBox="1"/>
          <p:nvPr/>
        </p:nvSpPr>
        <p:spPr>
          <a:xfrm>
            <a:off x="685800" y="2362200"/>
            <a:ext cx="5791200" cy="2677656"/>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volatile </a:t>
            </a:r>
            <a:r>
              <a:rPr lang="en-US" sz="1400" dirty="0" err="1">
                <a:latin typeface="Consolas" panose="020B0609020204030204" pitchFamily="49" charset="0"/>
                <a:cs typeface="Consolas" panose="020B0609020204030204" pitchFamily="49" charset="0"/>
              </a:rPr>
              <a:t>bool</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beforeZRemoval</a:t>
            </a:r>
            <a:r>
              <a:rPr lang="en-US" sz="1400" dirty="0">
                <a:latin typeface="Consolas" panose="020B0609020204030204" pitchFamily="49" charset="0"/>
                <a:cs typeface="Consolas" panose="020B0609020204030204" pitchFamily="49" charset="0"/>
              </a:rPr>
              <a:t> = false;</a:t>
            </a:r>
          </a:p>
          <a:p>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Thread 1:</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beforeZRemoval</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true;</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list.remove</a:t>
            </a:r>
            <a:r>
              <a:rPr lang="en-US" sz="1400" dirty="0" smtClean="0">
                <a:latin typeface="Consolas" panose="020B0609020204030204" pitchFamily="49" charset="0"/>
                <a:cs typeface="Consolas" panose="020B0609020204030204" pitchFamily="49" charset="0"/>
              </a:rPr>
              <a:t>(Z</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Thread 2:</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bool</a:t>
            </a: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lz</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list.contains</a:t>
            </a:r>
            <a:r>
              <a:rPr lang="en-US" sz="1400" dirty="0">
                <a:latin typeface="Consolas" panose="020B0609020204030204" pitchFamily="49" charset="0"/>
                <a:cs typeface="Consolas" panose="020B0609020204030204" pitchFamily="49" charset="0"/>
              </a:rPr>
              <a:t>(Z);</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bool</a:t>
            </a: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lb</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beforeZRemoval</a:t>
            </a: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p:txBody>
      </p:sp>
      <p:sp>
        <p:nvSpPr>
          <p:cNvPr id="5" name="Content Placeholder 2"/>
          <p:cNvSpPr txBox="1">
            <a:spLocks/>
          </p:cNvSpPr>
          <p:nvPr/>
        </p:nvSpPr>
        <p:spPr>
          <a:xfrm>
            <a:off x="152400" y="4876800"/>
            <a:ext cx="8763000" cy="16002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sz="1200" dirty="0"/>
              <a:t>If the removal is sequentially consistent (with atomics) then Thread 2 would be able to observe only the following states for </a:t>
            </a:r>
            <a:r>
              <a:rPr lang="en-US" sz="1200" dirty="0" err="1"/>
              <a:t>lz</a:t>
            </a:r>
            <a:r>
              <a:rPr lang="en-US" sz="1200" dirty="0"/>
              <a:t> and </a:t>
            </a:r>
            <a:r>
              <a:rPr lang="en-US" sz="1200" dirty="0" err="1"/>
              <a:t>lb</a:t>
            </a:r>
            <a:r>
              <a:rPr lang="en-US" sz="1200" dirty="0"/>
              <a:t>:</a:t>
            </a:r>
          </a:p>
          <a:p>
            <a:pPr marL="109728" indent="0">
              <a:buNone/>
            </a:pPr>
            <a:r>
              <a:rPr lang="en-US" sz="1200" dirty="0" err="1">
                <a:latin typeface="Consolas" panose="020B0609020204030204" pitchFamily="49" charset="0"/>
                <a:cs typeface="Consolas" panose="020B0609020204030204" pitchFamily="49" charset="0"/>
              </a:rPr>
              <a:t>lz</a:t>
            </a:r>
            <a:r>
              <a:rPr lang="en-US" sz="1200" dirty="0">
                <a:latin typeface="Consolas" panose="020B0609020204030204" pitchFamily="49" charset="0"/>
                <a:cs typeface="Consolas" panose="020B0609020204030204" pitchFamily="49" charset="0"/>
              </a:rPr>
              <a:t> = true, </a:t>
            </a:r>
            <a:r>
              <a:rPr lang="en-US" sz="1200" dirty="0" err="1">
                <a:latin typeface="Consolas" panose="020B0609020204030204" pitchFamily="49" charset="0"/>
                <a:cs typeface="Consolas" panose="020B0609020204030204" pitchFamily="49" charset="0"/>
              </a:rPr>
              <a:t>lb</a:t>
            </a:r>
            <a:r>
              <a:rPr lang="en-US" sz="1200" dirty="0">
                <a:latin typeface="Consolas" panose="020B0609020204030204" pitchFamily="49" charset="0"/>
                <a:cs typeface="Consolas" panose="020B0609020204030204" pitchFamily="49" charset="0"/>
              </a:rPr>
              <a:t> = false</a:t>
            </a:r>
            <a:r>
              <a:rPr lang="en-US" sz="1200" dirty="0"/>
              <a:t>;   // Z is in the list and </a:t>
            </a:r>
            <a:r>
              <a:rPr lang="en-US" sz="1200" dirty="0" err="1">
                <a:latin typeface="Consolas" panose="020B0609020204030204" pitchFamily="49" charset="0"/>
                <a:cs typeface="Consolas" panose="020B0609020204030204" pitchFamily="49" charset="0"/>
              </a:rPr>
              <a:t>beforeZRemoval</a:t>
            </a:r>
            <a:r>
              <a:rPr lang="en-US" sz="1200" dirty="0"/>
              <a:t> has not yet been toggled</a:t>
            </a:r>
          </a:p>
          <a:p>
            <a:pPr marL="109728" indent="0">
              <a:buNone/>
            </a:pPr>
            <a:r>
              <a:rPr lang="en-US" sz="1200" dirty="0" err="1">
                <a:latin typeface="Consolas" panose="020B0609020204030204" pitchFamily="49" charset="0"/>
                <a:cs typeface="Consolas" panose="020B0609020204030204" pitchFamily="49" charset="0"/>
              </a:rPr>
              <a:t>lz</a:t>
            </a:r>
            <a:r>
              <a:rPr lang="en-US" sz="1200" dirty="0">
                <a:latin typeface="Consolas" panose="020B0609020204030204" pitchFamily="49" charset="0"/>
                <a:cs typeface="Consolas" panose="020B0609020204030204" pitchFamily="49" charset="0"/>
              </a:rPr>
              <a:t> = true, </a:t>
            </a:r>
            <a:r>
              <a:rPr lang="en-US" sz="1200" dirty="0" err="1">
                <a:latin typeface="Consolas" panose="020B0609020204030204" pitchFamily="49" charset="0"/>
                <a:cs typeface="Consolas" panose="020B0609020204030204" pitchFamily="49" charset="0"/>
              </a:rPr>
              <a:t>lb</a:t>
            </a:r>
            <a:r>
              <a:rPr lang="en-US" sz="1200" dirty="0">
                <a:latin typeface="Consolas" panose="020B0609020204030204" pitchFamily="49" charset="0"/>
                <a:cs typeface="Consolas" panose="020B0609020204030204" pitchFamily="49" charset="0"/>
              </a:rPr>
              <a:t> = true; </a:t>
            </a:r>
            <a:r>
              <a:rPr lang="en-US" sz="1200" dirty="0"/>
              <a:t>   // Z is in the list and </a:t>
            </a:r>
            <a:r>
              <a:rPr lang="en-US" sz="1200" dirty="0" err="1">
                <a:latin typeface="Consolas" panose="020B0609020204030204" pitchFamily="49" charset="0"/>
                <a:cs typeface="Consolas" panose="020B0609020204030204" pitchFamily="49" charset="0"/>
              </a:rPr>
              <a:t>beforeZRemoval</a:t>
            </a:r>
            <a:r>
              <a:rPr lang="en-US" sz="1200" dirty="0"/>
              <a:t> has already been toggled to true</a:t>
            </a:r>
          </a:p>
          <a:p>
            <a:pPr marL="109728" indent="0">
              <a:buNone/>
            </a:pPr>
            <a:r>
              <a:rPr lang="en-US" sz="1200" dirty="0" err="1">
                <a:latin typeface="Consolas" panose="020B0609020204030204" pitchFamily="49" charset="0"/>
                <a:cs typeface="Consolas" panose="020B0609020204030204" pitchFamily="49" charset="0"/>
              </a:rPr>
              <a:t>lz</a:t>
            </a:r>
            <a:r>
              <a:rPr lang="en-US" sz="1200" dirty="0">
                <a:latin typeface="Consolas" panose="020B0609020204030204" pitchFamily="49" charset="0"/>
                <a:cs typeface="Consolas" panose="020B0609020204030204" pitchFamily="49" charset="0"/>
              </a:rPr>
              <a:t> = false, </a:t>
            </a:r>
            <a:r>
              <a:rPr lang="en-US" sz="1200" dirty="0" err="1">
                <a:latin typeface="Consolas" panose="020B0609020204030204" pitchFamily="49" charset="0"/>
                <a:cs typeface="Consolas" panose="020B0609020204030204" pitchFamily="49" charset="0"/>
              </a:rPr>
              <a:t>lb</a:t>
            </a:r>
            <a:r>
              <a:rPr lang="en-US" sz="1200" dirty="0">
                <a:latin typeface="Consolas" panose="020B0609020204030204" pitchFamily="49" charset="0"/>
                <a:cs typeface="Consolas" panose="020B0609020204030204" pitchFamily="49" charset="0"/>
              </a:rPr>
              <a:t> = true; </a:t>
            </a:r>
            <a:r>
              <a:rPr lang="en-US" sz="1200" dirty="0"/>
              <a:t>  // Z is no longer in the list and </a:t>
            </a:r>
            <a:r>
              <a:rPr lang="en-US" sz="1200" dirty="0" err="1">
                <a:latin typeface="Consolas" panose="020B0609020204030204" pitchFamily="49" charset="0"/>
                <a:cs typeface="Consolas" panose="020B0609020204030204" pitchFamily="49" charset="0"/>
              </a:rPr>
              <a:t>beforeZRemoval</a:t>
            </a:r>
            <a:r>
              <a:rPr lang="en-US" sz="1200" dirty="0"/>
              <a:t> has already been toggled to true</a:t>
            </a:r>
          </a:p>
        </p:txBody>
      </p:sp>
    </p:spTree>
    <p:extLst>
      <p:ext uri="{BB962C8B-B14F-4D97-AF65-F5344CB8AC3E}">
        <p14:creationId xmlns:p14="http://schemas.microsoft.com/office/powerpoint/2010/main" val="2289976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957072"/>
          </a:xfrm>
        </p:spPr>
        <p:txBody>
          <a:bodyPr>
            <a:normAutofit/>
          </a:bodyPr>
          <a:lstStyle/>
          <a:p>
            <a:r>
              <a:rPr lang="en-US" sz="1600" dirty="0"/>
              <a:t>The problem is if we use a relaxed load on the </a:t>
            </a:r>
            <a:r>
              <a:rPr lang="en-US" sz="1600" dirty="0">
                <a:latin typeface="Consolas" panose="020B0609020204030204" pitchFamily="49" charset="0"/>
                <a:cs typeface="Consolas" panose="020B0609020204030204" pitchFamily="49" charset="0"/>
              </a:rPr>
              <a:t>item</a:t>
            </a:r>
            <a:r>
              <a:rPr lang="en-US" sz="1600" dirty="0"/>
              <a:t>, it can "travel" to below the load of </a:t>
            </a:r>
            <a:r>
              <a:rPr lang="en-US" sz="1600" dirty="0" err="1">
                <a:latin typeface="Consolas" panose="020B0609020204030204" pitchFamily="49" charset="0"/>
                <a:cs typeface="Consolas" panose="020B0609020204030204" pitchFamily="49" charset="0"/>
              </a:rPr>
              <a:t>beforeZRemoval</a:t>
            </a:r>
            <a:r>
              <a:rPr lang="en-US" sz="1600" dirty="0"/>
              <a:t> and give rise to an unexpected </a:t>
            </a:r>
            <a:r>
              <a:rPr lang="en-US" sz="1600" dirty="0" smtClean="0"/>
              <a:t>state (non </a:t>
            </a:r>
            <a:r>
              <a:rPr lang="en-US" sz="1600" dirty="0"/>
              <a:t>sequentially consistent</a:t>
            </a:r>
            <a:r>
              <a:rPr lang="en-US" sz="1600" dirty="0" smtClean="0"/>
              <a:t>). </a:t>
            </a:r>
            <a:r>
              <a:rPr lang="en-US" sz="1600" dirty="0"/>
              <a:t>The flow is like </a:t>
            </a:r>
            <a:r>
              <a:rPr lang="en-US" sz="1600" dirty="0" smtClean="0"/>
              <a:t>this, from top to bottom:</a:t>
            </a:r>
            <a:endParaRPr lang="en-US" sz="1600" dirty="0"/>
          </a:p>
        </p:txBody>
      </p:sp>
      <p:sp>
        <p:nvSpPr>
          <p:cNvPr id="2" name="Title 1"/>
          <p:cNvSpPr>
            <a:spLocks noGrp="1"/>
          </p:cNvSpPr>
          <p:nvPr>
            <p:ph type="title"/>
          </p:nvPr>
        </p:nvSpPr>
        <p:spPr/>
        <p:txBody>
          <a:bodyPr>
            <a:normAutofit fontScale="90000"/>
          </a:bodyPr>
          <a:lstStyle/>
          <a:p>
            <a:r>
              <a:rPr lang="en-US" dirty="0" smtClean="0"/>
              <a:t>Why do we need an acquire-load when </a:t>
            </a:r>
            <a:r>
              <a:rPr lang="en-US" dirty="0" smtClean="0">
                <a:latin typeface="Consolas" panose="020B0609020204030204" pitchFamily="49" charset="0"/>
                <a:cs typeface="Consolas" panose="020B0609020204030204" pitchFamily="49" charset="0"/>
              </a:rPr>
              <a:t>item</a:t>
            </a:r>
            <a:r>
              <a:rPr lang="en-US" dirty="0" smtClean="0"/>
              <a:t> is null?                  (2/2)</a:t>
            </a:r>
            <a:endParaRPr lang="en-US" dirty="0"/>
          </a:p>
        </p:txBody>
      </p:sp>
      <p:sp>
        <p:nvSpPr>
          <p:cNvPr id="5" name="Content Placeholder 2"/>
          <p:cNvSpPr txBox="1">
            <a:spLocks/>
          </p:cNvSpPr>
          <p:nvPr/>
        </p:nvSpPr>
        <p:spPr>
          <a:xfrm>
            <a:off x="152400" y="5410200"/>
            <a:ext cx="8763000" cy="10668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sz="1200" dirty="0"/>
              <a:t>The state </a:t>
            </a:r>
            <a:r>
              <a:rPr lang="en-US" sz="1200" dirty="0" err="1">
                <a:latin typeface="Consolas" panose="020B0609020204030204" pitchFamily="49" charset="0"/>
                <a:cs typeface="Consolas" panose="020B0609020204030204" pitchFamily="49" charset="0"/>
              </a:rPr>
              <a:t>lb</a:t>
            </a:r>
            <a:r>
              <a:rPr lang="en-US" sz="1200" dirty="0">
                <a:latin typeface="Consolas" panose="020B0609020204030204" pitchFamily="49" charset="0"/>
                <a:cs typeface="Consolas" panose="020B0609020204030204" pitchFamily="49" charset="0"/>
              </a:rPr>
              <a:t> = </a:t>
            </a:r>
            <a:r>
              <a:rPr lang="en-US" sz="1200" b="1" dirty="0">
                <a:latin typeface="Consolas" panose="020B0609020204030204" pitchFamily="49" charset="0"/>
                <a:cs typeface="Consolas" panose="020B0609020204030204" pitchFamily="49" charset="0"/>
              </a:rPr>
              <a:t>false</a:t>
            </a:r>
            <a:r>
              <a:rPr lang="en-US" sz="1200" dirty="0">
                <a:latin typeface="Consolas" panose="020B0609020204030204" pitchFamily="49" charset="0"/>
                <a:cs typeface="Consolas" panose="020B0609020204030204" pitchFamily="49" charset="0"/>
              </a:rPr>
              <a:t> </a:t>
            </a:r>
            <a:r>
              <a:rPr lang="en-US" sz="1200" dirty="0">
                <a:cs typeface="Consolas" panose="020B0609020204030204" pitchFamily="49" charset="0"/>
              </a:rPr>
              <a:t>and</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lz</a:t>
            </a:r>
            <a:r>
              <a:rPr lang="en-US" sz="1200" dirty="0">
                <a:latin typeface="Consolas" panose="020B0609020204030204" pitchFamily="49" charset="0"/>
                <a:cs typeface="Consolas" panose="020B0609020204030204" pitchFamily="49" charset="0"/>
              </a:rPr>
              <a:t> = </a:t>
            </a:r>
            <a:r>
              <a:rPr lang="en-US" sz="1200" b="1" dirty="0">
                <a:latin typeface="Consolas" panose="020B0609020204030204" pitchFamily="49" charset="0"/>
                <a:cs typeface="Consolas" panose="020B0609020204030204" pitchFamily="49" charset="0"/>
              </a:rPr>
              <a:t>false</a:t>
            </a:r>
            <a:r>
              <a:rPr lang="en-US" sz="1200" dirty="0">
                <a:latin typeface="Consolas" panose="020B0609020204030204" pitchFamily="49" charset="0"/>
                <a:cs typeface="Consolas" panose="020B0609020204030204" pitchFamily="49" charset="0"/>
              </a:rPr>
              <a:t> </a:t>
            </a:r>
            <a:r>
              <a:rPr lang="en-US" sz="1200" dirty="0"/>
              <a:t>is not sequentially consistent</a:t>
            </a:r>
            <a:r>
              <a:rPr lang="en-US" sz="1200" dirty="0" smtClean="0"/>
              <a:t>.</a:t>
            </a:r>
            <a:endParaRPr lang="en-US" sz="1200" dirty="0"/>
          </a:p>
        </p:txBody>
      </p:sp>
      <p:graphicFrame>
        <p:nvGraphicFramePr>
          <p:cNvPr id="6" name="Table 5"/>
          <p:cNvGraphicFramePr>
            <a:graphicFrameLocks noGrp="1"/>
          </p:cNvGraphicFramePr>
          <p:nvPr>
            <p:extLst>
              <p:ext uri="{D42A27DB-BD31-4B8C-83A1-F6EECF244321}">
                <p14:modId xmlns:p14="http://schemas.microsoft.com/office/powerpoint/2010/main" val="953953792"/>
              </p:ext>
            </p:extLst>
          </p:nvPr>
        </p:nvGraphicFramePr>
        <p:xfrm>
          <a:off x="152400" y="2303554"/>
          <a:ext cx="8915400" cy="2854960"/>
        </p:xfrm>
        <a:graphic>
          <a:graphicData uri="http://schemas.openxmlformats.org/drawingml/2006/table">
            <a:tbl>
              <a:tblPr firstRow="1" bandRow="1">
                <a:tableStyleId>{5C22544A-7EE6-4342-B048-85BDC9FD1C3A}</a:tableStyleId>
              </a:tblPr>
              <a:tblGrid>
                <a:gridCol w="2286000"/>
                <a:gridCol w="6629400"/>
              </a:tblGrid>
              <a:tr h="370840">
                <a:tc>
                  <a:txBody>
                    <a:bodyPr/>
                    <a:lstStyle/>
                    <a:p>
                      <a:r>
                        <a:rPr lang="en-US" dirty="0" smtClean="0"/>
                        <a:t>Thread 1</a:t>
                      </a:r>
                      <a:endParaRPr lang="en-US" dirty="0"/>
                    </a:p>
                  </a:txBody>
                  <a:tcPr/>
                </a:tc>
                <a:tc>
                  <a:txBody>
                    <a:bodyPr/>
                    <a:lstStyle/>
                    <a:p>
                      <a:r>
                        <a:rPr lang="en-US" dirty="0" smtClean="0"/>
                        <a:t>Thread 2</a:t>
                      </a:r>
                      <a:endParaRPr lang="en-US" dirty="0"/>
                    </a:p>
                  </a:txBody>
                  <a:tcPr/>
                </a:tc>
              </a:tr>
              <a:tr h="370840">
                <a:tc>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effectLst/>
                          <a:latin typeface="+mn-lt"/>
                          <a:ea typeface="+mn-ea"/>
                          <a:cs typeface="+mn-cs"/>
                        </a:rPr>
                        <a:t>1. Inside </a:t>
                      </a:r>
                      <a:r>
                        <a:rPr kumimoji="0" lang="en-US" sz="1200" b="0" i="0" kern="1200" dirty="0" err="1" smtClean="0">
                          <a:solidFill>
                            <a:schemeClr val="dk1"/>
                          </a:solidFill>
                          <a:effectLst/>
                          <a:latin typeface="Consolas" panose="020B0609020204030204" pitchFamily="49" charset="0"/>
                          <a:ea typeface="+mn-ea"/>
                          <a:cs typeface="Consolas" panose="020B0609020204030204" pitchFamily="49" charset="0"/>
                        </a:rPr>
                        <a:t>list.contains</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(Z)</a:t>
                      </a:r>
                      <a:r>
                        <a:rPr kumimoji="0" lang="en-US" sz="1200" b="0" i="0" kern="1200" dirty="0" smtClean="0">
                          <a:solidFill>
                            <a:schemeClr val="dk1"/>
                          </a:solidFill>
                          <a:effectLst/>
                          <a:latin typeface="+mn-lt"/>
                          <a:ea typeface="+mn-ea"/>
                          <a:cs typeface="+mn-cs"/>
                        </a:rPr>
                        <a:t> there is a relaxed load of '</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item</a:t>
                      </a:r>
                      <a:r>
                        <a:rPr kumimoji="0" lang="en-US" sz="1200" b="0" i="0" kern="1200" dirty="0" smtClean="0">
                          <a:solidFill>
                            <a:schemeClr val="dk1"/>
                          </a:solidFill>
                          <a:effectLst/>
                          <a:latin typeface="+mn-lt"/>
                          <a:ea typeface="+mn-ea"/>
                          <a:cs typeface="+mn-cs"/>
                        </a:rPr>
                        <a:t>' which is speculated to be null (due to a cache miss) when in fact it is still Z</a:t>
                      </a:r>
                      <a:endParaRPr lang="en-US" sz="1200" dirty="0" smtClean="0"/>
                    </a:p>
                  </a:txBody>
                  <a:tcPr/>
                </a:tc>
              </a:tr>
              <a:tr h="370840">
                <a:tc>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effectLst/>
                          <a:latin typeface="+mn-lt"/>
                          <a:ea typeface="+mn-ea"/>
                          <a:cs typeface="+mn-cs"/>
                        </a:rPr>
                        <a:t>2. The list is traversed until the end and Z is not found. A volatile load is done on the '</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next</a:t>
                      </a:r>
                      <a:r>
                        <a:rPr kumimoji="0" lang="en-US" sz="1200" b="0" i="0" kern="1200" dirty="0" smtClean="0">
                          <a:solidFill>
                            <a:schemeClr val="dk1"/>
                          </a:solidFill>
                          <a:effectLst/>
                          <a:latin typeface="+mn-lt"/>
                          <a:ea typeface="+mn-ea"/>
                          <a:cs typeface="+mn-cs"/>
                        </a:rPr>
                        <a:t>' of the last node</a:t>
                      </a:r>
                      <a:endParaRPr lang="en-US" sz="1200" dirty="0" smtClean="0"/>
                    </a:p>
                  </a:txBody>
                  <a:tcPr/>
                </a:tc>
              </a:tr>
              <a:tr h="370840">
                <a:tc>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effectLst/>
                          <a:latin typeface="+mn-lt"/>
                          <a:ea typeface="+mn-ea"/>
                          <a:cs typeface="+mn-cs"/>
                        </a:rPr>
                        <a:t>3. </a:t>
                      </a:r>
                      <a:r>
                        <a:rPr kumimoji="0" lang="en-US" sz="1200" b="0" i="0" kern="1200" dirty="0" err="1" smtClean="0">
                          <a:solidFill>
                            <a:schemeClr val="dk1"/>
                          </a:solidFill>
                          <a:effectLst/>
                          <a:latin typeface="Consolas" panose="020B0609020204030204" pitchFamily="49" charset="0"/>
                          <a:ea typeface="+mn-ea"/>
                          <a:cs typeface="Consolas" panose="020B0609020204030204" pitchFamily="49" charset="0"/>
                        </a:rPr>
                        <a:t>bool</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 </a:t>
                      </a:r>
                      <a:r>
                        <a:rPr kumimoji="0" lang="en-US" sz="1200" b="0" i="0" kern="1200" dirty="0" err="1" smtClean="0">
                          <a:solidFill>
                            <a:schemeClr val="dk1"/>
                          </a:solidFill>
                          <a:effectLst/>
                          <a:latin typeface="Consolas" panose="020B0609020204030204" pitchFamily="49" charset="0"/>
                          <a:ea typeface="+mn-ea"/>
                          <a:cs typeface="Consolas" panose="020B0609020204030204" pitchFamily="49" charset="0"/>
                        </a:rPr>
                        <a:t>lb</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 = </a:t>
                      </a:r>
                      <a:r>
                        <a:rPr kumimoji="0" lang="en-US" sz="1200" b="0" i="0" kern="1200" dirty="0" err="1" smtClean="0">
                          <a:solidFill>
                            <a:schemeClr val="dk1"/>
                          </a:solidFill>
                          <a:effectLst/>
                          <a:latin typeface="Consolas" panose="020B0609020204030204" pitchFamily="49" charset="0"/>
                          <a:ea typeface="+mn-ea"/>
                          <a:cs typeface="Consolas" panose="020B0609020204030204" pitchFamily="49" charset="0"/>
                        </a:rPr>
                        <a:t>beforeZRemoval</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 </a:t>
                      </a:r>
                      <a:r>
                        <a:rPr kumimoji="0" lang="en-US" sz="1200" b="0" i="0" kern="1200" dirty="0" smtClean="0">
                          <a:solidFill>
                            <a:schemeClr val="dk1"/>
                          </a:solidFill>
                          <a:effectLst/>
                          <a:latin typeface="+mn-lt"/>
                          <a:ea typeface="+mn-ea"/>
                          <a:cs typeface="+mn-cs"/>
                        </a:rPr>
                        <a:t> // This means </a:t>
                      </a:r>
                      <a:r>
                        <a:rPr kumimoji="0" lang="en-US" sz="1200" b="0" i="0" kern="1200" dirty="0" err="1" smtClean="0">
                          <a:solidFill>
                            <a:schemeClr val="dk1"/>
                          </a:solidFill>
                          <a:effectLst/>
                          <a:latin typeface="+mn-lt"/>
                          <a:ea typeface="+mn-ea"/>
                          <a:cs typeface="+mn-cs"/>
                        </a:rPr>
                        <a:t>lb</a:t>
                      </a:r>
                      <a:r>
                        <a:rPr kumimoji="0" lang="en-US" sz="1200" b="0" i="0" kern="1200" dirty="0" smtClean="0">
                          <a:solidFill>
                            <a:schemeClr val="dk1"/>
                          </a:solidFill>
                          <a:effectLst/>
                          <a:latin typeface="+mn-lt"/>
                          <a:ea typeface="+mn-ea"/>
                          <a:cs typeface="+mn-cs"/>
                        </a:rPr>
                        <a:t> = false</a:t>
                      </a:r>
                      <a:endParaRPr lang="en-US" sz="12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effectLst/>
                          <a:latin typeface="+mn-lt"/>
                          <a:ea typeface="+mn-ea"/>
                          <a:cs typeface="+mn-cs"/>
                        </a:rPr>
                        <a:t>4. </a:t>
                      </a:r>
                      <a:r>
                        <a:rPr kumimoji="0" lang="en-US" sz="1200" b="0" i="0" kern="1200" dirty="0" err="1" smtClean="0">
                          <a:solidFill>
                            <a:schemeClr val="dk1"/>
                          </a:solidFill>
                          <a:effectLst/>
                          <a:latin typeface="Consolas" panose="020B0609020204030204" pitchFamily="49" charset="0"/>
                          <a:ea typeface="+mn-ea"/>
                          <a:cs typeface="Consolas" panose="020B0609020204030204" pitchFamily="49" charset="0"/>
                        </a:rPr>
                        <a:t>beforeZRemoval</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 = true;</a:t>
                      </a:r>
                      <a:endParaRPr lang="en-US" sz="1200" dirty="0" smtClean="0">
                        <a:latin typeface="Consolas" panose="020B0609020204030204" pitchFamily="49" charset="0"/>
                        <a:cs typeface="Consolas" panose="020B0609020204030204" pitchFamily="49" charset="0"/>
                      </a:endParaRPr>
                    </a:p>
                  </a:txBody>
                  <a:tcPr/>
                </a:tc>
                <a:tc>
                  <a:txBody>
                    <a:bodyPr/>
                    <a:lstStyle/>
                    <a:p>
                      <a:endParaRPr lang="en-US" sz="1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effectLst/>
                          <a:latin typeface="+mn-lt"/>
                          <a:ea typeface="+mn-ea"/>
                          <a:cs typeface="+mn-cs"/>
                        </a:rPr>
                        <a:t>5. </a:t>
                      </a:r>
                      <a:r>
                        <a:rPr kumimoji="0" lang="en-US" sz="1200" b="0" i="0" kern="1200" dirty="0" err="1" smtClean="0">
                          <a:solidFill>
                            <a:schemeClr val="dk1"/>
                          </a:solidFill>
                          <a:effectLst/>
                          <a:latin typeface="Consolas" panose="020B0609020204030204" pitchFamily="49" charset="0"/>
                          <a:ea typeface="+mn-ea"/>
                          <a:cs typeface="Consolas" panose="020B0609020204030204" pitchFamily="49" charset="0"/>
                        </a:rPr>
                        <a:t>list.remove</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(Z);</a:t>
                      </a:r>
                      <a:endParaRPr lang="en-US" sz="1200" dirty="0" smtClean="0">
                        <a:latin typeface="Consolas" panose="020B0609020204030204" pitchFamily="49" charset="0"/>
                        <a:cs typeface="Consolas" panose="020B0609020204030204" pitchFamily="49" charset="0"/>
                      </a:endParaRPr>
                    </a:p>
                  </a:txBody>
                  <a:tcPr/>
                </a:tc>
                <a:tc>
                  <a:txBody>
                    <a:bodyPr/>
                    <a:lstStyle/>
                    <a:p>
                      <a:endParaRPr lang="en-US" sz="1200" dirty="0"/>
                    </a:p>
                  </a:txBody>
                  <a:tcPr/>
                </a:tc>
              </a:tr>
              <a:tr h="370840">
                <a:tc>
                  <a:txBody>
                    <a:bodyPr/>
                    <a:lstStyle/>
                    <a:p>
                      <a:endParaRPr lang="en-US" sz="12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effectLst/>
                          <a:latin typeface="+mn-lt"/>
                          <a:ea typeface="+mn-ea"/>
                          <a:cs typeface="+mn-cs"/>
                        </a:rPr>
                        <a:t>6. The cache miss finally returns and the value is indeed null (because </a:t>
                      </a:r>
                      <a:r>
                        <a:rPr kumimoji="0" lang="en-US" sz="1200" b="0" i="0" kern="1200" dirty="0" err="1" smtClean="0">
                          <a:solidFill>
                            <a:schemeClr val="dk1"/>
                          </a:solidFill>
                          <a:effectLst/>
                          <a:latin typeface="Consolas" panose="020B0609020204030204" pitchFamily="49" charset="0"/>
                          <a:ea typeface="+mn-ea"/>
                          <a:cs typeface="Consolas" panose="020B0609020204030204" pitchFamily="49" charset="0"/>
                        </a:rPr>
                        <a:t>list.remove</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(Z) </a:t>
                      </a:r>
                      <a:r>
                        <a:rPr kumimoji="0" lang="en-US" sz="1200" b="0" i="0" kern="1200" dirty="0" smtClean="0">
                          <a:solidFill>
                            <a:schemeClr val="dk1"/>
                          </a:solidFill>
                          <a:effectLst/>
                          <a:latin typeface="+mn-lt"/>
                          <a:ea typeface="+mn-ea"/>
                          <a:cs typeface="+mn-cs"/>
                        </a:rPr>
                        <a:t>has completed), which means </a:t>
                      </a:r>
                      <a:r>
                        <a:rPr kumimoji="0" lang="en-US" sz="1200" b="0" i="0" kern="1200" dirty="0" err="1" smtClean="0">
                          <a:solidFill>
                            <a:schemeClr val="dk1"/>
                          </a:solidFill>
                          <a:effectLst/>
                          <a:latin typeface="Consolas" panose="020B0609020204030204" pitchFamily="49" charset="0"/>
                          <a:ea typeface="+mn-ea"/>
                          <a:cs typeface="Consolas" panose="020B0609020204030204" pitchFamily="49" charset="0"/>
                        </a:rPr>
                        <a:t>lz</a:t>
                      </a:r>
                      <a:r>
                        <a:rPr kumimoji="0" lang="en-US" sz="1200" b="0" i="0" kern="1200" dirty="0" smtClean="0">
                          <a:solidFill>
                            <a:schemeClr val="dk1"/>
                          </a:solidFill>
                          <a:effectLst/>
                          <a:latin typeface="Consolas" panose="020B0609020204030204" pitchFamily="49" charset="0"/>
                          <a:ea typeface="+mn-ea"/>
                          <a:cs typeface="Consolas" panose="020B0609020204030204" pitchFamily="49" charset="0"/>
                        </a:rPr>
                        <a:t> = false</a:t>
                      </a:r>
                      <a:endParaRPr lang="en-US" sz="1200" dirty="0" smtClean="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3569642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81328"/>
            <a:ext cx="8458200" cy="1795271"/>
          </a:xfrm>
        </p:spPr>
        <p:txBody>
          <a:bodyPr>
            <a:normAutofit/>
          </a:bodyPr>
          <a:lstStyle/>
          <a:p>
            <a:r>
              <a:rPr lang="en-US" sz="1600" dirty="0" smtClean="0"/>
              <a:t>The </a:t>
            </a:r>
            <a:r>
              <a:rPr lang="en-US" sz="1600" dirty="0" err="1" smtClean="0"/>
              <a:t>ConcurrentLinkedQueue</a:t>
            </a:r>
            <a:r>
              <a:rPr lang="en-US" sz="1600" dirty="0" smtClean="0"/>
              <a:t> (CLQ) of Java uses a modified version of Michael and Scott’s algorithm for a lock-free queue/list </a:t>
            </a:r>
            <a:r>
              <a:rPr lang="en-US" sz="1400" dirty="0" smtClean="0">
                <a:hlinkClick r:id="rId2"/>
              </a:rPr>
              <a:t>http</a:t>
            </a:r>
            <a:r>
              <a:rPr lang="en-US" sz="1400" dirty="0">
                <a:hlinkClick r:id="rId2"/>
              </a:rPr>
              <a:t>://</a:t>
            </a:r>
            <a:r>
              <a:rPr lang="en-US" sz="1400" dirty="0" smtClean="0">
                <a:hlinkClick r:id="rId2"/>
              </a:rPr>
              <a:t>www.research.ibm.com/people/m/michael/podc-1996.pdf</a:t>
            </a:r>
            <a:endParaRPr lang="en-US" sz="1400" dirty="0" smtClean="0"/>
          </a:p>
          <a:p>
            <a:endParaRPr lang="en-US" sz="1400" dirty="0" smtClean="0"/>
          </a:p>
          <a:p>
            <a:r>
              <a:rPr lang="en-US" sz="1600" dirty="0" smtClean="0"/>
              <a:t>CLQ uses two acquire-loads per node when doing a traversal of the list, one to access the </a:t>
            </a:r>
            <a:r>
              <a:rPr lang="en-US" sz="1600" dirty="0" smtClean="0">
                <a:latin typeface="Consolas" panose="020B0609020204030204" pitchFamily="49" charset="0"/>
                <a:cs typeface="Consolas" panose="020B0609020204030204" pitchFamily="49" charset="0"/>
              </a:rPr>
              <a:t>item</a:t>
            </a:r>
            <a:r>
              <a:rPr lang="en-US" sz="1600" dirty="0" smtClean="0"/>
              <a:t>, and another to access the next:</a:t>
            </a:r>
          </a:p>
          <a:p>
            <a:endParaRPr lang="en-US" sz="1600" dirty="0"/>
          </a:p>
        </p:txBody>
      </p:sp>
      <p:sp>
        <p:nvSpPr>
          <p:cNvPr id="2" name="Title 1"/>
          <p:cNvSpPr>
            <a:spLocks noGrp="1"/>
          </p:cNvSpPr>
          <p:nvPr>
            <p:ph type="title"/>
          </p:nvPr>
        </p:nvSpPr>
        <p:spPr/>
        <p:txBody>
          <a:bodyPr>
            <a:normAutofit fontScale="90000"/>
          </a:bodyPr>
          <a:lstStyle/>
          <a:p>
            <a:r>
              <a:rPr lang="en-US" dirty="0" err="1" smtClean="0"/>
              <a:t>java.util.concurrent</a:t>
            </a:r>
            <a:r>
              <a:rPr lang="en-US" dirty="0" smtClean="0"/>
              <a:t>.</a:t>
            </a:r>
            <a:br>
              <a:rPr lang="en-US" dirty="0" smtClean="0"/>
            </a:br>
            <a:r>
              <a:rPr lang="en-US" dirty="0" err="1" smtClean="0"/>
              <a:t>ConcurrentLinkedQueue</a:t>
            </a:r>
            <a:endParaRPr lang="en-US" dirty="0"/>
          </a:p>
        </p:txBody>
      </p:sp>
      <p:sp>
        <p:nvSpPr>
          <p:cNvPr id="4" name="TextBox 3"/>
          <p:cNvSpPr txBox="1"/>
          <p:nvPr/>
        </p:nvSpPr>
        <p:spPr>
          <a:xfrm>
            <a:off x="838200" y="3124200"/>
            <a:ext cx="4419600" cy="1200329"/>
          </a:xfrm>
          <a:prstGeom prst="rect">
            <a:avLst/>
          </a:prstGeom>
          <a:noFill/>
        </p:spPr>
        <p:txBody>
          <a:bodyPr wrap="square" rtlCol="0">
            <a:spAutoFit/>
          </a:bodyPr>
          <a:lstStyle/>
          <a:p>
            <a:r>
              <a:rPr lang="en-US" b="1" dirty="0" smtClean="0">
                <a:solidFill>
                  <a:srgbClr val="7F0055"/>
                </a:solidFill>
                <a:latin typeface="Consolas"/>
              </a:rPr>
              <a:t>private</a:t>
            </a:r>
            <a:r>
              <a:rPr lang="en-US" b="1" dirty="0" smtClean="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Node&lt;E&gt; {</a:t>
            </a:r>
          </a:p>
          <a:p>
            <a:r>
              <a:rPr lang="en-US" dirty="0">
                <a:solidFill>
                  <a:srgbClr val="000000"/>
                </a:solidFill>
                <a:latin typeface="Consolas"/>
              </a:rPr>
              <a:t>    </a:t>
            </a:r>
            <a:r>
              <a:rPr lang="en-US" b="1" dirty="0" smtClean="0">
                <a:solidFill>
                  <a:srgbClr val="7F0055"/>
                </a:solidFill>
                <a:latin typeface="Consolas"/>
              </a:rPr>
              <a:t>volatile</a:t>
            </a:r>
            <a:r>
              <a:rPr lang="en-US" b="1" dirty="0" smtClean="0">
                <a:solidFill>
                  <a:srgbClr val="000000"/>
                </a:solidFill>
                <a:latin typeface="Consolas"/>
              </a:rPr>
              <a:t> </a:t>
            </a:r>
            <a:r>
              <a:rPr lang="en-US" b="1" dirty="0">
                <a:solidFill>
                  <a:srgbClr val="000000"/>
                </a:solidFill>
                <a:latin typeface="Consolas"/>
              </a:rPr>
              <a:t>E </a:t>
            </a:r>
            <a:r>
              <a:rPr lang="en-US" b="1" dirty="0">
                <a:solidFill>
                  <a:srgbClr val="0000C0"/>
                </a:solidFill>
                <a:latin typeface="Consolas"/>
              </a:rPr>
              <a:t>item</a:t>
            </a:r>
            <a:r>
              <a:rPr lang="en-US" b="1" dirty="0">
                <a:solidFill>
                  <a:srgbClr val="000000"/>
                </a:solidFill>
                <a:latin typeface="Consolas"/>
              </a:rPr>
              <a:t>;</a:t>
            </a:r>
          </a:p>
          <a:p>
            <a:r>
              <a:rPr lang="en-US" dirty="0">
                <a:solidFill>
                  <a:srgbClr val="000000"/>
                </a:solidFill>
                <a:latin typeface="Consolas"/>
              </a:rPr>
              <a:t>    </a:t>
            </a:r>
            <a:r>
              <a:rPr lang="en-US" b="1" dirty="0" smtClean="0">
                <a:solidFill>
                  <a:srgbClr val="7F0055"/>
                </a:solidFill>
                <a:latin typeface="Consolas"/>
              </a:rPr>
              <a:t>volatile</a:t>
            </a:r>
            <a:r>
              <a:rPr lang="en-US" b="1" dirty="0" smtClean="0">
                <a:solidFill>
                  <a:srgbClr val="000000"/>
                </a:solidFill>
                <a:latin typeface="Consolas"/>
              </a:rPr>
              <a:t> </a:t>
            </a:r>
            <a:r>
              <a:rPr lang="en-US" b="1" dirty="0">
                <a:solidFill>
                  <a:srgbClr val="000000"/>
                </a:solidFill>
                <a:latin typeface="Consolas"/>
              </a:rPr>
              <a:t>Node&lt;E&gt; </a:t>
            </a:r>
            <a:r>
              <a:rPr lang="en-US" b="1" dirty="0">
                <a:solidFill>
                  <a:srgbClr val="0000C0"/>
                </a:solidFill>
                <a:latin typeface="Consolas"/>
              </a:rPr>
              <a:t>next</a:t>
            </a:r>
            <a:r>
              <a:rPr lang="en-US" b="1" dirty="0" smtClean="0">
                <a:solidFill>
                  <a:srgbClr val="000000"/>
                </a:solidFill>
                <a:latin typeface="Consolas"/>
              </a:rPr>
              <a:t>;</a:t>
            </a:r>
          </a:p>
          <a:p>
            <a:r>
              <a:rPr lang="en-US" b="1" dirty="0" smtClean="0">
                <a:solidFill>
                  <a:srgbClr val="000000"/>
                </a:solidFill>
                <a:latin typeface="Consolas"/>
              </a:rPr>
              <a:t>}</a:t>
            </a:r>
            <a:endParaRPr lang="en-US" dirty="0"/>
          </a:p>
        </p:txBody>
      </p:sp>
    </p:spTree>
    <p:extLst>
      <p:ext uri="{BB962C8B-B14F-4D97-AF65-F5344CB8AC3E}">
        <p14:creationId xmlns:p14="http://schemas.microsoft.com/office/powerpoint/2010/main" val="2830766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3166872"/>
          </a:xfrm>
        </p:spPr>
        <p:txBody>
          <a:bodyPr>
            <a:normAutofit/>
          </a:bodyPr>
          <a:lstStyle/>
          <a:p>
            <a:r>
              <a:rPr lang="en-US" sz="1400" dirty="0" smtClean="0"/>
              <a:t>The </a:t>
            </a:r>
            <a:r>
              <a:rPr lang="en-US" sz="1400" dirty="0" err="1" smtClean="0"/>
              <a:t>CLLElectedUnlink</a:t>
            </a:r>
            <a:r>
              <a:rPr lang="en-US" sz="1400" dirty="0" smtClean="0"/>
              <a:t> is a linked list created to take advantage of relaxed loads for traversal. Each node contains a reference to the </a:t>
            </a:r>
            <a:r>
              <a:rPr lang="en-US" sz="1400" dirty="0" smtClean="0">
                <a:latin typeface="Consolas" panose="020B0609020204030204" pitchFamily="49" charset="0"/>
                <a:cs typeface="Consolas" panose="020B0609020204030204" pitchFamily="49" charset="0"/>
              </a:rPr>
              <a:t>item</a:t>
            </a:r>
            <a:r>
              <a:rPr lang="en-US" sz="1400" dirty="0" smtClean="0"/>
              <a:t>, a reference to the </a:t>
            </a:r>
            <a:r>
              <a:rPr lang="en-US" sz="1400" dirty="0" smtClean="0">
                <a:latin typeface="Consolas" panose="020B0609020204030204" pitchFamily="49" charset="0"/>
                <a:cs typeface="Consolas" panose="020B0609020204030204" pitchFamily="49" charset="0"/>
              </a:rPr>
              <a:t>next</a:t>
            </a:r>
            <a:r>
              <a:rPr lang="en-US" sz="1400" dirty="0" smtClean="0"/>
              <a:t> node, and a </a:t>
            </a:r>
            <a:r>
              <a:rPr lang="en-US" sz="1400" dirty="0" smtClean="0">
                <a:latin typeface="Consolas" panose="020B0609020204030204" pitchFamily="49" charset="0"/>
                <a:cs typeface="Consolas" panose="020B0609020204030204" pitchFamily="49" charset="0"/>
              </a:rPr>
              <a:t>state</a:t>
            </a:r>
            <a:r>
              <a:rPr lang="en-US" sz="1400" dirty="0" smtClean="0"/>
              <a:t> which can be </a:t>
            </a:r>
            <a:r>
              <a:rPr lang="en-US" sz="1400" dirty="0" smtClean="0">
                <a:latin typeface="Consolas" panose="020B0609020204030204" pitchFamily="49" charset="0"/>
                <a:cs typeface="Consolas" panose="020B0609020204030204" pitchFamily="49" charset="0"/>
              </a:rPr>
              <a:t>VALID</a:t>
            </a:r>
            <a:r>
              <a:rPr lang="en-US" sz="1400" dirty="0" smtClean="0"/>
              <a:t> or </a:t>
            </a:r>
            <a:r>
              <a:rPr lang="en-US" sz="1400" dirty="0" smtClean="0">
                <a:latin typeface="Consolas" panose="020B0609020204030204" pitchFamily="49" charset="0"/>
                <a:cs typeface="Consolas" panose="020B0609020204030204" pitchFamily="49" charset="0"/>
              </a:rPr>
              <a:t>REMOVED</a:t>
            </a:r>
            <a:r>
              <a:rPr lang="en-US" sz="1400" dirty="0" smtClean="0"/>
              <a:t>.</a:t>
            </a:r>
          </a:p>
          <a:p>
            <a:r>
              <a:rPr lang="en-US" sz="1400" b="1" dirty="0" smtClean="0"/>
              <a:t>Disadvantages</a:t>
            </a:r>
            <a:r>
              <a:rPr lang="en-US" sz="1400" dirty="0" smtClean="0"/>
              <a:t>: Compared with CLQ, for large lists and many removal operations, </a:t>
            </a:r>
            <a:r>
              <a:rPr lang="en-US" sz="1400" dirty="0" err="1" smtClean="0"/>
              <a:t>CLLElectedUnlink</a:t>
            </a:r>
            <a:r>
              <a:rPr lang="en-US" sz="1400" dirty="0" smtClean="0"/>
              <a:t> is not as GC friendly and can consume a large amount of memory temporarily and cause heavy churn on the GC. This is due to the fact that only one thread at a time is doing unlinking operations in the list. Also, each node has an extra </a:t>
            </a:r>
            <a:r>
              <a:rPr lang="en-US" sz="1400" dirty="0" err="1" smtClean="0">
                <a:latin typeface="Consolas" panose="020B0609020204030204" pitchFamily="49" charset="0"/>
                <a:cs typeface="Consolas" panose="020B0609020204030204" pitchFamily="49" charset="0"/>
              </a:rPr>
              <a:t>bool</a:t>
            </a:r>
            <a:r>
              <a:rPr lang="en-US" sz="1400" dirty="0" smtClean="0"/>
              <a:t> or </a:t>
            </a:r>
            <a:r>
              <a:rPr lang="en-US" sz="1400" dirty="0" err="1" smtClean="0">
                <a:latin typeface="Consolas" panose="020B0609020204030204" pitchFamily="49" charset="0"/>
                <a:cs typeface="Consolas" panose="020B0609020204030204" pitchFamily="49" charset="0"/>
              </a:rPr>
              <a:t>int</a:t>
            </a:r>
            <a:r>
              <a:rPr lang="en-US" sz="1400" dirty="0" smtClean="0"/>
              <a:t> to store the </a:t>
            </a:r>
            <a:r>
              <a:rPr lang="en-US" sz="1400" dirty="0" smtClean="0">
                <a:latin typeface="Consolas" panose="020B0609020204030204" pitchFamily="49" charset="0"/>
                <a:cs typeface="Consolas" panose="020B0609020204030204" pitchFamily="49" charset="0"/>
              </a:rPr>
              <a:t>state</a:t>
            </a:r>
            <a:r>
              <a:rPr lang="en-US" sz="1400" dirty="0" smtClean="0"/>
              <a:t> indicating logical removal, which uses up more memory than the CLQ’s node.</a:t>
            </a:r>
          </a:p>
          <a:p>
            <a:r>
              <a:rPr lang="en-US" sz="1400" b="1" dirty="0" smtClean="0"/>
              <a:t>Advantages</a:t>
            </a:r>
            <a:r>
              <a:rPr lang="en-US" sz="1400" dirty="0" smtClean="0"/>
              <a:t>: Easier to reason about than CLQ, and we can apply the relaxed traversal optimization</a:t>
            </a:r>
          </a:p>
          <a:p>
            <a:r>
              <a:rPr lang="en-US" sz="1400" dirty="0" smtClean="0"/>
              <a:t>Java source code is available on </a:t>
            </a:r>
            <a:r>
              <a:rPr lang="en-US" sz="1400" dirty="0" err="1" smtClean="0"/>
              <a:t>github</a:t>
            </a:r>
            <a:r>
              <a:rPr lang="en-US" sz="1400" dirty="0" smtClean="0"/>
              <a:t>:</a:t>
            </a:r>
          </a:p>
          <a:p>
            <a:pPr marL="365760" lvl="1" indent="0">
              <a:buNone/>
            </a:pPr>
            <a:r>
              <a:rPr lang="en-US" sz="1100" dirty="0">
                <a:hlinkClick r:id="rId2"/>
              </a:rPr>
              <a:t>https://</a:t>
            </a:r>
            <a:r>
              <a:rPr lang="en-US" sz="1100" dirty="0" smtClean="0">
                <a:hlinkClick r:id="rId2"/>
              </a:rPr>
              <a:t>github.com/pramalhe/ConcurrencyFreaks/blob/master/Java/com/concurrencyfreaks/list/CLLElectedUnlink.java</a:t>
            </a:r>
            <a:endParaRPr lang="en-US" sz="1100" dirty="0" smtClean="0"/>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600" dirty="0" smtClean="0"/>
              <a:t>What is it?</a:t>
            </a:r>
            <a:endParaRPr lang="en-US" dirty="0"/>
          </a:p>
        </p:txBody>
      </p:sp>
      <p:sp>
        <p:nvSpPr>
          <p:cNvPr id="4" name="TextBox 3"/>
          <p:cNvSpPr txBox="1"/>
          <p:nvPr/>
        </p:nvSpPr>
        <p:spPr>
          <a:xfrm>
            <a:off x="4724400" y="5334000"/>
            <a:ext cx="4419600" cy="1477328"/>
          </a:xfrm>
          <a:prstGeom prst="rect">
            <a:avLst/>
          </a:prstGeom>
          <a:noFill/>
        </p:spPr>
        <p:txBody>
          <a:bodyPr wrap="square" rtlCol="0">
            <a:spAutoFit/>
          </a:bodyPr>
          <a:lstStyle/>
          <a:p>
            <a:r>
              <a:rPr lang="en-US" b="1" dirty="0" smtClean="0">
                <a:solidFill>
                  <a:srgbClr val="7F0055"/>
                </a:solidFill>
                <a:latin typeface="Consolas"/>
              </a:rPr>
              <a:t>private</a:t>
            </a:r>
            <a:r>
              <a:rPr lang="en-US" b="1" dirty="0" smtClean="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Node&lt;E&gt; {</a:t>
            </a:r>
          </a:p>
          <a:p>
            <a:r>
              <a:rPr lang="en-US" dirty="0">
                <a:solidFill>
                  <a:srgbClr val="000000"/>
                </a:solidFill>
                <a:latin typeface="Consolas"/>
              </a:rPr>
              <a:t>    </a:t>
            </a:r>
            <a:r>
              <a:rPr lang="en-US" b="1" dirty="0" smtClean="0">
                <a:solidFill>
                  <a:srgbClr val="7F0055"/>
                </a:solidFill>
                <a:latin typeface="Consolas"/>
              </a:rPr>
              <a:t>final</a:t>
            </a:r>
            <a:r>
              <a:rPr lang="en-US" b="1" dirty="0" smtClean="0">
                <a:solidFill>
                  <a:srgbClr val="000000"/>
                </a:solidFill>
                <a:latin typeface="Consolas"/>
              </a:rPr>
              <a:t> E </a:t>
            </a:r>
            <a:r>
              <a:rPr lang="en-US" b="1" dirty="0">
                <a:solidFill>
                  <a:srgbClr val="0000C0"/>
                </a:solidFill>
                <a:latin typeface="Consolas"/>
              </a:rPr>
              <a:t>item</a:t>
            </a:r>
            <a:r>
              <a:rPr lang="en-US" b="1" dirty="0">
                <a:solidFill>
                  <a:srgbClr val="000000"/>
                </a:solidFill>
                <a:latin typeface="Consolas"/>
              </a:rPr>
              <a:t>;</a:t>
            </a:r>
          </a:p>
          <a:p>
            <a:r>
              <a:rPr lang="en-US" dirty="0">
                <a:solidFill>
                  <a:srgbClr val="000000"/>
                </a:solidFill>
                <a:latin typeface="Consolas"/>
              </a:rPr>
              <a:t>    </a:t>
            </a:r>
            <a:r>
              <a:rPr lang="en-US" b="1" dirty="0" smtClean="0">
                <a:solidFill>
                  <a:srgbClr val="000000"/>
                </a:solidFill>
                <a:latin typeface="Consolas"/>
              </a:rPr>
              <a:t>Node&lt;E</a:t>
            </a:r>
            <a:r>
              <a:rPr lang="en-US" b="1" dirty="0">
                <a:solidFill>
                  <a:srgbClr val="000000"/>
                </a:solidFill>
                <a:latin typeface="Consolas"/>
              </a:rPr>
              <a:t>&gt; </a:t>
            </a:r>
            <a:r>
              <a:rPr lang="en-US" b="1" dirty="0">
                <a:solidFill>
                  <a:srgbClr val="0000C0"/>
                </a:solidFill>
                <a:latin typeface="Consolas"/>
              </a:rPr>
              <a:t>next</a:t>
            </a:r>
            <a:r>
              <a:rPr lang="en-US" b="1" dirty="0" smtClean="0">
                <a:solidFill>
                  <a:srgbClr val="000000"/>
                </a:solidFill>
                <a:latin typeface="Consolas"/>
              </a:rPr>
              <a:t>;</a:t>
            </a:r>
          </a:p>
          <a:p>
            <a:r>
              <a:rPr lang="en-US" b="1" dirty="0">
                <a:solidFill>
                  <a:srgbClr val="000000"/>
                </a:solidFill>
                <a:latin typeface="Consolas"/>
              </a:rPr>
              <a:t> </a:t>
            </a:r>
            <a:r>
              <a:rPr lang="en-US" b="1" dirty="0" smtClean="0">
                <a:solidFill>
                  <a:srgbClr val="000000"/>
                </a:solidFill>
                <a:latin typeface="Consolas"/>
              </a:rPr>
              <a:t>   </a:t>
            </a:r>
            <a:r>
              <a:rPr lang="en-US" b="1" dirty="0" err="1" smtClean="0">
                <a:solidFill>
                  <a:srgbClr val="000000"/>
                </a:solidFill>
                <a:latin typeface="Consolas"/>
              </a:rPr>
              <a:t>int</a:t>
            </a:r>
            <a:r>
              <a:rPr lang="en-US" b="1" dirty="0" smtClean="0">
                <a:solidFill>
                  <a:srgbClr val="000000"/>
                </a:solidFill>
                <a:latin typeface="Consolas"/>
              </a:rPr>
              <a:t> </a:t>
            </a:r>
            <a:r>
              <a:rPr lang="en-US" b="1" dirty="0">
                <a:solidFill>
                  <a:srgbClr val="0000C0"/>
                </a:solidFill>
                <a:latin typeface="Consolas"/>
              </a:rPr>
              <a:t>state</a:t>
            </a:r>
            <a:r>
              <a:rPr lang="en-US" b="1" dirty="0" smtClean="0">
                <a:solidFill>
                  <a:srgbClr val="000000"/>
                </a:solidFill>
                <a:latin typeface="Consolas"/>
              </a:rPr>
              <a:t>;</a:t>
            </a:r>
          </a:p>
          <a:p>
            <a:r>
              <a:rPr lang="en-US" b="1" dirty="0" smtClean="0">
                <a:solidFill>
                  <a:srgbClr val="000000"/>
                </a:solidFill>
                <a:latin typeface="Consolas"/>
              </a:rPr>
              <a:t>}</a:t>
            </a:r>
            <a:endParaRPr lang="en-US" dirty="0"/>
          </a:p>
        </p:txBody>
      </p:sp>
    </p:spTree>
    <p:extLst>
      <p:ext uri="{BB962C8B-B14F-4D97-AF65-F5344CB8AC3E}">
        <p14:creationId xmlns:p14="http://schemas.microsoft.com/office/powerpoint/2010/main" val="1750948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642872"/>
          </a:xfrm>
        </p:spPr>
        <p:txBody>
          <a:bodyPr>
            <a:normAutofit/>
          </a:bodyPr>
          <a:lstStyle/>
          <a:p>
            <a:r>
              <a:rPr lang="en-US" sz="1400" dirty="0" smtClean="0"/>
              <a:t>We measured the performance of </a:t>
            </a:r>
            <a:r>
              <a:rPr lang="en-US" sz="1400" dirty="0" err="1" smtClean="0"/>
              <a:t>CLLElectedUnlink</a:t>
            </a:r>
            <a:r>
              <a:rPr lang="en-US" sz="1400" dirty="0" smtClean="0"/>
              <a:t> versus the same algorithm with volatile loads (</a:t>
            </a:r>
            <a:r>
              <a:rPr lang="en-US" sz="1400" dirty="0" err="1" smtClean="0"/>
              <a:t>CLLElectedUnlnkVolatile</a:t>
            </a:r>
            <a:r>
              <a:rPr lang="en-US" sz="1400" dirty="0" smtClean="0"/>
              <a:t>) and versus CLQ. The plots below show results on an </a:t>
            </a:r>
            <a:r>
              <a:rPr lang="en-US" sz="1400" dirty="0"/>
              <a:t>x86 Intel Core i7-3740QM (</a:t>
            </a:r>
            <a:r>
              <a:rPr lang="en-US" sz="1400" dirty="0" smtClean="0"/>
              <a:t>8 hyper threads) for a list with 1000 elements.</a:t>
            </a:r>
          </a:p>
          <a:p>
            <a:r>
              <a:rPr lang="en-US" sz="1400" dirty="0" smtClean="0"/>
              <a:t>We tried with lists of other sizes and different ratios of write/read operations with similar results.</a:t>
            </a:r>
          </a:p>
          <a:p>
            <a:r>
              <a:rPr lang="en-US" sz="1400" dirty="0" smtClean="0"/>
              <a:t>There is no noticeable performance difference between the three lock-free lists.</a:t>
            </a:r>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600" dirty="0" smtClean="0"/>
              <a:t>Performance plots on x86</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1" y="3195402"/>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384" y="3196156"/>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009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642872"/>
          </a:xfrm>
        </p:spPr>
        <p:txBody>
          <a:bodyPr>
            <a:normAutofit/>
          </a:bodyPr>
          <a:lstStyle/>
          <a:p>
            <a:r>
              <a:rPr lang="en-US" sz="1400" dirty="0" smtClean="0"/>
              <a:t>The same benchmarks as on the previous slide were repeated on the </a:t>
            </a:r>
            <a:r>
              <a:rPr lang="en-US" sz="1400" dirty="0" err="1" smtClean="0"/>
              <a:t>RunAbove</a:t>
            </a:r>
            <a:r>
              <a:rPr lang="en-US" sz="1400" dirty="0" smtClean="0"/>
              <a:t> cloud of PowerPC instances with 8 cores</a:t>
            </a:r>
          </a:p>
          <a:p>
            <a:r>
              <a:rPr lang="en-US" sz="1400" dirty="0" smtClean="0"/>
              <a:t>This time there is a significant difference in performance between </a:t>
            </a:r>
            <a:r>
              <a:rPr lang="en-US" sz="1400" dirty="0" err="1" smtClean="0"/>
              <a:t>CLLElectedUnlink</a:t>
            </a:r>
            <a:r>
              <a:rPr lang="en-US" sz="1400" dirty="0" smtClean="0"/>
              <a:t> and the other two lock-free lists. Gain in throughput goes up to </a:t>
            </a:r>
            <a:r>
              <a:rPr lang="en-US" sz="1400" b="1" dirty="0" smtClean="0"/>
              <a:t>15x</a:t>
            </a:r>
            <a:r>
              <a:rPr lang="en-US" sz="1400" dirty="0" smtClean="0"/>
              <a:t> more than CLQ.</a:t>
            </a:r>
          </a:p>
          <a:p>
            <a:r>
              <a:rPr lang="en-US" sz="1400" dirty="0" smtClean="0"/>
              <a:t>Notice that the only difference between </a:t>
            </a:r>
            <a:r>
              <a:rPr lang="en-US" sz="1400" dirty="0" err="1" smtClean="0"/>
              <a:t>CLLElectedUnlink</a:t>
            </a:r>
            <a:r>
              <a:rPr lang="en-US" sz="1400" dirty="0" smtClean="0"/>
              <a:t> and </a:t>
            </a:r>
            <a:r>
              <a:rPr lang="en-US" sz="1400" dirty="0" err="1" smtClean="0"/>
              <a:t>CLLElectedUnlinkVolatile</a:t>
            </a:r>
            <a:r>
              <a:rPr lang="en-US" sz="1400" dirty="0" smtClean="0"/>
              <a:t> is the usage of volatile loads for list traversal during lookups and removals.</a:t>
            </a:r>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600" dirty="0" smtClean="0"/>
              <a:t>Performance plots on PowerPC (8 cores)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3214263"/>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14263"/>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5549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839200" cy="1642872"/>
          </a:xfrm>
        </p:spPr>
        <p:txBody>
          <a:bodyPr>
            <a:normAutofit/>
          </a:bodyPr>
          <a:lstStyle/>
          <a:p>
            <a:r>
              <a:rPr lang="en-US" sz="1400" dirty="0" smtClean="0"/>
              <a:t>The same benchmarks as on the previous slide were repeated on the </a:t>
            </a:r>
            <a:r>
              <a:rPr lang="en-US" sz="1400" dirty="0" err="1" smtClean="0"/>
              <a:t>RunAbove</a:t>
            </a:r>
            <a:r>
              <a:rPr lang="en-US" sz="1400" dirty="0" smtClean="0"/>
              <a:t> cloud of PowerPC instances with 176 Virtual processors</a:t>
            </a:r>
          </a:p>
          <a:p>
            <a:r>
              <a:rPr lang="en-US" sz="1400" dirty="0" smtClean="0"/>
              <a:t>Performance gains are not as high as the number of threads increase, but can still go up to </a:t>
            </a:r>
            <a:r>
              <a:rPr lang="en-US" sz="1400" b="1" dirty="0" smtClean="0"/>
              <a:t>at least 2x</a:t>
            </a:r>
          </a:p>
          <a:p>
            <a:endParaRPr lang="en-US" sz="1400" dirty="0"/>
          </a:p>
        </p:txBody>
      </p:sp>
      <p:sp>
        <p:nvSpPr>
          <p:cNvPr id="2" name="Title 1"/>
          <p:cNvSpPr>
            <a:spLocks noGrp="1"/>
          </p:cNvSpPr>
          <p:nvPr>
            <p:ph type="title"/>
          </p:nvPr>
        </p:nvSpPr>
        <p:spPr/>
        <p:txBody>
          <a:bodyPr>
            <a:normAutofit fontScale="90000"/>
          </a:bodyPr>
          <a:lstStyle/>
          <a:p>
            <a:r>
              <a:rPr lang="en-US" dirty="0" err="1" smtClean="0"/>
              <a:t>CLLElectedUnlink</a:t>
            </a:r>
            <a:r>
              <a:rPr lang="en-US" dirty="0" smtClean="0"/>
              <a:t/>
            </a:r>
            <a:br>
              <a:rPr lang="en-US" dirty="0" smtClean="0"/>
            </a:br>
            <a:r>
              <a:rPr lang="en-US" sz="3100" dirty="0" smtClean="0"/>
              <a:t>Performance plots on PowerPC (176 VPC)</a:t>
            </a:r>
            <a:endParaRPr lang="en-US" sz="4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95402"/>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525" y="3195402"/>
            <a:ext cx="45815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8065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we change </a:t>
            </a:r>
            <a:r>
              <a:rPr lang="en-US" dirty="0" err="1" smtClean="0"/>
              <a:t>ConcurrentLinkedQueue</a:t>
            </a:r>
            <a:r>
              <a:rPr lang="en-US" dirty="0" smtClean="0"/>
              <a:t> to use relaxed list traversal?</a:t>
            </a:r>
            <a:endParaRPr lang="en-US" dirty="0"/>
          </a:p>
        </p:txBody>
      </p:sp>
    </p:spTree>
    <p:extLst>
      <p:ext uri="{BB962C8B-B14F-4D97-AF65-F5344CB8AC3E}">
        <p14:creationId xmlns:p14="http://schemas.microsoft.com/office/powerpoint/2010/main" val="2494953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81328"/>
            <a:ext cx="8763000" cy="2785872"/>
          </a:xfrm>
        </p:spPr>
        <p:txBody>
          <a:bodyPr>
            <a:normAutofit/>
          </a:bodyPr>
          <a:lstStyle/>
          <a:p>
            <a:r>
              <a:rPr lang="en-US" sz="1600" dirty="0" smtClean="0"/>
              <a:t>We can use the same technique we used on </a:t>
            </a:r>
            <a:r>
              <a:rPr lang="en-US" sz="1600" dirty="0" err="1" smtClean="0"/>
              <a:t>CLLElectedUnlink</a:t>
            </a:r>
            <a:r>
              <a:rPr lang="en-US" sz="1600" dirty="0" smtClean="0"/>
              <a:t> to make a few  modifications to CLQ and provide the same kind of performance increase on PowerPC.</a:t>
            </a:r>
          </a:p>
          <a:p>
            <a:r>
              <a:rPr lang="en-US" sz="1600" dirty="0" smtClean="0"/>
              <a:t>To minimize the code changes, instead of removing the </a:t>
            </a:r>
            <a:r>
              <a:rPr lang="en-US" sz="1600" dirty="0" smtClean="0">
                <a:latin typeface="Consolas" panose="020B0609020204030204" pitchFamily="49" charset="0"/>
                <a:cs typeface="Consolas" panose="020B0609020204030204" pitchFamily="49" charset="0"/>
              </a:rPr>
              <a:t>volatile</a:t>
            </a:r>
            <a:r>
              <a:rPr lang="en-US" sz="1600" dirty="0" smtClean="0"/>
              <a:t> keyword from </a:t>
            </a:r>
            <a:r>
              <a:rPr lang="en-US" sz="1600" dirty="0" smtClean="0">
                <a:latin typeface="Consolas" panose="020B0609020204030204" pitchFamily="49" charset="0"/>
                <a:cs typeface="Consolas" panose="020B0609020204030204" pitchFamily="49" charset="0"/>
              </a:rPr>
              <a:t>item</a:t>
            </a:r>
            <a:r>
              <a:rPr lang="en-US" sz="1600" dirty="0" smtClean="0"/>
              <a:t> and </a:t>
            </a:r>
            <a:r>
              <a:rPr lang="en-US" sz="1600" dirty="0" smtClean="0">
                <a:latin typeface="Consolas" panose="020B0609020204030204" pitchFamily="49" charset="0"/>
                <a:cs typeface="Consolas" panose="020B0609020204030204" pitchFamily="49" charset="0"/>
              </a:rPr>
              <a:t>next</a:t>
            </a:r>
            <a:r>
              <a:rPr lang="en-US" sz="1600" dirty="0" smtClean="0"/>
              <a:t>, we add two new methods to the class </a:t>
            </a:r>
            <a:r>
              <a:rPr lang="en-US" sz="1600" dirty="0" smtClean="0">
                <a:latin typeface="Consolas" panose="020B0609020204030204" pitchFamily="49" charset="0"/>
                <a:cs typeface="Consolas" panose="020B0609020204030204" pitchFamily="49" charset="0"/>
              </a:rPr>
              <a:t>Node</a:t>
            </a:r>
            <a:r>
              <a:rPr lang="en-US" sz="1600" dirty="0" smtClean="0"/>
              <a:t> to provide for relaxed loads for each of these variables. We named them </a:t>
            </a:r>
            <a:r>
              <a:rPr lang="en-US" sz="1600" dirty="0" err="1" smtClean="0">
                <a:latin typeface="Consolas" panose="020B0609020204030204" pitchFamily="49" charset="0"/>
                <a:cs typeface="Consolas" panose="020B0609020204030204" pitchFamily="49" charset="0"/>
              </a:rPr>
              <a:t>getRelaxedItem</a:t>
            </a:r>
            <a:r>
              <a:rPr lang="en-US" sz="1600" dirty="0" smtClean="0">
                <a:latin typeface="Consolas" panose="020B0609020204030204" pitchFamily="49" charset="0"/>
                <a:cs typeface="Consolas" panose="020B0609020204030204" pitchFamily="49" charset="0"/>
              </a:rPr>
              <a:t>()</a:t>
            </a:r>
            <a:r>
              <a:rPr lang="en-US" sz="1600" dirty="0" smtClean="0"/>
              <a:t> and </a:t>
            </a:r>
            <a:r>
              <a:rPr lang="en-US" sz="1600" dirty="0" err="1" smtClean="0">
                <a:latin typeface="Consolas" panose="020B0609020204030204" pitchFamily="49" charset="0"/>
                <a:cs typeface="Consolas" panose="020B0609020204030204" pitchFamily="49" charset="0"/>
              </a:rPr>
              <a:t>getRelaxedNext</a:t>
            </a:r>
            <a:r>
              <a:rPr lang="en-US" sz="1600" dirty="0" smtClean="0">
                <a:latin typeface="Consolas" panose="020B0609020204030204" pitchFamily="49" charset="0"/>
                <a:cs typeface="Consolas" panose="020B0609020204030204" pitchFamily="49" charset="0"/>
              </a:rPr>
              <a:t>()</a:t>
            </a:r>
            <a:r>
              <a:rPr lang="en-US" sz="1600" dirty="0" smtClean="0"/>
              <a:t>.</a:t>
            </a:r>
          </a:p>
          <a:p>
            <a:r>
              <a:rPr lang="en-US" sz="1600" dirty="0" smtClean="0"/>
              <a:t>The two methods where we are interested in applying this optimization are </a:t>
            </a:r>
            <a:r>
              <a:rPr lang="en-US" sz="1600" b="1" dirty="0" smtClean="0">
                <a:latin typeface="Consolas" panose="020B0609020204030204" pitchFamily="49" charset="0"/>
                <a:cs typeface="Consolas" panose="020B0609020204030204" pitchFamily="49" charset="0"/>
              </a:rPr>
              <a:t>contains()</a:t>
            </a:r>
            <a:r>
              <a:rPr lang="en-US" sz="1600" dirty="0" smtClean="0"/>
              <a:t> and </a:t>
            </a:r>
            <a:r>
              <a:rPr lang="en-US" sz="1600" b="1" dirty="0" smtClean="0">
                <a:latin typeface="Consolas" panose="020B0609020204030204" pitchFamily="49" charset="0"/>
                <a:cs typeface="Consolas" panose="020B0609020204030204" pitchFamily="49" charset="0"/>
              </a:rPr>
              <a:t>remove()</a:t>
            </a:r>
            <a:r>
              <a:rPr lang="en-US" sz="1600" dirty="0" smtClean="0"/>
              <a:t> but it is also possible to apply it to </a:t>
            </a:r>
            <a:r>
              <a:rPr lang="en-US" sz="1600" dirty="0" smtClean="0">
                <a:latin typeface="Consolas" panose="020B0609020204030204" pitchFamily="49" charset="0"/>
                <a:cs typeface="Consolas" panose="020B0609020204030204" pitchFamily="49" charset="0"/>
              </a:rPr>
              <a:t>size()</a:t>
            </a:r>
            <a:r>
              <a:rPr lang="en-US" sz="1600" dirty="0" smtClean="0"/>
              <a:t> and maybe others.</a:t>
            </a:r>
            <a:endParaRPr lang="en-US" sz="1600" dirty="0"/>
          </a:p>
        </p:txBody>
      </p:sp>
      <p:sp>
        <p:nvSpPr>
          <p:cNvPr id="2" name="Title 1"/>
          <p:cNvSpPr>
            <a:spLocks noGrp="1"/>
          </p:cNvSpPr>
          <p:nvPr>
            <p:ph type="title"/>
          </p:nvPr>
        </p:nvSpPr>
        <p:spPr/>
        <p:txBody>
          <a:bodyPr>
            <a:normAutofit fontScale="90000"/>
          </a:bodyPr>
          <a:lstStyle/>
          <a:p>
            <a:r>
              <a:rPr lang="en-US" dirty="0" smtClean="0"/>
              <a:t>CLQ with relaxed traversals</a:t>
            </a:r>
            <a:br>
              <a:rPr lang="en-US" dirty="0" smtClean="0"/>
            </a:br>
            <a:r>
              <a:rPr lang="en-US" dirty="0" smtClean="0"/>
              <a:t>Changes in </a:t>
            </a:r>
            <a:r>
              <a:rPr lang="en-US" dirty="0" smtClean="0">
                <a:latin typeface="Consolas" panose="020B0609020204030204" pitchFamily="49" charset="0"/>
                <a:cs typeface="Consolas" panose="020B0609020204030204" pitchFamily="49" charset="0"/>
              </a:rPr>
              <a:t>Node</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1893683" y="4343400"/>
            <a:ext cx="7239000" cy="2308324"/>
          </a:xfrm>
          <a:prstGeom prst="rect">
            <a:avLst/>
          </a:prstGeom>
          <a:noFill/>
          <a:ln>
            <a:noFill/>
          </a:ln>
        </p:spPr>
        <p:txBody>
          <a:bodyPr wrap="square" rtlCol="0">
            <a:spAutoFit/>
          </a:bodyPr>
          <a:lstStyle/>
          <a:p>
            <a:r>
              <a:rPr lang="en-US" dirty="0" smtClean="0">
                <a:solidFill>
                  <a:srgbClr val="000000"/>
                </a:solidFill>
                <a:latin typeface="Consolas"/>
              </a:rPr>
              <a:t>E </a:t>
            </a:r>
            <a:r>
              <a:rPr lang="en-US" dirty="0" err="1">
                <a:solidFill>
                  <a:srgbClr val="000000"/>
                </a:solidFill>
                <a:latin typeface="Consolas"/>
              </a:rPr>
              <a:t>getRelaxedItem</a:t>
            </a:r>
            <a:r>
              <a:rPr lang="en-US" dirty="0">
                <a:solidFill>
                  <a:srgbClr val="000000"/>
                </a:solidFill>
                <a:latin typeface="Consolas"/>
              </a:rPr>
              <a:t>() </a:t>
            </a:r>
            <a:r>
              <a:rPr lang="en-US" dirty="0" smtClean="0">
                <a:solidFill>
                  <a:srgbClr val="000000"/>
                </a:solidFill>
                <a:latin typeface="Consolas"/>
              </a:rPr>
              <a:t>{</a:t>
            </a:r>
          </a:p>
          <a:p>
            <a:r>
              <a:rPr lang="en-US" dirty="0">
                <a:solidFill>
                  <a:srgbClr val="000000"/>
                </a:solidFill>
                <a:latin typeface="Consolas"/>
              </a:rPr>
              <a:t> </a:t>
            </a:r>
            <a:r>
              <a:rPr lang="en-US" dirty="0" smtClean="0">
                <a:solidFill>
                  <a:srgbClr val="000000"/>
                </a:solidFill>
                <a:latin typeface="Consolas"/>
              </a:rPr>
              <a:t>   E </a:t>
            </a:r>
            <a:r>
              <a:rPr lang="en-US" dirty="0" err="1">
                <a:solidFill>
                  <a:schemeClr val="accent6"/>
                </a:solidFill>
                <a:latin typeface="Consolas"/>
              </a:rPr>
              <a:t>localitem</a:t>
            </a:r>
            <a:r>
              <a:rPr lang="en-US" dirty="0" smtClean="0">
                <a:solidFill>
                  <a:srgbClr val="000000"/>
                </a:solidFill>
                <a:latin typeface="Consolas"/>
              </a:rPr>
              <a:t> = </a:t>
            </a:r>
            <a:r>
              <a:rPr lang="en-US" b="1" dirty="0">
                <a:solidFill>
                  <a:srgbClr val="000000"/>
                </a:solidFill>
                <a:latin typeface="Consolas"/>
              </a:rPr>
              <a:t>(E)</a:t>
            </a:r>
            <a:r>
              <a:rPr lang="en-US" b="1" i="1" dirty="0" err="1">
                <a:solidFill>
                  <a:srgbClr val="0000C0"/>
                </a:solidFill>
                <a:latin typeface="Consolas"/>
              </a:rPr>
              <a:t>UNSAFE</a:t>
            </a:r>
            <a:r>
              <a:rPr lang="en-US" b="1" i="1" dirty="0" err="1">
                <a:solidFill>
                  <a:srgbClr val="000000"/>
                </a:solidFill>
                <a:latin typeface="Consolas"/>
              </a:rPr>
              <a:t>.getObject</a:t>
            </a:r>
            <a:r>
              <a:rPr lang="en-US" b="1" i="1" dirty="0">
                <a:solidFill>
                  <a:srgbClr val="000000"/>
                </a:solidFill>
                <a:latin typeface="Consolas"/>
              </a:rPr>
              <a:t>(</a:t>
            </a:r>
            <a:r>
              <a:rPr lang="en-US" b="1" i="1" dirty="0">
                <a:solidFill>
                  <a:srgbClr val="7F0055"/>
                </a:solidFill>
                <a:latin typeface="Consolas"/>
              </a:rPr>
              <a:t>this</a:t>
            </a:r>
            <a:r>
              <a:rPr lang="en-US" b="1" i="1" dirty="0">
                <a:solidFill>
                  <a:srgbClr val="000000"/>
                </a:solidFill>
                <a:latin typeface="Consolas"/>
              </a:rPr>
              <a:t>, </a:t>
            </a:r>
            <a:r>
              <a:rPr lang="en-US" b="1" i="1" dirty="0" err="1">
                <a:solidFill>
                  <a:srgbClr val="0000C0"/>
                </a:solidFill>
                <a:latin typeface="Consolas"/>
              </a:rPr>
              <a:t>itemOffset</a:t>
            </a:r>
            <a:r>
              <a:rPr lang="en-US" b="1" i="1" dirty="0" smtClean="0">
                <a:solidFill>
                  <a:srgbClr val="000000"/>
                </a:solidFill>
                <a:latin typeface="Consolas"/>
              </a:rPr>
              <a:t>)</a:t>
            </a:r>
            <a:r>
              <a:rPr lang="en-US" b="1" dirty="0" smtClean="0">
                <a:solidFill>
                  <a:srgbClr val="000000"/>
                </a:solidFill>
                <a:latin typeface="Consolas"/>
              </a:rPr>
              <a:t>;</a:t>
            </a:r>
            <a:endParaRPr lang="en-US" dirty="0">
              <a:solidFill>
                <a:srgbClr val="000000"/>
              </a:solidFill>
              <a:latin typeface="Consolas"/>
            </a:endParaRPr>
          </a:p>
          <a:p>
            <a:r>
              <a:rPr lang="en-US" b="1" dirty="0" smtClean="0">
                <a:solidFill>
                  <a:srgbClr val="7F0055"/>
                </a:solidFill>
                <a:latin typeface="Consolas"/>
              </a:rPr>
              <a:t>    return</a:t>
            </a:r>
            <a:r>
              <a:rPr lang="en-US" b="1" dirty="0" smtClean="0">
                <a:solidFill>
                  <a:srgbClr val="000000"/>
                </a:solidFill>
                <a:highlight>
                  <a:srgbClr val="D4D4D4"/>
                </a:highlight>
                <a:latin typeface="Consolas"/>
              </a:rPr>
              <a:t> </a:t>
            </a:r>
            <a:r>
              <a:rPr lang="en-US" dirty="0" err="1">
                <a:solidFill>
                  <a:schemeClr val="accent6"/>
                </a:solidFill>
                <a:latin typeface="Consolas"/>
              </a:rPr>
              <a:t>localitem</a:t>
            </a:r>
            <a:r>
              <a:rPr lang="en-US" b="1" dirty="0">
                <a:solidFill>
                  <a:srgbClr val="000000"/>
                </a:solidFill>
                <a:latin typeface="Consolas"/>
              </a:rPr>
              <a:t> == </a:t>
            </a:r>
            <a:r>
              <a:rPr lang="en-US" b="1" dirty="0">
                <a:solidFill>
                  <a:srgbClr val="7F0055"/>
                </a:solidFill>
                <a:latin typeface="Consolas"/>
              </a:rPr>
              <a:t>null</a:t>
            </a:r>
            <a:r>
              <a:rPr lang="en-US" b="1" dirty="0">
                <a:solidFill>
                  <a:srgbClr val="000000"/>
                </a:solidFill>
                <a:latin typeface="Consolas"/>
              </a:rPr>
              <a:t> ? </a:t>
            </a:r>
            <a:r>
              <a:rPr lang="en-US" dirty="0">
                <a:solidFill>
                  <a:srgbClr val="0000C0"/>
                </a:solidFill>
                <a:latin typeface="Consolas"/>
              </a:rPr>
              <a:t>item</a:t>
            </a:r>
            <a:r>
              <a:rPr lang="en-US" b="1" dirty="0">
                <a:solidFill>
                  <a:srgbClr val="000000"/>
                </a:solidFill>
                <a:latin typeface="Consolas"/>
              </a:rPr>
              <a:t> : </a:t>
            </a:r>
            <a:r>
              <a:rPr lang="en-US" dirty="0" err="1">
                <a:solidFill>
                  <a:schemeClr val="accent6"/>
                </a:solidFill>
                <a:latin typeface="Consolas"/>
              </a:rPr>
              <a:t>localitem</a:t>
            </a:r>
            <a:r>
              <a:rPr lang="en-US" b="1" dirty="0">
                <a:solidFill>
                  <a:srgbClr val="000000"/>
                </a:solidFill>
                <a:latin typeface="Consolas"/>
              </a:rPr>
              <a:t>;</a:t>
            </a:r>
          </a:p>
          <a:p>
            <a:r>
              <a:rPr lang="en-US" dirty="0" smtClean="0">
                <a:solidFill>
                  <a:srgbClr val="000000"/>
                </a:solidFill>
                <a:latin typeface="Consolas"/>
              </a:rPr>
              <a:t>}</a:t>
            </a:r>
          </a:p>
          <a:p>
            <a:endParaRPr lang="en-US" dirty="0">
              <a:solidFill>
                <a:srgbClr val="000000"/>
              </a:solidFill>
              <a:latin typeface="Consolas"/>
            </a:endParaRPr>
          </a:p>
          <a:p>
            <a:r>
              <a:rPr lang="en-US" dirty="0" smtClean="0">
                <a:solidFill>
                  <a:srgbClr val="000000"/>
                </a:solidFill>
                <a:latin typeface="Consolas"/>
              </a:rPr>
              <a:t>Node&lt;E</a:t>
            </a:r>
            <a:r>
              <a:rPr lang="en-US" dirty="0">
                <a:solidFill>
                  <a:srgbClr val="000000"/>
                </a:solidFill>
                <a:latin typeface="Consolas"/>
              </a:rPr>
              <a:t>&gt; </a:t>
            </a:r>
            <a:r>
              <a:rPr lang="en-US" dirty="0" err="1">
                <a:solidFill>
                  <a:srgbClr val="000000"/>
                </a:solidFill>
                <a:latin typeface="Consolas"/>
              </a:rPr>
              <a:t>getRelaxedNext</a:t>
            </a:r>
            <a:r>
              <a:rPr lang="en-US" dirty="0">
                <a:solidFill>
                  <a:srgbClr val="000000"/>
                </a:solidFill>
                <a:latin typeface="Consolas"/>
              </a:rPr>
              <a:t>() {</a:t>
            </a:r>
          </a:p>
          <a:p>
            <a:r>
              <a:rPr lang="en-US" dirty="0" smtClean="0">
                <a:solidFill>
                  <a:srgbClr val="000000"/>
                </a:solidFill>
                <a:latin typeface="Consolas"/>
              </a:rPr>
              <a:t>    </a:t>
            </a:r>
            <a:r>
              <a:rPr lang="en-US" b="1" dirty="0" smtClean="0">
                <a:solidFill>
                  <a:srgbClr val="7F0055"/>
                </a:solidFill>
                <a:latin typeface="Consolas"/>
              </a:rPr>
              <a:t>return</a:t>
            </a:r>
            <a:r>
              <a:rPr lang="en-US" b="1" dirty="0" smtClean="0">
                <a:solidFill>
                  <a:srgbClr val="000000"/>
                </a:solidFill>
                <a:latin typeface="Consolas"/>
              </a:rPr>
              <a:t> </a:t>
            </a:r>
            <a:r>
              <a:rPr lang="en-US" b="1" dirty="0">
                <a:solidFill>
                  <a:srgbClr val="000000"/>
                </a:solidFill>
                <a:latin typeface="Consolas"/>
              </a:rPr>
              <a:t>(Node&lt;E&gt;)</a:t>
            </a:r>
            <a:r>
              <a:rPr lang="en-US" b="1" i="1" dirty="0" err="1">
                <a:solidFill>
                  <a:srgbClr val="0000C0"/>
                </a:solidFill>
                <a:latin typeface="Consolas"/>
              </a:rPr>
              <a:t>UNSAFE</a:t>
            </a:r>
            <a:r>
              <a:rPr lang="en-US" b="1" i="1" dirty="0" err="1">
                <a:solidFill>
                  <a:srgbClr val="000000"/>
                </a:solidFill>
                <a:latin typeface="Consolas"/>
              </a:rPr>
              <a:t>.getObject</a:t>
            </a:r>
            <a:r>
              <a:rPr lang="en-US" b="1" i="1" dirty="0">
                <a:solidFill>
                  <a:srgbClr val="000000"/>
                </a:solidFill>
                <a:latin typeface="Consolas"/>
              </a:rPr>
              <a:t>(</a:t>
            </a:r>
            <a:r>
              <a:rPr lang="en-US" b="1" i="1" dirty="0">
                <a:solidFill>
                  <a:srgbClr val="7F0055"/>
                </a:solidFill>
                <a:latin typeface="Consolas"/>
              </a:rPr>
              <a:t>this</a:t>
            </a:r>
            <a:r>
              <a:rPr lang="en-US" b="1" i="1" dirty="0">
                <a:solidFill>
                  <a:srgbClr val="000000"/>
                </a:solidFill>
                <a:latin typeface="Consolas"/>
              </a:rPr>
              <a:t>, </a:t>
            </a:r>
            <a:r>
              <a:rPr lang="en-US" b="1" i="1" dirty="0" err="1">
                <a:solidFill>
                  <a:srgbClr val="0000C0"/>
                </a:solidFill>
                <a:latin typeface="Consolas"/>
              </a:rPr>
              <a:t>nextOffset</a:t>
            </a:r>
            <a:r>
              <a:rPr lang="en-US" b="1" i="1" dirty="0">
                <a:solidFill>
                  <a:srgbClr val="000000"/>
                </a:solidFill>
                <a:latin typeface="Consolas"/>
              </a:rPr>
              <a:t>);</a:t>
            </a:r>
          </a:p>
          <a:p>
            <a:r>
              <a:rPr lang="en-US" dirty="0" smtClean="0">
                <a:solidFill>
                  <a:srgbClr val="000000"/>
                </a:solidFill>
                <a:latin typeface="Consolas"/>
              </a:rPr>
              <a:t>}</a:t>
            </a:r>
            <a:endParaRPr lang="en-US" dirty="0">
              <a:latin typeface="Consolas"/>
            </a:endParaRPr>
          </a:p>
        </p:txBody>
      </p:sp>
    </p:spTree>
    <p:extLst>
      <p:ext uri="{BB962C8B-B14F-4D97-AF65-F5344CB8AC3E}">
        <p14:creationId xmlns:p14="http://schemas.microsoft.com/office/powerpoint/2010/main" val="1247316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4055</TotalTime>
  <Words>3004</Words>
  <Application>Microsoft Office PowerPoint</Application>
  <PresentationFormat>On-screen Show (4:3)</PresentationFormat>
  <Paragraphs>500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Relaxed traversals in ConcurrentLinkedQueue</vt:lpstr>
      <vt:lpstr>Recommended prior knowledge</vt:lpstr>
      <vt:lpstr>java.util.concurrent. ConcurrentLinkedQueue</vt:lpstr>
      <vt:lpstr>CLLElectedUnlink What is it?</vt:lpstr>
      <vt:lpstr>CLLElectedUnlink Performance plots on x86</vt:lpstr>
      <vt:lpstr>CLLElectedUnlink Performance plots on PowerPC (8 cores)</vt:lpstr>
      <vt:lpstr>CLLElectedUnlink Performance plots on PowerPC (176 VPC)</vt:lpstr>
      <vt:lpstr>Can we change ConcurrentLinkedQueue to use relaxed list traversal?</vt:lpstr>
      <vt:lpstr>CLQ with relaxed traversals Changes in Node</vt:lpstr>
      <vt:lpstr>State machine for item</vt:lpstr>
      <vt:lpstr>State machine for item and relaxed loads when searching for item Z</vt:lpstr>
      <vt:lpstr>State machine for next</vt:lpstr>
      <vt:lpstr>CLQRelaxed succRelaxed()</vt:lpstr>
      <vt:lpstr>CLQRelaxed contains()</vt:lpstr>
      <vt:lpstr>CLQRelaxed remove()</vt:lpstr>
      <vt:lpstr>CLQRelaxed Progress Conditions and Consistency Model</vt:lpstr>
      <vt:lpstr>CLQRelaxed Out-Of-Thin-Air</vt:lpstr>
      <vt:lpstr>CLQRelaxed Performance plots – x86</vt:lpstr>
      <vt:lpstr>CLQRelaxed Performance plots – PowerPC 8</vt:lpstr>
      <vt:lpstr>CLQRelaxed Performance plots – PowerPC 176</vt:lpstr>
      <vt:lpstr>Summary</vt:lpstr>
      <vt:lpstr>END</vt:lpstr>
      <vt:lpstr>Backup slides</vt:lpstr>
      <vt:lpstr>CLQRelaxed Ops/sec for 176 VPC PowerPC</vt:lpstr>
      <vt:lpstr>CLQRelaxed Ops/sec for 176 VPC PowerPC</vt:lpstr>
      <vt:lpstr>Relaxed atomics</vt:lpstr>
      <vt:lpstr>Why do we need an acquire-load when item is null?                  (1/2)</vt:lpstr>
      <vt:lpstr>Why do we need an acquire-load when item is null?                  (2/2)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Relaxed traversals in ConcurrentLinkedQueue</dc:title>
  <dc:creator>Pedro Ramalhete (pramalhe)</dc:creator>
  <cp:lastModifiedBy>Pedro Ramalhete (pramalhe)</cp:lastModifiedBy>
  <cp:revision>223</cp:revision>
  <dcterms:created xsi:type="dcterms:W3CDTF">2006-08-16T00:00:00Z</dcterms:created>
  <dcterms:modified xsi:type="dcterms:W3CDTF">2014-11-09T23:28:41Z</dcterms:modified>
</cp:coreProperties>
</file>