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ramalhe\Desktop\Concurrency\DCLCRelax\DCLCRelax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ramalhe\Desktop\Concurrency\DCLCRelax\DCLCRelax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ramalhe\Desktop\Concurrency\DCLCRelax\DCLCRelax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ramalhe\Desktop\Concurrency\DCLCRelax\DCLCRelax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ramalhe\Desktop\Concurrency\DCLCRelax\DCLCRelax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ramalhe\Desktop\Concurrency\DCLCRelax\DCLCRelax.xlsx" TargetMode="External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Intel i7 4 cores </a:t>
            </a:r>
          </a:p>
          <a:p>
            <a:pPr>
              <a:defRPr/>
            </a:pPr>
            <a:r>
              <a:rPr lang="en-US"/>
              <a:t>Mixed Readers and Writers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Intel!$B$4</c:f>
              <c:strCache>
                <c:ptCount val="1"/>
                <c:pt idx="0">
                  <c:v>DCLC</c:v>
                </c:pt>
              </c:strCache>
            </c:strRef>
          </c:tx>
          <c:xVal>
            <c:numRef>
              <c:f>Intel!$A$5:$A$10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16</c:v>
                </c:pt>
              </c:numCache>
            </c:numRef>
          </c:xVal>
          <c:yVal>
            <c:numRef>
              <c:f>Intel!$B$5:$B$10</c:f>
              <c:numCache>
                <c:formatCode>General</c:formatCode>
                <c:ptCount val="6"/>
                <c:pt idx="0">
                  <c:v>0</c:v>
                </c:pt>
                <c:pt idx="1">
                  <c:v>12275</c:v>
                </c:pt>
                <c:pt idx="2">
                  <c:v>18232</c:v>
                </c:pt>
                <c:pt idx="3">
                  <c:v>20631</c:v>
                </c:pt>
                <c:pt idx="4">
                  <c:v>21722</c:v>
                </c:pt>
                <c:pt idx="5">
                  <c:v>20153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Intel!$C$4</c:f>
              <c:strCache>
                <c:ptCount val="1"/>
                <c:pt idx="0">
                  <c:v>DCLCRelax</c:v>
                </c:pt>
              </c:strCache>
            </c:strRef>
          </c:tx>
          <c:xVal>
            <c:numRef>
              <c:f>Intel!$A$5:$A$10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16</c:v>
                </c:pt>
              </c:numCache>
            </c:numRef>
          </c:xVal>
          <c:yVal>
            <c:numRef>
              <c:f>Intel!$C$5:$C$10</c:f>
              <c:numCache>
                <c:formatCode>General</c:formatCode>
                <c:ptCount val="6"/>
                <c:pt idx="0">
                  <c:v>0</c:v>
                </c:pt>
                <c:pt idx="1">
                  <c:v>17921</c:v>
                </c:pt>
                <c:pt idx="2">
                  <c:v>20634</c:v>
                </c:pt>
                <c:pt idx="3">
                  <c:v>29751</c:v>
                </c:pt>
                <c:pt idx="4">
                  <c:v>17750</c:v>
                </c:pt>
                <c:pt idx="5">
                  <c:v>31345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773760"/>
        <c:axId val="90792704"/>
      </c:scatterChart>
      <c:valAx>
        <c:axId val="112773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0792704"/>
        <c:crosses val="autoZero"/>
        <c:crossBetween val="midCat"/>
      </c:valAx>
      <c:valAx>
        <c:axId val="907927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sum() per ms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27737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"/>
          <c:y val="0.15823627515310587"/>
          <c:w val="0.37847222222222221"/>
          <c:h val="9.836204068241472E-2"/>
        </c:manualLayout>
      </c:layout>
      <c:overlay val="1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Intel i7 4 cores Single Reader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Intel!$B$17</c:f>
              <c:strCache>
                <c:ptCount val="1"/>
                <c:pt idx="0">
                  <c:v>DCLC</c:v>
                </c:pt>
              </c:strCache>
            </c:strRef>
          </c:tx>
          <c:xVal>
            <c:numRef>
              <c:f>Intel!$A$18:$A$23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16</c:v>
                </c:pt>
              </c:numCache>
            </c:numRef>
          </c:xVal>
          <c:yVal>
            <c:numRef>
              <c:f>Intel!$B$18:$B$23</c:f>
              <c:numCache>
                <c:formatCode>General</c:formatCode>
                <c:ptCount val="6"/>
                <c:pt idx="0">
                  <c:v>31733</c:v>
                </c:pt>
                <c:pt idx="1">
                  <c:v>18531</c:v>
                </c:pt>
                <c:pt idx="2">
                  <c:v>8401</c:v>
                </c:pt>
                <c:pt idx="3">
                  <c:v>6532</c:v>
                </c:pt>
                <c:pt idx="4">
                  <c:v>5080</c:v>
                </c:pt>
                <c:pt idx="5">
                  <c:v>1220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Intel!$C$17</c:f>
              <c:strCache>
                <c:ptCount val="1"/>
                <c:pt idx="0">
                  <c:v>DCLCRelax</c:v>
                </c:pt>
              </c:strCache>
            </c:strRef>
          </c:tx>
          <c:xVal>
            <c:numRef>
              <c:f>Intel!$A$18:$A$23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16</c:v>
                </c:pt>
              </c:numCache>
            </c:numRef>
          </c:xVal>
          <c:yVal>
            <c:numRef>
              <c:f>Intel!$C$18:$C$23</c:f>
              <c:numCache>
                <c:formatCode>General</c:formatCode>
                <c:ptCount val="6"/>
                <c:pt idx="0">
                  <c:v>59625</c:v>
                </c:pt>
                <c:pt idx="1">
                  <c:v>19422</c:v>
                </c:pt>
                <c:pt idx="2">
                  <c:v>12153</c:v>
                </c:pt>
                <c:pt idx="3">
                  <c:v>8416</c:v>
                </c:pt>
                <c:pt idx="4">
                  <c:v>5726</c:v>
                </c:pt>
                <c:pt idx="5">
                  <c:v>2194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34816"/>
        <c:axId val="52436992"/>
      </c:scatterChart>
      <c:valAx>
        <c:axId val="52434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52436992"/>
        <c:crosses val="autoZero"/>
        <c:crossBetween val="midCat"/>
      </c:valAx>
      <c:valAx>
        <c:axId val="524369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sum() per ms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5243481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"/>
          <c:y val="0.14781960848643919"/>
          <c:w val="0.3840277777777778"/>
          <c:h val="0.16086213181685621"/>
        </c:manualLayout>
      </c:layout>
      <c:overlay val="1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Opteron 32 cores </a:t>
            </a:r>
          </a:p>
          <a:p>
            <a:pPr>
              <a:defRPr/>
            </a:pPr>
            <a:r>
              <a:rPr lang="en-US"/>
              <a:t>Mixed Readers and Writers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Opteron32!$B$4</c:f>
              <c:strCache>
                <c:ptCount val="1"/>
                <c:pt idx="0">
                  <c:v>DCLC</c:v>
                </c:pt>
              </c:strCache>
            </c:strRef>
          </c:tx>
          <c:xVal>
            <c:numRef>
              <c:f>Opteron32!$A$5:$A$12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32</c:v>
                </c:pt>
                <c:pt idx="7">
                  <c:v>64</c:v>
                </c:pt>
              </c:numCache>
            </c:numRef>
          </c:xVal>
          <c:yVal>
            <c:numRef>
              <c:f>Opteron32!$B$5:$B$12</c:f>
              <c:numCache>
                <c:formatCode>General</c:formatCode>
                <c:ptCount val="8"/>
                <c:pt idx="0">
                  <c:v>0</c:v>
                </c:pt>
                <c:pt idx="1">
                  <c:v>3096</c:v>
                </c:pt>
                <c:pt idx="2">
                  <c:v>3959</c:v>
                </c:pt>
                <c:pt idx="3">
                  <c:v>4426</c:v>
                </c:pt>
                <c:pt idx="4">
                  <c:v>4332</c:v>
                </c:pt>
                <c:pt idx="5">
                  <c:v>4379</c:v>
                </c:pt>
                <c:pt idx="6">
                  <c:v>5036</c:v>
                </c:pt>
                <c:pt idx="7">
                  <c:v>4774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Opteron32!$C$4</c:f>
              <c:strCache>
                <c:ptCount val="1"/>
                <c:pt idx="0">
                  <c:v>DCLCRelax</c:v>
                </c:pt>
              </c:strCache>
            </c:strRef>
          </c:tx>
          <c:xVal>
            <c:numRef>
              <c:f>Opteron32!$A$5:$A$12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32</c:v>
                </c:pt>
                <c:pt idx="7">
                  <c:v>64</c:v>
                </c:pt>
              </c:numCache>
            </c:numRef>
          </c:xVal>
          <c:yVal>
            <c:numRef>
              <c:f>Opteron32!$C$5:$C$12</c:f>
              <c:numCache>
                <c:formatCode>General</c:formatCode>
                <c:ptCount val="8"/>
                <c:pt idx="0">
                  <c:v>0</c:v>
                </c:pt>
                <c:pt idx="1">
                  <c:v>5839</c:v>
                </c:pt>
                <c:pt idx="2">
                  <c:v>4937</c:v>
                </c:pt>
                <c:pt idx="3">
                  <c:v>6170</c:v>
                </c:pt>
                <c:pt idx="4">
                  <c:v>4938</c:v>
                </c:pt>
                <c:pt idx="5">
                  <c:v>4904</c:v>
                </c:pt>
                <c:pt idx="6">
                  <c:v>4845</c:v>
                </c:pt>
                <c:pt idx="7">
                  <c:v>5203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75776"/>
        <c:axId val="52490240"/>
      </c:scatterChart>
      <c:valAx>
        <c:axId val="52475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52490240"/>
        <c:crosses val="autoZero"/>
        <c:crossBetween val="midCat"/>
      </c:valAx>
      <c:valAx>
        <c:axId val="524902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sum() per ms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5247577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5833333333333335"/>
          <c:y val="0.56101405293088369"/>
          <c:w val="0.3840277777777778"/>
          <c:h val="0.16086213181685621"/>
        </c:manualLayout>
      </c:layout>
      <c:overlay val="1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Opteron 32 cores Single Reader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Opteron32!$B$17</c:f>
              <c:strCache>
                <c:ptCount val="1"/>
                <c:pt idx="0">
                  <c:v>DCLC</c:v>
                </c:pt>
              </c:strCache>
            </c:strRef>
          </c:tx>
          <c:xVal>
            <c:numRef>
              <c:f>Opteron32!$A$18:$A$25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32</c:v>
                </c:pt>
                <c:pt idx="7">
                  <c:v>64</c:v>
                </c:pt>
              </c:numCache>
            </c:numRef>
          </c:xVal>
          <c:yVal>
            <c:numRef>
              <c:f>Opteron32!$B$18:$B$25</c:f>
              <c:numCache>
                <c:formatCode>General</c:formatCode>
                <c:ptCount val="8"/>
                <c:pt idx="0">
                  <c:v>4217</c:v>
                </c:pt>
                <c:pt idx="1">
                  <c:v>3156</c:v>
                </c:pt>
                <c:pt idx="2">
                  <c:v>1775</c:v>
                </c:pt>
                <c:pt idx="3">
                  <c:v>1216</c:v>
                </c:pt>
                <c:pt idx="4">
                  <c:v>506</c:v>
                </c:pt>
                <c:pt idx="5">
                  <c:v>440</c:v>
                </c:pt>
                <c:pt idx="6">
                  <c:v>359</c:v>
                </c:pt>
                <c:pt idx="7">
                  <c:v>426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Opteron32!$C$17</c:f>
              <c:strCache>
                <c:ptCount val="1"/>
                <c:pt idx="0">
                  <c:v>DCLCRelax</c:v>
                </c:pt>
              </c:strCache>
            </c:strRef>
          </c:tx>
          <c:xVal>
            <c:numRef>
              <c:f>Opteron32!$A$18:$A$25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32</c:v>
                </c:pt>
                <c:pt idx="7">
                  <c:v>64</c:v>
                </c:pt>
              </c:numCache>
            </c:numRef>
          </c:xVal>
          <c:yVal>
            <c:numRef>
              <c:f>Opteron32!$C$18:$C$25</c:f>
              <c:numCache>
                <c:formatCode>General</c:formatCode>
                <c:ptCount val="8"/>
                <c:pt idx="0">
                  <c:v>12659</c:v>
                </c:pt>
                <c:pt idx="1">
                  <c:v>6001</c:v>
                </c:pt>
                <c:pt idx="2">
                  <c:v>3699</c:v>
                </c:pt>
                <c:pt idx="3">
                  <c:v>2062</c:v>
                </c:pt>
                <c:pt idx="4">
                  <c:v>758</c:v>
                </c:pt>
                <c:pt idx="5">
                  <c:v>1209</c:v>
                </c:pt>
                <c:pt idx="6">
                  <c:v>1046</c:v>
                </c:pt>
                <c:pt idx="7">
                  <c:v>67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495168"/>
        <c:axId val="81497088"/>
      </c:scatterChart>
      <c:valAx>
        <c:axId val="81495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1497088"/>
        <c:crosses val="autoZero"/>
        <c:crossBetween val="midCat"/>
      </c:valAx>
      <c:valAx>
        <c:axId val="814970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sum() per ms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149516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"/>
          <c:y val="0.14781960848643919"/>
          <c:w val="0.3840277777777778"/>
          <c:h val="0.16086213181685621"/>
        </c:manualLayout>
      </c:layout>
      <c:overlay val="1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PowerPC 8S </a:t>
            </a:r>
          </a:p>
          <a:p>
            <a:pPr>
              <a:defRPr/>
            </a:pPr>
            <a:r>
              <a:rPr lang="en-US"/>
              <a:t>Mixed Readers and Writers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'PowerPC 8S'!$B$4</c:f>
              <c:strCache>
                <c:ptCount val="1"/>
                <c:pt idx="0">
                  <c:v>DCLC</c:v>
                </c:pt>
              </c:strCache>
            </c:strRef>
          </c:tx>
          <c:xVal>
            <c:numRef>
              <c:f>'PowerPC 8S'!$A$5:$A$10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16</c:v>
                </c:pt>
              </c:numCache>
            </c:numRef>
          </c:xVal>
          <c:yVal>
            <c:numRef>
              <c:f>'PowerPC 8S'!$B$5:$B$10</c:f>
              <c:numCache>
                <c:formatCode>General</c:formatCode>
                <c:ptCount val="6"/>
                <c:pt idx="0">
                  <c:v>0</c:v>
                </c:pt>
                <c:pt idx="1">
                  <c:v>24</c:v>
                </c:pt>
                <c:pt idx="2">
                  <c:v>30</c:v>
                </c:pt>
                <c:pt idx="3">
                  <c:v>29</c:v>
                </c:pt>
                <c:pt idx="4">
                  <c:v>29</c:v>
                </c:pt>
                <c:pt idx="5">
                  <c:v>30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'PowerPC 8S'!$C$4</c:f>
              <c:strCache>
                <c:ptCount val="1"/>
                <c:pt idx="0">
                  <c:v>DCLCRelax</c:v>
                </c:pt>
              </c:strCache>
            </c:strRef>
          </c:tx>
          <c:xVal>
            <c:numRef>
              <c:f>'PowerPC 8S'!$A$5:$A$10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16</c:v>
                </c:pt>
              </c:numCache>
            </c:numRef>
          </c:xVal>
          <c:yVal>
            <c:numRef>
              <c:f>'PowerPC 8S'!$C$5:$C$10</c:f>
              <c:numCache>
                <c:formatCode>General</c:formatCode>
                <c:ptCount val="6"/>
                <c:pt idx="0">
                  <c:v>0</c:v>
                </c:pt>
                <c:pt idx="1">
                  <c:v>332</c:v>
                </c:pt>
                <c:pt idx="2">
                  <c:v>418</c:v>
                </c:pt>
                <c:pt idx="3">
                  <c:v>423</c:v>
                </c:pt>
                <c:pt idx="4">
                  <c:v>405</c:v>
                </c:pt>
                <c:pt idx="5">
                  <c:v>456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798272"/>
        <c:axId val="81800192"/>
      </c:scatterChart>
      <c:valAx>
        <c:axId val="81798272"/>
        <c:scaling>
          <c:orientation val="minMax"/>
          <c:max val="16"/>
          <c:min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1800192"/>
        <c:crosses val="autoZero"/>
        <c:crossBetween val="midCat"/>
      </c:valAx>
      <c:valAx>
        <c:axId val="818001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sum() per ms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179827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6388888888888888"/>
          <c:y val="0.33879183070866142"/>
          <c:w val="0.3840277777777778"/>
          <c:h val="0.16086213181685621"/>
        </c:manualLayout>
      </c:layout>
      <c:overlay val="1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PowerPC 8S Single Reader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'PowerPC 8S'!$B$17</c:f>
              <c:strCache>
                <c:ptCount val="1"/>
                <c:pt idx="0">
                  <c:v>DCLC</c:v>
                </c:pt>
              </c:strCache>
            </c:strRef>
          </c:tx>
          <c:xVal>
            <c:numRef>
              <c:f>'PowerPC 8S'!$A$18:$A$23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16</c:v>
                </c:pt>
              </c:numCache>
            </c:numRef>
          </c:xVal>
          <c:yVal>
            <c:numRef>
              <c:f>'PowerPC 8S'!$B$18:$B$23</c:f>
              <c:numCache>
                <c:formatCode>General</c:formatCode>
                <c:ptCount val="6"/>
                <c:pt idx="0">
                  <c:v>33</c:v>
                </c:pt>
                <c:pt idx="1">
                  <c:v>24</c:v>
                </c:pt>
                <c:pt idx="2">
                  <c:v>14</c:v>
                </c:pt>
                <c:pt idx="3">
                  <c:v>10</c:v>
                </c:pt>
                <c:pt idx="4">
                  <c:v>7</c:v>
                </c:pt>
                <c:pt idx="5">
                  <c:v>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'PowerPC 8S'!$C$17</c:f>
              <c:strCache>
                <c:ptCount val="1"/>
                <c:pt idx="0">
                  <c:v>DCLCRelax</c:v>
                </c:pt>
              </c:strCache>
            </c:strRef>
          </c:tx>
          <c:xVal>
            <c:numRef>
              <c:f>'PowerPC 8S'!$A$18:$A$23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16</c:v>
                </c:pt>
              </c:numCache>
            </c:numRef>
          </c:xVal>
          <c:yVal>
            <c:numRef>
              <c:f>'PowerPC 8S'!$C$18:$C$23</c:f>
              <c:numCache>
                <c:formatCode>General</c:formatCode>
                <c:ptCount val="6"/>
                <c:pt idx="0">
                  <c:v>429</c:v>
                </c:pt>
                <c:pt idx="1">
                  <c:v>332</c:v>
                </c:pt>
                <c:pt idx="2">
                  <c:v>199</c:v>
                </c:pt>
                <c:pt idx="3">
                  <c:v>140</c:v>
                </c:pt>
                <c:pt idx="4">
                  <c:v>96</c:v>
                </c:pt>
                <c:pt idx="5">
                  <c:v>109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842560"/>
        <c:axId val="81844480"/>
      </c:scatterChart>
      <c:valAx>
        <c:axId val="81842560"/>
        <c:scaling>
          <c:orientation val="minMax"/>
          <c:max val="16"/>
          <c:min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1844480"/>
        <c:crosses val="autoZero"/>
        <c:crossBetween val="midCat"/>
      </c:valAx>
      <c:valAx>
        <c:axId val="818444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sum() per ms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18425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8611111111111114"/>
          <c:y val="0.14666229221347335"/>
          <c:w val="0.4"/>
          <c:h val="0.17186625109361331"/>
        </c:manualLayout>
      </c:layout>
      <c:overlay val="1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malhe/ConcurrencyFreaks/tree/master/Java/com/concurrencyfreaks/counter" TargetMode="External"/><Relationship Id="rId2" Type="http://schemas.openxmlformats.org/officeDocument/2006/relationships/hyperlink" Target="https://github.com/pramalhe/ConcurrencyFreaks/tree/master/Present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runabove.com/" TargetMode="External"/><Relationship Id="rId4" Type="http://schemas.openxmlformats.org/officeDocument/2006/relationships/hyperlink" Target="https://github.com/pramalhe/ConcurrencyFreaks/blob/master/Java/com/concurrencyfreaks/counter/TestCounters.java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penjdk.java.net/jeps/17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malhe/ConcurrencyFreaks/blob/master/Java/com/concurrencyfreaks/counter/TestCounters.java" TargetMode="External"/><Relationship Id="rId2" Type="http://schemas.openxmlformats.org/officeDocument/2006/relationships/hyperlink" Target="https://github.com/pramalhe/ConcurrencyFreaks/blob/master/Java/com/concurrencyfreaks/counter/DistributedCacheLineCounterRelax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Reducing acquire-loads on list/array-based </a:t>
            </a:r>
            <a:r>
              <a:rPr lang="en-US" dirty="0" err="1" smtClean="0"/>
              <a:t>ReadIndicators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Pedro </a:t>
            </a:r>
            <a:r>
              <a:rPr lang="en-US" sz="2400" dirty="0" err="1" smtClean="0"/>
              <a:t>Ramalhete</a:t>
            </a:r>
            <a:endParaRPr lang="en-US" sz="2400" dirty="0" smtClean="0"/>
          </a:p>
          <a:p>
            <a:pPr algn="l"/>
            <a:r>
              <a:rPr lang="en-US" sz="2400" dirty="0" err="1" smtClean="0"/>
              <a:t>Andreia</a:t>
            </a:r>
            <a:r>
              <a:rPr lang="en-US" sz="2400" dirty="0" smtClean="0"/>
              <a:t> </a:t>
            </a:r>
            <a:r>
              <a:rPr lang="en-US" sz="2400" dirty="0" err="1" smtClean="0"/>
              <a:t>Correia</a:t>
            </a: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r>
              <a:rPr lang="en-US" sz="1600" dirty="0" smtClean="0"/>
              <a:t>December 2014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17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DCLCRelax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Results on AMD Opteron 32 cores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27506"/>
              </p:ext>
            </p:extLst>
          </p:nvPr>
        </p:nvGraphicFramePr>
        <p:xfrm>
          <a:off x="0" y="16764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336940"/>
              </p:ext>
            </p:extLst>
          </p:nvPr>
        </p:nvGraphicFramePr>
        <p:xfrm>
          <a:off x="4572000" y="22860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63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DCLCRelax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Results on PowerPC 8 cores </a:t>
            </a:r>
            <a:r>
              <a:rPr lang="en-US" dirty="0" err="1" smtClean="0"/>
              <a:t>RunAbove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781165"/>
              </p:ext>
            </p:extLst>
          </p:nvPr>
        </p:nvGraphicFramePr>
        <p:xfrm>
          <a:off x="0" y="18288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265387"/>
              </p:ext>
            </p:extLst>
          </p:nvPr>
        </p:nvGraphicFramePr>
        <p:xfrm>
          <a:off x="4572000" y="20574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44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This </a:t>
            </a:r>
            <a:r>
              <a:rPr lang="en-US" sz="1800" dirty="0"/>
              <a:t>presentation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github.com/pramalhe/ConcurrencyFreaks/tree/master/Presentations</a:t>
            </a:r>
            <a:endParaRPr lang="en-US" sz="1800" dirty="0" smtClean="0"/>
          </a:p>
          <a:p>
            <a:r>
              <a:rPr lang="en-US" sz="1800" dirty="0" smtClean="0"/>
              <a:t>DCLC </a:t>
            </a:r>
            <a:r>
              <a:rPr lang="en-US" sz="1800" dirty="0" smtClean="0"/>
              <a:t>and Relaxed </a:t>
            </a:r>
            <a:r>
              <a:rPr lang="en-US" sz="1800" dirty="0"/>
              <a:t>DCLC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github.com/pramalhe/ConcurrencyFreaks/tree/master/Java/com/concurrencyfreaks/counter</a:t>
            </a:r>
            <a:endParaRPr lang="en-US" sz="1800" dirty="0" smtClean="0"/>
          </a:p>
          <a:p>
            <a:r>
              <a:rPr lang="en-US" sz="1800" dirty="0" err="1"/>
              <a:t>Microbenchmark</a:t>
            </a:r>
            <a:r>
              <a:rPr lang="en-US" sz="1800" dirty="0"/>
              <a:t> </a:t>
            </a: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github.com/pramalhe/ConcurrencyFreaks/blob/master/Java/com/concurrencyfreaks/counter/TestCounters.java</a:t>
            </a:r>
            <a:endParaRPr lang="en-US" sz="1800" dirty="0" smtClean="0"/>
          </a:p>
          <a:p>
            <a:r>
              <a:rPr lang="en-US" sz="1800" dirty="0" err="1" smtClean="0"/>
              <a:t>RunAbove</a:t>
            </a:r>
            <a:r>
              <a:rPr lang="en-US" sz="1800" dirty="0" smtClean="0"/>
              <a:t> cloud service with PowerPC instances </a:t>
            </a:r>
            <a:r>
              <a:rPr lang="en-US" sz="1800" dirty="0" smtClean="0">
                <a:hlinkClick r:id="rId5"/>
              </a:rPr>
              <a:t>https</a:t>
            </a:r>
            <a:r>
              <a:rPr lang="en-US" sz="1800" dirty="0">
                <a:hlinkClick r:id="rId5"/>
              </a:rPr>
              <a:t>://cloud.runabove.com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5577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LongAdder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Changes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64" y="1600201"/>
            <a:ext cx="8692836" cy="141059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As mentioned before, the same kind of optimization can be applied to Java’s </a:t>
            </a:r>
            <a:r>
              <a:rPr lang="en-US" sz="1600" dirty="0" err="1" smtClean="0"/>
              <a:t>LongAdder</a:t>
            </a:r>
            <a:r>
              <a:rPr lang="en-US" sz="1600" dirty="0" smtClean="0"/>
              <a:t>, namely, in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  <a:r>
              <a:rPr lang="en-US" sz="1600" dirty="0" smtClean="0"/>
              <a:t> method</a:t>
            </a:r>
          </a:p>
          <a:p>
            <a:r>
              <a:rPr lang="en-US" sz="1600" dirty="0" smtClean="0"/>
              <a:t>For some reason, there is no consistent performance improvement when using this technique in </a:t>
            </a:r>
            <a:r>
              <a:rPr lang="en-US" sz="1600" dirty="0" err="1" smtClean="0"/>
              <a:t>LongAdder</a:t>
            </a:r>
            <a:r>
              <a:rPr lang="en-US" sz="1600" dirty="0" smtClean="0"/>
              <a:t>. It could be due to the overhead of calling Unsafe, or just that it doesn’t give any benefit on </a:t>
            </a:r>
            <a:r>
              <a:rPr lang="en-US" sz="1600" dirty="0" err="1" smtClean="0"/>
              <a:t>ppc</a:t>
            </a:r>
            <a:r>
              <a:rPr lang="en-US" sz="1600" dirty="0" smtClean="0"/>
              <a:t>… we’re still trying to figure it out.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96490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long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sum()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Cell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cells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 Cell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long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sum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 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 'base' is volatile, this is the starting volatile load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sz="1400" b="1" dirty="0">
                <a:solidFill>
                  <a:srgbClr val="6A3E3E"/>
                </a:solidFill>
                <a:latin typeface="Consolas"/>
              </a:rPr>
              <a:t>as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nn-NO" sz="1400" b="1" dirty="0">
                <a:solidFill>
                  <a:srgbClr val="0000C0"/>
                </a:solidFill>
                <a:latin typeface="Consolas"/>
              </a:rPr>
              <a:t>length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; ++</a:t>
            </a:r>
            <a:r>
              <a:rPr lang="nn-NO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((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]) !=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sum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.getRelaxValue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UNSAFE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.loadFence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sum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22564" y="3010793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 This is added to the Cell class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long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getRelaxValue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UNSAFE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.getLong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valueOffset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 }        </a:t>
            </a:r>
          </a:p>
          <a:p>
            <a:endParaRPr lang="en-US" sz="1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54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ReadIndicators</a:t>
            </a:r>
            <a:r>
              <a:rPr lang="en-US" dirty="0" smtClean="0"/>
              <a:t> used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967516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optimizations we are going to discuss should be valid for any of the “scalable” </a:t>
            </a:r>
            <a:r>
              <a:rPr lang="en-US" sz="1600" dirty="0" err="1" smtClean="0"/>
              <a:t>ReadIndicators</a:t>
            </a:r>
            <a:r>
              <a:rPr lang="en-US" sz="1600" dirty="0" smtClean="0"/>
              <a:t>, i.e. </a:t>
            </a:r>
            <a:r>
              <a:rPr lang="en-US" sz="1600" dirty="0" err="1" smtClean="0"/>
              <a:t>LongAdder</a:t>
            </a:r>
            <a:r>
              <a:rPr lang="en-US" sz="1600" dirty="0" smtClean="0"/>
              <a:t>, </a:t>
            </a:r>
            <a:r>
              <a:rPr lang="en-US" sz="1600" dirty="0" err="1" smtClean="0"/>
              <a:t>LongAdderExt</a:t>
            </a:r>
            <a:r>
              <a:rPr lang="en-US" sz="1600" dirty="0" smtClean="0"/>
              <a:t>, Array of counters (DCLC), NUMA-aware array of counters, </a:t>
            </a:r>
            <a:r>
              <a:rPr lang="en-US" sz="1600" dirty="0" err="1" smtClean="0"/>
              <a:t>CLQ+Array+Finalizers</a:t>
            </a:r>
            <a:r>
              <a:rPr lang="en-US" sz="1600" dirty="0" smtClean="0"/>
              <a:t>, etc.</a:t>
            </a:r>
          </a:p>
          <a:p>
            <a:endParaRPr lang="en-US" sz="1600" dirty="0"/>
          </a:p>
          <a:p>
            <a:r>
              <a:rPr lang="en-US" sz="1600" dirty="0" smtClean="0"/>
              <a:t>In this example we’ll talk about the algorithm for C-RW-WP (Scalable </a:t>
            </a:r>
            <a:r>
              <a:rPr lang="en-US" sz="1600" dirty="0" err="1" smtClean="0"/>
              <a:t>RWLock</a:t>
            </a:r>
            <a:r>
              <a:rPr lang="en-US" sz="1600" dirty="0" smtClean="0"/>
              <a:t>) but it also applies to other algorithms, like for example the Left-Right pattern.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916" y="1600200"/>
            <a:ext cx="492566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5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C-RW-WP (Writer)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On the right side we can see the atomic operations that </a:t>
            </a:r>
            <a:r>
              <a:rPr lang="en-US" sz="1600" dirty="0" err="1" smtClean="0"/>
              <a:t>ReadIndr.isEmpty</a:t>
            </a:r>
            <a:r>
              <a:rPr lang="en-US" sz="1600" dirty="0" smtClean="0"/>
              <a:t>() does.</a:t>
            </a:r>
          </a:p>
          <a:p>
            <a:endParaRPr lang="en-US" sz="1600" dirty="0" smtClean="0"/>
          </a:p>
          <a:p>
            <a:r>
              <a:rPr lang="en-US" sz="1600" dirty="0" smtClean="0"/>
              <a:t>All operations are loads with acquires which means that they can not be re-ordered with each other.</a:t>
            </a:r>
          </a:p>
          <a:p>
            <a:endParaRPr lang="en-US" sz="1600" dirty="0" smtClean="0"/>
          </a:p>
          <a:p>
            <a:r>
              <a:rPr lang="en-US" sz="1600" dirty="0" smtClean="0"/>
              <a:t>The last load with acquire (on array[7]) prevents any code from being re-ordered from below to above, which means that there can be no code from the write-critical-section entering the </a:t>
            </a:r>
            <a:r>
              <a:rPr lang="en-US" sz="1600" dirty="0" err="1" smtClean="0"/>
              <a:t>isEmpty</a:t>
            </a:r>
            <a:r>
              <a:rPr lang="en-US" sz="1600" dirty="0" smtClean="0"/>
              <a:t>() method.</a:t>
            </a:r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648200" y="1638300"/>
            <a:ext cx="2362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load-acquire array[0]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2019300"/>
            <a:ext cx="2362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load-acquire array[1]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2400300"/>
            <a:ext cx="2362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load-acquire array[2]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200" y="2781300"/>
            <a:ext cx="2362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load-acquire array[3]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3124200"/>
            <a:ext cx="2362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load-acquire array[4]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3505200"/>
            <a:ext cx="2362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load-acquire array[5]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8200" y="3886200"/>
            <a:ext cx="2362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load-acquire array[6]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4267200"/>
            <a:ext cx="2362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load-acquire array[7]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3"/>
            <a:endCxn id="6" idx="3"/>
          </p:cNvCxnSpPr>
          <p:nvPr/>
        </p:nvCxnSpPr>
        <p:spPr>
          <a:xfrm>
            <a:off x="7010400" y="2133600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7162800" y="2136241"/>
            <a:ext cx="381000" cy="381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200" y="4648200"/>
            <a:ext cx="23622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load x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8200" y="5029200"/>
            <a:ext cx="23622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store 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56373" y="5410200"/>
            <a:ext cx="23622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load z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>
            <a:off x="7010400" y="4378859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7162800" y="4381500"/>
            <a:ext cx="381000" cy="381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077200" y="1638300"/>
            <a:ext cx="0" cy="2857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0400" y="2857988"/>
            <a:ext cx="2819400" cy="369332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ReadIndr.isEmpty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077200" y="4495800"/>
            <a:ext cx="0" cy="1905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30016" y="5638800"/>
            <a:ext cx="3035300" cy="646331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write-critical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-section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Curved Connector 29"/>
          <p:cNvCxnSpPr/>
          <p:nvPr/>
        </p:nvCxnSpPr>
        <p:spPr>
          <a:xfrm>
            <a:off x="7030016" y="4762500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7036366" y="5143500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C-RW-WP (Writer)</a:t>
            </a:r>
            <a:br>
              <a:rPr lang="en-US" dirty="0" smtClean="0"/>
            </a:br>
            <a:r>
              <a:rPr lang="en-US" dirty="0" smtClean="0"/>
              <a:t>Relaxed (does not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If we use relaxed loads in the middle of the </a:t>
            </a:r>
            <a:r>
              <a:rPr lang="en-US" sz="1600" dirty="0" err="1" smtClean="0"/>
              <a:t>isEmpty</a:t>
            </a:r>
            <a:r>
              <a:rPr lang="en-US" sz="1600" dirty="0" smtClean="0"/>
              <a:t>(), they can’t be re-ordered to be above the load-acquire of array[0], but they can be re-ordered to be below the load-acquire array[7], which would place them in the middle of the write-critical-section, which would be incorrect.</a:t>
            </a:r>
          </a:p>
          <a:p>
            <a:endParaRPr lang="en-US" sz="1600" dirty="0" smtClean="0"/>
          </a:p>
          <a:p>
            <a:r>
              <a:rPr lang="en-US" sz="1600" dirty="0" smtClean="0"/>
              <a:t>An example is that the relaxed load on array[6] is done after the regular store on y and by the time the load is done, it is indeed zero (empty) but it wasn’t so if it had been read before the load-acquire of array[7] (the load of array[6] was a speculative load) which means we no longer have mutual exclusion!</a:t>
            </a:r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648200" y="1638300"/>
            <a:ext cx="2362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load-acquire array[0]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2019300"/>
            <a:ext cx="2362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relaxed load array[1]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2400300"/>
            <a:ext cx="2362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relaxed load array[2]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200" y="2781300"/>
            <a:ext cx="2362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relaxed load array[3]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3124200"/>
            <a:ext cx="2362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elaxed load array[4]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3505200"/>
            <a:ext cx="2362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relaxed load array[5]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8200" y="3886200"/>
            <a:ext cx="2362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relaxed load array[6]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4267200"/>
            <a:ext cx="2362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load-acquire array[7]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4648200"/>
            <a:ext cx="23622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load x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8200" y="5029200"/>
            <a:ext cx="23622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store 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56373" y="5410200"/>
            <a:ext cx="23622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load z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>
            <a:off x="7010400" y="4378859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077200" y="1638300"/>
            <a:ext cx="0" cy="2857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0400" y="2857988"/>
            <a:ext cx="2819400" cy="369332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ReadIndr.isEmpty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077200" y="4495800"/>
            <a:ext cx="0" cy="1905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30016" y="5638800"/>
            <a:ext cx="3035300" cy="646331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write-critical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-section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Curved Connector 25"/>
          <p:cNvCxnSpPr/>
          <p:nvPr/>
        </p:nvCxnSpPr>
        <p:spPr>
          <a:xfrm>
            <a:off x="7019454" y="1752600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y 26"/>
          <p:cNvSpPr/>
          <p:nvPr/>
        </p:nvSpPr>
        <p:spPr>
          <a:xfrm>
            <a:off x="7171854" y="1755241"/>
            <a:ext cx="381000" cy="381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7171854" y="4381500"/>
            <a:ext cx="381000" cy="381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/>
          <p:nvPr/>
        </p:nvCxnSpPr>
        <p:spPr>
          <a:xfrm>
            <a:off x="7010400" y="3227320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7010400" y="2514600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>
            <a:off x="7032154" y="2886169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0" idx="3"/>
            <a:endCxn id="17" idx="3"/>
          </p:cNvCxnSpPr>
          <p:nvPr/>
        </p:nvCxnSpPr>
        <p:spPr>
          <a:xfrm>
            <a:off x="7010400" y="4000500"/>
            <a:ext cx="12700" cy="1143000"/>
          </a:xfrm>
          <a:prstGeom prst="curvedConnector3">
            <a:avLst>
              <a:gd name="adj1" fmla="val 6219803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9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C-RW-WP (Writer)</a:t>
            </a:r>
            <a:br>
              <a:rPr lang="en-US" dirty="0" smtClean="0"/>
            </a:br>
            <a:r>
              <a:rPr lang="en-US" dirty="0" smtClean="0"/>
              <a:t>Relaxed with </a:t>
            </a:r>
            <a:r>
              <a:rPr lang="en-US" dirty="0" smtClean="0"/>
              <a:t>release – C11/C++1x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If we add a release fence before the last load with acquire, we prevent the relaxed loads from descending, and the last load acquire prevents the regular code of the critical section to ascend</a:t>
            </a:r>
          </a:p>
          <a:p>
            <a:endParaRPr lang="en-US" sz="1600" dirty="0" smtClean="0"/>
          </a:p>
          <a:p>
            <a:r>
              <a:rPr lang="en-US" sz="1600" dirty="0" smtClean="0"/>
              <a:t>Notice that a release and an acquire fences can not be re-ordered with each other in the </a:t>
            </a:r>
            <a:r>
              <a:rPr lang="en-US" sz="1600" dirty="0" err="1" smtClean="0"/>
              <a:t>memory_order_seq_cst</a:t>
            </a:r>
            <a:r>
              <a:rPr lang="en-US" sz="1600" dirty="0" smtClean="0"/>
              <a:t> memory model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648200" y="1638300"/>
            <a:ext cx="2362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load-acquire array[0]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2019300"/>
            <a:ext cx="2362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relaxed load array[1]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2400300"/>
            <a:ext cx="2362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relaxed load array[2]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200" y="2781300"/>
            <a:ext cx="2362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relaxed load array[3]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3124200"/>
            <a:ext cx="2362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elaxed load array[4]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3505200"/>
            <a:ext cx="2362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relaxed load array[5]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8200" y="3886200"/>
            <a:ext cx="2362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relaxed load array[6]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4648200"/>
            <a:ext cx="2362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load-acquire array[7]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5029200"/>
            <a:ext cx="23622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load x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8200" y="5410200"/>
            <a:ext cx="23622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store 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56373" y="5791200"/>
            <a:ext cx="23622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load z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>
            <a:off x="7010400" y="4759859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077200" y="1638300"/>
            <a:ext cx="0" cy="3390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0400" y="2857988"/>
            <a:ext cx="2819400" cy="369332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ReadIndr.isEmpty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077200" y="5029200"/>
            <a:ext cx="0" cy="1371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30016" y="5638800"/>
            <a:ext cx="3035300" cy="646331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write-critical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-section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Curved Connector 25"/>
          <p:cNvCxnSpPr/>
          <p:nvPr/>
        </p:nvCxnSpPr>
        <p:spPr>
          <a:xfrm>
            <a:off x="7019454" y="1752600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y 26"/>
          <p:cNvSpPr/>
          <p:nvPr/>
        </p:nvSpPr>
        <p:spPr>
          <a:xfrm>
            <a:off x="7171854" y="1755241"/>
            <a:ext cx="381000" cy="381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7171854" y="4759859"/>
            <a:ext cx="381000" cy="381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/>
          <p:nvPr/>
        </p:nvCxnSpPr>
        <p:spPr>
          <a:xfrm>
            <a:off x="7010400" y="3227320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7010400" y="2514600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>
            <a:off x="7032154" y="2886169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8200" y="4267200"/>
            <a:ext cx="23622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cxnSp>
        <p:nvCxnSpPr>
          <p:cNvPr id="35" name="Curved Connector 34"/>
          <p:cNvCxnSpPr/>
          <p:nvPr/>
        </p:nvCxnSpPr>
        <p:spPr>
          <a:xfrm>
            <a:off x="7007696" y="4000500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ultiply 35"/>
          <p:cNvSpPr/>
          <p:nvPr/>
        </p:nvSpPr>
        <p:spPr>
          <a:xfrm>
            <a:off x="7169150" y="4000500"/>
            <a:ext cx="381000" cy="381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/>
          <p:cNvCxnSpPr/>
          <p:nvPr/>
        </p:nvCxnSpPr>
        <p:spPr>
          <a:xfrm>
            <a:off x="7014046" y="4381500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y 37"/>
          <p:cNvSpPr/>
          <p:nvPr/>
        </p:nvSpPr>
        <p:spPr>
          <a:xfrm>
            <a:off x="7175500" y="4381500"/>
            <a:ext cx="381000" cy="381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/>
          <p:nvPr/>
        </p:nvCxnSpPr>
        <p:spPr>
          <a:xfrm>
            <a:off x="6994996" y="5524500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C-RW-WP (Writer)</a:t>
            </a:r>
            <a:br>
              <a:rPr lang="en-US" dirty="0" smtClean="0"/>
            </a:br>
            <a:r>
              <a:rPr lang="en-US" sz="4000" dirty="0" smtClean="0"/>
              <a:t>Relaxed with </a:t>
            </a:r>
            <a:r>
              <a:rPr lang="en-US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loadFence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4000" dirty="0" smtClean="0"/>
              <a:t> – Java version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95800" cy="4953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Unlike C11/C++1x in Java there is no release barrier, but there is </a:t>
            </a:r>
            <a:r>
              <a:rPr lang="en-US" sz="1600" dirty="0" err="1" smtClean="0"/>
              <a:t>Unsafe.loadFence</a:t>
            </a:r>
            <a:r>
              <a:rPr lang="en-US" sz="1600" dirty="0" smtClean="0"/>
              <a:t>()</a:t>
            </a:r>
          </a:p>
          <a:p>
            <a:endParaRPr lang="en-US" sz="1600" dirty="0" smtClean="0"/>
          </a:p>
          <a:p>
            <a:r>
              <a:rPr lang="en-US" sz="1600" dirty="0" smtClean="0"/>
              <a:t>If we add a </a:t>
            </a:r>
            <a:r>
              <a:rPr lang="en-US" sz="1600" dirty="0" err="1" smtClean="0"/>
              <a:t>loadFence</a:t>
            </a:r>
            <a:r>
              <a:rPr lang="en-US" sz="1600" dirty="0" smtClean="0"/>
              <a:t>() before the last </a:t>
            </a:r>
            <a:r>
              <a:rPr lang="en-US" sz="1600" dirty="0" smtClean="0"/>
              <a:t>relaxed load</a:t>
            </a:r>
            <a:r>
              <a:rPr lang="en-US" sz="1600" dirty="0" smtClean="0"/>
              <a:t>, we prevent the relaxed loads from descending, and </a:t>
            </a:r>
            <a:r>
              <a:rPr lang="en-US" sz="1600" dirty="0" smtClean="0"/>
              <a:t>the </a:t>
            </a:r>
            <a:r>
              <a:rPr lang="en-US" sz="1600" dirty="0" err="1" smtClean="0"/>
              <a:t>loadFence</a:t>
            </a:r>
            <a:r>
              <a:rPr lang="en-US" sz="1600" dirty="0" smtClean="0"/>
              <a:t>() itself prevents </a:t>
            </a:r>
            <a:r>
              <a:rPr lang="en-US" sz="1600" dirty="0" smtClean="0"/>
              <a:t>the regular code of the critical section </a:t>
            </a:r>
            <a:r>
              <a:rPr lang="en-US" sz="1600" dirty="0"/>
              <a:t>from ascending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openjdk.java.net/jeps/171</a:t>
            </a:r>
            <a:endParaRPr lang="en-US" sz="1600" dirty="0" smtClean="0"/>
          </a:p>
          <a:p>
            <a:endParaRPr lang="en-US" sz="1600"/>
          </a:p>
          <a:p>
            <a:r>
              <a:rPr lang="en-US" sz="1600" smtClean="0"/>
              <a:t>Notice </a:t>
            </a:r>
            <a:r>
              <a:rPr lang="en-US" sz="1600" dirty="0" smtClean="0"/>
              <a:t>that we are assuming that </a:t>
            </a:r>
            <a:r>
              <a:rPr lang="en-US" sz="1600" dirty="0" err="1" smtClean="0"/>
              <a:t>Unsafe.loadFence</a:t>
            </a:r>
            <a:r>
              <a:rPr lang="en-US" sz="1600" dirty="0" smtClean="0"/>
              <a:t>() will not be reordered to be below a </a:t>
            </a:r>
            <a:r>
              <a:rPr lang="en-US" sz="1600" dirty="0" smtClean="0"/>
              <a:t>relaxed/regular load </a:t>
            </a:r>
            <a:r>
              <a:rPr lang="en-US" sz="1600" dirty="0" smtClean="0"/>
              <a:t>in the Java Memory Model</a:t>
            </a:r>
            <a:r>
              <a:rPr lang="en-US" sz="1600" dirty="0" smtClean="0"/>
              <a:t>. </a:t>
            </a:r>
            <a:r>
              <a:rPr lang="en-US" sz="1600" dirty="0" smtClean="0"/>
              <a:t>And btw, if this was </a:t>
            </a:r>
            <a:r>
              <a:rPr lang="en-US" sz="1600" b="1" dirty="0" smtClean="0"/>
              <a:t>not</a:t>
            </a:r>
            <a:r>
              <a:rPr lang="en-US" sz="1600" dirty="0" smtClean="0"/>
              <a:t> a valid optimization, then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StampedLock.validate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 would be broken.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648200" y="1638300"/>
            <a:ext cx="2362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volatile load array[0]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2019300"/>
            <a:ext cx="2362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relaxed load array[1]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2400300"/>
            <a:ext cx="2362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relaxed load array[2]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200" y="2781300"/>
            <a:ext cx="2362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relaxed load array[3]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3124200"/>
            <a:ext cx="2362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elaxed load array[4]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3505200"/>
            <a:ext cx="2362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relaxed load array[5]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8200" y="3886200"/>
            <a:ext cx="2362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relaxed load array[6]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4267200"/>
            <a:ext cx="2362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relaxed load </a:t>
            </a:r>
            <a:r>
              <a:rPr lang="en-US" dirty="0"/>
              <a:t>array[7]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5029200"/>
            <a:ext cx="23622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load x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8200" y="5410200"/>
            <a:ext cx="23622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store 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56373" y="5791200"/>
            <a:ext cx="23622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load z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>
            <a:off x="7010400" y="4759859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077200" y="1638300"/>
            <a:ext cx="0" cy="33120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0400" y="2857988"/>
            <a:ext cx="2819400" cy="369332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ReadIndr.isEmpty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077200" y="4950359"/>
            <a:ext cx="0" cy="14504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30016" y="5638800"/>
            <a:ext cx="3035300" cy="646331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write-critical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-section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Curved Connector 25"/>
          <p:cNvCxnSpPr/>
          <p:nvPr/>
        </p:nvCxnSpPr>
        <p:spPr>
          <a:xfrm>
            <a:off x="7019454" y="1752600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y 26"/>
          <p:cNvSpPr/>
          <p:nvPr/>
        </p:nvSpPr>
        <p:spPr>
          <a:xfrm>
            <a:off x="7171854" y="1755241"/>
            <a:ext cx="381000" cy="381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7171854" y="4759859"/>
            <a:ext cx="381000" cy="381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/>
          <p:nvPr/>
        </p:nvCxnSpPr>
        <p:spPr>
          <a:xfrm>
            <a:off x="7010400" y="3227320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7010400" y="2514600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>
            <a:off x="7032154" y="2886169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32796" y="4645182"/>
            <a:ext cx="23622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Unsafe.loadFence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5" name="Curved Connector 34"/>
          <p:cNvCxnSpPr/>
          <p:nvPr/>
        </p:nvCxnSpPr>
        <p:spPr>
          <a:xfrm>
            <a:off x="7007696" y="4000500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7014046" y="4381500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y 37"/>
          <p:cNvSpPr/>
          <p:nvPr/>
        </p:nvSpPr>
        <p:spPr>
          <a:xfrm>
            <a:off x="7175500" y="4381500"/>
            <a:ext cx="381000" cy="381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/>
          <p:nvPr/>
        </p:nvCxnSpPr>
        <p:spPr>
          <a:xfrm>
            <a:off x="6994996" y="5524500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>
            <a:off x="7015241" y="3608320"/>
            <a:ext cx="12700" cy="381000"/>
          </a:xfrm>
          <a:prstGeom prst="curvedConnector3">
            <a:avLst>
              <a:gd name="adj1" fmla="val 308316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DCLCRelax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DCLCRelax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microbenchmarks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We ran a </a:t>
            </a:r>
            <a:r>
              <a:rPr lang="en-US" sz="1800" dirty="0" err="1" smtClean="0"/>
              <a:t>microbenchmark</a:t>
            </a:r>
            <a:r>
              <a:rPr lang="en-US" sz="1800" dirty="0" smtClean="0"/>
              <a:t> with two scenarios:</a:t>
            </a:r>
          </a:p>
          <a:p>
            <a:pPr lvl="1"/>
            <a:r>
              <a:rPr lang="en-US" sz="1400" b="1" dirty="0" smtClean="0"/>
              <a:t>Mixed Readers and Writers</a:t>
            </a:r>
            <a:r>
              <a:rPr lang="en-US" sz="1400" dirty="0" smtClean="0"/>
              <a:t>: Half the threads are Readers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DCLC.sum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 smtClean="0"/>
              <a:t>) and half the threads are Writers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DCLC.increment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 smtClean="0"/>
              <a:t>);</a:t>
            </a:r>
          </a:p>
          <a:p>
            <a:pPr lvl="1"/>
            <a:r>
              <a:rPr lang="en-US" sz="1400" b="1" dirty="0" smtClean="0"/>
              <a:t>Single Reader</a:t>
            </a:r>
            <a:r>
              <a:rPr lang="en-US" sz="1400" dirty="0" smtClean="0"/>
              <a:t>: One thread is a Reader and all others are Writers;</a:t>
            </a:r>
          </a:p>
          <a:p>
            <a:r>
              <a:rPr lang="en-US" sz="1800" i="1" dirty="0" smtClean="0"/>
              <a:t>Readers</a:t>
            </a:r>
            <a:r>
              <a:rPr lang="en-US" sz="1800" dirty="0" smtClean="0"/>
              <a:t> are threads that do only calls to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DCLC.sum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800" dirty="0" smtClean="0"/>
              <a:t> and </a:t>
            </a:r>
            <a:r>
              <a:rPr lang="en-US" sz="1800" i="1" dirty="0" smtClean="0"/>
              <a:t>Writers</a:t>
            </a:r>
            <a:r>
              <a:rPr lang="en-US" sz="1800" dirty="0" smtClean="0"/>
              <a:t> are threads that do only calls to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DCLC.increment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Source code can be found here:</a:t>
            </a:r>
          </a:p>
          <a:p>
            <a:pPr lvl="1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github.com/pramalhe/ConcurrencyFreaks/blob/master/Java/com/concurrencyfreaks/counter/DistributedCacheLineCounterRelax.java</a:t>
            </a:r>
            <a:endParaRPr lang="en-US" sz="1400" dirty="0" smtClean="0"/>
          </a:p>
          <a:p>
            <a:pPr lvl="1"/>
            <a:r>
              <a:rPr lang="en-US" sz="1400" dirty="0">
                <a:hlinkClick r:id="rId3"/>
              </a:rPr>
              <a:t>https://github.com/pramalhe/ConcurrencyFreaks/blob/master/Java/com/concurrencyfreaks/counter/DistributedCacheLineCounter.java</a:t>
            </a:r>
          </a:p>
          <a:p>
            <a:pPr lvl="1"/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github.com/pramalhe/ConcurrencyFreaks/blob/master/Java/com/concurrencyfreaks/counter/TestCounters.java</a:t>
            </a:r>
            <a:endParaRPr lang="en-US" sz="1400" dirty="0" smtClean="0"/>
          </a:p>
          <a:p>
            <a:r>
              <a:rPr lang="en-US" sz="1800" dirty="0" smtClean="0"/>
              <a:t>Keep </a:t>
            </a:r>
            <a:r>
              <a:rPr lang="en-US" sz="1800" dirty="0" smtClean="0"/>
              <a:t>in mind that </a:t>
            </a:r>
            <a:r>
              <a:rPr lang="en-US" sz="1800" dirty="0" err="1" smtClean="0"/>
              <a:t>microbenchmarks</a:t>
            </a:r>
            <a:r>
              <a:rPr lang="en-US" sz="1800" dirty="0" smtClean="0"/>
              <a:t> portrait very specific use-cases, and are subject to subtle effects that can skew </a:t>
            </a:r>
            <a:r>
              <a:rPr lang="en-US" sz="1800" dirty="0" smtClean="0"/>
              <a:t>results.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60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DCLCRelax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Results on intel i7-3740QM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270476"/>
              </p:ext>
            </p:extLst>
          </p:nvPr>
        </p:nvGraphicFramePr>
        <p:xfrm>
          <a:off x="0" y="16002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524887"/>
              </p:ext>
            </p:extLst>
          </p:nvPr>
        </p:nvGraphicFramePr>
        <p:xfrm>
          <a:off x="4564455" y="2057400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184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6065</TotalTime>
  <Words>1018</Words>
  <Application>Microsoft Office PowerPoint</Application>
  <PresentationFormat>On-screen Show (4:3)</PresentationFormat>
  <Paragraphs>146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Reducing acquire-loads on list/array-based ReadIndicators</vt:lpstr>
      <vt:lpstr>What are ReadIndicators used for</vt:lpstr>
      <vt:lpstr>C-RW-WP (Writer)</vt:lpstr>
      <vt:lpstr>C-RW-WP (Writer) Relaxed (does not work)</vt:lpstr>
      <vt:lpstr>C-RW-WP (Writer) Relaxed with release – C11/C++1x</vt:lpstr>
      <vt:lpstr>C-RW-WP (Writer) Relaxed with loadFence() – Java version</vt:lpstr>
      <vt:lpstr>DCLCRelax</vt:lpstr>
      <vt:lpstr>DCLCRelax microbenchmarks</vt:lpstr>
      <vt:lpstr>DCLCRelax Results on intel i7-3740QM</vt:lpstr>
      <vt:lpstr>DCLCRelax Results on AMD Opteron 32 cores</vt:lpstr>
      <vt:lpstr>DCLCRelax Results on PowerPC 8 cores RunAbove</vt:lpstr>
      <vt:lpstr>Links</vt:lpstr>
      <vt:lpstr>Backup</vt:lpstr>
      <vt:lpstr>LongAdder Changes to sum()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Ramalhete (pramalhe)</dc:creator>
  <cp:lastModifiedBy>Pedro Ramalhete (pramalhe)</cp:lastModifiedBy>
  <cp:revision>90</cp:revision>
  <dcterms:created xsi:type="dcterms:W3CDTF">2006-08-16T00:00:00Z</dcterms:created>
  <dcterms:modified xsi:type="dcterms:W3CDTF">2014-12-15T17:59:53Z</dcterms:modified>
</cp:coreProperties>
</file>