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61" r:id="rId5"/>
    <p:sldId id="260" r:id="rId6"/>
    <p:sldId id="264" r:id="rId7"/>
    <p:sldId id="265" r:id="rId8"/>
    <p:sldId id="266" r:id="rId9"/>
    <p:sldId id="279" r:id="rId10"/>
    <p:sldId id="270" r:id="rId11"/>
    <p:sldId id="271" r:id="rId12"/>
    <p:sldId id="268" r:id="rId13"/>
    <p:sldId id="282" r:id="rId14"/>
    <p:sldId id="281" r:id="rId15"/>
    <p:sldId id="280" r:id="rId16"/>
    <p:sldId id="258" r:id="rId17"/>
    <p:sldId id="274" r:id="rId18"/>
    <p:sldId id="273" r:id="rId19"/>
    <p:sldId id="259" r:id="rId20"/>
    <p:sldId id="262"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149C4-434F-4A2B-B304-8DA465527443}">
          <p14:sldIdLst>
            <p14:sldId id="256"/>
            <p14:sldId id="257"/>
            <p14:sldId id="267"/>
            <p14:sldId id="261"/>
            <p14:sldId id="260"/>
            <p14:sldId id="264"/>
            <p14:sldId id="265"/>
            <p14:sldId id="266"/>
            <p14:sldId id="279"/>
            <p14:sldId id="270"/>
            <p14:sldId id="271"/>
            <p14:sldId id="268"/>
            <p14:sldId id="282"/>
            <p14:sldId id="281"/>
            <p14:sldId id="280"/>
            <p14:sldId id="258"/>
            <p14:sldId id="274"/>
            <p14:sldId id="273"/>
            <p14:sldId id="259"/>
            <p14:sldId id="262"/>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2" autoAdjust="0"/>
    <p:restoredTop sz="96547" autoAdjust="0"/>
  </p:normalViewPr>
  <p:slideViewPr>
    <p:cSldViewPr>
      <p:cViewPr>
        <p:scale>
          <a:sx n="90" d="100"/>
          <a:sy n="90" d="100"/>
        </p:scale>
        <p:origin x="-11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5/21/2015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concurrencyfreaks.blogspot.co.uk/2013/02/a-scalable-rw-lock-with-2-state-readers.html" TargetMode="External"/><Relationship Id="rId3" Type="http://schemas.openxmlformats.org/officeDocument/2006/relationships/hyperlink" Target="https://sourceforge.net/projects/ccfreaks/files/papers/DoubleInstance/di_rwlock.c" TargetMode="External"/><Relationship Id="rId7" Type="http://schemas.openxmlformats.org/officeDocument/2006/relationships/hyperlink" Target="http://concurrencyfreaks.com/2013/09/distributed-cache-line-counter-scalable.html" TargetMode="External"/><Relationship Id="rId12" Type="http://schemas.openxmlformats.org/officeDocument/2006/relationships/hyperlink" Target="https://sourceforge.net/projects/ccfreaks" TargetMode="External"/><Relationship Id="rId2" Type="http://schemas.openxmlformats.org/officeDocument/2006/relationships/hyperlink" Target="https://sourceforge.net/projects/ccfreaks/files/papers/DoubleInstance/DoubleInstanceLockStamped.java" TargetMode="External"/><Relationship Id="rId1" Type="http://schemas.openxmlformats.org/officeDocument/2006/relationships/slideLayout" Target="../slideLayouts/slideLayout2.xml"/><Relationship Id="rId6" Type="http://schemas.openxmlformats.org/officeDocument/2006/relationships/hyperlink" Target="http://concurrencyfreaks.blogspot.co.uk/2013/09/combining-stampedlock-and-longadder-to.html" TargetMode="External"/><Relationship Id="rId11" Type="http://schemas.openxmlformats.org/officeDocument/2006/relationships/hyperlink" Target="http://concurrencyfreaks.blogspot.fr/2013/10/hans-boehm-on-reader-writer-locks.html" TargetMode="External"/><Relationship Id="rId5" Type="http://schemas.openxmlformats.org/officeDocument/2006/relationships/hyperlink" Target="http://concurrencyfreaks.com/2013/09/scalable-rw-lock-with-single-longadder.html" TargetMode="External"/><Relationship Id="rId10" Type="http://schemas.openxmlformats.org/officeDocument/2006/relationships/hyperlink" Target="http://concurrencyfreaks.com/2013/11/stampedlocktryoptimisticread-and.html" TargetMode="External"/><Relationship Id="rId4" Type="http://schemas.openxmlformats.org/officeDocument/2006/relationships/hyperlink" Target="https://pramalheshared.s3.amazonaws.com/Concurrency/ppopp14-leftright.pdf" TargetMode="External"/><Relationship Id="rId9" Type="http://schemas.openxmlformats.org/officeDocument/2006/relationships/hyperlink" Target="http://download.java.net/jdk8/docs/api/java/util/concurrent/locks/StampedLock.html#tryOptimisticRe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Double Instance Locking</a:t>
            </a:r>
            <a:endParaRPr lang="en-US" dirty="0"/>
          </a:p>
        </p:txBody>
      </p:sp>
      <p:sp>
        <p:nvSpPr>
          <p:cNvPr id="3" name="Subtitle 2"/>
          <p:cNvSpPr>
            <a:spLocks noGrp="1"/>
          </p:cNvSpPr>
          <p:nvPr>
            <p:ph type="subTitle" idx="1"/>
          </p:nvPr>
        </p:nvSpPr>
        <p:spPr>
          <a:xfrm>
            <a:off x="685800" y="3505200"/>
            <a:ext cx="7620000" cy="1752600"/>
          </a:xfrm>
        </p:spPr>
        <p:txBody>
          <a:bodyPr/>
          <a:lstStyle/>
          <a:p>
            <a:r>
              <a:rPr lang="en-US" dirty="0" smtClean="0"/>
              <a:t>A concurrency pattern with Lock-Free read operations</a:t>
            </a:r>
            <a:endParaRPr lang="en-US" dirty="0"/>
          </a:p>
        </p:txBody>
      </p:sp>
      <p:sp>
        <p:nvSpPr>
          <p:cNvPr id="4" name="TextBox 3"/>
          <p:cNvSpPr txBox="1"/>
          <p:nvPr/>
        </p:nvSpPr>
        <p:spPr>
          <a:xfrm>
            <a:off x="685800" y="5638800"/>
            <a:ext cx="2743200" cy="1083374"/>
          </a:xfrm>
          <a:prstGeom prst="rect">
            <a:avLst/>
          </a:prstGeom>
          <a:noFill/>
        </p:spPr>
        <p:txBody>
          <a:bodyPr wrap="square" rtlCol="0">
            <a:spAutoFit/>
          </a:bodyPr>
          <a:lstStyle/>
          <a:p>
            <a:pPr>
              <a:spcBef>
                <a:spcPct val="20000"/>
              </a:spcBef>
              <a:buClr>
                <a:schemeClr val="accent1"/>
              </a:buClr>
              <a:buSzPct val="85000"/>
            </a:pPr>
            <a:r>
              <a:rPr lang="en-US" sz="1400" dirty="0">
                <a:solidFill>
                  <a:schemeClr val="tx1">
                    <a:lumMod val="75000"/>
                    <a:lumOff val="25000"/>
                  </a:schemeClr>
                </a:solidFill>
              </a:rPr>
              <a:t>Pedro </a:t>
            </a:r>
            <a:r>
              <a:rPr lang="en-US" sz="1400" dirty="0" err="1">
                <a:solidFill>
                  <a:schemeClr val="tx1">
                    <a:lumMod val="75000"/>
                    <a:lumOff val="25000"/>
                  </a:schemeClr>
                </a:solidFill>
              </a:rPr>
              <a:t>Ramalhete</a:t>
            </a:r>
            <a:endParaRPr lang="en-US" sz="1400" dirty="0">
              <a:solidFill>
                <a:schemeClr val="tx1">
                  <a:lumMod val="75000"/>
                  <a:lumOff val="25000"/>
                </a:schemeClr>
              </a:solidFill>
            </a:endParaRPr>
          </a:p>
          <a:p>
            <a:pPr>
              <a:spcBef>
                <a:spcPct val="20000"/>
              </a:spcBef>
              <a:buClr>
                <a:schemeClr val="accent1"/>
              </a:buClr>
              <a:buSzPct val="85000"/>
            </a:pPr>
            <a:r>
              <a:rPr lang="en-US" sz="1400" dirty="0" err="1">
                <a:solidFill>
                  <a:schemeClr val="tx1">
                    <a:lumMod val="75000"/>
                    <a:lumOff val="25000"/>
                  </a:schemeClr>
                </a:solidFill>
              </a:rPr>
              <a:t>Andreia</a:t>
            </a:r>
            <a:r>
              <a:rPr lang="en-US" sz="1400" dirty="0">
                <a:solidFill>
                  <a:schemeClr val="tx1">
                    <a:lumMod val="75000"/>
                    <a:lumOff val="25000"/>
                  </a:schemeClr>
                </a:solidFill>
              </a:rPr>
              <a:t> </a:t>
            </a:r>
            <a:r>
              <a:rPr lang="en-US" sz="1400" dirty="0" err="1" smtClean="0">
                <a:solidFill>
                  <a:schemeClr val="tx1">
                    <a:lumMod val="75000"/>
                    <a:lumOff val="25000"/>
                  </a:schemeClr>
                </a:solidFill>
              </a:rPr>
              <a:t>Correia</a:t>
            </a:r>
            <a:endParaRPr lang="en-US" sz="1400" dirty="0" smtClean="0">
              <a:solidFill>
                <a:schemeClr val="tx1">
                  <a:lumMod val="75000"/>
                  <a:lumOff val="25000"/>
                </a:schemeClr>
              </a:solidFill>
            </a:endParaRPr>
          </a:p>
          <a:p>
            <a:pPr>
              <a:spcBef>
                <a:spcPct val="20000"/>
              </a:spcBef>
              <a:buClr>
                <a:schemeClr val="accent1"/>
              </a:buClr>
              <a:buSzPct val="85000"/>
            </a:pPr>
            <a:endParaRPr lang="en-US" sz="1400" dirty="0">
              <a:solidFill>
                <a:schemeClr val="tx1">
                  <a:lumMod val="75000"/>
                  <a:lumOff val="25000"/>
                </a:schemeClr>
              </a:solidFill>
            </a:endParaRPr>
          </a:p>
          <a:p>
            <a:pPr>
              <a:spcBef>
                <a:spcPct val="20000"/>
              </a:spcBef>
              <a:buClr>
                <a:schemeClr val="accent1"/>
              </a:buClr>
              <a:buSzPct val="85000"/>
            </a:pPr>
            <a:r>
              <a:rPr lang="en-US" sz="1400" dirty="0">
                <a:solidFill>
                  <a:schemeClr val="tx1">
                    <a:lumMod val="75000"/>
                    <a:lumOff val="25000"/>
                  </a:schemeClr>
                </a:solidFill>
              </a:rPr>
              <a:t>November 2013</a:t>
            </a:r>
          </a:p>
        </p:txBody>
      </p:sp>
    </p:spTree>
    <p:extLst>
      <p:ext uri="{BB962C8B-B14F-4D97-AF65-F5344CB8AC3E}">
        <p14:creationId xmlns:p14="http://schemas.microsoft.com/office/powerpoint/2010/main" val="185689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Java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1464"/>
            <a:ext cx="4572000" cy="3528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3148397"/>
            <a:ext cx="4305300" cy="3772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799"/>
            <a:ext cx="5578475"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913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4" y="3538801"/>
            <a:ext cx="4991433" cy="212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4" y="5909732"/>
            <a:ext cx="5181600" cy="79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626" y="1408905"/>
            <a:ext cx="3814374" cy="4077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408905"/>
            <a:ext cx="2900112" cy="158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741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Plots (mixed workload)</a:t>
            </a:r>
            <a:endParaRPr lang="en-US" dirty="0"/>
          </a:p>
        </p:txBody>
      </p:sp>
      <p:sp>
        <p:nvSpPr>
          <p:cNvPr id="3" name="Content Placeholder 2"/>
          <p:cNvSpPr>
            <a:spLocks noGrp="1"/>
          </p:cNvSpPr>
          <p:nvPr>
            <p:ph idx="1"/>
          </p:nvPr>
        </p:nvSpPr>
        <p:spPr>
          <a:xfrm>
            <a:off x="228600" y="1600200"/>
            <a:ext cx="2836332" cy="4876800"/>
          </a:xfrm>
        </p:spPr>
        <p:txBody>
          <a:bodyPr>
            <a:normAutofit/>
          </a:bodyPr>
          <a:lstStyle/>
          <a:p>
            <a:r>
              <a:rPr lang="en-US" sz="1400" dirty="0" smtClean="0"/>
              <a:t>On the right side we show performance plots made in Java for a </a:t>
            </a:r>
            <a:r>
              <a:rPr lang="en-US" sz="1400" dirty="0" err="1" smtClean="0"/>
              <a:t>TreeSet</a:t>
            </a:r>
            <a:r>
              <a:rPr lang="en-US" sz="1400" dirty="0" smtClean="0"/>
              <a:t> protected with either a pure lock, or a </a:t>
            </a:r>
            <a:r>
              <a:rPr lang="en-US" sz="1400" dirty="0" err="1" smtClean="0"/>
              <a:t>TreeSet</a:t>
            </a:r>
            <a:r>
              <a:rPr lang="en-US" sz="1400" dirty="0" smtClean="0"/>
              <a:t> protected with a Double Instance Lock pattern.</a:t>
            </a:r>
          </a:p>
          <a:p>
            <a:endParaRPr lang="en-US" sz="1400" dirty="0" smtClean="0"/>
          </a:p>
          <a:p>
            <a:r>
              <a:rPr lang="en-US" sz="1400" dirty="0" smtClean="0"/>
              <a:t>Four different workloads are shown with 30%, 10%, 1%, and 0.1% write operations.</a:t>
            </a:r>
          </a:p>
          <a:p>
            <a:endParaRPr lang="en-US" sz="1400" dirty="0" smtClean="0"/>
          </a:p>
          <a:p>
            <a:r>
              <a:rPr lang="en-US" sz="1400" dirty="0" smtClean="0"/>
              <a:t>For a workload of 1% Writes the </a:t>
            </a:r>
            <a:r>
              <a:rPr lang="en-US" sz="1400" dirty="0" err="1" smtClean="0"/>
              <a:t>DITreeSet</a:t>
            </a:r>
            <a:r>
              <a:rPr lang="en-US" sz="1400" dirty="0" smtClean="0"/>
              <a:t> can sometimes be better than a pure Reader-Writer Lock.</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710" y="4391141"/>
            <a:ext cx="3056577" cy="2441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936143"/>
            <a:ext cx="3056577" cy="244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710" y="1936143"/>
            <a:ext cx="3077732" cy="246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4932" y="4382674"/>
            <a:ext cx="3005777" cy="2405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961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Plots (dedicated workers)</a:t>
            </a:r>
            <a:endParaRPr lang="en-US" dirty="0"/>
          </a:p>
        </p:txBody>
      </p:sp>
      <p:sp>
        <p:nvSpPr>
          <p:cNvPr id="4" name="Content Placeholder 2"/>
          <p:cNvSpPr txBox="1">
            <a:spLocks/>
          </p:cNvSpPr>
          <p:nvPr/>
        </p:nvSpPr>
        <p:spPr>
          <a:xfrm>
            <a:off x="228600" y="1600200"/>
            <a:ext cx="3276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400" dirty="0" smtClean="0"/>
              <a:t>Performance plots with two threads dedicated to doing write operations and then adding new Reader threads. Higher is better.</a:t>
            </a:r>
          </a:p>
          <a:p>
            <a:endParaRPr lang="en-US" sz="1400" dirty="0" smtClean="0"/>
          </a:p>
          <a:p>
            <a:r>
              <a:rPr lang="en-US" sz="1400" dirty="0" smtClean="0"/>
              <a:t>In applications where threads are assigned dedicated roles (Writer or Reader) the Double Instance Lock pattern can outperform the pure reader-writer lock</a:t>
            </a:r>
          </a:p>
          <a:p>
            <a:endParaRPr lang="en-US" sz="1400" dirty="0"/>
          </a:p>
          <a:p>
            <a:r>
              <a:rPr lang="en-US" sz="1400" dirty="0" smtClean="0"/>
              <a:t>Notice that both the </a:t>
            </a:r>
            <a:r>
              <a:rPr lang="en-US" sz="1400" dirty="0" err="1" smtClean="0"/>
              <a:t>BlockingTreeSet</a:t>
            </a:r>
            <a:r>
              <a:rPr lang="en-US" sz="1400" dirty="0" smtClean="0"/>
              <a:t> and the </a:t>
            </a:r>
            <a:r>
              <a:rPr lang="en-US" sz="1400" dirty="0" err="1" smtClean="0"/>
              <a:t>DITreeSet</a:t>
            </a:r>
            <a:r>
              <a:rPr lang="en-US" sz="1400" dirty="0" smtClean="0"/>
              <a:t> use the same kind of reader-writer lock (namely, a </a:t>
            </a:r>
            <a:r>
              <a:rPr lang="en-US" sz="1400" dirty="0" err="1" smtClean="0"/>
              <a:t>LongAdderStampedRWLock</a:t>
            </a:r>
            <a:r>
              <a:rPr lang="en-US" sz="1400" dirty="0" smtClean="0"/>
              <a:t>), but </a:t>
            </a:r>
            <a:r>
              <a:rPr lang="en-US" sz="1400" dirty="0" err="1" smtClean="0"/>
              <a:t>BlockingTreeSet</a:t>
            </a:r>
            <a:r>
              <a:rPr lang="en-US" sz="1400" dirty="0" smtClean="0"/>
              <a:t> uses a single </a:t>
            </a:r>
            <a:r>
              <a:rPr lang="en-US" sz="1400" dirty="0" err="1" smtClean="0"/>
              <a:t>rw</a:t>
            </a:r>
            <a:r>
              <a:rPr lang="en-US" sz="1400" dirty="0" smtClean="0"/>
              <a:t>-lock, while the </a:t>
            </a:r>
            <a:r>
              <a:rPr lang="en-US" sz="1400" dirty="0" err="1" smtClean="0"/>
              <a:t>DITreeSet</a:t>
            </a:r>
            <a:r>
              <a:rPr lang="en-US" sz="1400" dirty="0" smtClean="0"/>
              <a:t> uses three locks (one </a:t>
            </a:r>
            <a:r>
              <a:rPr lang="en-US" sz="1400" dirty="0" err="1" smtClean="0"/>
              <a:t>mutex</a:t>
            </a:r>
            <a:r>
              <a:rPr lang="en-US" sz="1400" dirty="0" smtClean="0"/>
              <a:t> + two </a:t>
            </a:r>
            <a:r>
              <a:rPr lang="en-US" sz="1400" dirty="0" err="1" smtClean="0"/>
              <a:t>rw</a:t>
            </a:r>
            <a:r>
              <a:rPr lang="en-US" sz="1400" dirty="0" smtClean="0"/>
              <a:t>-locks).</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00199"/>
            <a:ext cx="549592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70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Latency Distribution</a:t>
            </a:r>
            <a:endParaRPr lang="en-US" dirty="0"/>
          </a:p>
        </p:txBody>
      </p:sp>
      <p:sp>
        <p:nvSpPr>
          <p:cNvPr id="3" name="Content Placeholder 2"/>
          <p:cNvSpPr>
            <a:spLocks noGrp="1"/>
          </p:cNvSpPr>
          <p:nvPr>
            <p:ph idx="1"/>
          </p:nvPr>
        </p:nvSpPr>
        <p:spPr>
          <a:xfrm>
            <a:off x="457200" y="1600200"/>
            <a:ext cx="8305800" cy="3048000"/>
          </a:xfrm>
        </p:spPr>
        <p:txBody>
          <a:bodyPr>
            <a:normAutofit/>
          </a:bodyPr>
          <a:lstStyle/>
          <a:p>
            <a:r>
              <a:rPr lang="en-US" sz="1400" dirty="0" smtClean="0"/>
              <a:t>The table below shows the latency measurements for:</a:t>
            </a:r>
          </a:p>
          <a:p>
            <a:r>
              <a:rPr lang="en-US" sz="1400" b="1" dirty="0" err="1" smtClean="0"/>
              <a:t>BlockingTreeSet</a:t>
            </a:r>
            <a:r>
              <a:rPr lang="en-US" sz="1400" dirty="0" smtClean="0"/>
              <a:t>: a java </a:t>
            </a:r>
            <a:r>
              <a:rPr lang="en-US" sz="1400" dirty="0" err="1" smtClean="0"/>
              <a:t>TreeSet</a:t>
            </a:r>
            <a:r>
              <a:rPr lang="en-US" sz="1400" dirty="0" smtClean="0"/>
              <a:t> protected with an </a:t>
            </a:r>
            <a:r>
              <a:rPr lang="en-US" sz="1400" dirty="0" err="1" smtClean="0"/>
              <a:t>RWLock</a:t>
            </a:r>
            <a:r>
              <a:rPr lang="en-US" sz="1400" dirty="0" smtClean="0"/>
              <a:t> (namely, </a:t>
            </a:r>
            <a:r>
              <a:rPr lang="en-US" sz="1400" dirty="0" err="1" smtClean="0"/>
              <a:t>LongAdderStampedRWLock</a:t>
            </a:r>
            <a:r>
              <a:rPr lang="en-US" sz="1400" dirty="0" smtClean="0"/>
              <a:t>)</a:t>
            </a:r>
          </a:p>
          <a:p>
            <a:r>
              <a:rPr lang="en-US" sz="1400" b="1" dirty="0" err="1" smtClean="0"/>
              <a:t>DITreeSet</a:t>
            </a:r>
            <a:r>
              <a:rPr lang="en-US" sz="1400" dirty="0" smtClean="0"/>
              <a:t>: a java </a:t>
            </a:r>
            <a:r>
              <a:rPr lang="en-US" sz="1400" dirty="0" err="1" smtClean="0"/>
              <a:t>TreeSet</a:t>
            </a:r>
            <a:r>
              <a:rPr lang="en-US" sz="1400" dirty="0" smtClean="0"/>
              <a:t> protected with a Double Instance Locking that uses the same </a:t>
            </a:r>
            <a:r>
              <a:rPr lang="en-US" sz="1400" dirty="0" err="1" smtClean="0"/>
              <a:t>RWLock</a:t>
            </a:r>
            <a:r>
              <a:rPr lang="en-US" sz="1400" dirty="0"/>
              <a:t> </a:t>
            </a:r>
            <a:r>
              <a:rPr lang="en-US" sz="1400" dirty="0" smtClean="0"/>
              <a:t>(</a:t>
            </a:r>
            <a:r>
              <a:rPr lang="en-US" sz="1400" dirty="0" err="1" smtClean="0"/>
              <a:t>LongAdderStampedRWLock</a:t>
            </a:r>
            <a:r>
              <a:rPr lang="en-US" sz="1400" dirty="0" smtClean="0"/>
              <a:t>)</a:t>
            </a:r>
          </a:p>
          <a:p>
            <a:endParaRPr lang="en-US" sz="1400" dirty="0" smtClean="0"/>
          </a:p>
          <a:p>
            <a:r>
              <a:rPr lang="en-US" sz="1400" dirty="0" smtClean="0"/>
              <a:t>As can be seen in the table below, the latency for the long tail of the distribution is an order of magnitude lower (better) for the </a:t>
            </a:r>
            <a:r>
              <a:rPr lang="en-US" sz="1400" dirty="0" err="1" smtClean="0"/>
              <a:t>DITreeSet</a:t>
            </a:r>
            <a:r>
              <a:rPr lang="en-US" sz="1400" dirty="0" smtClean="0"/>
              <a:t>. Low values of latency are better.</a:t>
            </a:r>
          </a:p>
          <a:p>
            <a:endParaRPr lang="en-US" sz="1400" dirty="0" smtClean="0"/>
          </a:p>
          <a:p>
            <a:r>
              <a:rPr lang="en-US" sz="1400" dirty="0" smtClean="0"/>
              <a:t>The table below can be read as follows: </a:t>
            </a:r>
            <a:r>
              <a:rPr lang="en-US" sz="1400" i="1" dirty="0" smtClean="0"/>
              <a:t>99.9% of the calls to </a:t>
            </a:r>
            <a:r>
              <a:rPr lang="en-US" sz="1400" i="1" dirty="0" err="1" smtClean="0"/>
              <a:t>BlockingTreeSet.contains</a:t>
            </a:r>
            <a:r>
              <a:rPr lang="en-US" sz="1400" i="1" dirty="0" smtClean="0"/>
              <a:t>(x) take less than 44 microseconds to complete, and 99.9% of the calls to </a:t>
            </a:r>
            <a:r>
              <a:rPr lang="en-US" sz="1400" i="1" dirty="0" err="1" smtClean="0"/>
              <a:t>DITreeSet.contains</a:t>
            </a:r>
            <a:r>
              <a:rPr lang="en-US" sz="1400" i="1" dirty="0" smtClean="0"/>
              <a:t>(x) take less than 2 microsecond to complete.</a:t>
            </a:r>
            <a:endParaRPr lang="en-US" sz="1400" i="1" dirty="0"/>
          </a:p>
        </p:txBody>
      </p:sp>
      <p:graphicFrame>
        <p:nvGraphicFramePr>
          <p:cNvPr id="4" name="Content Placeholder 3"/>
          <p:cNvGraphicFramePr>
            <a:graphicFrameLocks/>
          </p:cNvGraphicFramePr>
          <p:nvPr>
            <p:extLst>
              <p:ext uri="{D42A27DB-BD31-4B8C-83A1-F6EECF244321}">
                <p14:modId xmlns:p14="http://schemas.microsoft.com/office/powerpoint/2010/main" val="1591345244"/>
              </p:ext>
            </p:extLst>
          </p:nvPr>
        </p:nvGraphicFramePr>
        <p:xfrm>
          <a:off x="1600200" y="4682066"/>
          <a:ext cx="5867400" cy="1963740"/>
        </p:xfrm>
        <a:graphic>
          <a:graphicData uri="http://schemas.openxmlformats.org/drawingml/2006/table">
            <a:tbl>
              <a:tblPr firstRow="1" bandRow="1">
                <a:tableStyleId>{5C22544A-7EE6-4342-B048-85BDC9FD1C3A}</a:tableStyleId>
              </a:tblPr>
              <a:tblGrid>
                <a:gridCol w="1551152"/>
                <a:gridCol w="1615381"/>
                <a:gridCol w="2700867"/>
              </a:tblGrid>
              <a:tr h="371475">
                <a:tc>
                  <a:txBody>
                    <a:bodyPr/>
                    <a:lstStyle/>
                    <a:p>
                      <a:r>
                        <a:rPr lang="en-US" sz="1200" dirty="0" smtClean="0"/>
                        <a:t>Reader Latency</a:t>
                      </a:r>
                      <a:r>
                        <a:rPr lang="en-US" sz="1200" baseline="0" dirty="0" smtClean="0"/>
                        <a:t> Guarantee</a:t>
                      </a:r>
                      <a:endParaRPr lang="en-US" sz="1200" dirty="0"/>
                    </a:p>
                  </a:txBody>
                  <a:tcPr/>
                </a:tc>
                <a:tc>
                  <a:txBody>
                    <a:bodyPr/>
                    <a:lstStyle/>
                    <a:p>
                      <a:r>
                        <a:rPr lang="en-US" sz="1200" dirty="0" smtClean="0"/>
                        <a:t>Reader-Writer Lock</a:t>
                      </a:r>
                    </a:p>
                    <a:p>
                      <a:r>
                        <a:rPr lang="en-US" sz="1200" dirty="0" smtClean="0"/>
                        <a:t>(micro-seconds)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(micro-seconds)</a:t>
                      </a:r>
                    </a:p>
                  </a:txBody>
                  <a:tcPr/>
                </a:tc>
              </a:tr>
              <a:tr h="301308">
                <a:tc>
                  <a:txBody>
                    <a:bodyPr/>
                    <a:lstStyle/>
                    <a:p>
                      <a:r>
                        <a:rPr lang="en-US" sz="1200" dirty="0" smtClean="0"/>
                        <a:t>90%</a:t>
                      </a:r>
                      <a:endParaRPr lang="en-US" sz="1200" dirty="0"/>
                    </a:p>
                  </a:txBody>
                  <a:tcPr/>
                </a:tc>
                <a:tc>
                  <a:txBody>
                    <a:bodyPr/>
                    <a:lstStyle/>
                    <a:p>
                      <a:r>
                        <a:rPr lang="en-US" sz="1200" kern="1200" dirty="0" smtClean="0">
                          <a:solidFill>
                            <a:schemeClr val="tx1"/>
                          </a:solidFill>
                          <a:latin typeface="+mn-lt"/>
                          <a:ea typeface="+mn-ea"/>
                          <a:cs typeface="+mn-cs"/>
                        </a:rPr>
                        <a:t>smaller than 1</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smaller than 1</a:t>
                      </a:r>
                    </a:p>
                  </a:txBody>
                  <a:tcPr/>
                </a:tc>
              </a:tr>
              <a:tr h="301308">
                <a:tc>
                  <a:txBody>
                    <a:bodyPr/>
                    <a:lstStyle/>
                    <a:p>
                      <a:r>
                        <a:rPr lang="en-US" sz="1200" dirty="0" smtClean="0"/>
                        <a:t>99%</a:t>
                      </a:r>
                      <a:endParaRPr lang="en-US" sz="1200" dirty="0"/>
                    </a:p>
                  </a:txBody>
                  <a:tcPr/>
                </a:tc>
                <a:tc>
                  <a:txBody>
                    <a:bodyPr/>
                    <a:lstStyle/>
                    <a:p>
                      <a:r>
                        <a:rPr lang="en-US" sz="1200" kern="1200" dirty="0" smtClean="0">
                          <a:solidFill>
                            <a:schemeClr val="tx1"/>
                          </a:solidFill>
                          <a:latin typeface="+mn-lt"/>
                          <a:ea typeface="+mn-ea"/>
                          <a:cs typeface="+mn-cs"/>
                        </a:rPr>
                        <a:t>40</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smaller than 1</a:t>
                      </a:r>
                    </a:p>
                  </a:txBody>
                  <a:tcPr/>
                </a:tc>
              </a:tr>
              <a:tr h="301308">
                <a:tc>
                  <a:txBody>
                    <a:bodyPr/>
                    <a:lstStyle/>
                    <a:p>
                      <a:r>
                        <a:rPr lang="en-US" sz="1200" dirty="0" smtClean="0"/>
                        <a:t>99.9%</a:t>
                      </a:r>
                      <a:endParaRPr lang="en-US" sz="1200" dirty="0"/>
                    </a:p>
                  </a:txBody>
                  <a:tcPr/>
                </a:tc>
                <a:tc>
                  <a:txBody>
                    <a:bodyPr/>
                    <a:lstStyle/>
                    <a:p>
                      <a:r>
                        <a:rPr lang="en-US" sz="1200" kern="1200" dirty="0" smtClean="0">
                          <a:solidFill>
                            <a:schemeClr val="tx1"/>
                          </a:solidFill>
                          <a:latin typeface="+mn-lt"/>
                          <a:ea typeface="+mn-ea"/>
                          <a:cs typeface="+mn-cs"/>
                        </a:rPr>
                        <a:t>44</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a:t>
                      </a:r>
                    </a:p>
                  </a:txBody>
                  <a:tcPr/>
                </a:tc>
              </a:tr>
              <a:tr h="301308">
                <a:tc>
                  <a:txBody>
                    <a:bodyPr/>
                    <a:lstStyle/>
                    <a:p>
                      <a:r>
                        <a:rPr lang="en-US" sz="1200" dirty="0" smtClean="0"/>
                        <a:t>99.99%</a:t>
                      </a:r>
                      <a:endParaRPr lang="en-US" sz="1200" dirty="0"/>
                    </a:p>
                  </a:txBody>
                  <a:tcPr/>
                </a:tc>
                <a:tc>
                  <a:txBody>
                    <a:bodyPr/>
                    <a:lstStyle/>
                    <a:p>
                      <a:r>
                        <a:rPr lang="en-US" sz="1200" kern="1200" dirty="0" smtClean="0">
                          <a:solidFill>
                            <a:schemeClr val="tx1"/>
                          </a:solidFill>
                          <a:latin typeface="+mn-lt"/>
                          <a:ea typeface="+mn-ea"/>
                          <a:cs typeface="+mn-cs"/>
                        </a:rPr>
                        <a:t>75</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13</a:t>
                      </a:r>
                    </a:p>
                  </a:txBody>
                  <a:tcPr/>
                </a:tc>
              </a:tr>
              <a:tr h="301308">
                <a:tc>
                  <a:txBody>
                    <a:bodyPr/>
                    <a:lstStyle/>
                    <a:p>
                      <a:r>
                        <a:rPr lang="en-US" sz="1200" dirty="0" smtClean="0"/>
                        <a:t>99.999%</a:t>
                      </a:r>
                      <a:endParaRPr lang="en-US" sz="1200" dirty="0"/>
                    </a:p>
                  </a:txBody>
                  <a:tcPr/>
                </a:tc>
                <a:tc>
                  <a:txBody>
                    <a:bodyPr/>
                    <a:lstStyle/>
                    <a:p>
                      <a:r>
                        <a:rPr lang="en-US" sz="1200" kern="1200" dirty="0" smtClean="0">
                          <a:solidFill>
                            <a:schemeClr val="tx1"/>
                          </a:solidFill>
                          <a:latin typeface="+mn-lt"/>
                          <a:ea typeface="+mn-ea"/>
                          <a:cs typeface="+mn-cs"/>
                        </a:rPr>
                        <a:t>160</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23</a:t>
                      </a:r>
                      <a:endParaRPr lang="en-US" sz="12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34731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operations</a:t>
            </a:r>
            <a:endParaRPr lang="en-US" dirty="0"/>
          </a:p>
        </p:txBody>
      </p:sp>
      <p:sp>
        <p:nvSpPr>
          <p:cNvPr id="3" name="Content Placeholder 2"/>
          <p:cNvSpPr>
            <a:spLocks noGrp="1"/>
          </p:cNvSpPr>
          <p:nvPr>
            <p:ph idx="1"/>
          </p:nvPr>
        </p:nvSpPr>
        <p:spPr>
          <a:xfrm>
            <a:off x="457200" y="4648200"/>
            <a:ext cx="8229600" cy="1676400"/>
          </a:xfrm>
        </p:spPr>
        <p:txBody>
          <a:bodyPr>
            <a:normAutofit/>
          </a:bodyPr>
          <a:lstStyle/>
          <a:p>
            <a:r>
              <a:rPr lang="en-US" sz="1400" dirty="0" smtClean="0"/>
              <a:t>We can look at the functions called when running with low/no contention to get an idea of the best-case performance of each technique.</a:t>
            </a:r>
          </a:p>
          <a:p>
            <a:endParaRPr lang="en-US" sz="1400" dirty="0" smtClean="0"/>
          </a:p>
          <a:p>
            <a:r>
              <a:rPr lang="en-US" sz="1400" dirty="0" smtClean="0"/>
              <a:t>The </a:t>
            </a:r>
            <a:r>
              <a:rPr lang="en-US" sz="1400" b="1" dirty="0" smtClean="0"/>
              <a:t>best</a:t>
            </a:r>
            <a:r>
              <a:rPr lang="en-US" sz="1400" dirty="0" smtClean="0"/>
              <a:t> is clearly the Copy-On-Write because it does a single Compare-And-Swap for the Writer, and an atomic load for the Reader. The </a:t>
            </a:r>
            <a:r>
              <a:rPr lang="en-US" sz="1400" b="1" dirty="0" smtClean="0"/>
              <a:t>worse</a:t>
            </a:r>
            <a:r>
              <a:rPr lang="en-US" sz="1400" dirty="0" smtClean="0"/>
              <a:t> is the Double Instance Locking that although similar to an RW-Lock for Readers, it has a higher overhead for Writers, and that is why it is more advantageous to use it in scenarios where the access is </a:t>
            </a:r>
            <a:r>
              <a:rPr lang="en-US" sz="1400" i="1" dirty="0" smtClean="0"/>
              <a:t>write-few-read-many</a:t>
            </a:r>
            <a:r>
              <a:rPr lang="en-US" sz="1400" dirty="0" smtClean="0"/>
              <a:t>.</a:t>
            </a:r>
            <a:endParaRPr lang="en-US" sz="1400" dirty="0"/>
          </a:p>
        </p:txBody>
      </p:sp>
      <p:graphicFrame>
        <p:nvGraphicFramePr>
          <p:cNvPr id="4" name="Content Placeholder 3"/>
          <p:cNvGraphicFramePr>
            <a:graphicFrameLocks/>
          </p:cNvGraphicFramePr>
          <p:nvPr>
            <p:extLst>
              <p:ext uri="{D42A27DB-BD31-4B8C-83A1-F6EECF244321}">
                <p14:modId xmlns:p14="http://schemas.microsoft.com/office/powerpoint/2010/main" val="2930966679"/>
              </p:ext>
            </p:extLst>
          </p:nvPr>
        </p:nvGraphicFramePr>
        <p:xfrm>
          <a:off x="381000" y="1534160"/>
          <a:ext cx="8382001" cy="2103120"/>
        </p:xfrm>
        <a:graphic>
          <a:graphicData uri="http://schemas.openxmlformats.org/drawingml/2006/table">
            <a:tbl>
              <a:tblPr firstRow="1" bandRow="1">
                <a:tableStyleId>{5C22544A-7EE6-4342-B048-85BDC9FD1C3A}</a:tableStyleId>
              </a:tblPr>
              <a:tblGrid>
                <a:gridCol w="990600"/>
                <a:gridCol w="1600200"/>
                <a:gridCol w="2057400"/>
                <a:gridCol w="2209800"/>
                <a:gridCol w="1524001"/>
              </a:tblGrid>
              <a:tr h="0">
                <a:tc>
                  <a:txBody>
                    <a:bodyPr/>
                    <a:lstStyle/>
                    <a:p>
                      <a:r>
                        <a:rPr lang="en-US" sz="1200" dirty="0" smtClean="0"/>
                        <a:t>Minimum Operations</a:t>
                      </a:r>
                      <a:endParaRPr lang="en-US" sz="1200" dirty="0"/>
                    </a:p>
                  </a:txBody>
                  <a:tcPr/>
                </a:tc>
                <a:tc>
                  <a:txBody>
                    <a:bodyPr/>
                    <a:lstStyle/>
                    <a:p>
                      <a:r>
                        <a:rPr lang="en-US" sz="1200" dirty="0" smtClean="0"/>
                        <a:t>Reader-Writer Lock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Reader-Writer</a:t>
                      </a:r>
                      <a:r>
                        <a:rPr lang="en-US" sz="1200" baseline="0" dirty="0" smtClean="0"/>
                        <a:t> Lock with Optimistic Reads</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Copy-On-Write</a:t>
                      </a:r>
                    </a:p>
                  </a:txBody>
                  <a:tcPr/>
                </a:tc>
              </a:tr>
              <a:tr h="370840">
                <a:tc>
                  <a:txBody>
                    <a:bodyPr/>
                    <a:lstStyle/>
                    <a:p>
                      <a:r>
                        <a:rPr lang="en-US" sz="1200" dirty="0" smtClean="0"/>
                        <a:t>Writer</a:t>
                      </a:r>
                      <a:endParaRPr lang="en-US" sz="1200" dirty="0"/>
                    </a:p>
                  </a:txBody>
                  <a:tcPr/>
                </a:tc>
                <a:tc>
                  <a:txBody>
                    <a:bodyPr/>
                    <a:lstStyle/>
                    <a:p>
                      <a:r>
                        <a:rPr lang="en-US" sz="1200" kern="1200" dirty="0" err="1" smtClean="0">
                          <a:solidFill>
                            <a:schemeClr val="tx1"/>
                          </a:solidFill>
                          <a:latin typeface="+mn-lt"/>
                          <a:ea typeface="+mn-ea"/>
                          <a:cs typeface="+mn-cs"/>
                        </a:rPr>
                        <a:t>rwlock.writeLock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rwlock.writeUnlock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chemeClr val="tx1"/>
                          </a:solidFill>
                          <a:latin typeface="+mn-lt"/>
                          <a:ea typeface="+mn-ea"/>
                          <a:cs typeface="+mn-cs"/>
                        </a:rPr>
                        <a:t>rwlock.writeLock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rwlock.writeUnlock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rgbClr val="C00000"/>
                          </a:solidFill>
                          <a:latin typeface="+mn-lt"/>
                          <a:ea typeface="+mn-ea"/>
                          <a:cs typeface="+mn-cs"/>
                        </a:rPr>
                        <a:t>writersMutex.lock</a:t>
                      </a:r>
                      <a:r>
                        <a:rPr lang="en-US" sz="1200" kern="1200" dirty="0" smtClean="0">
                          <a:solidFill>
                            <a:srgbClr val="C00000"/>
                          </a:solidFill>
                          <a:latin typeface="+mn-lt"/>
                          <a:ea typeface="+mn-ea"/>
                          <a:cs typeface="+mn-cs"/>
                        </a:rPr>
                        <a:t>()</a:t>
                      </a:r>
                    </a:p>
                    <a:p>
                      <a:r>
                        <a:rPr lang="en-US" sz="1200" kern="1200" dirty="0" smtClean="0">
                          <a:solidFill>
                            <a:srgbClr val="C00000"/>
                          </a:solidFill>
                          <a:latin typeface="+mn-lt"/>
                          <a:ea typeface="+mn-ea"/>
                          <a:cs typeface="+mn-cs"/>
                        </a:rPr>
                        <a:t>rwlock1.writeLock()</a:t>
                      </a:r>
                    </a:p>
                    <a:p>
                      <a:r>
                        <a:rPr lang="en-US" sz="1200" kern="1200" dirty="0" smtClean="0">
                          <a:solidFill>
                            <a:srgbClr val="C00000"/>
                          </a:solidFill>
                          <a:latin typeface="+mn-lt"/>
                          <a:ea typeface="+mn-ea"/>
                          <a:cs typeface="+mn-cs"/>
                        </a:rPr>
                        <a:t>rwlock1.writeUnlock()</a:t>
                      </a:r>
                    </a:p>
                    <a:p>
                      <a:r>
                        <a:rPr lang="en-US" sz="1200" kern="1200" dirty="0" smtClean="0">
                          <a:solidFill>
                            <a:srgbClr val="C00000"/>
                          </a:solidFill>
                          <a:latin typeface="+mn-lt"/>
                          <a:ea typeface="+mn-ea"/>
                          <a:cs typeface="+mn-cs"/>
                        </a:rPr>
                        <a:t>rwlock2.writeLock()</a:t>
                      </a:r>
                    </a:p>
                    <a:p>
                      <a:r>
                        <a:rPr lang="en-US" sz="1200" kern="1200" dirty="0" smtClean="0">
                          <a:solidFill>
                            <a:srgbClr val="C00000"/>
                          </a:solidFill>
                          <a:latin typeface="+mn-lt"/>
                          <a:ea typeface="+mn-ea"/>
                          <a:cs typeface="+mn-cs"/>
                        </a:rPr>
                        <a:t>rwlock2.writeUnlock()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rgbClr val="C00000"/>
                          </a:solidFill>
                          <a:latin typeface="+mn-lt"/>
                          <a:ea typeface="+mn-ea"/>
                          <a:cs typeface="+mn-cs"/>
                        </a:rPr>
                        <a:t>writersMutex.unlock</a:t>
                      </a:r>
                      <a:r>
                        <a:rPr lang="en-US" sz="1200" kern="1200" dirty="0" smtClean="0">
                          <a:solidFill>
                            <a:srgbClr val="C00000"/>
                          </a:solidFill>
                          <a:latin typeface="+mn-lt"/>
                          <a:ea typeface="+mn-ea"/>
                          <a:cs typeface="+mn-cs"/>
                        </a:rPr>
                        <a:t>()</a:t>
                      </a:r>
                    </a:p>
                  </a:txBody>
                  <a:tcPr/>
                </a:tc>
                <a:tc>
                  <a:txBody>
                    <a:bodyPr/>
                    <a:lstStyle/>
                    <a:p>
                      <a:r>
                        <a:rPr lang="en-US" sz="1200" b="0" dirty="0" err="1" smtClean="0">
                          <a:solidFill>
                            <a:srgbClr val="00B050"/>
                          </a:solidFill>
                        </a:rPr>
                        <a:t>atomicRef.CAS</a:t>
                      </a:r>
                      <a:r>
                        <a:rPr lang="en-US" sz="1200" b="0" dirty="0" smtClean="0">
                          <a:solidFill>
                            <a:srgbClr val="00B050"/>
                          </a:solidFill>
                        </a:rPr>
                        <a:t>()</a:t>
                      </a:r>
                      <a:endParaRPr lang="en-US" sz="1200" b="0" dirty="0">
                        <a:solidFill>
                          <a:srgbClr val="00B050"/>
                        </a:solidFill>
                      </a:endParaRPr>
                    </a:p>
                  </a:txBody>
                  <a:tcPr/>
                </a:tc>
              </a:tr>
              <a:tr h="370840">
                <a:tc>
                  <a:txBody>
                    <a:bodyPr/>
                    <a:lstStyle/>
                    <a:p>
                      <a:r>
                        <a:rPr lang="en-US" sz="1200" dirty="0" smtClean="0"/>
                        <a:t>Reader</a:t>
                      </a:r>
                      <a:endParaRPr lang="en-US" sz="1200" dirty="0"/>
                    </a:p>
                  </a:txBody>
                  <a:tcPr/>
                </a:tc>
                <a:tc>
                  <a:txBody>
                    <a:bodyPr/>
                    <a:lstStyle/>
                    <a:p>
                      <a:r>
                        <a:rPr lang="en-US" sz="1200" kern="1200" dirty="0" err="1" smtClean="0">
                          <a:solidFill>
                            <a:schemeClr val="tx1"/>
                          </a:solidFill>
                          <a:latin typeface="+mn-lt"/>
                          <a:ea typeface="+mn-ea"/>
                          <a:cs typeface="+mn-cs"/>
                        </a:rPr>
                        <a:t>rwlock.readLock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rwlock.readUnlock</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err="1" smtClean="0">
                          <a:solidFill>
                            <a:schemeClr val="tx1"/>
                          </a:solidFill>
                          <a:latin typeface="+mn-lt"/>
                          <a:ea typeface="+mn-ea"/>
                          <a:cs typeface="+mn-cs"/>
                        </a:rPr>
                        <a:t>rwlock.tryOptimisticRead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rwlock.validate</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a:txBody>
                  <a:tcPr/>
                </a:tc>
                <a:tc>
                  <a:txBody>
                    <a:bodyPr/>
                    <a:lstStyle/>
                    <a:p>
                      <a:r>
                        <a:rPr lang="en-US" sz="1200" kern="1200" dirty="0" smtClean="0">
                          <a:solidFill>
                            <a:schemeClr val="tx1"/>
                          </a:solidFill>
                          <a:latin typeface="+mn-lt"/>
                          <a:ea typeface="+mn-ea"/>
                          <a:cs typeface="+mn-cs"/>
                        </a:rPr>
                        <a:t>rwlock1.readLock()</a:t>
                      </a:r>
                    </a:p>
                    <a:p>
                      <a:r>
                        <a:rPr lang="en-US" sz="1200" kern="1200" dirty="0" smtClean="0">
                          <a:solidFill>
                            <a:schemeClr val="tx1"/>
                          </a:solidFill>
                          <a:latin typeface="+mn-lt"/>
                          <a:ea typeface="+mn-ea"/>
                          <a:cs typeface="+mn-cs"/>
                        </a:rPr>
                        <a:t>rwlock1.readUnlock()</a:t>
                      </a:r>
                      <a:endParaRPr lang="en-US" sz="1200" kern="1200" dirty="0">
                        <a:solidFill>
                          <a:schemeClr val="tx1"/>
                        </a:solidFill>
                        <a:latin typeface="+mn-lt"/>
                        <a:ea typeface="+mn-ea"/>
                        <a:cs typeface="+mn-cs"/>
                      </a:endParaRPr>
                    </a:p>
                  </a:txBody>
                  <a:tcPr/>
                </a:tc>
                <a:tc>
                  <a:txBody>
                    <a:bodyPr/>
                    <a:lstStyle/>
                    <a:p>
                      <a:r>
                        <a:rPr lang="en-US" sz="1200" b="0" dirty="0" err="1" smtClean="0">
                          <a:solidFill>
                            <a:srgbClr val="00B050"/>
                          </a:solidFill>
                        </a:rPr>
                        <a:t>atomicRef.get</a:t>
                      </a:r>
                      <a:r>
                        <a:rPr lang="en-US" sz="1200" b="0" dirty="0" smtClean="0">
                          <a:solidFill>
                            <a:srgbClr val="00B050"/>
                          </a:solidFill>
                        </a:rPr>
                        <a:t>()</a:t>
                      </a:r>
                      <a:endParaRPr lang="en-US" sz="1200" b="0" dirty="0">
                        <a:solidFill>
                          <a:srgbClr val="00B050"/>
                        </a:solidFill>
                      </a:endParaRPr>
                    </a:p>
                  </a:txBody>
                  <a:tcPr/>
                </a:tc>
              </a:tr>
            </a:tbl>
          </a:graphicData>
        </a:graphic>
      </p:graphicFrame>
    </p:spTree>
    <p:extLst>
      <p:ext uri="{BB962C8B-B14F-4D97-AF65-F5344CB8AC3E}">
        <p14:creationId xmlns:p14="http://schemas.microsoft.com/office/powerpoint/2010/main" val="427433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US" dirty="0"/>
          </a:p>
        </p:txBody>
      </p:sp>
      <p:sp>
        <p:nvSpPr>
          <p:cNvPr id="3" name="Content Placeholder 2"/>
          <p:cNvSpPr>
            <a:spLocks noGrp="1"/>
          </p:cNvSpPr>
          <p:nvPr>
            <p:ph idx="1"/>
          </p:nvPr>
        </p:nvSpPr>
        <p:spPr>
          <a:xfrm>
            <a:off x="457200" y="1600200"/>
            <a:ext cx="8229600" cy="1981200"/>
          </a:xfrm>
        </p:spPr>
        <p:txBody>
          <a:bodyPr>
            <a:normAutofit/>
          </a:bodyPr>
          <a:lstStyle/>
          <a:p>
            <a:r>
              <a:rPr lang="en-US" sz="1400" dirty="0"/>
              <a:t>The main advantage of the Double Instance Locking </a:t>
            </a:r>
            <a:r>
              <a:rPr lang="en-US" sz="1400" dirty="0" smtClean="0"/>
              <a:t>is that, although it is similar in use to </a:t>
            </a:r>
            <a:r>
              <a:rPr lang="en-US" sz="1400" dirty="0"/>
              <a:t>a Reader-Writer </a:t>
            </a:r>
            <a:r>
              <a:rPr lang="en-US" sz="1400" dirty="0" smtClean="0"/>
              <a:t>lock, it is </a:t>
            </a:r>
            <a:r>
              <a:rPr lang="en-US" sz="1400" b="1" dirty="0" smtClean="0"/>
              <a:t>Lock-Free </a:t>
            </a:r>
            <a:r>
              <a:rPr lang="en-US" sz="1400" dirty="0" smtClean="0"/>
              <a:t>for Readers, which allows </a:t>
            </a:r>
            <a:r>
              <a:rPr lang="en-US" sz="1400" dirty="0"/>
              <a:t>Readers to run at the same time as a </a:t>
            </a:r>
            <a:r>
              <a:rPr lang="en-US" sz="1400" dirty="0" smtClean="0"/>
              <a:t>Writer, each </a:t>
            </a:r>
            <a:r>
              <a:rPr lang="en-US" sz="1400" dirty="0"/>
              <a:t>on a different </a:t>
            </a:r>
            <a:r>
              <a:rPr lang="en-US" sz="1400" dirty="0" smtClean="0"/>
              <a:t>instance.</a:t>
            </a:r>
            <a:r>
              <a:rPr lang="en-US" sz="1400" dirty="0"/>
              <a:t> </a:t>
            </a:r>
            <a:endParaRPr lang="en-US" sz="1400" dirty="0" smtClean="0"/>
          </a:p>
          <a:p>
            <a:endParaRPr lang="en-US" sz="1400" dirty="0"/>
          </a:p>
          <a:p>
            <a:r>
              <a:rPr lang="en-US" sz="1400" dirty="0"/>
              <a:t>The </a:t>
            </a:r>
            <a:r>
              <a:rPr lang="en-US" sz="1400" dirty="0" smtClean="0"/>
              <a:t>trade-offs are: </a:t>
            </a:r>
            <a:r>
              <a:rPr lang="en-US" sz="1400" b="1" dirty="0" smtClean="0"/>
              <a:t>memory </a:t>
            </a:r>
            <a:r>
              <a:rPr lang="en-US" sz="1400" b="1" dirty="0"/>
              <a:t>consumption </a:t>
            </a:r>
            <a:r>
              <a:rPr lang="en-US" sz="1400" dirty="0"/>
              <a:t>(twice the size of the data structure, but not the user data), and </a:t>
            </a:r>
            <a:r>
              <a:rPr lang="en-US" sz="1400" b="1" dirty="0"/>
              <a:t>twice the work for write </a:t>
            </a:r>
            <a:r>
              <a:rPr lang="en-US" sz="1400" dirty="0"/>
              <a:t>operations. </a:t>
            </a:r>
          </a:p>
        </p:txBody>
      </p:sp>
      <p:graphicFrame>
        <p:nvGraphicFramePr>
          <p:cNvPr id="4" name="Content Placeholder 3"/>
          <p:cNvGraphicFramePr>
            <a:graphicFrameLocks/>
          </p:cNvGraphicFramePr>
          <p:nvPr>
            <p:extLst>
              <p:ext uri="{D42A27DB-BD31-4B8C-83A1-F6EECF244321}">
                <p14:modId xmlns:p14="http://schemas.microsoft.com/office/powerpoint/2010/main" val="2660821117"/>
              </p:ext>
            </p:extLst>
          </p:nvPr>
        </p:nvGraphicFramePr>
        <p:xfrm>
          <a:off x="533400" y="3505200"/>
          <a:ext cx="8001001" cy="3124200"/>
        </p:xfrm>
        <a:graphic>
          <a:graphicData uri="http://schemas.openxmlformats.org/drawingml/2006/table">
            <a:tbl>
              <a:tblPr firstRow="1" bandRow="1">
                <a:tableStyleId>{5C22544A-7EE6-4342-B048-85BDC9FD1C3A}</a:tableStyleId>
              </a:tblPr>
              <a:tblGrid>
                <a:gridCol w="2971801"/>
                <a:gridCol w="838200"/>
                <a:gridCol w="1828800"/>
                <a:gridCol w="914400"/>
                <a:gridCol w="1447800"/>
              </a:tblGrid>
              <a:tr h="0">
                <a:tc>
                  <a:txBody>
                    <a:bodyPr/>
                    <a:lstStyle/>
                    <a:p>
                      <a:endParaRPr lang="en-US" sz="1200" dirty="0"/>
                    </a:p>
                  </a:txBody>
                  <a:tcPr/>
                </a:tc>
                <a:tc>
                  <a:txBody>
                    <a:bodyPr/>
                    <a:lstStyle/>
                    <a:p>
                      <a:r>
                        <a:rPr lang="en-US" sz="1200" dirty="0" smtClean="0"/>
                        <a:t>Reader-Writer Lock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Reader-Writer</a:t>
                      </a:r>
                      <a:r>
                        <a:rPr lang="en-US" sz="1200" baseline="0" dirty="0" smtClean="0"/>
                        <a:t> Lock with Optimistic Reads</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 Instance Locking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Copy-On-Write</a:t>
                      </a:r>
                    </a:p>
                  </a:txBody>
                  <a:tcPr/>
                </a:tc>
              </a:tr>
              <a:tr h="370840">
                <a:tc>
                  <a:txBody>
                    <a:bodyPr/>
                    <a:lstStyle/>
                    <a:p>
                      <a:r>
                        <a:rPr lang="en-US" sz="1200" dirty="0" smtClean="0"/>
                        <a:t>Progress for Writers</a:t>
                      </a:r>
                      <a:endParaRPr lang="en-US" sz="1200" dirty="0"/>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dirty="0" smtClean="0">
                          <a:solidFill>
                            <a:srgbClr val="00B050"/>
                          </a:solidFill>
                        </a:rPr>
                        <a:t>Lock-Free</a:t>
                      </a:r>
                      <a:endParaRPr lang="en-US" sz="1200" dirty="0">
                        <a:solidFill>
                          <a:srgbClr val="00B050"/>
                        </a:solidFill>
                      </a:endParaRPr>
                    </a:p>
                  </a:txBody>
                  <a:tcPr/>
                </a:tc>
              </a:tr>
              <a:tr h="370840">
                <a:tc>
                  <a:txBody>
                    <a:bodyPr/>
                    <a:lstStyle/>
                    <a:p>
                      <a:r>
                        <a:rPr lang="en-US" sz="1200" dirty="0" smtClean="0"/>
                        <a:t>Progress for Readers</a:t>
                      </a:r>
                      <a:endParaRPr lang="en-US" sz="1200" dirty="0"/>
                    </a:p>
                  </a:txBody>
                  <a:tcPr/>
                </a:tc>
                <a:tc>
                  <a:txBody>
                    <a:bodyPr/>
                    <a:lstStyle/>
                    <a:p>
                      <a:r>
                        <a:rPr lang="en-US" sz="1200" dirty="0" smtClean="0">
                          <a:solidFill>
                            <a:srgbClr val="FF0000"/>
                          </a:solidFill>
                        </a:rPr>
                        <a:t>Blocking</a:t>
                      </a:r>
                      <a:endParaRPr lang="en-US" sz="1200" dirty="0">
                        <a:solidFill>
                          <a:srgbClr val="FF0000"/>
                        </a:solidFill>
                      </a:endParaRPr>
                    </a:p>
                  </a:txBody>
                  <a:tcPr/>
                </a:tc>
                <a:tc>
                  <a:txBody>
                    <a:bodyPr/>
                    <a:lstStyle/>
                    <a:p>
                      <a:r>
                        <a:rPr lang="en-US" sz="1200" kern="1200" smtClean="0">
                          <a:solidFill>
                            <a:srgbClr val="FF0000"/>
                          </a:solidFill>
                          <a:latin typeface="+mn-lt"/>
                          <a:ea typeface="+mn-ea"/>
                          <a:cs typeface="+mn-cs"/>
                        </a:rPr>
                        <a:t>Blocking</a:t>
                      </a:r>
                      <a:endParaRPr lang="en-US" sz="1200" kern="1200" dirty="0">
                        <a:solidFill>
                          <a:srgbClr val="FF0000"/>
                        </a:solidFill>
                        <a:latin typeface="+mn-lt"/>
                        <a:ea typeface="+mn-ea"/>
                        <a:cs typeface="+mn-cs"/>
                      </a:endParaRPr>
                    </a:p>
                  </a:txBody>
                  <a:tcPr/>
                </a:tc>
                <a:tc>
                  <a:txBody>
                    <a:bodyPr/>
                    <a:lstStyle/>
                    <a:p>
                      <a:r>
                        <a:rPr lang="en-US" sz="1200" dirty="0" smtClean="0">
                          <a:solidFill>
                            <a:srgbClr val="00B050"/>
                          </a:solidFill>
                        </a:rPr>
                        <a:t>Lock-Free</a:t>
                      </a:r>
                      <a:endParaRPr lang="en-US" sz="1200" dirty="0">
                        <a:solidFill>
                          <a:srgbClr val="00B050"/>
                        </a:solidFill>
                      </a:endParaRPr>
                    </a:p>
                  </a:txBody>
                  <a:tcPr/>
                </a:tc>
                <a:tc>
                  <a:txBody>
                    <a:bodyPr/>
                    <a:lstStyle/>
                    <a:p>
                      <a:r>
                        <a:rPr lang="en-US" sz="1200" b="1" dirty="0" smtClean="0">
                          <a:solidFill>
                            <a:srgbClr val="00B050"/>
                          </a:solidFill>
                        </a:rPr>
                        <a:t>Wait-Free</a:t>
                      </a:r>
                      <a:endParaRPr lang="en-US" sz="1200" b="1" dirty="0">
                        <a:solidFill>
                          <a:srgbClr val="00B050"/>
                        </a:solidFill>
                      </a:endParaRPr>
                    </a:p>
                  </a:txBody>
                  <a:tcPr/>
                </a:tc>
              </a:tr>
              <a:tr h="370840">
                <a:tc>
                  <a:txBody>
                    <a:bodyPr/>
                    <a:lstStyle/>
                    <a:p>
                      <a:r>
                        <a:rPr lang="en-US" sz="1200" dirty="0" smtClean="0"/>
                        <a:t>Works</a:t>
                      </a:r>
                      <a:r>
                        <a:rPr lang="en-US" sz="1200" baseline="0" dirty="0" smtClean="0"/>
                        <a:t> in languages </a:t>
                      </a:r>
                      <a:r>
                        <a:rPr lang="en-US" sz="1200" b="1" baseline="0" dirty="0" smtClean="0"/>
                        <a:t>with</a:t>
                      </a:r>
                      <a:r>
                        <a:rPr lang="en-US" sz="1200" baseline="0" dirty="0" smtClean="0"/>
                        <a:t> GC (Java/</a:t>
                      </a:r>
                      <a:r>
                        <a:rPr lang="en-US" sz="1200" baseline="0" dirty="0" err="1" smtClean="0"/>
                        <a:t>Scala</a:t>
                      </a:r>
                      <a:r>
                        <a:rPr lang="en-US" sz="1200" baseline="0" dirty="0" smtClean="0"/>
                        <a:t>)</a:t>
                      </a:r>
                      <a:endParaRPr lang="en-US" sz="1200" dirty="0"/>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kern="1200" dirty="0" smtClean="0">
                          <a:solidFill>
                            <a:srgbClr val="00B050"/>
                          </a:solidFill>
                          <a:latin typeface="+mn-lt"/>
                          <a:ea typeface="+mn-ea"/>
                          <a:cs typeface="+mn-cs"/>
                        </a:rPr>
                        <a:t>yes</a:t>
                      </a:r>
                      <a:endParaRPr lang="en-US" sz="1200" kern="1200" dirty="0">
                        <a:solidFill>
                          <a:srgbClr val="00B050"/>
                        </a:solidFill>
                        <a:latin typeface="+mn-lt"/>
                        <a:ea typeface="+mn-ea"/>
                        <a:cs typeface="+mn-cs"/>
                      </a:endParaRPr>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dirty="0" smtClean="0">
                          <a:solidFill>
                            <a:srgbClr val="00B050"/>
                          </a:solidFill>
                        </a:rPr>
                        <a:t>yes</a:t>
                      </a:r>
                      <a:endParaRPr lang="en-US" sz="1200" dirty="0">
                        <a:solidFill>
                          <a:srgbClr val="00B050"/>
                        </a:solidFill>
                      </a:endParaRPr>
                    </a:p>
                  </a:txBody>
                  <a:tcPr/>
                </a:tc>
              </a:tr>
              <a:tr h="370840">
                <a:tc>
                  <a:txBody>
                    <a:bodyPr/>
                    <a:lstStyle/>
                    <a:p>
                      <a:r>
                        <a:rPr lang="en-US" sz="1200" dirty="0" smtClean="0"/>
                        <a:t>Works in languages</a:t>
                      </a:r>
                      <a:r>
                        <a:rPr lang="en-US" sz="1200" baseline="0" dirty="0" smtClean="0"/>
                        <a:t> </a:t>
                      </a:r>
                      <a:r>
                        <a:rPr lang="en-US" sz="1200" b="1" baseline="0" dirty="0" smtClean="0"/>
                        <a:t>without</a:t>
                      </a:r>
                      <a:r>
                        <a:rPr lang="en-US" sz="1200" baseline="0" dirty="0" smtClean="0"/>
                        <a:t> GC (C/C++)</a:t>
                      </a:r>
                      <a:endParaRPr lang="en-US" sz="1200" dirty="0"/>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dirty="0" smtClean="0">
                          <a:solidFill>
                            <a:srgbClr val="FF0000"/>
                          </a:solidFill>
                        </a:rPr>
                        <a:t>not</a:t>
                      </a:r>
                      <a:r>
                        <a:rPr lang="en-US" sz="1200" baseline="0" dirty="0" smtClean="0">
                          <a:solidFill>
                            <a:srgbClr val="FF0000"/>
                          </a:solidFill>
                        </a:rPr>
                        <a:t> if memory reclamation is needed</a:t>
                      </a:r>
                      <a:endParaRPr lang="en-US" sz="1200" dirty="0">
                        <a:solidFill>
                          <a:srgbClr val="FF0000"/>
                        </a:solidFill>
                      </a:endParaRPr>
                    </a:p>
                  </a:txBody>
                  <a:tcPr/>
                </a:tc>
                <a:tc>
                  <a:txBody>
                    <a:bodyPr/>
                    <a:lstStyle/>
                    <a:p>
                      <a:r>
                        <a:rPr lang="en-US" sz="1200" dirty="0" smtClean="0">
                          <a:solidFill>
                            <a:srgbClr val="00B050"/>
                          </a:solidFill>
                        </a:rPr>
                        <a:t>yes</a:t>
                      </a:r>
                      <a:endParaRPr lang="en-US" sz="1200" dirty="0">
                        <a:solidFill>
                          <a:srgbClr val="00B050"/>
                        </a:solidFill>
                      </a:endParaRPr>
                    </a:p>
                  </a:txBody>
                  <a:tcPr/>
                </a:tc>
                <a:tc>
                  <a:txBody>
                    <a:bodyPr/>
                    <a:lstStyle/>
                    <a:p>
                      <a:r>
                        <a:rPr lang="en-US" sz="1200" b="0" dirty="0" smtClean="0">
                          <a:solidFill>
                            <a:srgbClr val="FF0000"/>
                          </a:solidFill>
                        </a:rPr>
                        <a:t>not easily</a:t>
                      </a:r>
                      <a:endParaRPr lang="en-US" sz="1200" b="0" dirty="0">
                        <a:solidFill>
                          <a:srgbClr val="FF0000"/>
                        </a:solidFill>
                      </a:endParaRPr>
                    </a:p>
                  </a:txBody>
                  <a:tcPr/>
                </a:tc>
              </a:tr>
              <a:tr h="370840">
                <a:tc>
                  <a:txBody>
                    <a:bodyPr/>
                    <a:lstStyle/>
                    <a:p>
                      <a:r>
                        <a:rPr lang="en-US" sz="1200" dirty="0" smtClean="0"/>
                        <a:t>Number of instances required</a:t>
                      </a:r>
                      <a:endParaRPr lang="en-US" sz="1200" dirty="0"/>
                    </a:p>
                  </a:txBody>
                  <a:tcPr/>
                </a:tc>
                <a:tc>
                  <a:txBody>
                    <a:bodyPr/>
                    <a:lstStyle/>
                    <a:p>
                      <a:r>
                        <a:rPr lang="en-US" sz="1200" dirty="0" smtClean="0">
                          <a:solidFill>
                            <a:srgbClr val="00B050"/>
                          </a:solidFill>
                        </a:rPr>
                        <a:t>1</a:t>
                      </a:r>
                      <a:endParaRPr lang="en-US" sz="1200" dirty="0">
                        <a:solidFill>
                          <a:srgbClr val="00B050"/>
                        </a:solidFill>
                      </a:endParaRPr>
                    </a:p>
                  </a:txBody>
                  <a:tcPr/>
                </a:tc>
                <a:tc>
                  <a:txBody>
                    <a:bodyPr/>
                    <a:lstStyle/>
                    <a:p>
                      <a:r>
                        <a:rPr lang="en-US" sz="1200" dirty="0" smtClean="0">
                          <a:solidFill>
                            <a:srgbClr val="00B050"/>
                          </a:solidFill>
                        </a:rPr>
                        <a:t>1</a:t>
                      </a:r>
                      <a:endParaRPr lang="en-US" sz="1200" dirty="0">
                        <a:solidFill>
                          <a:srgbClr val="00B050"/>
                        </a:solidFill>
                      </a:endParaRPr>
                    </a:p>
                  </a:txBody>
                  <a:tcPr/>
                </a:tc>
                <a:tc>
                  <a:txBody>
                    <a:bodyPr/>
                    <a:lstStyle/>
                    <a:p>
                      <a:r>
                        <a:rPr lang="en-US" sz="1200" dirty="0" smtClean="0"/>
                        <a:t>2</a:t>
                      </a:r>
                      <a:endParaRPr lang="en-US" sz="1200" dirty="0"/>
                    </a:p>
                  </a:txBody>
                  <a:tcPr/>
                </a:tc>
                <a:tc>
                  <a:txBody>
                    <a:bodyPr/>
                    <a:lstStyle/>
                    <a:p>
                      <a:r>
                        <a:rPr lang="en-US" sz="1200" dirty="0" smtClean="0"/>
                        <a:t>1</a:t>
                      </a:r>
                      <a:r>
                        <a:rPr lang="en-US" sz="1200" baseline="0" dirty="0" smtClean="0"/>
                        <a:t> to </a:t>
                      </a:r>
                      <a:r>
                        <a:rPr lang="en-US" sz="1200" baseline="0" dirty="0" err="1" smtClean="0">
                          <a:solidFill>
                            <a:srgbClr val="FF0000"/>
                          </a:solidFill>
                        </a:rPr>
                        <a:t>N</a:t>
                      </a:r>
                      <a:r>
                        <a:rPr lang="en-US" sz="1200" baseline="-25000" dirty="0" err="1" smtClean="0">
                          <a:solidFill>
                            <a:srgbClr val="FF0000"/>
                          </a:solidFill>
                        </a:rPr>
                        <a:t>Threads</a:t>
                      </a:r>
                      <a:endParaRPr lang="en-US" sz="1200" baseline="-25000" dirty="0">
                        <a:solidFill>
                          <a:srgbClr val="FF0000"/>
                        </a:solidFill>
                      </a:endParaRPr>
                    </a:p>
                  </a:txBody>
                  <a:tcPr/>
                </a:tc>
              </a:tr>
              <a:tr h="370840">
                <a:tc>
                  <a:txBody>
                    <a:bodyPr/>
                    <a:lstStyle/>
                    <a:p>
                      <a:r>
                        <a:rPr lang="en-US" sz="1200" dirty="0" smtClean="0"/>
                        <a:t>Writer and Readers can execute</a:t>
                      </a:r>
                      <a:r>
                        <a:rPr lang="en-US" sz="1200" baseline="0" dirty="0" smtClean="0"/>
                        <a:t> simultaneously</a:t>
                      </a:r>
                      <a:endParaRPr lang="en-US" sz="1200" dirty="0"/>
                    </a:p>
                  </a:txBody>
                  <a:tcPr/>
                </a:tc>
                <a:tc>
                  <a:txBody>
                    <a:bodyPr/>
                    <a:lstStyle/>
                    <a:p>
                      <a:r>
                        <a:rPr lang="en-US" sz="1200" kern="1200" dirty="0" smtClean="0">
                          <a:solidFill>
                            <a:srgbClr val="FF0000"/>
                          </a:solidFill>
                          <a:latin typeface="+mn-lt"/>
                          <a:ea typeface="+mn-ea"/>
                          <a:cs typeface="+mn-cs"/>
                        </a:rPr>
                        <a:t>no</a:t>
                      </a:r>
                      <a:endParaRPr lang="en-US" sz="1200" kern="1200" dirty="0">
                        <a:solidFill>
                          <a:srgbClr val="FF0000"/>
                        </a:solidFill>
                        <a:latin typeface="+mn-lt"/>
                        <a:ea typeface="+mn-ea"/>
                        <a:cs typeface="+mn-cs"/>
                      </a:endParaRPr>
                    </a:p>
                  </a:txBody>
                  <a:tcPr/>
                </a:tc>
                <a:tc>
                  <a:txBody>
                    <a:bodyPr/>
                    <a:lstStyle/>
                    <a:p>
                      <a:r>
                        <a:rPr lang="en-US" sz="1200" b="0" kern="1200" dirty="0" smtClean="0">
                          <a:solidFill>
                            <a:srgbClr val="00B050"/>
                          </a:solidFill>
                          <a:latin typeface="+mn-lt"/>
                          <a:ea typeface="+mn-ea"/>
                          <a:cs typeface="+mn-cs"/>
                        </a:rPr>
                        <a:t>yes</a:t>
                      </a:r>
                      <a:endParaRPr lang="en-US" sz="1200" b="0" kern="1200" dirty="0">
                        <a:solidFill>
                          <a:srgbClr val="00B050"/>
                        </a:solidFill>
                        <a:latin typeface="+mn-lt"/>
                        <a:ea typeface="+mn-ea"/>
                        <a:cs typeface="+mn-cs"/>
                      </a:endParaRPr>
                    </a:p>
                  </a:txBody>
                  <a:tcPr/>
                </a:tc>
                <a:tc>
                  <a:txBody>
                    <a:bodyPr/>
                    <a:lstStyle/>
                    <a:p>
                      <a:r>
                        <a:rPr lang="en-US" sz="1200" b="0" dirty="0" smtClean="0">
                          <a:solidFill>
                            <a:srgbClr val="00B050"/>
                          </a:solidFill>
                        </a:rPr>
                        <a:t>yes</a:t>
                      </a:r>
                      <a:endParaRPr lang="en-US" sz="1200" b="0" dirty="0">
                        <a:solidFill>
                          <a:srgbClr val="00B050"/>
                        </a:solidFill>
                      </a:endParaRPr>
                    </a:p>
                  </a:txBody>
                  <a:tcPr/>
                </a:tc>
                <a:tc>
                  <a:txBody>
                    <a:bodyPr/>
                    <a:lstStyle/>
                    <a:p>
                      <a:r>
                        <a:rPr lang="en-US" sz="1200" b="0" dirty="0" smtClean="0">
                          <a:solidFill>
                            <a:srgbClr val="00B050"/>
                          </a:solidFill>
                        </a:rPr>
                        <a:t>yes</a:t>
                      </a:r>
                      <a:endParaRPr lang="en-US" sz="1200" b="0" baseline="-25000" dirty="0">
                        <a:solidFill>
                          <a:srgbClr val="00B050"/>
                        </a:solidFill>
                      </a:endParaRPr>
                    </a:p>
                  </a:txBody>
                  <a:tcPr/>
                </a:tc>
              </a:tr>
            </a:tbl>
          </a:graphicData>
        </a:graphic>
      </p:graphicFrame>
    </p:spTree>
    <p:extLst>
      <p:ext uri="{BB962C8B-B14F-4D97-AF65-F5344CB8AC3E}">
        <p14:creationId xmlns:p14="http://schemas.microsoft.com/office/powerpoint/2010/main" val="2098210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and Progress Conditions</a:t>
            </a:r>
            <a:endParaRPr lang="en-US" dirty="0"/>
          </a:p>
        </p:txBody>
      </p:sp>
      <p:sp>
        <p:nvSpPr>
          <p:cNvPr id="3" name="Content Placeholder 2"/>
          <p:cNvSpPr>
            <a:spLocks noGrp="1"/>
          </p:cNvSpPr>
          <p:nvPr>
            <p:ph idx="1"/>
          </p:nvPr>
        </p:nvSpPr>
        <p:spPr/>
        <p:txBody>
          <a:bodyPr>
            <a:normAutofit/>
          </a:bodyPr>
          <a:lstStyle/>
          <a:p>
            <a:r>
              <a:rPr lang="en-US" sz="1400" dirty="0" smtClean="0"/>
              <a:t>It is trivial to show that this technique is </a:t>
            </a:r>
            <a:r>
              <a:rPr lang="en-US" sz="1400" i="1" dirty="0" smtClean="0"/>
              <a:t>correct</a:t>
            </a:r>
            <a:r>
              <a:rPr lang="en-US" sz="1400" dirty="0" smtClean="0"/>
              <a:t>, in the sense that Writers are mutual exclusive with each other and with Readers for both instance1 and instance2. A Writer accessing instance </a:t>
            </a:r>
            <a:r>
              <a:rPr lang="en-US" sz="1400" i="1" dirty="0" smtClean="0"/>
              <a:t>x</a:t>
            </a:r>
            <a:r>
              <a:rPr lang="en-US" sz="1400" dirty="0" smtClean="0"/>
              <a:t> will first acquire the </a:t>
            </a:r>
            <a:r>
              <a:rPr lang="en-US" sz="1400" dirty="0" err="1" smtClean="0"/>
              <a:t>rw</a:t>
            </a:r>
            <a:r>
              <a:rPr lang="en-US" sz="1400" dirty="0" smtClean="0"/>
              <a:t>-lock </a:t>
            </a:r>
            <a:r>
              <a:rPr lang="en-US" sz="1400" i="1" dirty="0" smtClean="0"/>
              <a:t>x</a:t>
            </a:r>
            <a:r>
              <a:rPr lang="en-US" sz="1400" dirty="0" smtClean="0"/>
              <a:t> in write mode, and a Reader accessing instance </a:t>
            </a:r>
            <a:r>
              <a:rPr lang="en-US" sz="1400" i="1" dirty="0" smtClean="0"/>
              <a:t>x</a:t>
            </a:r>
            <a:r>
              <a:rPr lang="en-US" sz="1400" dirty="0" smtClean="0"/>
              <a:t> will first acquire the </a:t>
            </a:r>
            <a:r>
              <a:rPr lang="en-US" sz="1400" dirty="0" err="1" smtClean="0"/>
              <a:t>rw</a:t>
            </a:r>
            <a:r>
              <a:rPr lang="en-US" sz="1400" dirty="0" smtClean="0"/>
              <a:t>-lock </a:t>
            </a:r>
            <a:r>
              <a:rPr lang="en-US" sz="1400" i="1" dirty="0" smtClean="0"/>
              <a:t>x</a:t>
            </a:r>
            <a:r>
              <a:rPr lang="en-US" sz="1400" dirty="0" smtClean="0"/>
              <a:t> in read-only mode, thus preventing any possibility of simultaneous access by a Writer and a Reader to any particular instance.</a:t>
            </a:r>
          </a:p>
          <a:p>
            <a:endParaRPr lang="en-US" sz="1400" dirty="0"/>
          </a:p>
          <a:p>
            <a:r>
              <a:rPr lang="en-US" sz="1400" dirty="0" smtClean="0"/>
              <a:t>The Writer’s progress condition is </a:t>
            </a:r>
            <a:r>
              <a:rPr lang="en-US" sz="1400" b="1" dirty="0" smtClean="0"/>
              <a:t>blocking</a:t>
            </a:r>
            <a:r>
              <a:rPr lang="en-US" sz="1400" i="1" dirty="0" smtClean="0"/>
              <a:t>,</a:t>
            </a:r>
            <a:r>
              <a:rPr lang="en-US" sz="1400" dirty="0" smtClean="0"/>
              <a:t> which is easy to see because all Writers start by acquiring the </a:t>
            </a:r>
            <a:r>
              <a:rPr lang="en-US" sz="1400" dirty="0" err="1" smtClean="0"/>
              <a:t>writersMutex</a:t>
            </a:r>
            <a:r>
              <a:rPr lang="en-US" sz="1400" dirty="0" smtClean="0"/>
              <a:t> exclusive lock, which serializes Writers.</a:t>
            </a:r>
          </a:p>
          <a:p>
            <a:r>
              <a:rPr lang="en-US" sz="1400" dirty="0" smtClean="0"/>
              <a:t>We can show that the Reader’s progress condition is </a:t>
            </a:r>
            <a:r>
              <a:rPr lang="en-US" sz="1400" b="1" dirty="0" smtClean="0"/>
              <a:t>lock-free</a:t>
            </a:r>
            <a:r>
              <a:rPr lang="en-US" sz="1400" dirty="0" smtClean="0"/>
              <a:t> by showing that </a:t>
            </a:r>
            <a:r>
              <a:rPr lang="en-US" sz="1400" b="1" dirty="0" smtClean="0"/>
              <a:t>a thread loops beyond a finite number of times only if another thread (Writer) completes an operation</a:t>
            </a:r>
            <a:r>
              <a:rPr lang="en-US" sz="1400" dirty="0" smtClean="0"/>
              <a:t>. If there is no Writer currently active, a Reader will successfully acquire the </a:t>
            </a:r>
            <a:r>
              <a:rPr lang="en-US" sz="1400" dirty="0" err="1" smtClean="0"/>
              <a:t>rw</a:t>
            </a:r>
            <a:r>
              <a:rPr lang="en-US" sz="1400" dirty="0" smtClean="0"/>
              <a:t>-lock of the first instance. On the contrary, if there is a Writer holding the </a:t>
            </a:r>
            <a:r>
              <a:rPr lang="en-US" sz="1400" dirty="0" err="1" smtClean="0"/>
              <a:t>rw</a:t>
            </a:r>
            <a:r>
              <a:rPr lang="en-US" sz="1400" dirty="0" smtClean="0"/>
              <a:t>-lock of the first instance then the Reader will try instead to acquire the </a:t>
            </a:r>
            <a:r>
              <a:rPr lang="en-US" sz="1400" dirty="0" err="1" smtClean="0"/>
              <a:t>rw</a:t>
            </a:r>
            <a:r>
              <a:rPr lang="en-US" sz="1400" dirty="0" smtClean="0"/>
              <a:t>-lock of the second instance, and if that fails, it means that a Writer has completed its operation and a new Writer has acquired the </a:t>
            </a:r>
            <a:r>
              <a:rPr lang="en-US" sz="1400" dirty="0" err="1" smtClean="0"/>
              <a:t>rw</a:t>
            </a:r>
            <a:r>
              <a:rPr lang="en-US" sz="1400" dirty="0" smtClean="0"/>
              <a:t>-lock of the first instance. This procedure could theoretically go on indefinitely, but in that case, every time the Reader fails to acquire the lock on the first instance means that, the previous Writer has completed its operation and a new Writer has started a new one and, therefore, at least one other thread is making progress.</a:t>
            </a:r>
            <a:endParaRPr lang="en-US" sz="1400" dirty="0"/>
          </a:p>
          <a:p>
            <a:endParaRPr lang="en-US" sz="1200" dirty="0"/>
          </a:p>
        </p:txBody>
      </p:sp>
    </p:spTree>
    <p:extLst>
      <p:ext uri="{BB962C8B-B14F-4D97-AF65-F5344CB8AC3E}">
        <p14:creationId xmlns:p14="http://schemas.microsoft.com/office/powerpoint/2010/main" val="822263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Details</a:t>
            </a:r>
            <a:endParaRPr lang="en-US" dirty="0"/>
          </a:p>
        </p:txBody>
      </p:sp>
      <p:sp>
        <p:nvSpPr>
          <p:cNvPr id="3" name="Content Placeholder 2"/>
          <p:cNvSpPr>
            <a:spLocks noGrp="1"/>
          </p:cNvSpPr>
          <p:nvPr>
            <p:ph idx="1"/>
          </p:nvPr>
        </p:nvSpPr>
        <p:spPr/>
        <p:txBody>
          <a:bodyPr>
            <a:normAutofit/>
          </a:bodyPr>
          <a:lstStyle/>
          <a:p>
            <a:r>
              <a:rPr lang="en-US" sz="1600" dirty="0" smtClean="0"/>
              <a:t>This pattern </a:t>
            </a:r>
            <a:r>
              <a:rPr lang="en-US" sz="1600" b="1" dirty="0" smtClean="0"/>
              <a:t>can be implemented on any language</a:t>
            </a:r>
            <a:r>
              <a:rPr lang="en-US" sz="1600" dirty="0" smtClean="0"/>
              <a:t> </a:t>
            </a:r>
            <a:r>
              <a:rPr lang="en-US" sz="1600" b="1" dirty="0" smtClean="0"/>
              <a:t>that provides Reader-Writer Locks</a:t>
            </a:r>
            <a:r>
              <a:rPr lang="en-US" sz="1600" dirty="0" smtClean="0"/>
              <a:t>, like C99 (using </a:t>
            </a:r>
            <a:r>
              <a:rPr lang="en-US" sz="1600" dirty="0" err="1" smtClean="0"/>
              <a:t>Pthreads</a:t>
            </a:r>
            <a:r>
              <a:rPr lang="en-US" sz="1600" dirty="0" smtClean="0"/>
              <a:t>). Other possible languages are: C++, </a:t>
            </a:r>
            <a:r>
              <a:rPr lang="en-US" sz="1600" dirty="0" err="1" smtClean="0"/>
              <a:t>Scala</a:t>
            </a:r>
            <a:r>
              <a:rPr lang="en-US" sz="1600" dirty="0" smtClean="0"/>
              <a:t>, C#, F#, VB, Python.</a:t>
            </a:r>
          </a:p>
          <a:p>
            <a:endParaRPr lang="en-US" sz="1600" dirty="0"/>
          </a:p>
          <a:p>
            <a:r>
              <a:rPr lang="en-US" sz="1600" dirty="0" smtClean="0"/>
              <a:t>It is recommended to use Reader-Writer Locks with a </a:t>
            </a:r>
            <a:r>
              <a:rPr lang="en-US" sz="1600" b="1" dirty="0" smtClean="0"/>
              <a:t>writer-preference</a:t>
            </a:r>
            <a:r>
              <a:rPr lang="en-US" sz="1600" dirty="0" smtClean="0"/>
              <a:t> or at least </a:t>
            </a:r>
            <a:r>
              <a:rPr lang="en-US" sz="1600" b="1" dirty="0" smtClean="0"/>
              <a:t>task-fairness</a:t>
            </a:r>
            <a:r>
              <a:rPr lang="en-US" sz="1600" dirty="0"/>
              <a:t>.</a:t>
            </a:r>
            <a:r>
              <a:rPr lang="en-US" sz="1600" dirty="0" smtClean="0"/>
              <a:t> The reason being that when the Writer is waiting on one of the instance’s locks, it should wait as little as possible. For optimum performance, when there are already Readers holding the </a:t>
            </a:r>
            <a:r>
              <a:rPr lang="en-US" sz="1600" dirty="0" err="1" smtClean="0"/>
              <a:t>rw</a:t>
            </a:r>
            <a:r>
              <a:rPr lang="en-US" sz="1600" dirty="0" smtClean="0"/>
              <a:t>-lock, any new Readers trying to acquire the (read) lock after the Writer has started waiting, should fail their try-lock and go do the try-lock on the other instance.</a:t>
            </a:r>
          </a:p>
          <a:p>
            <a:endParaRPr lang="en-US" sz="1600" dirty="0" smtClean="0"/>
          </a:p>
          <a:p>
            <a:r>
              <a:rPr lang="en-US" sz="1600" dirty="0" smtClean="0"/>
              <a:t>Mutable operations can </a:t>
            </a:r>
            <a:r>
              <a:rPr lang="en-US" sz="1600" b="1" dirty="0" smtClean="0"/>
              <a:t>not have side effects</a:t>
            </a:r>
            <a:r>
              <a:rPr lang="en-US" sz="1600" dirty="0" smtClean="0"/>
              <a:t>. If the (Writer) mutable operation has a side effect</a:t>
            </a:r>
            <a:r>
              <a:rPr lang="en-US" sz="1600" dirty="0"/>
              <a:t>,</a:t>
            </a:r>
            <a:r>
              <a:rPr lang="en-US" sz="1600" dirty="0" smtClean="0"/>
              <a:t> then, executing the operation twice (once on each of the two instances) could cause undesired/incorrect results.</a:t>
            </a:r>
            <a:endParaRPr lang="en-US" sz="1600" dirty="0"/>
          </a:p>
          <a:p>
            <a:endParaRPr lang="en-US" sz="1600" dirty="0"/>
          </a:p>
        </p:txBody>
      </p:sp>
    </p:spTree>
    <p:extLst>
      <p:ext uri="{BB962C8B-B14F-4D97-AF65-F5344CB8AC3E}">
        <p14:creationId xmlns:p14="http://schemas.microsoft.com/office/powerpoint/2010/main" val="2933167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600" dirty="0" smtClean="0"/>
              <a:t>This is a new and simple </a:t>
            </a:r>
            <a:r>
              <a:rPr lang="en-US" sz="1600" dirty="0"/>
              <a:t>technique</a:t>
            </a:r>
            <a:r>
              <a:rPr lang="en-US" sz="1600" dirty="0" smtClean="0"/>
              <a:t> that can be implemented on any language that supports Reader-Writer Locks with try-locks.</a:t>
            </a:r>
          </a:p>
          <a:p>
            <a:endParaRPr lang="en-US" sz="1600" dirty="0"/>
          </a:p>
          <a:p>
            <a:r>
              <a:rPr lang="en-US" sz="1600" dirty="0"/>
              <a:t>For </a:t>
            </a:r>
            <a:r>
              <a:rPr lang="en-US" sz="1600" dirty="0" smtClean="0"/>
              <a:t>data structures that </a:t>
            </a:r>
            <a:r>
              <a:rPr lang="en-US" sz="1600" dirty="0"/>
              <a:t>have an access pattern that is </a:t>
            </a:r>
            <a:r>
              <a:rPr lang="en-US" sz="1600" i="1" dirty="0"/>
              <a:t>write-few-read-many</a:t>
            </a:r>
            <a:r>
              <a:rPr lang="en-US" sz="1600" dirty="0"/>
              <a:t>, this technique can provide </a:t>
            </a:r>
            <a:r>
              <a:rPr lang="en-US" sz="1600" dirty="0" smtClean="0"/>
              <a:t>performance similar or sometimes better than a </a:t>
            </a:r>
            <a:r>
              <a:rPr lang="en-US" sz="1600" i="1" dirty="0" smtClean="0"/>
              <a:t>pure</a:t>
            </a:r>
            <a:r>
              <a:rPr lang="en-US" sz="1600" dirty="0" smtClean="0"/>
              <a:t> reader-writer lock.</a:t>
            </a:r>
            <a:endParaRPr lang="en-US" sz="1600" dirty="0"/>
          </a:p>
          <a:p>
            <a:endParaRPr lang="en-US" sz="1600" dirty="0" smtClean="0"/>
          </a:p>
          <a:p>
            <a:r>
              <a:rPr lang="en-US" sz="1600" dirty="0" smtClean="0"/>
              <a:t>When compared with a single Reader-Writer Lock, although it consumes twice the memory and requires twice the number of write operations, its lock-free properties for read operations give latency guarantees that no Reader-Writer Lock is currently able to match.</a:t>
            </a:r>
          </a:p>
          <a:p>
            <a:endParaRPr lang="en-US" sz="1600" dirty="0"/>
          </a:p>
        </p:txBody>
      </p:sp>
    </p:spTree>
    <p:extLst>
      <p:ext uri="{BB962C8B-B14F-4D97-AF65-F5344CB8AC3E}">
        <p14:creationId xmlns:p14="http://schemas.microsoft.com/office/powerpoint/2010/main" val="352023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What is Double Instance Locking</a:t>
            </a:r>
          </a:p>
          <a:p>
            <a:r>
              <a:rPr lang="en-US" sz="2000" dirty="0" smtClean="0"/>
              <a:t>Components</a:t>
            </a:r>
          </a:p>
          <a:p>
            <a:r>
              <a:rPr lang="en-US" sz="2000" dirty="0" smtClean="0"/>
              <a:t>How does it work</a:t>
            </a:r>
          </a:p>
          <a:p>
            <a:pPr lvl="1"/>
            <a:r>
              <a:rPr lang="en-US" sz="1600" dirty="0" smtClean="0"/>
              <a:t>Writer’s Algorithm</a:t>
            </a:r>
          </a:p>
          <a:p>
            <a:pPr lvl="1"/>
            <a:r>
              <a:rPr lang="en-US" sz="1600" dirty="0" smtClean="0"/>
              <a:t>Reader’s Algorithm</a:t>
            </a:r>
          </a:p>
          <a:p>
            <a:r>
              <a:rPr lang="en-US" sz="2000" dirty="0" smtClean="0"/>
              <a:t>How to make a RW-Lock out of it</a:t>
            </a:r>
          </a:p>
          <a:p>
            <a:r>
              <a:rPr lang="en-US" sz="2000" dirty="0" smtClean="0"/>
              <a:t>Source Code</a:t>
            </a:r>
          </a:p>
          <a:p>
            <a:r>
              <a:rPr lang="en-US" sz="2000" dirty="0" smtClean="0"/>
              <a:t>Performance Plots</a:t>
            </a:r>
          </a:p>
          <a:p>
            <a:r>
              <a:rPr lang="en-US" sz="2000" dirty="0" smtClean="0"/>
              <a:t>Comparison Table</a:t>
            </a:r>
          </a:p>
          <a:p>
            <a:r>
              <a:rPr lang="en-US" sz="2000" dirty="0" smtClean="0"/>
              <a:t>Correctness and Progress Conditions</a:t>
            </a:r>
          </a:p>
          <a:p>
            <a:r>
              <a:rPr lang="en-US" sz="2000" dirty="0" smtClean="0"/>
              <a:t>Other Details</a:t>
            </a:r>
          </a:p>
          <a:p>
            <a:r>
              <a:rPr lang="en-US" sz="2000" dirty="0" smtClean="0"/>
              <a:t>References</a:t>
            </a:r>
          </a:p>
          <a:p>
            <a:endParaRPr lang="en-US" sz="1800" dirty="0" smtClean="0"/>
          </a:p>
          <a:p>
            <a:endParaRPr lang="en-US" sz="1800" dirty="0"/>
          </a:p>
          <a:p>
            <a:pPr marL="0" indent="0">
              <a:buNone/>
            </a:pPr>
            <a:endParaRPr lang="en-US" sz="1400" dirty="0" smtClean="0"/>
          </a:p>
          <a:p>
            <a:pPr marL="0" indent="0">
              <a:buNone/>
            </a:pPr>
            <a:r>
              <a:rPr lang="en-US" sz="1400" dirty="0" smtClean="0"/>
              <a:t>Tip: Watch in full screen to see animations</a:t>
            </a:r>
            <a:endParaRPr lang="en-US" sz="1400" dirty="0"/>
          </a:p>
        </p:txBody>
      </p:sp>
    </p:spTree>
    <p:extLst>
      <p:ext uri="{BB962C8B-B14F-4D97-AF65-F5344CB8AC3E}">
        <p14:creationId xmlns:p14="http://schemas.microsoft.com/office/powerpoint/2010/main" val="2277688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1400" dirty="0" smtClean="0"/>
              <a:t>The original post for the Double Instance Locking</a:t>
            </a:r>
          </a:p>
          <a:p>
            <a:r>
              <a:rPr lang="en-US" sz="1400" dirty="0" smtClean="0"/>
              <a:t>Source code in Java:</a:t>
            </a:r>
          </a:p>
          <a:p>
            <a:pPr lvl="1"/>
            <a:r>
              <a:rPr lang="en-US" sz="1000" dirty="0">
                <a:hlinkClick r:id="rId2"/>
              </a:rPr>
              <a:t>https://</a:t>
            </a:r>
            <a:r>
              <a:rPr lang="en-US" sz="1000" dirty="0" smtClean="0">
                <a:hlinkClick r:id="rId2"/>
              </a:rPr>
              <a:t>sourceforge.net/projects/ccfreaks/files/papers/DoubleInstance/DoubleInstanceLockStamped.java</a:t>
            </a:r>
            <a:endParaRPr lang="en-US" sz="1000" dirty="0" smtClean="0"/>
          </a:p>
          <a:p>
            <a:r>
              <a:rPr lang="en-US" sz="1400" dirty="0" smtClean="0"/>
              <a:t>Source code in C (99):</a:t>
            </a:r>
          </a:p>
          <a:p>
            <a:pPr marL="457200" lvl="2"/>
            <a:r>
              <a:rPr lang="en-US" sz="1000" dirty="0">
                <a:hlinkClick r:id="rId3"/>
              </a:rPr>
              <a:t>https://</a:t>
            </a:r>
            <a:r>
              <a:rPr lang="en-US" sz="1000" dirty="0" smtClean="0">
                <a:hlinkClick r:id="rId3"/>
              </a:rPr>
              <a:t>sourceforge.net/projects/ccfreaks/files/papers/DoubleInstance/di_rwlock.h</a:t>
            </a:r>
            <a:endParaRPr lang="en-US" sz="1000" dirty="0" smtClean="0"/>
          </a:p>
          <a:p>
            <a:pPr marL="457200" lvl="2"/>
            <a:r>
              <a:rPr lang="en-US" sz="1000" dirty="0">
                <a:hlinkClick r:id="rId3"/>
              </a:rPr>
              <a:t>https://</a:t>
            </a:r>
            <a:r>
              <a:rPr lang="en-US" sz="1000" dirty="0" smtClean="0">
                <a:hlinkClick r:id="rId3"/>
              </a:rPr>
              <a:t>sourceforge.net/projects/ccfreaks/files/papers/DoubleInstance/di_rwlock.c</a:t>
            </a:r>
            <a:endParaRPr lang="en-US" sz="1000" dirty="0"/>
          </a:p>
          <a:p>
            <a:pPr marL="457200" lvl="2"/>
            <a:r>
              <a:rPr lang="en-US" sz="1000" dirty="0">
                <a:hlinkClick r:id="rId3"/>
              </a:rPr>
              <a:t>https://</a:t>
            </a:r>
            <a:r>
              <a:rPr lang="en-US" sz="1000" dirty="0" smtClean="0">
                <a:hlinkClick r:id="rId3"/>
              </a:rPr>
              <a:t>sourceforge.net/projects/ccfreaks/files/papers/DoubleInstance/di_rwlock_example.c</a:t>
            </a:r>
            <a:endParaRPr lang="en-US" sz="1000" dirty="0" smtClean="0"/>
          </a:p>
          <a:p>
            <a:r>
              <a:rPr lang="en-US" sz="1400" dirty="0" smtClean="0"/>
              <a:t>Double Instance Locking is based on the “Left-Right” mechanism which is a technique that is Wait-Free for Readers, but not as easy to understand. The Left-Right paper can be obtained here:</a:t>
            </a:r>
          </a:p>
          <a:p>
            <a:pPr lvl="1"/>
            <a:r>
              <a:rPr lang="en-US" sz="1000" dirty="0">
                <a:hlinkClick r:id="rId4"/>
              </a:rPr>
              <a:t>https://pramalheshared.s3.amazonaws.com/Concurrency/ppopp14-leftright.pdf</a:t>
            </a:r>
            <a:endParaRPr lang="en-US" sz="1000" dirty="0"/>
          </a:p>
          <a:p>
            <a:r>
              <a:rPr lang="en-US" sz="1400" dirty="0" smtClean="0"/>
              <a:t>Many </a:t>
            </a:r>
            <a:r>
              <a:rPr lang="en-US" sz="1400" dirty="0"/>
              <a:t>different scalable Reader-Writer Locks with writer-preference:</a:t>
            </a:r>
          </a:p>
          <a:p>
            <a:pPr lvl="1"/>
            <a:r>
              <a:rPr lang="en-US" sz="1000" dirty="0">
                <a:hlinkClick r:id="rId5"/>
              </a:rPr>
              <a:t>http://</a:t>
            </a:r>
            <a:r>
              <a:rPr lang="en-US" sz="1000" dirty="0" smtClean="0">
                <a:hlinkClick r:id="rId5"/>
              </a:rPr>
              <a:t>concurrencyfreaks.com/2013/09/scalable-rw-lock-with-single-longadder.html</a:t>
            </a:r>
            <a:endParaRPr lang="en-US" sz="1000" dirty="0"/>
          </a:p>
          <a:p>
            <a:pPr lvl="1"/>
            <a:r>
              <a:rPr lang="en-US" sz="1000" dirty="0">
                <a:hlinkClick r:id="rId6"/>
              </a:rPr>
              <a:t>http://</a:t>
            </a:r>
            <a:r>
              <a:rPr lang="en-US" sz="1000" dirty="0" smtClean="0">
                <a:hlinkClick r:id="rId6"/>
              </a:rPr>
              <a:t>concurrencyfreaks.com/2013/09/combining-stampedlock-and-longadder-to.html</a:t>
            </a:r>
            <a:endParaRPr lang="en-US" sz="1000" dirty="0"/>
          </a:p>
          <a:p>
            <a:pPr lvl="1"/>
            <a:r>
              <a:rPr lang="en-US" sz="1000" dirty="0">
                <a:hlinkClick r:id="rId7"/>
              </a:rPr>
              <a:t>http://</a:t>
            </a:r>
            <a:r>
              <a:rPr lang="en-US" sz="1000" dirty="0" smtClean="0">
                <a:hlinkClick r:id="rId7"/>
              </a:rPr>
              <a:t>concurrencyfreaks.com/2013/09/distributed-cache-line-counter-scalable.html</a:t>
            </a:r>
            <a:endParaRPr lang="en-US" sz="1000" dirty="0"/>
          </a:p>
          <a:p>
            <a:pPr lvl="1"/>
            <a:r>
              <a:rPr lang="en-US" sz="1000" dirty="0">
                <a:hlinkClick r:id="rId8"/>
              </a:rPr>
              <a:t>http://</a:t>
            </a:r>
            <a:r>
              <a:rPr lang="en-US" sz="1000" dirty="0" smtClean="0">
                <a:hlinkClick r:id="rId8"/>
              </a:rPr>
              <a:t>concurrencyfreaks.com/2013/02/a-scalable-rw-lock-with-2-state-readers.html</a:t>
            </a:r>
            <a:endParaRPr lang="en-US" sz="1000" dirty="0"/>
          </a:p>
          <a:p>
            <a:r>
              <a:rPr lang="en-US" sz="1400" dirty="0" err="1" smtClean="0"/>
              <a:t>StampedLock</a:t>
            </a:r>
            <a:r>
              <a:rPr lang="en-US" sz="1400" dirty="0" smtClean="0"/>
              <a:t> </a:t>
            </a:r>
            <a:r>
              <a:rPr lang="en-US" sz="1400" dirty="0"/>
              <a:t>can use optimistic read operations:</a:t>
            </a:r>
          </a:p>
          <a:p>
            <a:pPr lvl="1"/>
            <a:r>
              <a:rPr lang="en-US" sz="1000" dirty="0">
                <a:hlinkClick r:id="rId9"/>
              </a:rPr>
              <a:t>http://download.java.net/jdk8/docs/api/java/util/concurrent/locks/StampedLock.html#tryOptimisticRead-</a:t>
            </a:r>
            <a:r>
              <a:rPr lang="en-US" sz="1000" dirty="0" smtClean="0">
                <a:hlinkClick r:id="rId9"/>
              </a:rPr>
              <a:t>-</a:t>
            </a:r>
            <a:endParaRPr lang="en-US" sz="1000" dirty="0" smtClean="0"/>
          </a:p>
          <a:p>
            <a:pPr lvl="1"/>
            <a:r>
              <a:rPr lang="en-US" sz="1000" dirty="0">
                <a:hlinkClick r:id="rId10"/>
              </a:rPr>
              <a:t>http://</a:t>
            </a:r>
            <a:r>
              <a:rPr lang="en-US" sz="1000" dirty="0" smtClean="0">
                <a:hlinkClick r:id="rId10"/>
              </a:rPr>
              <a:t>concurrencyfreaks.com/2013/11/stampedlocktryoptimisticread-and.html</a:t>
            </a:r>
            <a:endParaRPr lang="en-US" sz="1000" dirty="0"/>
          </a:p>
          <a:p>
            <a:r>
              <a:rPr lang="en-US" sz="1400" dirty="0" smtClean="0"/>
              <a:t>Hans Boehm presentation explaining some of the difficulties of implementing and using a Reader-Writer lock with optimistic reads:</a:t>
            </a:r>
          </a:p>
          <a:p>
            <a:pPr lvl="1"/>
            <a:r>
              <a:rPr lang="en-US" sz="1000" dirty="0">
                <a:hlinkClick r:id="rId11"/>
              </a:rPr>
              <a:t>http://</a:t>
            </a:r>
            <a:r>
              <a:rPr lang="en-US" sz="1000" dirty="0" smtClean="0">
                <a:hlinkClick r:id="rId11"/>
              </a:rPr>
              <a:t>concurrencyfreaks.com/2013/10/hans-boehm-on-reader-writer-locks.html</a:t>
            </a:r>
            <a:endParaRPr lang="en-US" sz="1400" dirty="0" smtClean="0"/>
          </a:p>
          <a:p>
            <a:r>
              <a:rPr lang="en-US" sz="1400" dirty="0" smtClean="0"/>
              <a:t>Source code to most of these ideas is available as part of the </a:t>
            </a:r>
            <a:r>
              <a:rPr lang="en-US" sz="1400" dirty="0" err="1" smtClean="0"/>
              <a:t>ConcurrencyFreaks</a:t>
            </a:r>
            <a:r>
              <a:rPr lang="en-US" sz="1400" dirty="0" smtClean="0"/>
              <a:t> Library:</a:t>
            </a:r>
          </a:p>
          <a:p>
            <a:pPr lvl="1"/>
            <a:r>
              <a:rPr lang="en-US" sz="1000" dirty="0">
                <a:hlinkClick r:id="rId12"/>
              </a:rPr>
              <a:t>https://</a:t>
            </a:r>
            <a:r>
              <a:rPr lang="en-US" sz="1000" dirty="0" smtClean="0">
                <a:hlinkClick r:id="rId12"/>
              </a:rPr>
              <a:t>sourceforge.net/projects/ccfreaks</a:t>
            </a:r>
            <a:endParaRPr lang="en-US" sz="1400" dirty="0" smtClean="0"/>
          </a:p>
          <a:p>
            <a:endParaRPr lang="en-US" sz="1400" dirty="0"/>
          </a:p>
        </p:txBody>
      </p:sp>
    </p:spTree>
    <p:extLst>
      <p:ext uri="{BB962C8B-B14F-4D97-AF65-F5344CB8AC3E}">
        <p14:creationId xmlns:p14="http://schemas.microsoft.com/office/powerpoint/2010/main" val="3088425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130933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Double Instance Locking</a:t>
            </a:r>
            <a:endParaRPr lang="en-US" dirty="0"/>
          </a:p>
        </p:txBody>
      </p:sp>
      <p:sp>
        <p:nvSpPr>
          <p:cNvPr id="3" name="Content Placeholder 2"/>
          <p:cNvSpPr>
            <a:spLocks noGrp="1"/>
          </p:cNvSpPr>
          <p:nvPr>
            <p:ph idx="1"/>
          </p:nvPr>
        </p:nvSpPr>
        <p:spPr/>
        <p:txBody>
          <a:bodyPr>
            <a:normAutofit/>
          </a:bodyPr>
          <a:lstStyle/>
          <a:p>
            <a:r>
              <a:rPr lang="en-US" sz="1600" dirty="0" smtClean="0"/>
              <a:t>It is a way to maintain up-to-date two replicas of a data structure, where there is always one replica that is </a:t>
            </a:r>
            <a:r>
              <a:rPr lang="en-US" sz="1600" i="1" dirty="0" smtClean="0"/>
              <a:t>available</a:t>
            </a:r>
            <a:r>
              <a:rPr lang="en-US" sz="1600" dirty="0" smtClean="0"/>
              <a:t> for read operations.</a:t>
            </a:r>
          </a:p>
          <a:p>
            <a:pPr marL="0" indent="0">
              <a:buNone/>
            </a:pPr>
            <a:endParaRPr lang="en-US" sz="1600" dirty="0"/>
          </a:p>
          <a:p>
            <a:r>
              <a:rPr lang="en-US" sz="1600" dirty="0" smtClean="0"/>
              <a:t>Does not need a language with automatic Garbage Collection.</a:t>
            </a:r>
          </a:p>
          <a:p>
            <a:endParaRPr lang="en-US" sz="1600" dirty="0"/>
          </a:p>
          <a:p>
            <a:r>
              <a:rPr lang="en-US" sz="1600" dirty="0" smtClean="0"/>
              <a:t>Works on top of the most widely deployed synchronization mechanism: Locks.</a:t>
            </a:r>
          </a:p>
          <a:p>
            <a:endParaRPr lang="en-US" sz="1600" dirty="0"/>
          </a:p>
          <a:p>
            <a:r>
              <a:rPr lang="en-US" sz="1600" dirty="0" smtClean="0"/>
              <a:t>It is Lock-Free for read operations.</a:t>
            </a:r>
          </a:p>
          <a:p>
            <a:endParaRPr lang="en-US" sz="1600" dirty="0"/>
          </a:p>
        </p:txBody>
      </p:sp>
    </p:spTree>
    <p:extLst>
      <p:ext uri="{BB962C8B-B14F-4D97-AF65-F5344CB8AC3E}">
        <p14:creationId xmlns:p14="http://schemas.microsoft.com/office/powerpoint/2010/main" val="2113195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a:t>
            </a:r>
            <a:endParaRPr lang="en-US" dirty="0"/>
          </a:p>
        </p:txBody>
      </p:sp>
      <p:sp>
        <p:nvSpPr>
          <p:cNvPr id="3" name="Content Placeholder 2"/>
          <p:cNvSpPr>
            <a:spLocks noGrp="1"/>
          </p:cNvSpPr>
          <p:nvPr>
            <p:ph idx="1"/>
          </p:nvPr>
        </p:nvSpPr>
        <p:spPr>
          <a:xfrm>
            <a:off x="457200" y="1600200"/>
            <a:ext cx="8229600" cy="1905000"/>
          </a:xfrm>
        </p:spPr>
        <p:txBody>
          <a:bodyPr>
            <a:normAutofit/>
          </a:bodyPr>
          <a:lstStyle/>
          <a:p>
            <a:r>
              <a:rPr lang="en-US" sz="1800" dirty="0" smtClean="0"/>
              <a:t>The Double Instance Locking pattern is composed of:</a:t>
            </a:r>
          </a:p>
          <a:p>
            <a:pPr lvl="1"/>
            <a:r>
              <a:rPr lang="en-US" sz="1600" dirty="0" smtClean="0"/>
              <a:t>A </a:t>
            </a:r>
            <a:r>
              <a:rPr lang="en-US" sz="1600" b="1" dirty="0"/>
              <a:t>mutual exclusion lock </a:t>
            </a:r>
            <a:r>
              <a:rPr lang="en-US" sz="1600" dirty="0"/>
              <a:t>that serializes access </a:t>
            </a:r>
            <a:r>
              <a:rPr lang="en-US" sz="1600" dirty="0" smtClean="0"/>
              <a:t>of the </a:t>
            </a:r>
            <a:r>
              <a:rPr lang="en-US" sz="1600" dirty="0"/>
              <a:t>mutable operations (Writers);</a:t>
            </a:r>
          </a:p>
          <a:p>
            <a:pPr lvl="1"/>
            <a:r>
              <a:rPr lang="en-US" sz="1600" b="1" dirty="0" smtClean="0"/>
              <a:t>Two </a:t>
            </a:r>
            <a:r>
              <a:rPr lang="en-US" sz="1600" b="1" dirty="0"/>
              <a:t>exact instances</a:t>
            </a:r>
            <a:r>
              <a:rPr lang="en-US" sz="1600" dirty="0"/>
              <a:t> of the object or data structure that is being "protected;</a:t>
            </a:r>
          </a:p>
          <a:p>
            <a:pPr lvl="1"/>
            <a:r>
              <a:rPr lang="en-US" sz="1600" b="1" dirty="0" smtClean="0"/>
              <a:t>Two </a:t>
            </a:r>
            <a:r>
              <a:rPr lang="en-US" sz="1600" b="1" dirty="0"/>
              <a:t>Reader-Writer locks </a:t>
            </a:r>
            <a:r>
              <a:rPr lang="en-US" sz="1600" dirty="0"/>
              <a:t>(one to protect each instance of the data structure) that </a:t>
            </a:r>
            <a:r>
              <a:rPr lang="en-US" sz="1600" dirty="0" smtClean="0"/>
              <a:t>support </a:t>
            </a:r>
            <a:r>
              <a:rPr lang="en-US" sz="1600" dirty="0" err="1"/>
              <a:t>tryReadLock</a:t>
            </a:r>
            <a:r>
              <a:rPr lang="en-US" sz="1600" dirty="0"/>
              <a:t>() and </a:t>
            </a:r>
            <a:r>
              <a:rPr lang="en-US" sz="1600" dirty="0" smtClean="0"/>
              <a:t>should have writer-preference</a:t>
            </a:r>
            <a:r>
              <a:rPr lang="en-US" sz="1600" dirty="0"/>
              <a: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4550" y="3753134"/>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5"/>
          <p:cNvSpPr/>
          <p:nvPr/>
        </p:nvSpPr>
        <p:spPr>
          <a:xfrm>
            <a:off x="2971800" y="5791200"/>
            <a:ext cx="16002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1</a:t>
            </a:r>
            <a:endParaRPr lang="en-US" sz="1400" dirty="0"/>
          </a:p>
        </p:txBody>
      </p:sp>
      <p:sp>
        <p:nvSpPr>
          <p:cNvPr id="7" name="Cloud 6"/>
          <p:cNvSpPr/>
          <p:nvPr/>
        </p:nvSpPr>
        <p:spPr>
          <a:xfrm>
            <a:off x="5029200" y="5791200"/>
            <a:ext cx="16002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2</a:t>
            </a:r>
            <a:endParaRPr lang="en-US" sz="1400" dirty="0"/>
          </a:p>
        </p:txBody>
      </p:sp>
      <p:sp>
        <p:nvSpPr>
          <p:cNvPr id="8" name="TextBox 7"/>
          <p:cNvSpPr txBox="1"/>
          <p:nvPr/>
        </p:nvSpPr>
        <p:spPr>
          <a:xfrm>
            <a:off x="4056714" y="3399715"/>
            <a:ext cx="1638300" cy="369332"/>
          </a:xfrm>
          <a:prstGeom prst="rect">
            <a:avLst/>
          </a:prstGeom>
          <a:noFill/>
        </p:spPr>
        <p:txBody>
          <a:bodyPr wrap="square" rtlCol="0">
            <a:spAutoFit/>
          </a:bodyPr>
          <a:lstStyle/>
          <a:p>
            <a:r>
              <a:rPr lang="en-US" dirty="0" err="1" smtClean="0"/>
              <a:t>writersMutex</a:t>
            </a:r>
            <a:endParaRPr lang="en-US" dirty="0"/>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054" y="5181600"/>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106477" y="4817619"/>
            <a:ext cx="1638300" cy="369332"/>
          </a:xfrm>
          <a:prstGeom prst="rect">
            <a:avLst/>
          </a:prstGeom>
          <a:noFill/>
        </p:spPr>
        <p:txBody>
          <a:bodyPr wrap="square" rtlCol="0">
            <a:spAutoFit/>
          </a:bodyPr>
          <a:lstStyle/>
          <a:p>
            <a:r>
              <a:rPr lang="en-US" dirty="0" smtClean="0"/>
              <a:t>RW-Lock 1</a:t>
            </a:r>
            <a:endParaRPr lang="en-US" dirty="0"/>
          </a:p>
        </p:txBody>
      </p:sp>
      <p:pic>
        <p:nvPicPr>
          <p:cNvPr id="11"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7083" y="5181600"/>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977" y="517523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105400" y="4811250"/>
            <a:ext cx="1638300" cy="369332"/>
          </a:xfrm>
          <a:prstGeom prst="rect">
            <a:avLst/>
          </a:prstGeom>
          <a:noFill/>
        </p:spPr>
        <p:txBody>
          <a:bodyPr wrap="square" rtlCol="0">
            <a:spAutoFit/>
          </a:bodyPr>
          <a:lstStyle/>
          <a:p>
            <a:r>
              <a:rPr lang="en-US" dirty="0" smtClean="0"/>
              <a:t>RW-Lock 2</a:t>
            </a:r>
            <a:endParaRPr lang="en-US" dirty="0"/>
          </a:p>
        </p:txBody>
      </p:sp>
    </p:spTree>
    <p:extLst>
      <p:ext uri="{BB962C8B-B14F-4D97-AF65-F5344CB8AC3E}">
        <p14:creationId xmlns:p14="http://schemas.microsoft.com/office/powerpoint/2010/main" val="934259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Writer’s algorithm</a:t>
            </a:r>
            <a:br>
              <a:rPr lang="en-US" dirty="0" smtClean="0"/>
            </a:br>
            <a:r>
              <a:rPr lang="en-US" sz="2200" dirty="0" smtClean="0"/>
              <a:t>Example with two AVL tree instances</a:t>
            </a:r>
            <a:endParaRPr lang="en-US" dirty="0"/>
          </a:p>
        </p:txBody>
      </p:sp>
      <p:sp>
        <p:nvSpPr>
          <p:cNvPr id="3" name="Content Placeholder 2"/>
          <p:cNvSpPr>
            <a:spLocks noGrp="1"/>
          </p:cNvSpPr>
          <p:nvPr>
            <p:ph idx="1"/>
          </p:nvPr>
        </p:nvSpPr>
        <p:spPr>
          <a:xfrm>
            <a:off x="457200" y="1600200"/>
            <a:ext cx="5562600" cy="4419600"/>
          </a:xfrm>
        </p:spPr>
        <p:txBody>
          <a:bodyPr>
            <a:normAutofit/>
          </a:bodyPr>
          <a:lstStyle/>
          <a:p>
            <a:pPr marL="342900" indent="-342900">
              <a:buFont typeface="+mj-lt"/>
              <a:buAutoNum type="arabicPeriod"/>
            </a:pPr>
            <a:r>
              <a:rPr lang="en-US" sz="1400" dirty="0" smtClean="0"/>
              <a:t>Acquire the writer’s </a:t>
            </a:r>
            <a:r>
              <a:rPr lang="en-US" sz="1400" dirty="0" err="1" smtClean="0"/>
              <a:t>mutex</a:t>
            </a:r>
            <a:r>
              <a:rPr lang="en-US" sz="1400" dirty="0" smtClean="0"/>
              <a:t> to guarantee there is a single Writer at a time;</a:t>
            </a:r>
          </a:p>
          <a:p>
            <a:pPr marL="342900" indent="-342900">
              <a:buFont typeface="+mj-lt"/>
              <a:buAutoNum type="arabicPeriod"/>
            </a:pPr>
            <a:endParaRPr lang="en-US" sz="1400" dirty="0" smtClean="0"/>
          </a:p>
          <a:p>
            <a:pPr marL="342900" indent="-342900">
              <a:buFont typeface="+mj-lt"/>
              <a:buAutoNum type="arabicPeriod"/>
            </a:pPr>
            <a:r>
              <a:rPr lang="en-US" sz="1400" dirty="0" smtClean="0"/>
              <a:t>Acquire </a:t>
            </a:r>
            <a:r>
              <a:rPr lang="en-US" sz="1400" dirty="0"/>
              <a:t>the </a:t>
            </a:r>
            <a:r>
              <a:rPr lang="en-US" sz="1400" b="1" dirty="0"/>
              <a:t>write loc</a:t>
            </a:r>
            <a:r>
              <a:rPr lang="en-US" sz="1400" dirty="0"/>
              <a:t>k on the </a:t>
            </a:r>
            <a:r>
              <a:rPr lang="en-US" sz="1400" dirty="0" err="1"/>
              <a:t>rw</a:t>
            </a:r>
            <a:r>
              <a:rPr lang="en-US" sz="1400" dirty="0"/>
              <a:t>-lock of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Execute </a:t>
            </a:r>
            <a:r>
              <a:rPr lang="en-US" sz="1400" dirty="0"/>
              <a:t>the mutable operation on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write lock on the </a:t>
            </a:r>
            <a:r>
              <a:rPr lang="en-US" sz="1400" dirty="0" err="1"/>
              <a:t>rw</a:t>
            </a:r>
            <a:r>
              <a:rPr lang="en-US" sz="1400" dirty="0"/>
              <a:t>-lock of the first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Acquire </a:t>
            </a:r>
            <a:r>
              <a:rPr lang="en-US" sz="1400" dirty="0"/>
              <a:t>the </a:t>
            </a:r>
            <a:r>
              <a:rPr lang="en-US" sz="1400" b="1" dirty="0"/>
              <a:t>write lock </a:t>
            </a:r>
            <a:r>
              <a:rPr lang="en-US" sz="1400" dirty="0"/>
              <a:t>on the </a:t>
            </a:r>
            <a:r>
              <a:rPr lang="en-US" sz="1400" dirty="0" err="1"/>
              <a:t>rw</a:t>
            </a:r>
            <a:r>
              <a:rPr lang="en-US" sz="1400" dirty="0"/>
              <a:t>-lock of the second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Execute </a:t>
            </a:r>
            <a:r>
              <a:rPr lang="en-US" sz="1400" dirty="0"/>
              <a:t>exactly the same mutable operation</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write lock on the </a:t>
            </a:r>
            <a:r>
              <a:rPr lang="en-US" sz="1400" dirty="0" err="1"/>
              <a:t>rw</a:t>
            </a:r>
            <a:r>
              <a:rPr lang="en-US" sz="1400" dirty="0"/>
              <a:t>-lock of the second instance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smtClean="0"/>
              <a:t>Release </a:t>
            </a:r>
            <a:r>
              <a:rPr lang="en-US" sz="1400" dirty="0"/>
              <a:t>the </a:t>
            </a:r>
            <a:r>
              <a:rPr lang="en-US" sz="1400" dirty="0" smtClean="0"/>
              <a:t>writer’s </a:t>
            </a:r>
            <a:r>
              <a:rPr lang="en-US" sz="1400" dirty="0" err="1" smtClean="0"/>
              <a:t>mutex</a:t>
            </a:r>
            <a:r>
              <a:rPr lang="en-US" sz="1400" dirty="0"/>
              <a:t>;</a:t>
            </a:r>
          </a:p>
          <a:p>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826" y="2410819"/>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962994" y="1313608"/>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8494" y="3709557"/>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Oval 23"/>
          <p:cNvSpPr/>
          <p:nvPr/>
        </p:nvSpPr>
        <p:spPr>
          <a:xfrm>
            <a:off x="7186509" y="4963862"/>
            <a:ext cx="197920" cy="19950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9</a:t>
            </a:r>
            <a:endParaRPr lang="en-US" sz="800" dirty="0">
              <a:solidFill>
                <a:schemeClr val="tx1"/>
              </a:solidFill>
            </a:endParaRPr>
          </a:p>
        </p:txBody>
      </p:sp>
      <p:cxnSp>
        <p:nvCxnSpPr>
          <p:cNvPr id="26" name="Straight Connector 25"/>
          <p:cNvCxnSpPr>
            <a:stCxn id="24" idx="7"/>
          </p:cNvCxnSpPr>
          <p:nvPr/>
        </p:nvCxnSpPr>
        <p:spPr>
          <a:xfrm flipV="1">
            <a:off x="7355444" y="4858571"/>
            <a:ext cx="70717" cy="134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7456" y="371679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Oval 32"/>
          <p:cNvSpPr/>
          <p:nvPr/>
        </p:nvSpPr>
        <p:spPr>
          <a:xfrm>
            <a:off x="8610557" y="4964325"/>
            <a:ext cx="197920" cy="19950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9</a:t>
            </a:r>
            <a:endParaRPr lang="en-US" sz="800" dirty="0">
              <a:solidFill>
                <a:schemeClr val="tx1"/>
              </a:solidFill>
            </a:endParaRPr>
          </a:p>
        </p:txBody>
      </p:sp>
      <p:cxnSp>
        <p:nvCxnSpPr>
          <p:cNvPr id="34" name="Straight Connector 33"/>
          <p:cNvCxnSpPr>
            <a:stCxn id="33" idx="7"/>
          </p:cNvCxnSpPr>
          <p:nvPr/>
        </p:nvCxnSpPr>
        <p:spPr>
          <a:xfrm flipV="1">
            <a:off x="8779492" y="4859034"/>
            <a:ext cx="70717" cy="134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
        <p:nvSpPr>
          <p:cNvPr id="37" name="Rounded Rectangle 36"/>
          <p:cNvSpPr/>
          <p:nvPr/>
        </p:nvSpPr>
        <p:spPr>
          <a:xfrm>
            <a:off x="8404252"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Tree>
    <p:extLst>
      <p:ext uri="{BB962C8B-B14F-4D97-AF65-F5344CB8AC3E}">
        <p14:creationId xmlns:p14="http://schemas.microsoft.com/office/powerpoint/2010/main" val="287515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0" presetClass="path" presetSubtype="0" accel="50000" decel="50000" fill="hold" nodeType="withEffect">
                                  <p:stCondLst>
                                    <p:cond delay="0"/>
                                  </p:stCondLst>
                                  <p:childTnLst>
                                    <p:animMotion origin="layout" path="M -6.11111E-6 5.84085E-6 C 0.00277 0.01111 0.00173 0.00533 0.00312 0.01736 C 0.00242 0.05437 -0.00209 0.09924 0.00399 0.13602 C 0.00347 0.14296 0.00347 0.14736 0.00104 0.15314 " pathEditMode="relative" ptsTypes="fffA">
                                      <p:cBhvr>
                                        <p:cTn id="9" dur="2000" fill="hold"/>
                                        <p:tgtEl>
                                          <p:spTgt spid="12"/>
                                        </p:tgtEl>
                                        <p:attrNameLst>
                                          <p:attrName>ppt_x</p:attrName>
                                          <p:attrName>ppt_y</p:attrName>
                                        </p:attrNameLst>
                                      </p:cBhvr>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0" presetClass="path" presetSubtype="0" accel="50000" decel="50000" fill="hold" nodeType="withEffect">
                                  <p:stCondLst>
                                    <p:cond delay="0"/>
                                  </p:stCondLst>
                                  <p:childTnLst>
                                    <p:animMotion origin="layout" path="M 0.00104 0.15313 C -0.0066 0.15961 0.0026 0.15105 -0.004 0.15984 C -0.0066 0.16331 -0.01077 0.16609 -0.01389 0.16886 C -0.0158 0.17812 -0.01285 0.16886 -0.01789 0.17418 C -0.03143 0.18876 -0.01997 0.18205 -0.03073 0.18737 C -0.03768 0.19662 -0.04046 0.21027 -0.04757 0.21906 C -0.05174 0.23757 -0.06025 0.24728 -0.07223 0.25746 C -0.07674 0.26139 -0.08091 0.26579 -0.08612 0.26787 C -0.09375 0.2792 -0.08125 0.26186 -0.09115 0.2718 C -0.0941 0.27481 -0.09584 0.28452 -0.09705 0.28892 C -0.09862 0.3139 -0.10105 0.33819 -0.10105 0.36294 " pathEditMode="relative" ptsTypes="ffffffffffA">
                                      <p:cBhvr>
                                        <p:cTn id="21" dur="2000" fill="hold"/>
                                        <p:tgtEl>
                                          <p:spTgt spid="12"/>
                                        </p:tgtEl>
                                        <p:attrNameLst>
                                          <p:attrName>ppt_x</p:attrName>
                                          <p:attrName>ppt_y</p:attrName>
                                        </p:attrNameLst>
                                      </p:cBhvr>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0" presetClass="path" presetSubtype="0" accel="50000" decel="50000" fill="hold" nodeType="withEffect">
                                  <p:stCondLst>
                                    <p:cond delay="0"/>
                                  </p:stCondLst>
                                  <p:childTnLst>
                                    <p:animMotion origin="layout" path="M -0.10104 0.36297 C -0.09705 0.36436 -0.09549 0.3676 -0.09167 0.36922 C -0.0875 0.37292 -0.08385 0.37824 -0.07969 0.38148 C -0.07552 0.38496 -0.07049 0.38635 -0.0658 0.38773 C -0.06128 0.38912 -0.05816 0.39306 -0.05382 0.39514 C -0.04878 0.39769 -0.05139 0.39491 -0.04722 0.39769 C -0.04149 0.40139 -0.03663 0.40741 -0.03055 0.40996 C -0.02812 0.41227 -0.02222 0.41482 -0.02222 0.41482 C -0.01632 0.42014 -0.01146 0.42199 -0.00469 0.42477 C -0.00278 0.42639 -0.00104 0.42801 0.00087 0.42963 C 0.00347 0.43195 0.00833 0.43704 0.00833 0.43704 C 0.01215 0.44537 0.01892 0.45255 0.025 0.45811 C 0.02674 0.46181 0.02761 0.46505 0.02865 0.46922 C 0.02813 0.47662 0.02604 0.49931 0.02309 0.5051 C 0.02274 0.50949 0.02309 0.51412 0.02222 0.51852 C 0.02153 0.52176 0.0191 0.52408 0.0184 0.52732 C 0.01632 0.53658 0.01476 0.54885 0.01476 0.55811 " pathEditMode="relative" ptsTypes="ffffffffffffffffA">
                                      <p:cBhvr>
                                        <p:cTn id="35" dur="2000" fill="hold"/>
                                        <p:tgtEl>
                                          <p:spTgt spid="12"/>
                                        </p:tgtEl>
                                        <p:attrNameLst>
                                          <p:attrName>ppt_x</p:attrName>
                                          <p:attrName>ppt_y</p:attrName>
                                        </p:attrNameLst>
                                      </p:cBhvr>
                                    </p:animMotion>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par>
                                <p:cTn id="47" presetID="0" presetClass="path" presetSubtype="0" accel="50000" decel="50000" fill="hold" nodeType="withEffect">
                                  <p:stCondLst>
                                    <p:cond delay="0"/>
                                  </p:stCondLst>
                                  <p:childTnLst>
                                    <p:animMotion origin="layout" path="M 0.01475 0.5581 C 0.02552 0.56227 0.01822 0.56227 0.03611 0.55949 C 0.03906 0.55694 0.03958 0.5574 0.03975 0.55208 C 0.04027 0.52083 0.0401 0.48935 0.04062 0.4581 C 0.04079 0.44791 0.04461 0.43125 0.04808 0.42245 C 0.04913 0.39977 0.05086 0.38148 0.05086 0.3581 " pathEditMode="relative" ptsTypes="fffffA">
                                      <p:cBhvr>
                                        <p:cTn id="48" dur="2000" fill="hold"/>
                                        <p:tgtEl>
                                          <p:spTgt spid="12"/>
                                        </p:tgtEl>
                                        <p:attrNameLst>
                                          <p:attrName>ppt_x</p:attrName>
                                          <p:attrName>ppt_y</p:attrName>
                                        </p:attrNameLst>
                                      </p:cBhvr>
                                    </p:animMotion>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par>
                          <p:cTn id="54" fill="hold">
                            <p:stCondLst>
                              <p:cond delay="2000"/>
                            </p:stCondLst>
                            <p:childTnLst>
                              <p:par>
                                <p:cTn id="55" presetID="1" presetClass="exit" presetSubtype="0" fill="hold" grpId="1" nodeType="after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500"/>
                                        <p:tgtEl>
                                          <p:spTgt spid="3">
                                            <p:txEl>
                                              <p:pRg st="10" end="10"/>
                                            </p:txEl>
                                          </p:spTgt>
                                        </p:tgtEl>
                                      </p:cBhvr>
                                    </p:animEffect>
                                  </p:childTnLst>
                                </p:cTn>
                              </p:par>
                              <p:par>
                                <p:cTn id="74" presetID="0" presetClass="path" presetSubtype="0" accel="50000" decel="50000" fill="hold" nodeType="withEffect">
                                  <p:stCondLst>
                                    <p:cond delay="0"/>
                                  </p:stCondLst>
                                  <p:childTnLst>
                                    <p:animMotion origin="layout" path="M 0.05087 0.3581 C 0.05694 0.36944 0.06285 0.38055 0.06944 0.39143 C 0.07066 0.39351 0.07135 0.39652 0.07309 0.39768 C 0.07726 0.40046 0.08108 0.4037 0.08524 0.40625 C 0.09253 0.41643 0.08489 0.4074 0.1 0.4162 C 0.12066 0.42824 0.12483 0.42824 0.15 0.42986 C 0.15573 0.43472 0.15989 0.44421 0.16667 0.44699 C 0.17239 0.45231 0.16684 0.44652 0.17135 0.45324 C 0.17309 0.45578 0.17691 0.46064 0.17691 0.46088 C 0.17726 0.4618 0.17743 0.46319 0.17778 0.46435 C 0.1783 0.46574 0.17969 0.46666 0.17969 0.46805 C 0.18055 0.48773 0.18021 0.50763 0.18055 0.52731 C 0.18003 0.55 0.18594 0.56342 0.17222 0.57176 " pathEditMode="relative" rAng="0" ptsTypes="ffffffffffffA">
                                      <p:cBhvr>
                                        <p:cTn id="75" dur="2000" fill="hold"/>
                                        <p:tgtEl>
                                          <p:spTgt spid="12"/>
                                        </p:tgtEl>
                                        <p:attrNameLst>
                                          <p:attrName>ppt_x</p:attrName>
                                          <p:attrName>ppt_y</p:attrName>
                                        </p:attrNameLst>
                                      </p:cBhvr>
                                      <p:rCtr x="6753" y="10671"/>
                                    </p:animMotion>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childTnLst>
                                </p:cTn>
                              </p:par>
                              <p:par>
                                <p:cTn id="86" presetID="0" presetClass="path" presetSubtype="0" accel="50000" decel="50000" fill="hold" nodeType="withEffect">
                                  <p:stCondLst>
                                    <p:cond delay="0"/>
                                  </p:stCondLst>
                                  <p:childTnLst>
                                    <p:animMotion origin="layout" path="M 0.17222 0.57199 C 0.16979 0.57153 0.16684 0.57269 0.16476 0.57084 C 0.16319 0.56945 0.16406 0.56551 0.16302 0.56343 C 0.15851 0.55463 0.15799 0.55093 0.15087 0.54491 C 0.15035 0.54283 0.15 0.54051 0.14913 0.53866 C 0.14844 0.53727 0.14705 0.53658 0.14635 0.53496 C 0.14531 0.53264 0.14531 0.52986 0.14444 0.52755 C 0.14149 0.51968 0.13698 0.5125 0.13333 0.50533 C 0.13142 0.49676 0.12726 0.49398 0.12413 0.48565 C 0.12083 0.47662 0.11805 0.46736 0.11476 0.45834 C 0.11389 0.45139 0.11406 0.44283 0.11198 0.43611 C 0.10937 0.42755 0.1059 0.41852 0.10278 0.41019 C 0.10208 0.40139 0.10104 0.39537 0.09722 0.38796 C 0.09496 0.37824 0.09149 0.37315 0.0842 0.36945 C 0.08299 0.3669 0.08246 0.36366 0.08055 0.36204 C 0.07969 0.36134 0.07778 0.35972 0.07778 0.35972 " pathEditMode="relative" ptsTypes="fffffffffffffffA">
                                      <p:cBhvr>
                                        <p:cTn id="87" dur="2000" fill="hold"/>
                                        <p:tgtEl>
                                          <p:spTgt spid="12"/>
                                        </p:tgtEl>
                                        <p:attrNameLst>
                                          <p:attrName>ppt_x</p:attrName>
                                          <p:attrName>ppt_y</p:attrName>
                                        </p:attrNameLst>
                                      </p:cBhvr>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par>
                          <p:cTn id="91" fill="hold">
                            <p:stCondLst>
                              <p:cond delay="2000"/>
                            </p:stCondLst>
                            <p:childTnLst>
                              <p:par>
                                <p:cTn id="92" presetID="1" presetClass="entr" presetSubtype="0" fill="hold" nodeType="afterEffect">
                                  <p:stCondLst>
                                    <p:cond delay="0"/>
                                  </p:stCondLst>
                                  <p:childTnLst>
                                    <p:set>
                                      <p:cBhvr>
                                        <p:cTn id="93" dur="1" fill="hold">
                                          <p:stCondLst>
                                            <p:cond delay="0"/>
                                          </p:stCondLst>
                                        </p:cTn>
                                        <p:tgtEl>
                                          <p:spTgt spid="7"/>
                                        </p:tgtEl>
                                        <p:attrNameLst>
                                          <p:attrName>style.visibility</p:attrName>
                                        </p:attrNameLst>
                                      </p:cBhvr>
                                      <p:to>
                                        <p:strVal val="visible"/>
                                      </p:to>
                                    </p:set>
                                  </p:childTnLst>
                                </p:cTn>
                              </p:par>
                              <p:par>
                                <p:cTn id="94" presetID="1" presetClass="exit" presetSubtype="0" fill="hold" grpId="1" nodeType="withEffect">
                                  <p:stCondLst>
                                    <p:cond delay="0"/>
                                  </p:stCondLst>
                                  <p:childTnLst>
                                    <p:set>
                                      <p:cBhvr>
                                        <p:cTn id="95" dur="1" fill="hold">
                                          <p:stCondLst>
                                            <p:cond delay="0"/>
                                          </p:stCondLst>
                                        </p:cTn>
                                        <p:tgtEl>
                                          <p:spTgt spid="3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14" end="14"/>
                                            </p:txEl>
                                          </p:spTgt>
                                        </p:tgtEl>
                                        <p:attrNameLst>
                                          <p:attrName>style.visibility</p:attrName>
                                        </p:attrNameLst>
                                      </p:cBhvr>
                                      <p:to>
                                        <p:strVal val="visible"/>
                                      </p:to>
                                    </p:set>
                                    <p:animEffect transition="in" filter="fade">
                                      <p:cBhvr>
                                        <p:cTn id="100" dur="500"/>
                                        <p:tgtEl>
                                          <p:spTgt spid="3">
                                            <p:txEl>
                                              <p:pRg st="14" end="14"/>
                                            </p:txEl>
                                          </p:spTgt>
                                        </p:tgtEl>
                                      </p:cBhvr>
                                    </p:animEffect>
                                  </p:childTnLst>
                                </p:cTn>
                              </p:par>
                              <p:par>
                                <p:cTn id="101" presetID="0" presetClass="path" presetSubtype="0" accel="50000" decel="50000" fill="hold" nodeType="withEffect">
                                  <p:stCondLst>
                                    <p:cond delay="0"/>
                                  </p:stCondLst>
                                  <p:childTnLst>
                                    <p:animMotion origin="layout" path="M 0.05087 0.3581 C 0.0526 0.34653 0.05382 0.3338 0.05781 0.32315 C 0.05937 0.31273 0.06128 0.29051 0.06597 0.28356 C 0.06979 0.2706 0.08021 0.25949 0.08941 0.25 C 0.09149 0.24282 0.09739 0.23796 0.09982 0.23079 C 0.10225 0.22338 0.10295 0.21528 0.10555 0.20787 C 0.10816 0.2 0.1125 0.19352 0.11614 0.18611 C 0.11875 0.18102 0.11996 0.17593 0.12309 0.1706 C 0.12448 0.15509 0.12448 0.16088 0.12448 0.15278 " pathEditMode="relative" rAng="0" ptsTypes="ffffffffA">
                                      <p:cBhvr>
                                        <p:cTn id="102" dur="2000" fill="hold"/>
                                        <p:tgtEl>
                                          <p:spTgt spid="12"/>
                                        </p:tgtEl>
                                        <p:attrNameLst>
                                          <p:attrName>ppt_x</p:attrName>
                                          <p:attrName>ppt_y</p:attrName>
                                        </p:attrNameLst>
                                      </p:cBhvr>
                                      <p:rCtr x="3681" y="-10278"/>
                                    </p:animMotion>
                                  </p:childTnLst>
                                </p:cTn>
                              </p:par>
                            </p:childTnLst>
                          </p:cTn>
                        </p:par>
                        <p:par>
                          <p:cTn id="103" fill="hold">
                            <p:stCondLst>
                              <p:cond delay="2000"/>
                            </p:stCondLst>
                            <p:childTnLst>
                              <p:par>
                                <p:cTn id="104" presetID="1" presetClass="exit" presetSubtype="0" fill="hold" nodeType="afterEffect">
                                  <p:stCondLst>
                                    <p:cond delay="0"/>
                                  </p:stCondLst>
                                  <p:childTnLst>
                                    <p:set>
                                      <p:cBhvr>
                                        <p:cTn id="105" dur="1" fill="hold">
                                          <p:stCondLst>
                                            <p:cond delay="0"/>
                                          </p:stCondLst>
                                        </p:cTn>
                                        <p:tgtEl>
                                          <p:spTgt spid="22"/>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animBg="1"/>
      <p:bldP spid="36" grpId="0" animBg="1"/>
      <p:bldP spid="36" grpId="1" animBg="1"/>
      <p:bldP spid="37" grpId="0" animBg="1"/>
      <p:bldP spid="3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unlocked or read-locked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succeeds, do the read-only operation on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Release the RW-Lock;</a:t>
            </a:r>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826" y="2410819"/>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ounded Rectangle 21"/>
          <p:cNvSpPr/>
          <p:nvPr/>
        </p:nvSpPr>
        <p:spPr>
          <a:xfrm>
            <a:off x="6906689" y="3926774"/>
            <a:ext cx="228600" cy="2286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a:t>
            </a:r>
          </a:p>
        </p:txBody>
      </p:sp>
    </p:spTree>
    <p:extLst>
      <p:ext uri="{BB962C8B-B14F-4D97-AF65-F5344CB8AC3E}">
        <p14:creationId xmlns:p14="http://schemas.microsoft.com/office/powerpoint/2010/main" val="51476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0" presetClass="path" presetSubtype="0" accel="50000" decel="50000" fill="hold" nodeType="withEffect">
                                  <p:stCondLst>
                                    <p:cond delay="0"/>
                                  </p:stCondLst>
                                  <p:childTnLst>
                                    <p:animMotion origin="layout" path="M -0.06649 0.33217 C -0.05347 0.34537 -0.03246 0.34236 -0.01753 0.34329 C -0.01233 0.34444 -0.00746 0.34583 -0.0026 0.34838 C 0.00156 0.35694 0.00035 0.35301 0.00191 0.35949 C -0.00243 0.36898 -0.00712 0.37222 -0.01476 0.37546 C -0.01771 0.37824 -0.01996 0.38148 -0.02309 0.38403 C -0.02465 0.38866 -0.02656 0.39282 -0.0276 0.39768 C -0.02847 0.40833 -0.02899 0.41713 -0.03316 0.42616 C -0.03437 0.43426 -0.03368 0.44051 -0.03229 0.44838 C -0.03142 0.46273 -0.02951 0.48102 -0.02205 0.49282 C -0.0191 0.49745 -0.01424 0.5 -0.01007 0.50255 C -0.0092 0.5037 -0.00816 0.50486 -0.00729 0.50625 C -0.0066 0.50741 -0.00608 0.5088 -0.00538 0.50995 C -0.00365 0.5125 0.00017 0.51736 0.00017 0.51736 C 0.00208 0.52569 2.77778E-7 0.53912 0.00747 0.54213 C 0.01198 0.55069 0.00712 0.54028 0.01024 0.5581 C 0.01267 0.57199 0.01215 0.55278 0.01215 0.56551 " pathEditMode="relative" ptsTypes="ffffffffffffffffA">
                                      <p:cBhvr>
                                        <p:cTn id="19" dur="2000" fill="hold"/>
                                        <p:tgtEl>
                                          <p:spTgt spid="12"/>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0.01215 0.56551 C -0.0066 0.56505 -0.02552 0.56597 -0.04427 0.56435 C -0.04878 0.56389 -0.05121 0.55648 -0.05451 0.55208 C -0.0566 0.5493 -0.0651 0.54143 -0.0684 0.53842 C -0.07118 0.53194 -0.07309 0.52708 -0.07483 0.51991 C -0.07517 0.51829 -0.07674 0.51759 -0.0776 0.5162 C -0.07986 0.5125 -0.08212 0.50903 -0.0842 0.50509 C -0.08941 0.49514 -0.09323 0.48241 -0.09531 0.4706 C -0.09479 0.44954 -0.09601 0.43009 -0.09253 0.40995 C -0.09115 0.38912 -0.09149 0.36782 -0.08976 0.34699 C -0.08924 0.34005 -0.0842 0.33495 -0.08229 0.32847 C -0.0783 0.31458 -0.0776 0.30787 -0.0776 0.29282 " pathEditMode="relative" ptsTypes="fffffffffffA">
                                      <p:cBhvr>
                                        <p:cTn id="25" dur="2000" fill="hold"/>
                                        <p:tgtEl>
                                          <p:spTgt spid="12"/>
                                        </p:tgtEl>
                                        <p:attrNameLst>
                                          <p:attrName>ppt_x</p:attrName>
                                          <p:attrName>ppt_y</p:attrName>
                                        </p:attrNameLst>
                                      </p:cBhvr>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write-locked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fails, do a try-read-lock on the RW-Lock of the second instance;</a:t>
            </a:r>
          </a:p>
          <a:p>
            <a:pPr marL="342900" indent="-342900">
              <a:buFont typeface="+mj-lt"/>
              <a:buAutoNum type="arabicPeriod"/>
            </a:pPr>
            <a:endParaRPr lang="en-US" sz="1400" dirty="0"/>
          </a:p>
          <a:p>
            <a:pPr marL="342900" indent="-342900">
              <a:buFont typeface="+mj-lt"/>
              <a:buAutoNum type="arabicPeriod"/>
            </a:pPr>
            <a:r>
              <a:rPr lang="en-US" sz="1400" dirty="0" smtClean="0"/>
              <a:t>Do the read-only operation on the second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Release the RW-Lock of the second instance;</a:t>
            </a:r>
            <a:endParaRPr lang="en-US" sz="1400" dirty="0"/>
          </a:p>
        </p:txBody>
      </p:sp>
      <p:pic>
        <p:nvPicPr>
          <p:cNvPr id="4" name="Picture 5"/>
          <p:cNvPicPr>
            <a:picLocks noChangeAspect="1" noChangeArrowheads="1"/>
          </p:cNvPicPr>
          <p:nvPr/>
        </p:nvPicPr>
        <p:blipFill>
          <a:blip r:embed="rId2"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243119" y="4192676"/>
            <a:ext cx="1447800" cy="1426431"/>
          </a:xfrm>
          <a:prstGeom prst="rect">
            <a:avLst/>
          </a:prstGeom>
          <a:noFill/>
          <a:ln w="9525">
            <a:noFill/>
            <a:miter lim="800000"/>
            <a:headEnd/>
            <a:tailEnd/>
          </a:ln>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30"/>
          <p:cNvGrpSpPr>
            <a:grpSpLocks/>
          </p:cNvGrpSpPr>
          <p:nvPr/>
        </p:nvGrpSpPr>
        <p:grpSpPr bwMode="auto">
          <a:xfrm flipH="1">
            <a:off x="6103449" y="4724400"/>
            <a:ext cx="564132" cy="459766"/>
            <a:chOff x="1008" y="2720"/>
            <a:chExt cx="856" cy="808"/>
          </a:xfrm>
        </p:grpSpPr>
        <p:sp>
          <p:nvSpPr>
            <p:cNvPr id="26"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31"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Rounded Rectangle 34"/>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0781" y="3725432"/>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8403449" y="3926774"/>
            <a:ext cx="228600" cy="2286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a:t>
            </a:r>
          </a:p>
        </p:txBody>
      </p:sp>
    </p:spTree>
    <p:extLst>
      <p:ext uri="{BB962C8B-B14F-4D97-AF65-F5344CB8AC3E}">
        <p14:creationId xmlns:p14="http://schemas.microsoft.com/office/powerpoint/2010/main" val="288267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0.06649 0.33217 C -0.06406 0.3213 -0.05903 0.31528 -0.05451 0.30625 C -0.05121 0.29954 -0.04913 0.29213 -0.04392 0.28773 C -0.04184 0.28356 -0.04045 0.28194 -0.03698 0.28032 C -0.03385 0.27685 -0.03108 0.27454 -0.02726 0.27292 C -0.02101 0.2669 -0.02413 0.26852 -0.01858 0.26667 C -0.01753 0.26551 -0.01649 0.26389 -0.0151 0.26296 C -0.01441 0.26227 -0.01337 0.2625 -0.0125 0.2618 C -0.01163 0.26088 -0.01111 0.25903 -0.00989 0.2581 C -0.00729 0.25602 -0.00312 0.25579 -0.00035 0.2544 C 0.00504 0.25185 0.01076 0.24954 0.01632 0.24699 C 0.02101 0.24467 0.02552 0.24352 0.03038 0.2419 C 0.03212 0.2412 0.03559 0.23958 0.03559 0.23981 C 0.05399 0.24005 0.07014 0.23704 0.08698 0.24444 C 0.09063 0.24954 0.09566 0.25278 0.1 0.25671 C 0.10382 0.25995 0.10573 0.26713 0.10886 0.27153 C 0.11094 0.28032 0.10955 0.27685 0.11233 0.28264 C 0.11406 0.28981 0.1132 0.28495 0.1132 0.29745 " pathEditMode="relative" rAng="0" ptsTypes="fffffffffffffffffA">
                                      <p:cBhvr>
                                        <p:cTn id="13" dur="2000" fill="hold"/>
                                        <p:tgtEl>
                                          <p:spTgt spid="12"/>
                                        </p:tgtEl>
                                        <p:attrNameLst>
                                          <p:attrName>ppt_x</p:attrName>
                                          <p:attrName>ppt_y</p:attrName>
                                        </p:attrNameLst>
                                      </p:cBhvr>
                                      <p:rCtr x="9028" y="-4769"/>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1132 0.29745 C 0.11389 0.30925 0.11441 0.33009 0.12517 0.33448 C 0.12604 0.33564 0.13264 0.34236 0.13351 0.34305 C 0.13542 0.34444 0.13993 0.3456 0.13993 0.3456 C 0.14392 0.3493 0.15 0.35208 0.15486 0.35416 C 0.15451 0.3574 0.15486 0.36111 0.15382 0.36411 C 0.15208 0.36921 0.14323 0.37222 0.13993 0.37523 C 0.13854 0.38124 0.13715 0.38564 0.13264 0.38749 C 0.12813 0.39351 0.12795 0.39467 0.12708 0.4037 C 0.12795 0.43865 0.12396 0.43888 0.1382 0.45786 C 0.13993 0.46504 0.14323 0.47384 0.14653 0.48009 C 0.14688 0.48171 0.1467 0.48379 0.1474 0.48518 C 0.14896 0.48796 0.15295 0.49259 0.15295 0.49259 C 0.15434 0.49837 0.15781 0.50208 0.15938 0.5074 C 0.16215 0.51689 0.16285 0.52823 0.16962 0.53448 C 0.1717 0.53981 0.17153 0.53749 0.17153 0.54073 " pathEditMode="relative" ptsTypes="fffffffffffffffA">
                                      <p:cBhvr>
                                        <p:cTn id="27" dur="2000" fill="hold"/>
                                        <p:tgtEl>
                                          <p:spTgt spid="12"/>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17153 0.54074 C 0.16285 0.53611 0.15833 0.52685 0.15208 0.51852 C 0.14479 0.5088 0.15417 0.52431 0.14653 0.51227 C 0.14375 0.50787 0.14288 0.50324 0.13906 0.5 C 0.13559 0.49329 0.12604 0.48519 0.12048 0.48009 C 0.11614 0.4713 0.1184 0.47477 0.11406 0.46898 C 0.11128 0.45718 0.1092 0.44537 0.1066 0.43333 C 0.10486 0.4162 0.10781 0.39838 0.10208 0.38264 C 0.1 0.3706 0.09809 0.35833 0.09462 0.34676 C 0.09201 0.32847 0.09496 0.35046 0.09271 0.30741 C 0.09271 0.30602 0.09184 0.3037 0.09184 0.3037 " pathEditMode="relative" ptsTypes="ffffffffffA">
                                      <p:cBhvr>
                                        <p:cTn id="33" dur="2000" fill="hold"/>
                                        <p:tgtEl>
                                          <p:spTgt spid="12"/>
                                        </p:tgtEl>
                                        <p:attrNameLst>
                                          <p:attrName>ppt_x</p:attrName>
                                          <p:attrName>ppt_y</p:attrName>
                                        </p:attrNameLst>
                                      </p:cBhvr>
                                    </p:animMotion>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5172" y="3686572"/>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Reader’s algorithm</a:t>
            </a:r>
            <a:br>
              <a:rPr lang="en-US" dirty="0" smtClean="0"/>
            </a:br>
            <a:r>
              <a:rPr lang="en-US" sz="2200" dirty="0" smtClean="0"/>
              <a:t>Scenario: Instance 1 is write-locked and Instance 2 is write-locked</a:t>
            </a:r>
            <a:endParaRPr lang="en-US" sz="2200" dirty="0"/>
          </a:p>
        </p:txBody>
      </p:sp>
      <p:sp>
        <p:nvSpPr>
          <p:cNvPr id="3" name="Content Placeholder 2"/>
          <p:cNvSpPr>
            <a:spLocks noGrp="1"/>
          </p:cNvSpPr>
          <p:nvPr>
            <p:ph idx="1"/>
          </p:nvPr>
        </p:nvSpPr>
        <p:spPr>
          <a:xfrm>
            <a:off x="457200" y="1600200"/>
            <a:ext cx="5562600" cy="4876800"/>
          </a:xfrm>
        </p:spPr>
        <p:txBody>
          <a:bodyPr>
            <a:normAutofit/>
          </a:bodyPr>
          <a:lstStyle/>
          <a:p>
            <a:pPr marL="342900" indent="-342900">
              <a:buFont typeface="+mj-lt"/>
              <a:buAutoNum type="arabicPeriod"/>
            </a:pPr>
            <a:r>
              <a:rPr lang="en-US" sz="1400" dirty="0" smtClean="0"/>
              <a:t>Do a try-read-lock on the RW-Lock of the first instance;</a:t>
            </a:r>
          </a:p>
          <a:p>
            <a:pPr marL="342900" indent="-342900">
              <a:buFont typeface="+mj-lt"/>
              <a:buAutoNum type="arabicPeriod"/>
            </a:pPr>
            <a:endParaRPr lang="en-US" sz="1400" dirty="0" smtClean="0"/>
          </a:p>
          <a:p>
            <a:pPr marL="342900" indent="-342900">
              <a:buFont typeface="+mj-lt"/>
              <a:buAutoNum type="arabicPeriod"/>
            </a:pPr>
            <a:r>
              <a:rPr lang="en-US" sz="1400" dirty="0" smtClean="0"/>
              <a:t>If the lock fails, do a try-read-lock on the RW-Lock of the second instance;</a:t>
            </a:r>
          </a:p>
          <a:p>
            <a:pPr marL="342900" indent="-342900">
              <a:buFont typeface="+mj-lt"/>
              <a:buAutoNum type="arabicPeriod"/>
            </a:pPr>
            <a:endParaRPr lang="en-US" sz="1400" dirty="0"/>
          </a:p>
          <a:p>
            <a:pPr marL="342900" indent="-342900">
              <a:buFont typeface="+mj-lt"/>
              <a:buAutoNum type="arabicPeriod"/>
            </a:pPr>
            <a:r>
              <a:rPr lang="en-US" sz="1400" dirty="0" smtClean="0"/>
              <a:t>If that also fails, then try the first lock again;</a:t>
            </a:r>
          </a:p>
          <a:p>
            <a:pPr marL="342900" indent="-342900">
              <a:buFont typeface="+mj-lt"/>
              <a:buAutoNum type="arabicPeriod"/>
            </a:pPr>
            <a:endParaRPr lang="en-US" sz="1400" dirty="0" smtClean="0"/>
          </a:p>
          <a:p>
            <a:pPr marL="342900" indent="-342900">
              <a:buFont typeface="+mj-lt"/>
              <a:buAutoNum type="arabicPeriod"/>
            </a:pPr>
            <a:r>
              <a:rPr lang="en-US" sz="1400" dirty="0" smtClean="0"/>
              <a:t>Repeat until one of the </a:t>
            </a:r>
            <a:r>
              <a:rPr lang="en-US" sz="1400" dirty="0" err="1" smtClean="0"/>
              <a:t>rw</a:t>
            </a:r>
            <a:r>
              <a:rPr lang="en-US" sz="1400" dirty="0" smtClean="0"/>
              <a:t>-locks is acquired;</a:t>
            </a:r>
            <a:endParaRPr lang="en-US" sz="1400" dirty="0"/>
          </a:p>
        </p:txBody>
      </p:sp>
      <p:pic>
        <p:nvPicPr>
          <p:cNvPr id="4" name="Picture 5"/>
          <p:cNvPicPr>
            <a:picLocks noChangeAspect="1" noChangeArrowheads="1"/>
          </p:cNvPicPr>
          <p:nvPr/>
        </p:nvPicPr>
        <p:blipFill>
          <a:blip r:embed="rId3" cstate="print"/>
          <a:srcRect/>
          <a:stretch>
            <a:fillRect/>
          </a:stretch>
        </p:blipFill>
        <p:spPr bwMode="auto">
          <a:xfrm>
            <a:off x="7696200" y="4192677"/>
            <a:ext cx="1447800" cy="1426431"/>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243119" y="4192676"/>
            <a:ext cx="1447800" cy="1426431"/>
          </a:xfrm>
          <a:prstGeom prst="rect">
            <a:avLst/>
          </a:prstGeom>
          <a:noFill/>
          <a:ln w="9525">
            <a:noFill/>
            <a:miter lim="800000"/>
            <a:headEnd/>
            <a:tailEnd/>
          </a:ln>
        </p:spPr>
      </p:pic>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3669401"/>
            <a:ext cx="602629" cy="51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152585" y="2057400"/>
            <a:ext cx="1391110" cy="338554"/>
          </a:xfrm>
          <a:prstGeom prst="rect">
            <a:avLst/>
          </a:prstGeom>
          <a:noFill/>
        </p:spPr>
        <p:txBody>
          <a:bodyPr wrap="square" rtlCol="0">
            <a:spAutoFit/>
          </a:bodyPr>
          <a:lstStyle/>
          <a:p>
            <a:r>
              <a:rPr lang="en-US" sz="1600" dirty="0" err="1" smtClean="0"/>
              <a:t>writersMutex</a:t>
            </a:r>
            <a:endParaRPr lang="en-US" dirty="0"/>
          </a:p>
        </p:txBody>
      </p:sp>
      <p:sp>
        <p:nvSpPr>
          <p:cNvPr id="10" name="TextBox 9"/>
          <p:cNvSpPr txBox="1"/>
          <p:nvPr/>
        </p:nvSpPr>
        <p:spPr>
          <a:xfrm>
            <a:off x="6385515" y="3327574"/>
            <a:ext cx="1305404" cy="338554"/>
          </a:xfrm>
          <a:prstGeom prst="rect">
            <a:avLst/>
          </a:prstGeom>
          <a:noFill/>
        </p:spPr>
        <p:txBody>
          <a:bodyPr wrap="square" rtlCol="0">
            <a:spAutoFit/>
          </a:bodyPr>
          <a:lstStyle/>
          <a:p>
            <a:r>
              <a:rPr lang="en-US" sz="1600" dirty="0" smtClean="0"/>
              <a:t>RW-Lock 1</a:t>
            </a:r>
            <a:endParaRPr lang="en-US" sz="1600" dirty="0"/>
          </a:p>
        </p:txBody>
      </p:sp>
      <p:sp>
        <p:nvSpPr>
          <p:cNvPr id="11" name="TextBox 10"/>
          <p:cNvSpPr txBox="1"/>
          <p:nvPr/>
        </p:nvSpPr>
        <p:spPr>
          <a:xfrm>
            <a:off x="7902913" y="3327574"/>
            <a:ext cx="1231279" cy="338554"/>
          </a:xfrm>
          <a:prstGeom prst="rect">
            <a:avLst/>
          </a:prstGeom>
          <a:noFill/>
        </p:spPr>
        <p:txBody>
          <a:bodyPr wrap="square" rtlCol="0">
            <a:spAutoFit/>
          </a:bodyPr>
          <a:lstStyle/>
          <a:p>
            <a:r>
              <a:rPr lang="en-US" sz="1600" dirty="0" smtClean="0"/>
              <a:t>RW-Lock 2</a:t>
            </a:r>
            <a:endParaRPr lang="en-US" sz="1600" dirty="0"/>
          </a:p>
        </p:txBody>
      </p:sp>
      <p:grpSp>
        <p:nvGrpSpPr>
          <p:cNvPr id="12" name="Group 30"/>
          <p:cNvGrpSpPr>
            <a:grpSpLocks/>
          </p:cNvGrpSpPr>
          <p:nvPr/>
        </p:nvGrpSpPr>
        <p:grpSpPr bwMode="auto">
          <a:xfrm flipH="1">
            <a:off x="6751905" y="1665351"/>
            <a:ext cx="564132" cy="459766"/>
            <a:chOff x="1008" y="2720"/>
            <a:chExt cx="856" cy="808"/>
          </a:xfrm>
        </p:grpSpPr>
        <p:sp>
          <p:nvSpPr>
            <p:cNvPr id="13" name="Rectangle 31"/>
            <p:cNvSpPr>
              <a:spLocks noChangeArrowheads="1"/>
            </p:cNvSpPr>
            <p:nvPr/>
          </p:nvSpPr>
          <p:spPr bwMode="auto">
            <a:xfrm>
              <a:off x="1032" y="3304"/>
              <a:ext cx="488" cy="160"/>
            </a:xfrm>
            <a:prstGeom prst="rect">
              <a:avLst/>
            </a:prstGeom>
            <a:solidFill>
              <a:srgbClr val="00B05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R</a:t>
              </a:r>
              <a:endParaRPr lang="en-US" sz="1000" b="1" dirty="0">
                <a:solidFill>
                  <a:srgbClr val="000000"/>
                </a:solidFill>
              </a:endParaRPr>
            </a:p>
          </p:txBody>
        </p:sp>
        <p:sp>
          <p:nvSpPr>
            <p:cNvPr id="18"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00B05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5172" y="3708261"/>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6826" y="2463259"/>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30"/>
          <p:cNvGrpSpPr>
            <a:grpSpLocks/>
          </p:cNvGrpSpPr>
          <p:nvPr/>
        </p:nvGrpSpPr>
        <p:grpSpPr bwMode="auto">
          <a:xfrm flipH="1">
            <a:off x="6103449" y="4724400"/>
            <a:ext cx="564132" cy="459766"/>
            <a:chOff x="1008" y="2720"/>
            <a:chExt cx="856" cy="808"/>
          </a:xfrm>
        </p:grpSpPr>
        <p:sp>
          <p:nvSpPr>
            <p:cNvPr id="26" name="Rectangle 31"/>
            <p:cNvSpPr>
              <a:spLocks noChangeArrowheads="1"/>
            </p:cNvSpPr>
            <p:nvPr/>
          </p:nvSpPr>
          <p:spPr bwMode="auto">
            <a:xfrm>
              <a:off x="1032" y="3304"/>
              <a:ext cx="488" cy="160"/>
            </a:xfrm>
            <a:prstGeom prst="rect">
              <a:avLst/>
            </a:prstGeom>
            <a:solidFill>
              <a:srgbClr val="FF0000"/>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3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33"/>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34"/>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3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rgbClr val="000000"/>
                  </a:solidFill>
                </a:rPr>
                <a:t>   </a:t>
              </a:r>
              <a:r>
                <a:rPr lang="en-US" sz="1000" b="1" dirty="0" smtClean="0">
                  <a:solidFill>
                    <a:srgbClr val="000000"/>
                  </a:solidFill>
                </a:rPr>
                <a:t>W</a:t>
              </a:r>
              <a:endParaRPr lang="en-US" sz="1000" b="1" dirty="0">
                <a:solidFill>
                  <a:srgbClr val="000000"/>
                </a:solidFill>
              </a:endParaRPr>
            </a:p>
          </p:txBody>
        </p:sp>
        <p:sp>
          <p:nvSpPr>
            <p:cNvPr id="31" name="Freeform 3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3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38"/>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Freeform 39"/>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Rounded Rectangle 34"/>
          <p:cNvSpPr/>
          <p:nvPr/>
        </p:nvSpPr>
        <p:spPr>
          <a:xfrm>
            <a:off x="6906689" y="3926774"/>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0781" y="3725432"/>
            <a:ext cx="423899" cy="47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ounded Rectangle 38"/>
          <p:cNvSpPr/>
          <p:nvPr/>
        </p:nvSpPr>
        <p:spPr>
          <a:xfrm>
            <a:off x="8408430" y="3933481"/>
            <a:ext cx="228600" cy="228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W</a:t>
            </a:r>
            <a:endParaRPr lang="en-US" sz="1400" dirty="0"/>
          </a:p>
        </p:txBody>
      </p:sp>
    </p:spTree>
    <p:extLst>
      <p:ext uri="{BB962C8B-B14F-4D97-AF65-F5344CB8AC3E}">
        <p14:creationId xmlns:p14="http://schemas.microsoft.com/office/powerpoint/2010/main" val="6771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5208 C 0.00156 0.05741 -8.33333E-7 0.06296 -0.0026 0.06805 C -0.0059 0.08194 -0.01059 0.09884 -0.0184 0.1088 C -0.02153 0.12014 -0.01944 0.11296 -0.02483 0.12986 C -0.02517 0.13102 -0.02621 0.13634 -0.02674 0.13727 C -0.02795 0.13958 -0.02986 0.14097 -0.03125 0.14329 C -0.03594 0.15116 -0.0316 0.14838 -0.0368 0.15069 C -0.04028 0.15741 -0.04392 0.1618 -0.04983 0.16435 C -0.05364 0.16944 -0.05972 0.17477 -0.06458 0.17801 C -0.06649 0.18171 -0.06719 0.18495 -0.0684 0.18912 C -0.07031 0.21898 -0.05816 0.25949 -0.07483 0.28171 C -0.07726 0.29236 -0.07778 0.29282 -0.07483 0.31134 C -0.07344 0.31991 -0.06649 0.32245 -0.06649 0.33217 " pathEditMode="relative" ptsTypes="ffffffffffffA">
                                      <p:cBhvr>
                                        <p:cTn id="6" dur="20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nodeType="afterEffect">
                                  <p:stCondLst>
                                    <p:cond delay="0"/>
                                  </p:stCondLst>
                                  <p:childTnLst>
                                    <p:animMotion origin="layout" path="M -0.06649 0.33217 C -0.06406 0.3213 -0.05903 0.31528 -0.05451 0.30625 C -0.05121 0.29954 -0.04913 0.29213 -0.04392 0.28773 C -0.04184 0.28356 -0.04045 0.28194 -0.03698 0.28032 C -0.03385 0.27685 -0.03108 0.27454 -0.02726 0.27292 C -0.02101 0.2669 -0.02413 0.26852 -0.01858 0.26667 C -0.01753 0.26551 -0.01649 0.26389 -0.0151 0.26296 C -0.01441 0.26227 -0.01337 0.2625 -0.0125 0.2618 C -0.01163 0.26088 -0.01111 0.25903 -0.00989 0.2581 C -0.00729 0.25602 -0.00312 0.25579 -0.00035 0.2544 C 0.00504 0.25185 0.01076 0.24954 0.01632 0.24699 C 0.02101 0.24467 0.02552 0.24352 0.03038 0.2419 C 0.03212 0.2412 0.03559 0.23958 0.03559 0.23981 C 0.05399 0.24005 0.07014 0.23704 0.08698 0.24444 C 0.09063 0.24954 0.09566 0.25278 0.1 0.25671 C 0.10382 0.25995 0.10573 0.26713 0.10886 0.27153 C 0.11094 0.28032 0.10955 0.27685 0.11233 0.28264 C 0.11406 0.28981 0.1132 0.28495 0.1132 0.29745 " pathEditMode="relative" rAng="0" ptsTypes="fffffffffffffffffA">
                                      <p:cBhvr>
                                        <p:cTn id="13" dur="3500" fill="hold"/>
                                        <p:tgtEl>
                                          <p:spTgt spid="12"/>
                                        </p:tgtEl>
                                        <p:attrNameLst>
                                          <p:attrName>ppt_x</p:attrName>
                                          <p:attrName>ppt_y</p:attrName>
                                        </p:attrNameLst>
                                      </p:cBhvr>
                                      <p:rCtr x="9028" y="-4769"/>
                                    </p:animMotion>
                                  </p:childTnLst>
                                </p:cTn>
                              </p:par>
                              <p:par>
                                <p:cTn id="14" presetID="0" presetClass="path" presetSubtype="0" accel="50000" decel="50000" fill="hold" nodeType="withEffect">
                                  <p:stCondLst>
                                    <p:cond delay="500"/>
                                  </p:stCondLst>
                                  <p:childTnLst>
                                    <p:animMotion origin="layout" path="M -3.88889E-6 -3.7037E-6 C 0.00556 -0.00301 0.01025 -0.00902 0.01563 -0.01273 C 0.02066 -0.01597 0.02605 -0.01828 0.03125 -0.02106 C 0.03577 -0.02569 0.04028 -0.02569 0.04514 -0.02801 C 0.04844 -0.02963 0.05157 -0.03194 0.05487 -0.03356 C 0.07483 -0.0331 0.0948 -0.03217 0.11493 -0.03217 C 0.12709 -0.03217 0.15625 -0.02824 0.16806 -0.04884 C 0.17153 -0.05555 0.17327 -0.06226 0.17761 -0.06689 C 0.17934 -0.07801 0.18802 -0.09189 0.19341 -0.10023 " pathEditMode="relative" rAng="0" ptsTypes="ffffffffA">
                                      <p:cBhvr>
                                        <p:cTn id="15" dur="1500" fill="hold"/>
                                        <p:tgtEl>
                                          <p:spTgt spid="25"/>
                                        </p:tgtEl>
                                        <p:attrNameLst>
                                          <p:attrName>ppt_x</p:attrName>
                                          <p:attrName>ppt_y</p:attrName>
                                        </p:attrNameLst>
                                      </p:cBhvr>
                                      <p:rCtr x="9670" y="-5023"/>
                                    </p:animMotion>
                                  </p:childTnLst>
                                </p:cTn>
                              </p:par>
                              <p:par>
                                <p:cTn id="16" presetID="1" presetClass="exit" presetSubtype="0" fill="hold" nodeType="withEffect">
                                  <p:stCondLst>
                                    <p:cond delay="50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grpId="0" nodeType="withEffect">
                                  <p:stCondLst>
                                    <p:cond delay="500"/>
                                  </p:stCondLst>
                                  <p:childTnLst>
                                    <p:set>
                                      <p:cBhvr>
                                        <p:cTn id="19" dur="1" fill="hold">
                                          <p:stCondLst>
                                            <p:cond delay="0"/>
                                          </p:stCondLst>
                                        </p:cTn>
                                        <p:tgtEl>
                                          <p:spTgt spid="35"/>
                                        </p:tgtEl>
                                        <p:attrNameLst>
                                          <p:attrName>style.visibility</p:attrName>
                                        </p:attrNameLst>
                                      </p:cBhvr>
                                      <p:to>
                                        <p:strVal val="hidden"/>
                                      </p:to>
                                    </p:set>
                                  </p:childTnLst>
                                </p:cTn>
                              </p:par>
                              <p:par>
                                <p:cTn id="20" presetID="1" presetClass="entr" presetSubtype="0"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childTnLst>
                                </p:cTn>
                              </p:par>
                              <p:par>
                                <p:cTn id="22" presetID="1" presetClass="entr" presetSubtype="0" fill="hold" nodeType="withEffect">
                                  <p:stCondLst>
                                    <p:cond delay="2200"/>
                                  </p:stCondLst>
                                  <p:childTnLst>
                                    <p:set>
                                      <p:cBhvr>
                                        <p:cTn id="23" dur="1" fill="hold">
                                          <p:stCondLst>
                                            <p:cond delay="0"/>
                                          </p:stCondLst>
                                        </p:cTn>
                                        <p:tgtEl>
                                          <p:spTgt spid="37"/>
                                        </p:tgtEl>
                                        <p:attrNameLst>
                                          <p:attrName>style.visibility</p:attrName>
                                        </p:attrNameLst>
                                      </p:cBhvr>
                                      <p:to>
                                        <p:strVal val="visible"/>
                                      </p:to>
                                    </p:set>
                                  </p:childTnLst>
                                </p:cTn>
                              </p:par>
                              <p:par>
                                <p:cTn id="24" presetID="1" presetClass="exit" presetSubtype="0" fill="hold" nodeType="withEffect">
                                  <p:stCondLst>
                                    <p:cond delay="2200"/>
                                  </p:stCondLst>
                                  <p:childTnLst>
                                    <p:set>
                                      <p:cBhvr>
                                        <p:cTn id="25" dur="1" fill="hold">
                                          <p:stCondLst>
                                            <p:cond delay="0"/>
                                          </p:stCondLst>
                                        </p:cTn>
                                        <p:tgtEl>
                                          <p:spTgt spid="7"/>
                                        </p:tgtEl>
                                        <p:attrNameLst>
                                          <p:attrName>style.visibility</p:attrName>
                                        </p:attrNameLst>
                                      </p:cBhvr>
                                      <p:to>
                                        <p:strVal val="hidden"/>
                                      </p:to>
                                    </p:set>
                                  </p:childTnLst>
                                </p:cTn>
                              </p:par>
                              <p:par>
                                <p:cTn id="26" presetID="1" presetClass="entr" presetSubtype="0" fill="hold" grpId="1" nodeType="withEffect">
                                  <p:stCondLst>
                                    <p:cond delay="2200"/>
                                  </p:stCondLst>
                                  <p:childTnLst>
                                    <p:set>
                                      <p:cBhvr>
                                        <p:cTn id="27" dur="1" fill="hold">
                                          <p:stCondLst>
                                            <p:cond delay="0"/>
                                          </p:stCondLst>
                                        </p:cTn>
                                        <p:tgtEl>
                                          <p:spTgt spid="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par>
                                <p:cTn id="32" presetID="1" presetClass="exit" presetSubtype="0" fill="hold" grpId="0" nodeType="withEffect">
                                  <p:stCondLst>
                                    <p:cond delay="500"/>
                                  </p:stCondLst>
                                  <p:childTnLst>
                                    <p:set>
                                      <p:cBhvr>
                                        <p:cTn id="33" dur="1" fill="hold">
                                          <p:stCondLst>
                                            <p:cond delay="0"/>
                                          </p:stCondLst>
                                        </p:cTn>
                                        <p:tgtEl>
                                          <p:spTgt spid="3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3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RW-Lock out of it</a:t>
            </a:r>
            <a:endParaRPr lang="en-US" dirty="0"/>
          </a:p>
        </p:txBody>
      </p:sp>
      <p:sp>
        <p:nvSpPr>
          <p:cNvPr id="3" name="Content Placeholder 2"/>
          <p:cNvSpPr>
            <a:spLocks noGrp="1"/>
          </p:cNvSpPr>
          <p:nvPr>
            <p:ph idx="1"/>
          </p:nvPr>
        </p:nvSpPr>
        <p:spPr>
          <a:xfrm>
            <a:off x="381000" y="1600200"/>
            <a:ext cx="8382000" cy="4876800"/>
          </a:xfrm>
        </p:spPr>
        <p:txBody>
          <a:bodyPr>
            <a:normAutofit/>
          </a:bodyPr>
          <a:lstStyle/>
          <a:p>
            <a:r>
              <a:rPr lang="en-US" sz="1600" dirty="0" smtClean="0"/>
              <a:t>The Double Instance Lock can be seen as a Reader-Writer Lock but requires an extra function, which we call </a:t>
            </a:r>
            <a:r>
              <a:rPr lang="en-US" sz="1600" dirty="0" err="1" smtClean="0"/>
              <a:t>writeToggle</a:t>
            </a:r>
            <a:r>
              <a:rPr lang="en-US" sz="1600" dirty="0" smtClean="0"/>
              <a:t>().</a:t>
            </a:r>
          </a:p>
          <a:p>
            <a:endParaRPr lang="en-US" sz="1600" dirty="0" smtClean="0"/>
          </a:p>
          <a:p>
            <a:r>
              <a:rPr lang="en-US" sz="1600" dirty="0" smtClean="0"/>
              <a:t>Moreover, we need an extra thread-local variable so that the </a:t>
            </a:r>
            <a:r>
              <a:rPr lang="en-US" sz="1600" dirty="0" err="1" smtClean="0"/>
              <a:t>readunlock</a:t>
            </a:r>
            <a:r>
              <a:rPr lang="en-US" sz="1600" dirty="0" smtClean="0"/>
              <a:t>() knows which of the two </a:t>
            </a:r>
            <a:r>
              <a:rPr lang="en-US" sz="1600" dirty="0" err="1" smtClean="0"/>
              <a:t>rw</a:t>
            </a:r>
            <a:r>
              <a:rPr lang="en-US" sz="1600" dirty="0" smtClean="0"/>
              <a:t>-locks was acquired by the </a:t>
            </a:r>
            <a:r>
              <a:rPr lang="en-US" sz="1600" dirty="0" err="1" smtClean="0"/>
              <a:t>readLock</a:t>
            </a:r>
            <a:r>
              <a:rPr lang="en-US" sz="1600" dirty="0" smtClean="0"/>
              <a:t>(). This can also be done with a </a:t>
            </a:r>
            <a:r>
              <a:rPr lang="en-US" sz="1600" i="1" dirty="0" smtClean="0"/>
              <a:t>pass by reference </a:t>
            </a:r>
            <a:r>
              <a:rPr lang="en-US" sz="1600" dirty="0" smtClean="0"/>
              <a:t>value that is filled by the </a:t>
            </a:r>
            <a:r>
              <a:rPr lang="en-US" sz="1600" dirty="0" err="1" smtClean="0"/>
              <a:t>readLock</a:t>
            </a:r>
            <a:r>
              <a:rPr lang="en-US" sz="1600" dirty="0" smtClean="0"/>
              <a:t>() and then passed to the </a:t>
            </a:r>
            <a:r>
              <a:rPr lang="en-US" sz="1600" dirty="0" err="1" smtClean="0"/>
              <a:t>readUnlock</a:t>
            </a:r>
            <a:r>
              <a:rPr lang="en-US" sz="1600" dirty="0" smtClean="0"/>
              <a:t>().</a:t>
            </a:r>
          </a:p>
          <a:p>
            <a:pPr marL="0" indent="0">
              <a:buNone/>
            </a:pPr>
            <a:endParaRPr lang="en-US" sz="1600" dirty="0" smtClean="0"/>
          </a:p>
          <a:p>
            <a:r>
              <a:rPr lang="en-US" sz="1600" dirty="0" smtClean="0"/>
              <a:t>The API is defined as:</a:t>
            </a:r>
          </a:p>
          <a:p>
            <a:pPr lvl="1"/>
            <a:r>
              <a:rPr lang="en-US" sz="1200" b="1" dirty="0" err="1" smtClean="0"/>
              <a:t>readLock</a:t>
            </a:r>
            <a:r>
              <a:rPr lang="en-US" sz="1200" b="1" dirty="0" smtClean="0"/>
              <a:t>() </a:t>
            </a:r>
            <a:r>
              <a:rPr lang="en-US" sz="1200" dirty="0" smtClean="0"/>
              <a:t>– Finds the first available instance for read-locking (and locks it) and returns the instance</a:t>
            </a:r>
          </a:p>
          <a:p>
            <a:pPr lvl="1"/>
            <a:r>
              <a:rPr lang="en-US" sz="1200" b="1" dirty="0" err="1" smtClean="0"/>
              <a:t>readUnlock</a:t>
            </a:r>
            <a:r>
              <a:rPr lang="en-US" sz="1200" b="1" dirty="0" smtClean="0"/>
              <a:t>()</a:t>
            </a:r>
            <a:r>
              <a:rPr lang="en-US" sz="1200" dirty="0" smtClean="0"/>
              <a:t> – Unlocks the previously locked </a:t>
            </a:r>
            <a:r>
              <a:rPr lang="en-US" sz="1200" dirty="0" err="1" smtClean="0"/>
              <a:t>rw</a:t>
            </a:r>
            <a:r>
              <a:rPr lang="en-US" sz="1200" dirty="0" smtClean="0"/>
              <a:t>-lock</a:t>
            </a:r>
          </a:p>
          <a:p>
            <a:pPr lvl="1"/>
            <a:r>
              <a:rPr lang="en-US" sz="1200" b="1" dirty="0" err="1" smtClean="0"/>
              <a:t>writeLock</a:t>
            </a:r>
            <a:r>
              <a:rPr lang="en-US" sz="1200" b="1" dirty="0" smtClean="0"/>
              <a:t>() </a:t>
            </a:r>
            <a:r>
              <a:rPr lang="en-US" sz="1200" dirty="0" smtClean="0"/>
              <a:t>– Locks the writer’s </a:t>
            </a:r>
            <a:r>
              <a:rPr lang="en-US" sz="1200" dirty="0" err="1" smtClean="0"/>
              <a:t>mutex</a:t>
            </a:r>
            <a:r>
              <a:rPr lang="en-US" sz="1200" dirty="0" smtClean="0"/>
              <a:t>, locks the first </a:t>
            </a:r>
            <a:r>
              <a:rPr lang="en-US" sz="1200" dirty="0" err="1" smtClean="0"/>
              <a:t>rw</a:t>
            </a:r>
            <a:r>
              <a:rPr lang="en-US" sz="1200" dirty="0" smtClean="0"/>
              <a:t>-lock, and returns a reference to the first instance</a:t>
            </a:r>
          </a:p>
          <a:p>
            <a:pPr lvl="1"/>
            <a:r>
              <a:rPr lang="en-US" sz="1200" b="1" dirty="0" err="1" smtClean="0"/>
              <a:t>writeToggle</a:t>
            </a:r>
            <a:r>
              <a:rPr lang="en-US" sz="1200" b="1" dirty="0" smtClean="0"/>
              <a:t>() </a:t>
            </a:r>
            <a:r>
              <a:rPr lang="en-US" sz="1200" dirty="0" smtClean="0"/>
              <a:t>– Unlocks the first </a:t>
            </a:r>
            <a:r>
              <a:rPr lang="en-US" sz="1200" dirty="0" err="1" smtClean="0"/>
              <a:t>rw</a:t>
            </a:r>
            <a:r>
              <a:rPr lang="en-US" sz="1200" dirty="0" smtClean="0"/>
              <a:t>-lock, locks the second </a:t>
            </a:r>
            <a:r>
              <a:rPr lang="en-US" sz="1200" dirty="0" err="1" smtClean="0"/>
              <a:t>rw</a:t>
            </a:r>
            <a:r>
              <a:rPr lang="en-US" sz="1200" dirty="0" smtClean="0"/>
              <a:t>-lock, and returns a reference to the second instance</a:t>
            </a:r>
          </a:p>
          <a:p>
            <a:pPr lvl="1"/>
            <a:r>
              <a:rPr lang="en-US" sz="1200" b="1" dirty="0" err="1" smtClean="0"/>
              <a:t>writeUnlock</a:t>
            </a:r>
            <a:r>
              <a:rPr lang="en-US" sz="1200" b="1" dirty="0" smtClean="0"/>
              <a:t>() </a:t>
            </a:r>
            <a:r>
              <a:rPr lang="en-US" sz="1200" dirty="0" smtClean="0"/>
              <a:t>– Unlocks the second </a:t>
            </a:r>
            <a:r>
              <a:rPr lang="en-US" sz="1200" dirty="0" err="1" smtClean="0"/>
              <a:t>rw</a:t>
            </a:r>
            <a:r>
              <a:rPr lang="en-US" sz="1200" dirty="0" smtClean="0"/>
              <a:t>-lock, and then the writer’s </a:t>
            </a:r>
            <a:r>
              <a:rPr lang="en-US" sz="1200" dirty="0" err="1" smtClean="0"/>
              <a:t>mutex</a:t>
            </a:r>
            <a:endParaRPr lang="en-US" sz="1200" dirty="0"/>
          </a:p>
        </p:txBody>
      </p:sp>
    </p:spTree>
    <p:extLst>
      <p:ext uri="{BB962C8B-B14F-4D97-AF65-F5344CB8AC3E}">
        <p14:creationId xmlns:p14="http://schemas.microsoft.com/office/powerpoint/2010/main" val="1057266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2761</TotalTime>
  <Words>1903</Words>
  <Application>Microsoft Office PowerPoint</Application>
  <PresentationFormat>On-screen Show (4:3)</PresentationFormat>
  <Paragraphs>266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Double Instance Locking</vt:lpstr>
      <vt:lpstr>Contents</vt:lpstr>
      <vt:lpstr>What is Double Instance Locking</vt:lpstr>
      <vt:lpstr>Components</vt:lpstr>
      <vt:lpstr>Writer’s algorithm Example with two AVL tree instances</vt:lpstr>
      <vt:lpstr>Reader’s algorithm Scenario: Instance 1 is unlocked or read-locked</vt:lpstr>
      <vt:lpstr>Reader’s algorithm Scenario: Instance 1 is write-locked</vt:lpstr>
      <vt:lpstr>Reader’s algorithm Scenario: Instance 1 is write-locked and Instance 2 is write-locked</vt:lpstr>
      <vt:lpstr>How to make a RW-Lock out of it</vt:lpstr>
      <vt:lpstr>Code - Java</vt:lpstr>
      <vt:lpstr>Code – C</vt:lpstr>
      <vt:lpstr>Performance Plots (mixed workload)</vt:lpstr>
      <vt:lpstr>Performance Plots (dedicated workers)</vt:lpstr>
      <vt:lpstr>Reader Latency Distribution</vt:lpstr>
      <vt:lpstr>Minimum operations</vt:lpstr>
      <vt:lpstr>Comparison table</vt:lpstr>
      <vt:lpstr>Correctness and Progress Conditions</vt:lpstr>
      <vt:lpstr>Other Details</vt:lpstr>
      <vt:lpstr>Conclusions</vt:lpstr>
      <vt:lpstr>References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Instance Locking</dc:title>
  <dc:creator>Pedro Ramalhete (pramalhe)</dc:creator>
  <cp:lastModifiedBy>Pedro Ramalhete (pramalhe)</cp:lastModifiedBy>
  <cp:revision>249</cp:revision>
  <dcterms:created xsi:type="dcterms:W3CDTF">2006-08-16T00:00:00Z</dcterms:created>
  <dcterms:modified xsi:type="dcterms:W3CDTF">2015-05-21T20:30:52Z</dcterms:modified>
</cp:coreProperties>
</file>