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sldIdLst>
    <p:sldId id="257" r:id="rId3"/>
    <p:sldId id="258" r:id="rId4"/>
    <p:sldId id="275" r:id="rId5"/>
    <p:sldId id="274" r:id="rId6"/>
    <p:sldId id="273" r:id="rId7"/>
    <p:sldId id="272" r:id="rId8"/>
    <p:sldId id="271" r:id="rId9"/>
    <p:sldId id="270" r:id="rId10"/>
    <p:sldId id="269" r:id="rId11"/>
    <p:sldId id="264" r:id="rId12"/>
    <p:sldId id="265" r:id="rId13"/>
    <p:sldId id="266" r:id="rId14"/>
    <p:sldId id="267" r:id="rId15"/>
    <p:sldId id="268" r:id="rId16"/>
    <p:sldId id="260" r:id="rId17"/>
    <p:sldId id="262" r:id="rId18"/>
    <p:sldId id="261" r:id="rId19"/>
    <p:sldId id="263" r:id="rId20"/>
    <p:sldId id="259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47B71E-1371-40A6-B0CF-9B35825407E7}" v="985" dt="2020-02-10T18:14:10.057"/>
    <p1510:client id="{58BBA8EE-B118-4206-B36D-C3125E342940}" v="122" dt="2020-02-08T18:07:00.888"/>
    <p1510:client id="{5A610BED-D33D-425A-A10F-85526DC5827D}" v="990" dt="2020-02-09T20:23:09.171"/>
    <p1510:client id="{6D49CDC1-1669-4E4E-96ED-890BB7C46CB4}" v="16" dt="2020-02-12T11:14:03.343"/>
    <p1510:client id="{CDA87951-CC15-4302-892F-026341D26350}" v="23" dt="2020-02-11T18:03:56.6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12.02.2020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12.02.2020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12.02.2020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671B-B520-4C83-87AF-BF7C186CE515}" type="datetimeFigureOut">
              <a:rPr lang="pt-BR" smtClean="0"/>
              <a:pPr/>
              <a:t>12/02/2020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26FEE-442F-4DC3-8036-E1793095CF6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1125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671B-B520-4C83-87AF-BF7C186CE515}" type="datetimeFigureOut">
              <a:rPr lang="pt-BR" smtClean="0"/>
              <a:pPr/>
              <a:t>12/02/2020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26FEE-442F-4DC3-8036-E1793095CF6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68937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671B-B520-4C83-87AF-BF7C186CE515}" type="datetimeFigureOut">
              <a:rPr lang="pt-BR" smtClean="0"/>
              <a:pPr/>
              <a:t>12/02/2020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26FEE-442F-4DC3-8036-E1793095CF6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892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671B-B520-4C83-87AF-BF7C186CE515}" type="datetimeFigureOut">
              <a:rPr lang="pt-BR" smtClean="0"/>
              <a:pPr/>
              <a:t>12/02/2020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26FEE-442F-4DC3-8036-E1793095CF6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2241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671B-B520-4C83-87AF-BF7C186CE515}" type="datetimeFigureOut">
              <a:rPr lang="pt-BR" smtClean="0"/>
              <a:pPr/>
              <a:t>12/02/2020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26FEE-442F-4DC3-8036-E1793095CF6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33245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671B-B520-4C83-87AF-BF7C186CE515}" type="datetimeFigureOut">
              <a:rPr lang="pt-BR" smtClean="0"/>
              <a:pPr/>
              <a:t>12/02/2020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26FEE-442F-4DC3-8036-E1793095CF6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78827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671B-B520-4C83-87AF-BF7C186CE515}" type="datetimeFigureOut">
              <a:rPr lang="pt-BR" smtClean="0"/>
              <a:pPr/>
              <a:t>12/02/2020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26FEE-442F-4DC3-8036-E1793095CF6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0054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671B-B520-4C83-87AF-BF7C186CE515}" type="datetimeFigureOut">
              <a:rPr lang="pt-BR" smtClean="0"/>
              <a:pPr/>
              <a:t>12/02/2020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26FEE-442F-4DC3-8036-E1793095CF6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809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12.02.2020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671B-B520-4C83-87AF-BF7C186CE515}" type="datetimeFigureOut">
              <a:rPr lang="pt-BR" smtClean="0"/>
              <a:pPr/>
              <a:t>12/02/2020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26FEE-442F-4DC3-8036-E1793095CF6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90362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671B-B520-4C83-87AF-BF7C186CE515}" type="datetimeFigureOut">
              <a:rPr lang="pt-BR" smtClean="0"/>
              <a:pPr/>
              <a:t>12/02/2020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26FEE-442F-4DC3-8036-E1793095CF6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60582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671B-B520-4C83-87AF-BF7C186CE515}" type="datetimeFigureOut">
              <a:rPr lang="pt-BR" smtClean="0"/>
              <a:pPr/>
              <a:t>12/02/2020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26FEE-442F-4DC3-8036-E1793095CF6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8008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12.02.2020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12.02.2020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12.02.2020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12.02.2020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12.02.2020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12.02.2020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12.02.2020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12.02.2020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B671B-B520-4C83-87AF-BF7C186CE515}" type="datetimeFigureOut">
              <a:rPr lang="pt-BR" smtClean="0"/>
              <a:pPr/>
              <a:t>12/02/2020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26FEE-442F-4DC3-8036-E1793095CF6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412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1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2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0.jpe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1.jpe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2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5"/>
          <p:cNvSpPr/>
          <p:nvPr/>
        </p:nvSpPr>
        <p:spPr>
          <a:xfrm>
            <a:off x="4922264" y="2975325"/>
            <a:ext cx="5392810" cy="4001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pt-BR" sz="2000" cap="all" dirty="0">
                <a:solidFill>
                  <a:schemeClr val="bg1">
                    <a:lumMod val="95000"/>
                  </a:schemeClr>
                </a:solidFill>
                <a:cs typeface="Calibri"/>
              </a:rPr>
              <a:t>Ontologia x </a:t>
            </a:r>
            <a:r>
              <a:rPr lang="pt-BR" sz="2000" cap="all" dirty="0" err="1">
                <a:solidFill>
                  <a:schemeClr val="bg1">
                    <a:lumMod val="95000"/>
                  </a:schemeClr>
                </a:solidFill>
                <a:cs typeface="Calibri"/>
              </a:rPr>
              <a:t>iot</a:t>
            </a:r>
          </a:p>
        </p:txBody>
      </p:sp>
      <p:sp>
        <p:nvSpPr>
          <p:cNvPr id="8" name="Retângulo 7"/>
          <p:cNvSpPr/>
          <p:nvPr/>
        </p:nvSpPr>
        <p:spPr>
          <a:xfrm rot="10800000" flipV="1">
            <a:off x="3696234" y="4697602"/>
            <a:ext cx="4829579" cy="199439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lvl="4" algn="r">
              <a:spcBef>
                <a:spcPct val="20000"/>
              </a:spcBef>
            </a:pPr>
            <a:endParaRPr lang="nb-NO" altLang="pt-BR" sz="1200" b="1" dirty="0">
              <a:solidFill>
                <a:srgbClr val="D9D9D9"/>
              </a:solidFill>
            </a:endParaRPr>
          </a:p>
          <a:p>
            <a:pPr lvl="4" algn="r">
              <a:spcBef>
                <a:spcPct val="20000"/>
              </a:spcBef>
            </a:pPr>
            <a:endParaRPr lang="nb-NO" altLang="pt-BR" sz="1200" b="1" dirty="0">
              <a:solidFill>
                <a:srgbClr val="D9D9D9"/>
              </a:solidFill>
            </a:endParaRPr>
          </a:p>
          <a:p>
            <a:pPr lvl="4" algn="r">
              <a:spcBef>
                <a:spcPct val="20000"/>
              </a:spcBef>
            </a:pPr>
            <a:endParaRPr lang="nb-NO" altLang="pt-BR" sz="1200" b="1" dirty="0">
              <a:solidFill>
                <a:srgbClr val="D9D9D9"/>
              </a:solidFill>
            </a:endParaRPr>
          </a:p>
          <a:p>
            <a:pPr lvl="4" algn="r">
              <a:spcBef>
                <a:spcPct val="20000"/>
              </a:spcBef>
            </a:pPr>
            <a:endParaRPr lang="nb-NO" altLang="pt-BR" sz="1200" b="1" dirty="0">
              <a:solidFill>
                <a:srgbClr val="D9D9D9"/>
              </a:solidFill>
            </a:endParaRPr>
          </a:p>
          <a:p>
            <a:pPr lvl="4" algn="r">
              <a:spcBef>
                <a:spcPct val="20000"/>
              </a:spcBef>
            </a:pPr>
            <a:endParaRPr lang="nb-NO" altLang="pt-BR" sz="1200" b="1" dirty="0">
              <a:solidFill>
                <a:srgbClr val="D9D9D9"/>
              </a:solidFill>
            </a:endParaRPr>
          </a:p>
          <a:p>
            <a:pPr lvl="4" algn="r">
              <a:spcBef>
                <a:spcPct val="20000"/>
              </a:spcBef>
            </a:pPr>
            <a:r>
              <a:rPr lang="nb-NO" altLang="pt-BR" sz="1500" b="1" dirty="0" err="1">
                <a:solidFill>
                  <a:srgbClr val="D9D9D9"/>
                </a:solidFill>
              </a:rPr>
              <a:t>Profa</a:t>
            </a:r>
            <a:r>
              <a:rPr lang="nb-NO" altLang="pt-BR" sz="1500" b="1" dirty="0">
                <a:solidFill>
                  <a:srgbClr val="D9D9D9"/>
                </a:solidFill>
              </a:rPr>
              <a:t> . Regina Claudia </a:t>
            </a:r>
            <a:r>
              <a:rPr lang="nb-NO" altLang="pt-BR" sz="1500" b="1" dirty="0" err="1">
                <a:solidFill>
                  <a:srgbClr val="D9D9D9"/>
                </a:solidFill>
              </a:rPr>
              <a:t>Cantele</a:t>
            </a:r>
            <a:endParaRPr lang="nb-NO" altLang="pt-BR" sz="1500" b="1" dirty="0" err="1">
              <a:solidFill>
                <a:srgbClr val="D9D9D9"/>
              </a:solidFill>
              <a:cs typeface="Calibri"/>
            </a:endParaRPr>
          </a:p>
          <a:p>
            <a:pPr lvl="4" algn="r">
              <a:spcBef>
                <a:spcPct val="20000"/>
              </a:spcBef>
            </a:pPr>
            <a:r>
              <a:rPr lang="nb-NO" altLang="pt-BR" sz="1500" dirty="0">
                <a:solidFill>
                  <a:srgbClr val="D9D9D9"/>
                </a:solidFill>
              </a:rPr>
              <a:t>ANÁLISE SEMÂNTICA APLICADA</a:t>
            </a:r>
            <a:endParaRPr lang="nb-NO" altLang="pt-BR" sz="1500" dirty="0">
              <a:solidFill>
                <a:srgbClr val="D9D9D9"/>
              </a:solidFill>
              <a:cs typeface="Calibri"/>
            </a:endParaRPr>
          </a:p>
          <a:p>
            <a:pPr lvl="4" algn="r">
              <a:spcBef>
                <a:spcPct val="20000"/>
              </a:spcBef>
            </a:pPr>
            <a:r>
              <a:rPr lang="nb-NO" altLang="pt-BR" sz="1500" dirty="0">
                <a:solidFill>
                  <a:srgbClr val="D9D9D9"/>
                </a:solidFill>
              </a:rPr>
              <a:t>41BDT/2020</a:t>
            </a:r>
          </a:p>
        </p:txBody>
      </p:sp>
      <p:sp>
        <p:nvSpPr>
          <p:cNvPr id="10" name="Retângulo 9"/>
          <p:cNvSpPr/>
          <p:nvPr/>
        </p:nvSpPr>
        <p:spPr>
          <a:xfrm rot="10800000" flipV="1">
            <a:off x="4922264" y="3916746"/>
            <a:ext cx="6816828" cy="143116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lvl="4" algn="r">
              <a:spcBef>
                <a:spcPct val="20000"/>
              </a:spcBef>
            </a:pPr>
            <a:r>
              <a:rPr lang="pt-BR" altLang="pt-BR" sz="1500" dirty="0">
                <a:solidFill>
                  <a:srgbClr val="D9D9D9"/>
                </a:solidFill>
              </a:rPr>
              <a:t> </a:t>
            </a:r>
            <a:r>
              <a:rPr lang="pt-BR" sz="1500" dirty="0">
                <a:solidFill>
                  <a:srgbClr val="D9D9D9"/>
                </a:solidFill>
              </a:rPr>
              <a:t>333035</a:t>
            </a:r>
            <a:r>
              <a:rPr lang="pt-BR" altLang="pt-BR" sz="1500" dirty="0">
                <a:solidFill>
                  <a:srgbClr val="D9D9D9"/>
                </a:solidFill>
              </a:rPr>
              <a:t>- DONIZETE MIRES</a:t>
            </a:r>
          </a:p>
          <a:p>
            <a:pPr lvl="4" algn="r">
              <a:spcBef>
                <a:spcPct val="20000"/>
              </a:spcBef>
            </a:pPr>
            <a:r>
              <a:rPr lang="pt-BR" altLang="pt-BR" sz="1500" dirty="0">
                <a:solidFill>
                  <a:srgbClr val="D9D9D9"/>
                </a:solidFill>
              </a:rPr>
              <a:t>333744 - FERNANDO ANDRÉ DE ALMEIDA</a:t>
            </a:r>
          </a:p>
          <a:p>
            <a:pPr lvl="4" algn="r">
              <a:spcBef>
                <a:spcPct val="20000"/>
              </a:spcBef>
            </a:pPr>
            <a:r>
              <a:rPr lang="pt-BR" altLang="pt-BR" sz="1500" dirty="0">
                <a:solidFill>
                  <a:srgbClr val="D9D9D9"/>
                </a:solidFill>
              </a:rPr>
              <a:t>333390 - GUILHERME CUSTODIO GOUVEIA DE LIMA</a:t>
            </a:r>
          </a:p>
          <a:p>
            <a:pPr lvl="4" algn="r">
              <a:spcBef>
                <a:spcPct val="20000"/>
              </a:spcBef>
            </a:pPr>
            <a:r>
              <a:rPr lang="pt-BR" altLang="pt-BR" sz="1500" dirty="0">
                <a:solidFill>
                  <a:srgbClr val="D9D9D9"/>
                </a:solidFill>
              </a:rPr>
              <a:t>334812 - MIRIAN SOUSA ROCHA</a:t>
            </a:r>
          </a:p>
          <a:p>
            <a:pPr lvl="4" algn="r">
              <a:spcBef>
                <a:spcPct val="20000"/>
              </a:spcBef>
            </a:pPr>
            <a:r>
              <a:rPr lang="pt-BR" sz="1500" dirty="0">
                <a:solidFill>
                  <a:srgbClr val="D9D9D9"/>
                </a:solidFill>
              </a:rPr>
              <a:t>334132 – EDUARDO BERNARDINO</a:t>
            </a:r>
          </a:p>
        </p:txBody>
      </p:sp>
    </p:spTree>
    <p:extLst>
      <p:ext uri="{BB962C8B-B14F-4D97-AF65-F5344CB8AC3E}">
        <p14:creationId xmlns:p14="http://schemas.microsoft.com/office/powerpoint/2010/main" val="4235812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79810" y="248857"/>
            <a:ext cx="1543050" cy="5905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53137" y="3276600"/>
            <a:ext cx="85725" cy="3048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05537" y="3429000"/>
            <a:ext cx="85725" cy="3048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4917" y="6392885"/>
            <a:ext cx="11565162" cy="352425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334917" y="470075"/>
            <a:ext cx="11565161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600" b="1">
                <a:latin typeface="Calibri"/>
              </a:rPr>
              <a:t>Paradigma</a:t>
            </a:r>
            <a:endParaRPr kumimoji="0" lang="pt-BR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940EB5A-4AAE-4304-BCCE-6C4AE36BAB40}"/>
              </a:ext>
            </a:extLst>
          </p:cNvPr>
          <p:cNvSpPr txBox="1"/>
          <p:nvPr/>
        </p:nvSpPr>
        <p:spPr>
          <a:xfrm>
            <a:off x="425569" y="1216325"/>
            <a:ext cx="11355237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2400" dirty="0">
                <a:ea typeface="+mn-lt"/>
                <a:cs typeface="+mn-lt"/>
              </a:rPr>
              <a:t>-</a:t>
            </a:r>
            <a:r>
              <a:rPr lang="pt-BR" sz="2400" dirty="0">
                <a:cs typeface="Calibri"/>
              </a:rPr>
              <a:t> </a:t>
            </a:r>
            <a:r>
              <a:rPr lang="pt-BR" sz="2400" dirty="0">
                <a:ea typeface="+mn-lt"/>
                <a:cs typeface="+mn-lt"/>
              </a:rPr>
              <a:t>O rápido crescimento de dispositivos IoT aumentou consideravelmente o volume de dados coletados de ambientes reais, dados esses oriundos de diferentes origens e formas. </a:t>
            </a:r>
            <a:endParaRPr lang="pt-BR"/>
          </a:p>
          <a:p>
            <a:pPr algn="just"/>
            <a:r>
              <a:rPr lang="pt-BR" sz="2400">
                <a:ea typeface="+mn-lt"/>
                <a:cs typeface="+mn-lt"/>
              </a:rPr>
              <a:t>- A </a:t>
            </a:r>
            <a:r>
              <a:rPr lang="pt-BR" sz="2400" dirty="0">
                <a:ea typeface="+mn-lt"/>
                <a:cs typeface="+mn-lt"/>
              </a:rPr>
              <a:t>heterogeneidade de dados e formatos tem sido um desafio na </a:t>
            </a:r>
            <a:r>
              <a:rPr lang="pt-BR" sz="2400">
                <a:ea typeface="+mn-lt"/>
                <a:cs typeface="+mn-lt"/>
              </a:rPr>
              <a:t>criação de padrões de análise de dados em larga escala, de forma que muitos dados coletados ainda não são usados por essa dificuldade.</a:t>
            </a:r>
            <a:endParaRPr lang="pt-BR"/>
          </a:p>
          <a:p>
            <a:pPr algn="just"/>
            <a:r>
              <a:rPr lang="pt-BR" sz="2400">
                <a:ea typeface="+mn-lt"/>
                <a:cs typeface="+mn-lt"/>
              </a:rPr>
              <a:t>- Tecnologias semânticas vem sendo utilizadas para criar modelos comuns para compartilhar dados gerados por fontes distintas e heterogêneas.</a:t>
            </a:r>
            <a:endParaRPr lang="pt-BR"/>
          </a:p>
        </p:txBody>
      </p:sp>
      <p:pic>
        <p:nvPicPr>
          <p:cNvPr id="4" name="Imagem 4" descr="Uma imagem contendo pessoa, quarto, jovem&#10;&#10;Descrição gerada com muito alta confiança">
            <a:extLst>
              <a:ext uri="{FF2B5EF4-FFF2-40B4-BE49-F238E27FC236}">
                <a16:creationId xmlns:a16="http://schemas.microsoft.com/office/drawing/2014/main" id="{C65F0A69-497C-40A3-A0BF-BA51EA554C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1986" y="3960769"/>
            <a:ext cx="2743200" cy="1610650"/>
          </a:xfrm>
          <a:prstGeom prst="rect">
            <a:avLst/>
          </a:prstGeom>
        </p:spPr>
      </p:pic>
      <p:pic>
        <p:nvPicPr>
          <p:cNvPr id="8" name="Imagem 9" descr="Uma imagem contendo pessoa, segurando, mão, homem&#10;&#10;Descrição gerada com muito alta confiança">
            <a:extLst>
              <a:ext uri="{FF2B5EF4-FFF2-40B4-BE49-F238E27FC236}">
                <a16:creationId xmlns:a16="http://schemas.microsoft.com/office/drawing/2014/main" id="{59B2918F-0405-4E0C-81D1-8F4BEE34E0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2475" y="4446030"/>
            <a:ext cx="3260785" cy="1804697"/>
          </a:xfrm>
          <a:prstGeom prst="rect">
            <a:avLst/>
          </a:prstGeom>
        </p:spPr>
      </p:pic>
      <p:pic>
        <p:nvPicPr>
          <p:cNvPr id="11" name="Imagem 11" descr="Uma imagem contendo texto, mapa&#10;&#10;Descrição gerada com muito alta confiança">
            <a:extLst>
              <a:ext uri="{FF2B5EF4-FFF2-40B4-BE49-F238E27FC236}">
                <a16:creationId xmlns:a16="http://schemas.microsoft.com/office/drawing/2014/main" id="{E9071858-E500-4197-917E-F84CF42E07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03721" y="4012719"/>
            <a:ext cx="2283125" cy="180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341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79810" y="248857"/>
            <a:ext cx="1543050" cy="5905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53137" y="3276600"/>
            <a:ext cx="85725" cy="3048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05537" y="3429000"/>
            <a:ext cx="85725" cy="3048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4917" y="6392885"/>
            <a:ext cx="11565162" cy="352425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334917" y="470075"/>
            <a:ext cx="11565161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defRPr/>
            </a:pPr>
            <a:r>
              <a:rPr lang="en-US" sz="2600" b="1">
                <a:latin typeface="Calibri"/>
              </a:rPr>
              <a:t>Paradigma</a:t>
            </a:r>
            <a:endParaRPr kumimoji="0" lang="pt-BR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940EB5A-4AAE-4304-BCCE-6C4AE36BAB40}"/>
              </a:ext>
            </a:extLst>
          </p:cNvPr>
          <p:cNvSpPr txBox="1"/>
          <p:nvPr/>
        </p:nvSpPr>
        <p:spPr>
          <a:xfrm>
            <a:off x="425569" y="1216325"/>
            <a:ext cx="8034069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2400">
                <a:ea typeface="+mn-lt"/>
                <a:cs typeface="+mn-lt"/>
              </a:rPr>
              <a:t>- A maioria das soluções IoT estão aplicando o uso de semântica, de forma a prover modelos comuns para anotação de dados de fontes distintas: </a:t>
            </a:r>
            <a:endParaRPr lang="pt-BR">
              <a:ea typeface="+mn-lt"/>
              <a:cs typeface="+mn-lt"/>
            </a:endParaRPr>
          </a:p>
          <a:p>
            <a:pPr algn="just"/>
            <a:r>
              <a:rPr lang="pt-BR" sz="2400">
                <a:ea typeface="+mn-lt"/>
                <a:cs typeface="+mn-lt"/>
              </a:rPr>
              <a:t>- SSN (Semantic Sensor Network) </a:t>
            </a:r>
            <a:endParaRPr lang="pt-BR" dirty="0">
              <a:ea typeface="+mn-lt"/>
              <a:cs typeface="+mn-lt"/>
            </a:endParaRPr>
          </a:p>
          <a:p>
            <a:pPr algn="just"/>
            <a:r>
              <a:rPr lang="pt-BR" sz="2400">
                <a:ea typeface="+mn-lt"/>
                <a:cs typeface="+mn-lt"/>
              </a:rPr>
              <a:t>- IoT-Lite </a:t>
            </a:r>
            <a:endParaRPr lang="pt-BR">
              <a:ea typeface="+mn-lt"/>
              <a:cs typeface="+mn-lt"/>
            </a:endParaRPr>
          </a:p>
          <a:p>
            <a:pPr algn="just"/>
            <a:r>
              <a:rPr lang="pt-BR" sz="2400" dirty="0">
                <a:ea typeface="+mn-lt"/>
                <a:cs typeface="+mn-lt"/>
              </a:rPr>
              <a:t>- SOSA (Sensor, Observation, Sample and </a:t>
            </a:r>
            <a:r>
              <a:rPr lang="pt-BR" sz="2400">
                <a:ea typeface="+mn-lt"/>
                <a:cs typeface="+mn-lt"/>
              </a:rPr>
              <a:t>Actuator)</a:t>
            </a:r>
            <a:endParaRPr lang="pt-BR">
              <a:ea typeface="+mn-lt"/>
              <a:cs typeface="+mn-lt"/>
            </a:endParaRPr>
          </a:p>
          <a:p>
            <a:pPr algn="just"/>
            <a:endParaRPr lang="pt-BR" sz="2400" dirty="0">
              <a:ea typeface="+mn-lt"/>
              <a:cs typeface="+mn-lt"/>
            </a:endParaRPr>
          </a:p>
          <a:p>
            <a:pPr algn="just"/>
            <a:r>
              <a:rPr lang="pt-BR" sz="2400" dirty="0">
                <a:ea typeface="+mn-lt"/>
                <a:cs typeface="+mn-lt"/>
              </a:rPr>
              <a:t>Todavia, esses modelos não focam no fluxo de dados gerados pelos IoTs, tendo o delay de </a:t>
            </a:r>
            <a:r>
              <a:rPr lang="pt-BR" sz="2400">
                <a:ea typeface="+mn-lt"/>
                <a:cs typeface="+mn-lt"/>
              </a:rPr>
              <a:t>processamento como uma barreira para análise de dados em tempo real.</a:t>
            </a:r>
            <a:endParaRPr lang="pt-BR">
              <a:cs typeface="Calibri"/>
            </a:endParaRPr>
          </a:p>
        </p:txBody>
      </p:sp>
      <p:pic>
        <p:nvPicPr>
          <p:cNvPr id="5" name="Imagem 9" descr="Uma imagem contendo relógio, placar&#10;&#10;Descrição gerada com muito alta confiança">
            <a:extLst>
              <a:ext uri="{FF2B5EF4-FFF2-40B4-BE49-F238E27FC236}">
                <a16:creationId xmlns:a16="http://schemas.microsoft.com/office/drawing/2014/main" id="{88F0A15F-9B5B-4372-BAED-33B5EC8DFE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1381" y="4670199"/>
            <a:ext cx="2743200" cy="853148"/>
          </a:xfrm>
          <a:prstGeom prst="rect">
            <a:avLst/>
          </a:prstGeom>
        </p:spPr>
      </p:pic>
      <p:pic>
        <p:nvPicPr>
          <p:cNvPr id="12" name="Imagem 13" descr="Uma imagem contendo screenshot&#10;&#10;Descrição gerada com muito alta confiança">
            <a:extLst>
              <a:ext uri="{FF2B5EF4-FFF2-40B4-BE49-F238E27FC236}">
                <a16:creationId xmlns:a16="http://schemas.microsoft.com/office/drawing/2014/main" id="{54D0DD19-948D-4789-85F5-78008D34B7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5721" y="1314754"/>
            <a:ext cx="3016369" cy="194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224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79810" y="248857"/>
            <a:ext cx="1543050" cy="5905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53137" y="3276600"/>
            <a:ext cx="85725" cy="3048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05537" y="3429000"/>
            <a:ext cx="85725" cy="3048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4917" y="6392885"/>
            <a:ext cx="11565162" cy="352425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334917" y="470075"/>
            <a:ext cx="11565161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defRPr/>
            </a:pPr>
            <a:r>
              <a:rPr lang="en-US" sz="2600" b="1">
                <a:latin typeface="Calibri"/>
              </a:rPr>
              <a:t>Proposta – IoT Stream</a:t>
            </a:r>
            <a:endParaRPr kumimoji="0" lang="pt-BR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940EB5A-4AAE-4304-BCCE-6C4AE36BAB40}"/>
              </a:ext>
            </a:extLst>
          </p:cNvPr>
          <p:cNvSpPr txBox="1"/>
          <p:nvPr/>
        </p:nvSpPr>
        <p:spPr>
          <a:xfrm>
            <a:off x="411192" y="1331344"/>
            <a:ext cx="11067691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2400" dirty="0">
                <a:ea typeface="+mn-lt"/>
                <a:cs typeface="+mn-lt"/>
              </a:rPr>
              <a:t>-  Modelo semântico focado na transmissão de </a:t>
            </a:r>
            <a:r>
              <a:rPr lang="pt-BR" sz="2400">
                <a:ea typeface="+mn-lt"/>
                <a:cs typeface="+mn-lt"/>
              </a:rPr>
              <a:t>dados (data stream)</a:t>
            </a:r>
            <a:endParaRPr lang="pt-BR" dirty="0">
              <a:ea typeface="+mn-lt"/>
              <a:cs typeface="+mn-lt"/>
            </a:endParaRPr>
          </a:p>
          <a:p>
            <a:pPr algn="just"/>
            <a:r>
              <a:rPr lang="pt-BR" sz="2400">
                <a:ea typeface="+mn-lt"/>
                <a:cs typeface="+mn-lt"/>
              </a:rPr>
              <a:t>- Extensão do modelo SOSA</a:t>
            </a:r>
            <a:endParaRPr lang="pt-BR" sz="2400" dirty="0">
              <a:ea typeface="+mn-lt"/>
              <a:cs typeface="+mn-lt"/>
            </a:endParaRPr>
          </a:p>
          <a:p>
            <a:pPr algn="just"/>
            <a:r>
              <a:rPr lang="pt-BR" sz="2400" dirty="0">
                <a:ea typeface="+mn-lt"/>
                <a:cs typeface="+mn-lt"/>
              </a:rPr>
              <a:t>- Pela proposta de um modelo ser basicamente mais leve, cada registro coletado </a:t>
            </a:r>
            <a:r>
              <a:rPr lang="pt-BR" sz="2400">
                <a:ea typeface="+mn-lt"/>
                <a:cs typeface="+mn-lt"/>
              </a:rPr>
              <a:t>contém um valor e um timestamp</a:t>
            </a:r>
            <a:endParaRPr lang="pt-BR"/>
          </a:p>
          <a:p>
            <a:pPr algn="just"/>
            <a:r>
              <a:rPr lang="pt-BR" sz="2400" dirty="0">
                <a:ea typeface="+mn-lt"/>
                <a:cs typeface="+mn-lt"/>
              </a:rPr>
              <a:t>- Modelo contempla tanto dados crus quanto processados. No caso de dados processados (quando necessário), são utilizados algoritmos (ex: SAX - Symbolic Aggregate Approximation) de Data Mining em janelas de processamento, de forma a </a:t>
            </a:r>
            <a:r>
              <a:rPr lang="pt-BR" sz="2400">
                <a:ea typeface="+mn-lt"/>
                <a:cs typeface="+mn-lt"/>
              </a:rPr>
              <a:t>transformar o dado antes do envio</a:t>
            </a:r>
            <a:endParaRPr lang="pt-BR" dirty="0">
              <a:ea typeface="+mn-lt"/>
              <a:cs typeface="+mn-lt"/>
            </a:endParaRPr>
          </a:p>
          <a:p>
            <a:pPr algn="just"/>
            <a:r>
              <a:rPr lang="pt-BR" sz="2400" dirty="0">
                <a:ea typeface="+mn-lt"/>
                <a:cs typeface="+mn-lt"/>
              </a:rPr>
              <a:t>- O modelo IoT Stream requer conceitos que representem dispositivos, localidade, </a:t>
            </a:r>
            <a:r>
              <a:rPr lang="pt-BR" sz="2400">
                <a:ea typeface="+mn-lt"/>
                <a:cs typeface="+mn-lt"/>
              </a:rPr>
              <a:t>tempo, unidades quantitativas e valores, extendendo de outras ontologias para isso. </a:t>
            </a:r>
            <a:endParaRPr lang="pt-BR"/>
          </a:p>
        </p:txBody>
      </p:sp>
      <p:pic>
        <p:nvPicPr>
          <p:cNvPr id="10" name="Imagem 10" descr="Uma imagem contendo desenho&#10;&#10;Descrição gerada com muito alta confiança">
            <a:extLst>
              <a:ext uri="{FF2B5EF4-FFF2-40B4-BE49-F238E27FC236}">
                <a16:creationId xmlns:a16="http://schemas.microsoft.com/office/drawing/2014/main" id="{888F12A0-B64C-41C9-838C-C26F75FF78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3042" y="5112958"/>
            <a:ext cx="4065916" cy="120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482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79810" y="248857"/>
            <a:ext cx="1543050" cy="5905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53137" y="3276600"/>
            <a:ext cx="85725" cy="3048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05537" y="3429000"/>
            <a:ext cx="85725" cy="3048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4917" y="6392885"/>
            <a:ext cx="11565162" cy="352425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334917" y="470075"/>
            <a:ext cx="11565161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defRPr/>
            </a:pPr>
            <a:r>
              <a:rPr lang="en-US" sz="2600" b="1">
                <a:latin typeface="Calibri"/>
              </a:rPr>
              <a:t>Proposta – IoT Stream</a:t>
            </a:r>
            <a:endParaRPr kumimoji="0" lang="pt-BR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4" name="Imagem 4" descr="Tela de celular com texto preto sobre fundo branco&#10;&#10;Descrição gerada com alta confiança">
            <a:extLst>
              <a:ext uri="{FF2B5EF4-FFF2-40B4-BE49-F238E27FC236}">
                <a16:creationId xmlns:a16="http://schemas.microsoft.com/office/drawing/2014/main" id="{424A2CE3-3C90-4B6C-A6E8-FB3388C66A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1155" y="1523660"/>
            <a:ext cx="4238444" cy="419886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1701DBF-D44D-4B5E-9C26-309FFA112196}"/>
              </a:ext>
            </a:extLst>
          </p:cNvPr>
          <p:cNvSpPr txBox="1"/>
          <p:nvPr/>
        </p:nvSpPr>
        <p:spPr>
          <a:xfrm>
            <a:off x="411192" y="1331344"/>
            <a:ext cx="7444596" cy="48936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2400" dirty="0" err="1">
                <a:ea typeface="+mn-lt"/>
                <a:cs typeface="+mn-lt"/>
              </a:rPr>
              <a:t>IoT</a:t>
            </a:r>
            <a:r>
              <a:rPr lang="pt-BR" sz="2400" dirty="0">
                <a:ea typeface="+mn-lt"/>
                <a:cs typeface="+mn-lt"/>
              </a:rPr>
              <a:t> </a:t>
            </a:r>
            <a:r>
              <a:rPr lang="pt-BR" sz="2400" dirty="0" err="1">
                <a:ea typeface="+mn-lt"/>
                <a:cs typeface="+mn-lt"/>
              </a:rPr>
              <a:t>Streams</a:t>
            </a:r>
            <a:r>
              <a:rPr lang="pt-BR" sz="2400">
                <a:ea typeface="+mn-lt"/>
                <a:cs typeface="+mn-lt"/>
              </a:rPr>
              <a:t> trabalha com ontologias relacionadas:</a:t>
            </a:r>
            <a:endParaRPr lang="pt-BR"/>
          </a:p>
          <a:p>
            <a:pPr algn="just"/>
            <a:endParaRPr lang="pt-BR" sz="2400" dirty="0">
              <a:ea typeface="+mn-lt"/>
              <a:cs typeface="+mn-lt"/>
            </a:endParaRPr>
          </a:p>
          <a:p>
            <a:pPr algn="just"/>
            <a:r>
              <a:rPr lang="pt-BR" sz="2400" dirty="0">
                <a:ea typeface="+mn-lt"/>
                <a:cs typeface="+mn-lt"/>
              </a:rPr>
              <a:t>- SOSA (Sensor, </a:t>
            </a:r>
            <a:r>
              <a:rPr lang="pt-BR" sz="2400" dirty="0" err="1">
                <a:ea typeface="+mn-lt"/>
                <a:cs typeface="+mn-lt"/>
              </a:rPr>
              <a:t>Observation</a:t>
            </a:r>
            <a:r>
              <a:rPr lang="pt-BR" sz="2400" dirty="0">
                <a:ea typeface="+mn-lt"/>
                <a:cs typeface="+mn-lt"/>
              </a:rPr>
              <a:t>, Sample </a:t>
            </a:r>
            <a:r>
              <a:rPr lang="pt-BR" sz="2400" dirty="0" err="1">
                <a:ea typeface="+mn-lt"/>
                <a:cs typeface="+mn-lt"/>
              </a:rPr>
              <a:t>and</a:t>
            </a:r>
            <a:r>
              <a:rPr lang="pt-BR" sz="2400" dirty="0">
                <a:ea typeface="+mn-lt"/>
                <a:cs typeface="+mn-lt"/>
              </a:rPr>
              <a:t> </a:t>
            </a:r>
            <a:r>
              <a:rPr lang="pt-BR" sz="2400" dirty="0" err="1">
                <a:ea typeface="+mn-lt"/>
                <a:cs typeface="+mn-lt"/>
              </a:rPr>
              <a:t>Actuator</a:t>
            </a:r>
            <a:r>
              <a:rPr lang="pt-BR" sz="2400" dirty="0">
                <a:ea typeface="+mn-lt"/>
                <a:cs typeface="+mn-lt"/>
              </a:rPr>
              <a:t>) e </a:t>
            </a:r>
            <a:r>
              <a:rPr lang="pt-BR" sz="2400" dirty="0" err="1">
                <a:ea typeface="+mn-lt"/>
                <a:cs typeface="+mn-lt"/>
              </a:rPr>
              <a:t>IoT</a:t>
            </a:r>
            <a:r>
              <a:rPr lang="pt-BR" sz="2400" dirty="0">
                <a:ea typeface="+mn-lt"/>
                <a:cs typeface="+mn-lt"/>
              </a:rPr>
              <a:t> Lite: para análise de sensores e suas propriedades, sistemas, estímulos e observações;</a:t>
            </a:r>
            <a:endParaRPr lang="pt-BR" dirty="0"/>
          </a:p>
          <a:p>
            <a:pPr algn="just"/>
            <a:r>
              <a:rPr lang="pt-BR" sz="2400" dirty="0">
                <a:ea typeface="+mn-lt"/>
                <a:cs typeface="+mn-lt"/>
              </a:rPr>
              <a:t>- </a:t>
            </a:r>
            <a:r>
              <a:rPr lang="pt-BR" sz="2400" err="1">
                <a:ea typeface="+mn-lt"/>
                <a:cs typeface="+mn-lt"/>
              </a:rPr>
              <a:t>Geo</a:t>
            </a:r>
            <a:r>
              <a:rPr lang="pt-BR" sz="2400" dirty="0">
                <a:ea typeface="+mn-lt"/>
                <a:cs typeface="+mn-lt"/>
              </a:rPr>
              <a:t>: para análise de dados de geolocalização (latitude, </a:t>
            </a:r>
            <a:r>
              <a:rPr lang="pt-BR" sz="2400">
                <a:ea typeface="+mn-lt"/>
                <a:cs typeface="+mn-lt"/>
              </a:rPr>
              <a:t>longitude e altitude) em RDF</a:t>
            </a:r>
            <a:endParaRPr lang="pt-BR"/>
          </a:p>
          <a:p>
            <a:pPr algn="just"/>
            <a:r>
              <a:rPr lang="pt-BR" sz="2400" dirty="0">
                <a:ea typeface="+mn-lt"/>
                <a:cs typeface="+mn-lt"/>
              </a:rPr>
              <a:t>    - </a:t>
            </a:r>
            <a:r>
              <a:rPr lang="pt-BR" sz="2400" dirty="0" err="1">
                <a:ea typeface="+mn-lt"/>
                <a:cs typeface="+mn-lt"/>
              </a:rPr>
              <a:t>GeoSPARQL</a:t>
            </a:r>
            <a:r>
              <a:rPr lang="pt-BR" sz="2400" dirty="0">
                <a:ea typeface="+mn-lt"/>
                <a:cs typeface="+mn-lt"/>
              </a:rPr>
              <a:t> para consulta de dados </a:t>
            </a:r>
            <a:r>
              <a:rPr lang="pt-BR" sz="2400" dirty="0" err="1">
                <a:ea typeface="+mn-lt"/>
                <a:cs typeface="+mn-lt"/>
              </a:rPr>
              <a:t>geoespaciais</a:t>
            </a:r>
            <a:r>
              <a:rPr lang="pt-BR" sz="2400" dirty="0">
                <a:ea typeface="+mn-lt"/>
                <a:cs typeface="+mn-lt"/>
              </a:rPr>
              <a:t> </a:t>
            </a:r>
            <a:endParaRPr lang="pt-BR"/>
          </a:p>
          <a:p>
            <a:pPr algn="just"/>
            <a:r>
              <a:rPr lang="pt-BR" sz="2400" dirty="0">
                <a:ea typeface="+mn-lt"/>
                <a:cs typeface="+mn-lt"/>
              </a:rPr>
              <a:t>    - </a:t>
            </a:r>
            <a:r>
              <a:rPr lang="pt-BR" sz="2400" err="1">
                <a:ea typeface="+mn-lt"/>
                <a:cs typeface="+mn-lt"/>
              </a:rPr>
              <a:t>GeoJSON</a:t>
            </a:r>
            <a:r>
              <a:rPr lang="pt-BR" sz="2400" dirty="0">
                <a:ea typeface="+mn-lt"/>
                <a:cs typeface="+mn-lt"/>
              </a:rPr>
              <a:t> para troca de dados utilizando JSON</a:t>
            </a:r>
          </a:p>
          <a:p>
            <a:pPr algn="just"/>
            <a:r>
              <a:rPr lang="pt-BR" sz="2400">
                <a:ea typeface="+mn-lt"/>
                <a:cs typeface="+mn-lt"/>
              </a:rPr>
              <a:t>- Qu: para quantidades, unidades, dimensões;</a:t>
            </a:r>
          </a:p>
          <a:p>
            <a:pPr algn="just"/>
            <a:r>
              <a:rPr lang="pt-BR" sz="2400" dirty="0">
                <a:ea typeface="+mn-lt"/>
                <a:cs typeface="+mn-lt"/>
              </a:rPr>
              <a:t>- QoI: para qualidade da informação, atendendo as métricas "Completeness, Correctness, Concordance, </a:t>
            </a:r>
            <a:r>
              <a:rPr lang="pt-BR" sz="2400">
                <a:ea typeface="+mn-lt"/>
                <a:cs typeface="+mn-lt"/>
              </a:rPr>
              <a:t>Currency and Plausibility".</a:t>
            </a:r>
          </a:p>
        </p:txBody>
      </p:sp>
    </p:spTree>
    <p:extLst>
      <p:ext uri="{BB962C8B-B14F-4D97-AF65-F5344CB8AC3E}">
        <p14:creationId xmlns:p14="http://schemas.microsoft.com/office/powerpoint/2010/main" val="3003515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79810" y="248857"/>
            <a:ext cx="1543050" cy="5905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53137" y="3276600"/>
            <a:ext cx="85725" cy="3048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05537" y="3429000"/>
            <a:ext cx="85725" cy="3048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4917" y="6392885"/>
            <a:ext cx="11565162" cy="352425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334917" y="470075"/>
            <a:ext cx="11565161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defRPr/>
            </a:pPr>
            <a:r>
              <a:rPr lang="en-US" sz="2600" b="1">
                <a:latin typeface="Calibri"/>
              </a:rPr>
              <a:t>Proposta – IoT Stream</a:t>
            </a:r>
            <a:endParaRPr kumimoji="0" lang="pt-BR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3EDF60F-E750-48A2-9F53-D5F529FAC9A6}"/>
              </a:ext>
            </a:extLst>
          </p:cNvPr>
          <p:cNvSpPr txBox="1"/>
          <p:nvPr/>
        </p:nvSpPr>
        <p:spPr>
          <a:xfrm>
            <a:off x="411192" y="1331344"/>
            <a:ext cx="7588369" cy="48936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2400" err="1">
                <a:ea typeface="+mn-lt"/>
                <a:cs typeface="+mn-lt"/>
              </a:rPr>
              <a:t>IoT</a:t>
            </a:r>
            <a:r>
              <a:rPr lang="pt-BR" sz="2400" dirty="0">
                <a:ea typeface="+mn-lt"/>
                <a:cs typeface="+mn-lt"/>
              </a:rPr>
              <a:t> </a:t>
            </a:r>
            <a:r>
              <a:rPr lang="pt-BR" sz="2400" err="1">
                <a:ea typeface="+mn-lt"/>
                <a:cs typeface="+mn-lt"/>
              </a:rPr>
              <a:t>Streams</a:t>
            </a:r>
            <a:r>
              <a:rPr lang="pt-BR" sz="2400">
                <a:ea typeface="+mn-lt"/>
                <a:cs typeface="+mn-lt"/>
              </a:rPr>
              <a:t> concentra-se em 4 conceitos principais, extendidos de outras ontologias:</a:t>
            </a:r>
            <a:endParaRPr lang="pt-BR"/>
          </a:p>
          <a:p>
            <a:pPr algn="just"/>
            <a:endParaRPr lang="pt-BR" sz="2400" dirty="0">
              <a:ea typeface="+mn-lt"/>
              <a:cs typeface="+mn-lt"/>
            </a:endParaRPr>
          </a:p>
          <a:p>
            <a:pPr algn="just"/>
            <a:r>
              <a:rPr lang="pt-BR" sz="2400">
                <a:ea typeface="+mn-lt"/>
                <a:cs typeface="+mn-lt"/>
              </a:rPr>
              <a:t>- IotStream: indicando a quem pertence (BelongsTo)</a:t>
            </a:r>
          </a:p>
          <a:p>
            <a:pPr algn="just"/>
            <a:r>
              <a:rPr lang="pt-BR" sz="2400" dirty="0">
                <a:ea typeface="+mn-lt"/>
                <a:cs typeface="+mn-lt"/>
              </a:rPr>
              <a:t>- StreamObservation: toma por base propriedades temporais "início" (WindowStart) e </a:t>
            </a:r>
            <a:r>
              <a:rPr lang="pt-BR" sz="2400">
                <a:ea typeface="+mn-lt"/>
                <a:cs typeface="+mn-lt"/>
              </a:rPr>
              <a:t>"término" (WindowEnd) e "observação" (Observation) do evento;</a:t>
            </a:r>
          </a:p>
          <a:p>
            <a:pPr algn="just"/>
            <a:r>
              <a:rPr lang="pt-BR" sz="2400">
                <a:ea typeface="+mn-lt"/>
                <a:cs typeface="+mn-lt"/>
              </a:rPr>
              <a:t>- Analytics: contempla métodos e parâmetros</a:t>
            </a:r>
            <a:endParaRPr lang="pt-BR" sz="2400" dirty="0">
              <a:ea typeface="+mn-lt"/>
              <a:cs typeface="+mn-lt"/>
            </a:endParaRPr>
          </a:p>
          <a:p>
            <a:pPr algn="just"/>
            <a:r>
              <a:rPr lang="pt-BR" sz="2400">
                <a:ea typeface="+mn-lt"/>
                <a:cs typeface="+mn-lt"/>
              </a:rPr>
              <a:t>- Event: eventos detectados</a:t>
            </a:r>
          </a:p>
          <a:p>
            <a:pPr algn="just"/>
            <a:endParaRPr lang="pt-BR" sz="2400" dirty="0">
              <a:ea typeface="+mn-lt"/>
              <a:cs typeface="+mn-lt"/>
            </a:endParaRPr>
          </a:p>
          <a:p>
            <a:pPr algn="just"/>
            <a:r>
              <a:rPr lang="pt-BR" sz="2400">
                <a:ea typeface="+mn-lt"/>
                <a:cs typeface="+mn-lt"/>
              </a:rPr>
              <a:t>A centralizaçao das consultas via IoT Stream dá link direto pras informações necessárias de forma mais rápida, pelo fato de ser uma fonte mais simplificada.</a:t>
            </a:r>
            <a:endParaRPr lang="pt-BR" sz="2400" dirty="0">
              <a:ea typeface="+mn-lt"/>
              <a:cs typeface="+mn-lt"/>
            </a:endParaRPr>
          </a:p>
        </p:txBody>
      </p:sp>
      <p:pic>
        <p:nvPicPr>
          <p:cNvPr id="4" name="Imagem 4" descr="Tela de celular com texto preto sobre fundo branco&#10;&#10;Descrição gerada com alta confiança">
            <a:extLst>
              <a:ext uri="{FF2B5EF4-FFF2-40B4-BE49-F238E27FC236}">
                <a16:creationId xmlns:a16="http://schemas.microsoft.com/office/drawing/2014/main" id="{9A1268FD-C094-4D14-AFAD-1B03291540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8062" y="1493883"/>
            <a:ext cx="3663350" cy="309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706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79810" y="248857"/>
            <a:ext cx="1543050" cy="5905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53137" y="3276600"/>
            <a:ext cx="85725" cy="3048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05537" y="3429000"/>
            <a:ext cx="85725" cy="3048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4917" y="6392885"/>
            <a:ext cx="11565162" cy="352425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334917" y="470075"/>
            <a:ext cx="11565161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defRPr/>
            </a:pPr>
            <a:r>
              <a:rPr lang="en-US" sz="2600" b="1">
                <a:latin typeface="Calibri"/>
              </a:rPr>
              <a:t>Cases - Aplicação IoT Stream</a:t>
            </a:r>
            <a:endParaRPr kumimoji="0" lang="pt-BR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E2D1061-B53F-4E67-9638-D700BF4E36AF}"/>
              </a:ext>
            </a:extLst>
          </p:cNvPr>
          <p:cNvSpPr txBox="1"/>
          <p:nvPr/>
        </p:nvSpPr>
        <p:spPr>
          <a:xfrm>
            <a:off x="569344" y="1000664"/>
            <a:ext cx="396527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>
                <a:ea typeface="+mn-lt"/>
                <a:cs typeface="+mn-lt"/>
              </a:rPr>
              <a:t>Smart Healthy Living</a:t>
            </a:r>
            <a:endParaRPr lang="pt-BR" sz="2400" b="1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CE6D191-006F-4FE5-898F-2A20D77E6E37}"/>
              </a:ext>
            </a:extLst>
          </p:cNvPr>
          <p:cNvSpPr txBox="1"/>
          <p:nvPr/>
        </p:nvSpPr>
        <p:spPr>
          <a:xfrm>
            <a:off x="569343" y="1503872"/>
            <a:ext cx="7588370" cy="44935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2200">
                <a:ea typeface="+mn-lt"/>
                <a:cs typeface="+mn-lt"/>
              </a:rPr>
              <a:t>- Aplicado em diversos locais na Europa, foca na proposta de uma vida ativa e saudável para idosos.</a:t>
            </a:r>
            <a:endParaRPr lang="pt-BR" sz="2200">
              <a:cs typeface="Calibri"/>
            </a:endParaRPr>
          </a:p>
          <a:p>
            <a:pPr algn="just"/>
            <a:r>
              <a:rPr lang="pt-BR" sz="2200">
                <a:ea typeface="+mn-lt"/>
                <a:cs typeface="+mn-lt"/>
              </a:rPr>
              <a:t>- Monitora atividades diárias dentro das moradias, usando dispositivos IoT para coleta de informações como: número de passadas, batimentos cardíacos, temperatura e humidade do ambiente, consumo de energia de eletrodomésticos especificos etc. Esses dados são enviados continuamente para armazenamento e análise.</a:t>
            </a:r>
            <a:endParaRPr lang="pt-BR" sz="2200">
              <a:cs typeface="Calibri"/>
            </a:endParaRPr>
          </a:p>
          <a:p>
            <a:pPr algn="just"/>
            <a:r>
              <a:rPr lang="pt-BR" sz="2200">
                <a:ea typeface="+mn-lt"/>
                <a:cs typeface="+mn-lt"/>
              </a:rPr>
              <a:t>- Sensores e unidades são coletados(as). Ex: picos ou </a:t>
            </a:r>
            <a:r>
              <a:rPr lang="pt-BR" sz="2200" dirty="0">
                <a:ea typeface="+mn-lt"/>
                <a:cs typeface="+mn-lt"/>
              </a:rPr>
              <a:t>persistentes quedas na qualidade do ar são capturados via IoT-Stream.</a:t>
            </a:r>
            <a:endParaRPr lang="pt-BR" sz="2200">
              <a:cs typeface="Calibri"/>
            </a:endParaRPr>
          </a:p>
          <a:p>
            <a:pPr algn="just"/>
            <a:r>
              <a:rPr lang="pt-BR" sz="2200" dirty="0">
                <a:ea typeface="+mn-lt"/>
                <a:cs typeface="+mn-lt"/>
              </a:rPr>
              <a:t>- Por ser um projeto que captura informações de diferentes </a:t>
            </a:r>
            <a:r>
              <a:rPr lang="pt-BR" sz="2200">
                <a:ea typeface="+mn-lt"/>
                <a:cs typeface="+mn-lt"/>
              </a:rPr>
              <a:t>locais, a análise de dados providos pelos IoTs permite checar </a:t>
            </a:r>
            <a:r>
              <a:rPr lang="pt-BR" sz="2200" dirty="0">
                <a:ea typeface="+mn-lt"/>
                <a:cs typeface="+mn-lt"/>
              </a:rPr>
              <a:t>correlação entre usuários, grupos ou mesmo serviços.</a:t>
            </a:r>
            <a:endParaRPr lang="pt-BR" sz="2200" dirty="0">
              <a:cs typeface="Calibri"/>
            </a:endParaRPr>
          </a:p>
        </p:txBody>
      </p:sp>
      <p:pic>
        <p:nvPicPr>
          <p:cNvPr id="5" name="Imagem 14" descr="Uma imagem contendo texto, screenshot&#10;&#10;Descrição gerada com muito alta confiança">
            <a:extLst>
              <a:ext uri="{FF2B5EF4-FFF2-40B4-BE49-F238E27FC236}">
                <a16:creationId xmlns:a16="http://schemas.microsoft.com/office/drawing/2014/main" id="{65534E6B-E52C-4EB0-BB4B-C857C7209E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3719" y="1559123"/>
            <a:ext cx="3835880" cy="332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140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79810" y="248857"/>
            <a:ext cx="1543050" cy="5905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53137" y="3276600"/>
            <a:ext cx="85725" cy="3048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05537" y="3429000"/>
            <a:ext cx="85725" cy="3048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4917" y="6392885"/>
            <a:ext cx="11565162" cy="352425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334917" y="470075"/>
            <a:ext cx="11565161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defRPr/>
            </a:pPr>
            <a:r>
              <a:rPr lang="en-US" sz="2600" b="1">
                <a:latin typeface="Calibri"/>
              </a:rPr>
              <a:t>Cases - Aplicação IoT Stream</a:t>
            </a:r>
            <a:endParaRPr kumimoji="0" lang="pt-BR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E2D1061-B53F-4E67-9638-D700BF4E36AF}"/>
              </a:ext>
            </a:extLst>
          </p:cNvPr>
          <p:cNvSpPr txBox="1"/>
          <p:nvPr/>
        </p:nvSpPr>
        <p:spPr>
          <a:xfrm>
            <a:off x="569344" y="1000664"/>
            <a:ext cx="396527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>
                <a:cs typeface="Calibri"/>
              </a:rPr>
              <a:t>Tráfego Inteligente</a:t>
            </a:r>
            <a:endParaRPr lang="pt-BR" sz="2400" b="1" dirty="0">
              <a:cs typeface="Calibri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CE6D191-006F-4FE5-898F-2A20D77E6E37}"/>
              </a:ext>
            </a:extLst>
          </p:cNvPr>
          <p:cNvSpPr txBox="1"/>
          <p:nvPr/>
        </p:nvSpPr>
        <p:spPr>
          <a:xfrm>
            <a:off x="569343" y="1719532"/>
            <a:ext cx="7588370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2200">
                <a:ea typeface="+mn-lt"/>
                <a:cs typeface="+mn-lt"/>
              </a:rPr>
              <a:t>- Na cidade dinamarquesa de Aarhus, é disponibilizado um banco de dados - em real time - com dados do trânsito através do uso de dispositivos IoT espalhados pela cidade em cerca de 400 pontos distintos. </a:t>
            </a:r>
            <a:endParaRPr lang="pt-BR">
              <a:ea typeface="+mn-lt"/>
              <a:cs typeface="+mn-lt"/>
            </a:endParaRPr>
          </a:p>
          <a:p>
            <a:pPr algn="just"/>
            <a:r>
              <a:rPr lang="pt-BR" sz="2200" dirty="0">
                <a:ea typeface="+mn-lt"/>
                <a:cs typeface="+mn-lt"/>
              </a:rPr>
              <a:t>- Os sensores IoT captam dados de carros em movimento através </a:t>
            </a:r>
            <a:r>
              <a:rPr lang="pt-BR" sz="2200">
                <a:ea typeface="+mn-lt"/>
                <a:cs typeface="+mn-lt"/>
              </a:rPr>
              <a:t>dos dispositivos bluetooth dos condutores.</a:t>
            </a:r>
            <a:endParaRPr lang="pt-BR" dirty="0">
              <a:ea typeface="+mn-lt"/>
              <a:cs typeface="+mn-lt"/>
            </a:endParaRPr>
          </a:p>
          <a:p>
            <a:pPr algn="just"/>
            <a:r>
              <a:rPr lang="pt-BR" sz="2200">
                <a:ea typeface="+mn-lt"/>
                <a:cs typeface="+mn-lt"/>
              </a:rPr>
              <a:t>- Ao medir o tempo de </a:t>
            </a:r>
            <a:r>
              <a:rPr lang="pt-BR" sz="2200" dirty="0">
                <a:ea typeface="+mn-lt"/>
                <a:cs typeface="+mn-lt"/>
              </a:rPr>
              <a:t>deslocamento de um ponto inicial até um destino, pode-se medir em tempo real a acessibilidade/situação de cada via.</a:t>
            </a:r>
            <a:endParaRPr lang="pt-BR">
              <a:cs typeface="Calibri"/>
            </a:endParaRPr>
          </a:p>
          <a:p>
            <a:pPr algn="just"/>
            <a:r>
              <a:rPr lang="pt-BR" sz="2200">
                <a:ea typeface="+mn-lt"/>
                <a:cs typeface="+mn-lt"/>
              </a:rPr>
              <a:t>- O uso do IoT Stream permite aqui analisar o trânsito </a:t>
            </a:r>
            <a:r>
              <a:rPr lang="pt-BR" sz="2200" dirty="0">
                <a:ea typeface="+mn-lt"/>
                <a:cs typeface="+mn-lt"/>
              </a:rPr>
              <a:t>diariamente, como quais são as vias de menor ou maior tráfego dentro do perímetro urbano.</a:t>
            </a:r>
            <a:endParaRPr lang="pt-BR" dirty="0">
              <a:ea typeface="+mn-lt"/>
              <a:cs typeface="+mn-lt"/>
            </a:endParaRPr>
          </a:p>
        </p:txBody>
      </p:sp>
      <p:pic>
        <p:nvPicPr>
          <p:cNvPr id="4" name="Imagem 7" descr="Tela de computador com texto preto sobre fundo branco&#10;&#10;Descrição gerada com alta confiança">
            <a:extLst>
              <a:ext uri="{FF2B5EF4-FFF2-40B4-BE49-F238E27FC236}">
                <a16:creationId xmlns:a16="http://schemas.microsoft.com/office/drawing/2014/main" id="{3A528C47-549D-4890-BAC9-BA685B6A36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4414" y="1923912"/>
            <a:ext cx="3663300" cy="316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865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79810" y="248857"/>
            <a:ext cx="1543050" cy="5905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53137" y="3276600"/>
            <a:ext cx="85725" cy="3048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05537" y="3429000"/>
            <a:ext cx="85725" cy="3048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4917" y="6392885"/>
            <a:ext cx="11565162" cy="352425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334917" y="470075"/>
            <a:ext cx="11565161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defRPr/>
            </a:pPr>
            <a:r>
              <a:rPr lang="pt-BR" sz="2600" b="1">
                <a:ea typeface="+mn-lt"/>
                <a:cs typeface="+mn-lt"/>
              </a:rPr>
              <a:t>Ferramentas e aplicações baseadas em IoT Stream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1E515FC-F86B-4422-BAC8-C384FBE21A60}"/>
              </a:ext>
            </a:extLst>
          </p:cNvPr>
          <p:cNvSpPr txBox="1"/>
          <p:nvPr/>
        </p:nvSpPr>
        <p:spPr>
          <a:xfrm>
            <a:off x="569344" y="1259456"/>
            <a:ext cx="396527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>
                <a:cs typeface="Calibri"/>
              </a:rPr>
              <a:t>Análise de Dados</a:t>
            </a:r>
            <a:endParaRPr lang="pt-BR" sz="2400" b="1" dirty="0">
              <a:cs typeface="Calibri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CA3441E-C7E7-4EAE-829E-A70CCDACA47F}"/>
              </a:ext>
            </a:extLst>
          </p:cNvPr>
          <p:cNvSpPr txBox="1"/>
          <p:nvPr/>
        </p:nvSpPr>
        <p:spPr>
          <a:xfrm>
            <a:off x="569343" y="1719532"/>
            <a:ext cx="10808898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2200">
                <a:ea typeface="+mn-lt"/>
                <a:cs typeface="+mn-lt"/>
              </a:rPr>
              <a:t>-  O serviço web KAT (Knowledge Acquisition Toolkit) disponibiliza uma série de métodos (saídas em REST), sendo capaz de retornar dataset baseados em coletas via IoT Stream. </a:t>
            </a:r>
            <a:endParaRPr lang="pt-BR">
              <a:ea typeface="+mn-lt"/>
              <a:cs typeface="+mn-lt"/>
            </a:endParaRPr>
          </a:p>
          <a:p>
            <a:pPr algn="just"/>
            <a:r>
              <a:rPr lang="pt-BR" sz="2200">
                <a:ea typeface="+mn-lt"/>
                <a:cs typeface="+mn-lt"/>
              </a:rPr>
              <a:t>- Pode ser utilizado em máquinas locais ou em um servidor.</a:t>
            </a:r>
            <a:endParaRPr lang="pt-BR">
              <a:cs typeface="Calibri"/>
            </a:endParaRPr>
          </a:p>
        </p:txBody>
      </p:sp>
      <p:pic>
        <p:nvPicPr>
          <p:cNvPr id="10" name="Imagem 11" descr="Uma imagem contendo faca&#10;&#10;Descrição gerada com muito alta confiança">
            <a:extLst>
              <a:ext uri="{FF2B5EF4-FFF2-40B4-BE49-F238E27FC236}">
                <a16:creationId xmlns:a16="http://schemas.microsoft.com/office/drawing/2014/main" id="{E2D75599-56E2-44FB-911B-394F56861E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192" y="3360355"/>
            <a:ext cx="4425351" cy="1776307"/>
          </a:xfrm>
          <a:prstGeom prst="rect">
            <a:avLst/>
          </a:prstGeom>
        </p:spPr>
      </p:pic>
      <p:pic>
        <p:nvPicPr>
          <p:cNvPr id="19" name="Imagem 19" descr="Uma imagem contendo desenho&#10;&#10;Descrição gerada com muito alta confiança">
            <a:extLst>
              <a:ext uri="{FF2B5EF4-FFF2-40B4-BE49-F238E27FC236}">
                <a16:creationId xmlns:a16="http://schemas.microsoft.com/office/drawing/2014/main" id="{D4A00529-6719-49F0-93A4-7C81384356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8250" y="3140752"/>
            <a:ext cx="6466935" cy="240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863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79810" y="248857"/>
            <a:ext cx="1543050" cy="5905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53137" y="3276600"/>
            <a:ext cx="85725" cy="3048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05537" y="3429000"/>
            <a:ext cx="85725" cy="3048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4917" y="6392885"/>
            <a:ext cx="11565162" cy="352425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334917" y="470075"/>
            <a:ext cx="11565161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defRPr/>
            </a:pPr>
            <a:r>
              <a:rPr lang="pt-BR" sz="2600" b="1">
                <a:ea typeface="+mn-lt"/>
                <a:cs typeface="+mn-lt"/>
              </a:rPr>
              <a:t>Ferramentas e aplicações baseadas em IoT Stream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1E515FC-F86B-4422-BAC8-C384FBE21A60}"/>
              </a:ext>
            </a:extLst>
          </p:cNvPr>
          <p:cNvSpPr txBox="1"/>
          <p:nvPr/>
        </p:nvSpPr>
        <p:spPr>
          <a:xfrm>
            <a:off x="569344" y="1259456"/>
            <a:ext cx="525923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>
                <a:ea typeface="+mn-lt"/>
                <a:cs typeface="+mn-lt"/>
              </a:rPr>
              <a:t>Crawling e Mecanismos de Buscas</a:t>
            </a:r>
            <a:endParaRPr lang="pt-BR" sz="2400" b="1">
              <a:cs typeface="Calibri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CA3441E-C7E7-4EAE-829E-A70CCDACA47F}"/>
              </a:ext>
            </a:extLst>
          </p:cNvPr>
          <p:cNvSpPr txBox="1"/>
          <p:nvPr/>
        </p:nvSpPr>
        <p:spPr>
          <a:xfrm>
            <a:off x="569343" y="1719532"/>
            <a:ext cx="10808898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2200">
                <a:ea typeface="+mn-lt"/>
                <a:cs typeface="+mn-lt"/>
              </a:rPr>
              <a:t>- Um exemplo é o IoTCrawler framework. </a:t>
            </a:r>
            <a:endParaRPr lang="pt-BR" dirty="0">
              <a:ea typeface="+mn-lt"/>
              <a:cs typeface="+mn-lt"/>
            </a:endParaRPr>
          </a:p>
          <a:p>
            <a:pPr algn="just"/>
            <a:r>
              <a:rPr lang="pt-BR" sz="2200">
                <a:ea typeface="+mn-lt"/>
                <a:cs typeface="+mn-lt"/>
              </a:rPr>
              <a:t>- Extrai metadados de diferentes fontes e armazena-</a:t>
            </a:r>
            <a:r>
              <a:rPr lang="pt-BR" sz="2200" dirty="0">
                <a:ea typeface="+mn-lt"/>
                <a:cs typeface="+mn-lt"/>
              </a:rPr>
              <a:t>os em um repositório de metadados (ex: de sensores de localização).</a:t>
            </a:r>
            <a:endParaRPr lang="pt-BR">
              <a:cs typeface="Calibri"/>
            </a:endParaRPr>
          </a:p>
          <a:p>
            <a:pPr algn="just"/>
            <a:r>
              <a:rPr lang="pt-BR" sz="2200">
                <a:ea typeface="+mn-lt"/>
                <a:cs typeface="+mn-lt"/>
              </a:rPr>
              <a:t>- Através de um processo de enriquecimento semântico, os insights são processados e </a:t>
            </a:r>
            <a:r>
              <a:rPr lang="pt-BR" sz="2200" dirty="0">
                <a:ea typeface="+mn-lt"/>
                <a:cs typeface="+mn-lt"/>
              </a:rPr>
              <a:t>armazenados nesse repositório.</a:t>
            </a:r>
            <a:endParaRPr lang="pt-BR" dirty="0"/>
          </a:p>
          <a:p>
            <a:pPr algn="just"/>
            <a:r>
              <a:rPr lang="pt-BR" sz="2200">
                <a:ea typeface="+mn-lt"/>
                <a:cs typeface="+mn-lt"/>
              </a:rPr>
              <a:t>- O mecanismo de busca acessa esse repositório de metadados para indexação dos dados </a:t>
            </a:r>
            <a:r>
              <a:rPr lang="pt-BR" sz="2200" dirty="0">
                <a:ea typeface="+mn-lt"/>
                <a:cs typeface="+mn-lt"/>
              </a:rPr>
              <a:t>baseados em geolocalização, eventos e qualidade da informação. </a:t>
            </a:r>
            <a:endParaRPr lang="pt-BR">
              <a:ea typeface="+mn-lt"/>
              <a:cs typeface="+mn-lt"/>
            </a:endParaRPr>
          </a:p>
          <a:p>
            <a:pPr algn="just"/>
            <a:r>
              <a:rPr lang="pt-BR" sz="2200">
                <a:ea typeface="+mn-lt"/>
                <a:cs typeface="+mn-lt"/>
              </a:rPr>
              <a:t>- No client side, usuários e </a:t>
            </a:r>
            <a:r>
              <a:rPr lang="pt-BR" sz="2200" dirty="0">
                <a:ea typeface="+mn-lt"/>
                <a:cs typeface="+mn-lt"/>
              </a:rPr>
              <a:t>aplicações são capazes de realizar consultas de acordo com suas necessidades/preferências.  </a:t>
            </a:r>
            <a:endParaRPr lang="pt-BR">
              <a:cs typeface="Calibri"/>
            </a:endParaRPr>
          </a:p>
        </p:txBody>
      </p:sp>
      <p:pic>
        <p:nvPicPr>
          <p:cNvPr id="11" name="Imagem 11">
            <a:extLst>
              <a:ext uri="{FF2B5EF4-FFF2-40B4-BE49-F238E27FC236}">
                <a16:creationId xmlns:a16="http://schemas.microsoft.com/office/drawing/2014/main" id="{50EF45B2-8A28-46BF-863C-68641244FA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9745" y="4863412"/>
            <a:ext cx="5568171" cy="111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770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53137" y="3276600"/>
            <a:ext cx="85725" cy="30480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2410827" y="381806"/>
            <a:ext cx="6761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		</a:t>
            </a:r>
          </a:p>
        </p:txBody>
      </p:sp>
      <p:pic>
        <p:nvPicPr>
          <p:cNvPr id="7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5227092" y="2796570"/>
            <a:ext cx="345288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500" b="1" dirty="0">
                <a:solidFill>
                  <a:schemeClr val="bg1">
                    <a:lumMod val="95000"/>
                  </a:schemeClr>
                </a:solidFill>
              </a:rPr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482501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79810" y="248857"/>
            <a:ext cx="1543050" cy="5905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53137" y="3276600"/>
            <a:ext cx="85725" cy="3048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05537" y="3429000"/>
            <a:ext cx="85725" cy="3048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4917" y="6392885"/>
            <a:ext cx="11565162" cy="352425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334917" y="470075"/>
            <a:ext cx="115651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600" b="1" dirty="0" err="1">
                <a:solidFill>
                  <a:prstClr val="black"/>
                </a:solidFill>
                <a:latin typeface="Calibri"/>
              </a:rPr>
              <a:t>Conteúdo</a:t>
            </a:r>
            <a:endParaRPr kumimoji="0" lang="pt-BR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940EB5A-4AAE-4304-BCCE-6C4AE36BAB40}"/>
              </a:ext>
            </a:extLst>
          </p:cNvPr>
          <p:cNvSpPr txBox="1"/>
          <p:nvPr/>
        </p:nvSpPr>
        <p:spPr>
          <a:xfrm>
            <a:off x="569343" y="1503872"/>
            <a:ext cx="7588370" cy="28050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>
                <a:ea typeface="+mn-lt"/>
                <a:cs typeface="+mn-lt"/>
              </a:rPr>
              <a:t>- Contextualização</a:t>
            </a:r>
          </a:p>
          <a:p>
            <a:pPr algn="just">
              <a:lnSpc>
                <a:spcPct val="150000"/>
              </a:lnSpc>
            </a:pPr>
            <a:r>
              <a:rPr lang="pt-BR" sz="2400" dirty="0">
                <a:ea typeface="+mn-lt"/>
                <a:cs typeface="+mn-lt"/>
              </a:rPr>
              <a:t>- Paradigma</a:t>
            </a:r>
          </a:p>
          <a:p>
            <a:pPr algn="just">
              <a:lnSpc>
                <a:spcPct val="150000"/>
              </a:lnSpc>
            </a:pPr>
            <a:r>
              <a:rPr lang="pt-BR" sz="2400" dirty="0">
                <a:ea typeface="+mn-lt"/>
                <a:cs typeface="+mn-lt"/>
              </a:rPr>
              <a:t>- Proposta: </a:t>
            </a:r>
            <a:r>
              <a:rPr lang="pt-BR" sz="2400" dirty="0" err="1">
                <a:ea typeface="+mn-lt"/>
                <a:cs typeface="+mn-lt"/>
              </a:rPr>
              <a:t>IoT</a:t>
            </a:r>
            <a:r>
              <a:rPr lang="pt-BR" sz="2400" dirty="0">
                <a:ea typeface="+mn-lt"/>
                <a:cs typeface="+mn-lt"/>
              </a:rPr>
              <a:t> </a:t>
            </a:r>
            <a:r>
              <a:rPr lang="pt-BR" sz="2400" dirty="0" err="1">
                <a:ea typeface="+mn-lt"/>
                <a:cs typeface="+mn-lt"/>
              </a:rPr>
              <a:t>Stream</a:t>
            </a:r>
          </a:p>
          <a:p>
            <a:pPr algn="just">
              <a:lnSpc>
                <a:spcPct val="150000"/>
              </a:lnSpc>
            </a:pPr>
            <a:r>
              <a:rPr lang="pt-BR" sz="2400" dirty="0">
                <a:ea typeface="+mn-lt"/>
                <a:cs typeface="+mn-lt"/>
              </a:rPr>
              <a:t>- Casos - Aplicação </a:t>
            </a:r>
            <a:r>
              <a:rPr lang="pt-BR" sz="2400" dirty="0" err="1">
                <a:ea typeface="+mn-lt"/>
                <a:cs typeface="+mn-lt"/>
              </a:rPr>
              <a:t>IoT</a:t>
            </a:r>
            <a:r>
              <a:rPr lang="pt-BR" sz="2400" dirty="0">
                <a:ea typeface="+mn-lt"/>
                <a:cs typeface="+mn-lt"/>
              </a:rPr>
              <a:t> </a:t>
            </a:r>
            <a:r>
              <a:rPr lang="pt-BR" sz="2400" dirty="0" err="1">
                <a:ea typeface="+mn-lt"/>
                <a:cs typeface="+mn-lt"/>
              </a:rPr>
              <a:t>Stream</a:t>
            </a:r>
            <a:endParaRPr lang="pt-BR" sz="2400" dirty="0" err="1">
              <a:cs typeface="Calibri"/>
            </a:endParaRPr>
          </a:p>
          <a:p>
            <a:pPr algn="just">
              <a:lnSpc>
                <a:spcPct val="150000"/>
              </a:lnSpc>
            </a:pPr>
            <a:r>
              <a:rPr lang="pt-BR" sz="2400" dirty="0">
                <a:cs typeface="Calibri"/>
              </a:rPr>
              <a:t>- Ferramentas e aplicações baseadas em </a:t>
            </a:r>
            <a:r>
              <a:rPr lang="pt-BR" sz="2400" dirty="0" err="1">
                <a:cs typeface="Calibri"/>
              </a:rPr>
              <a:t>IoT</a:t>
            </a:r>
            <a:r>
              <a:rPr lang="pt-BR" sz="2400" dirty="0">
                <a:cs typeface="Calibri"/>
              </a:rPr>
              <a:t> </a:t>
            </a:r>
            <a:r>
              <a:rPr lang="pt-BR" sz="2400" dirty="0" err="1">
                <a:cs typeface="Calibri"/>
              </a:rPr>
              <a:t>Stream</a:t>
            </a:r>
          </a:p>
        </p:txBody>
      </p:sp>
    </p:spTree>
    <p:extLst>
      <p:ext uri="{BB962C8B-B14F-4D97-AF65-F5344CB8AC3E}">
        <p14:creationId xmlns:p14="http://schemas.microsoft.com/office/powerpoint/2010/main" val="1245046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79810" y="248857"/>
            <a:ext cx="1543050" cy="5905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53137" y="3276600"/>
            <a:ext cx="85725" cy="3048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05537" y="3429000"/>
            <a:ext cx="85725" cy="3048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4917" y="6392885"/>
            <a:ext cx="11565162" cy="352425"/>
          </a:xfrm>
          <a:prstGeom prst="rect">
            <a:avLst/>
          </a:prstGeom>
        </p:spPr>
      </p:pic>
      <p:pic>
        <p:nvPicPr>
          <p:cNvPr id="8" name="Imagem 7" descr="Ontologia_Conceit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15154" y="694944"/>
            <a:ext cx="8857040" cy="548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196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79810" y="248857"/>
            <a:ext cx="1543050" cy="5905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53137" y="3276600"/>
            <a:ext cx="85725" cy="3048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05537" y="3429000"/>
            <a:ext cx="85725" cy="3048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4917" y="6392885"/>
            <a:ext cx="11565162" cy="352425"/>
          </a:xfrm>
          <a:prstGeom prst="rect">
            <a:avLst/>
          </a:prstGeom>
        </p:spPr>
      </p:pic>
      <p:pic>
        <p:nvPicPr>
          <p:cNvPr id="8" name="Imagem 7" descr="Ontologia_Intrepretacao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55648" y="749809"/>
            <a:ext cx="8723376" cy="543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096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79810" y="248857"/>
            <a:ext cx="1543050" cy="5905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53137" y="3276600"/>
            <a:ext cx="85725" cy="3048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05537" y="3429000"/>
            <a:ext cx="85725" cy="3048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4917" y="6392885"/>
            <a:ext cx="11565162" cy="352425"/>
          </a:xfrm>
          <a:prstGeom prst="rect">
            <a:avLst/>
          </a:prstGeom>
        </p:spPr>
      </p:pic>
      <p:pic>
        <p:nvPicPr>
          <p:cNvPr id="10" name="Imagem 9" descr="Ontologia_Apliacaca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20760" y="750371"/>
            <a:ext cx="8492231" cy="541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57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79810" y="248857"/>
            <a:ext cx="1543050" cy="5905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53137" y="3276600"/>
            <a:ext cx="85725" cy="3048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05537" y="3429000"/>
            <a:ext cx="85725" cy="3048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4917" y="6392885"/>
            <a:ext cx="11565162" cy="352425"/>
          </a:xfrm>
          <a:prstGeom prst="rect">
            <a:avLst/>
          </a:prstGeom>
        </p:spPr>
      </p:pic>
      <p:pic>
        <p:nvPicPr>
          <p:cNvPr id="8" name="Imagem 7" descr="iot-3404892_1920-1170x610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1033" y="457200"/>
            <a:ext cx="5188409" cy="3072383"/>
          </a:xfrm>
          <a:prstGeom prst="rect">
            <a:avLst/>
          </a:prstGeom>
        </p:spPr>
      </p:pic>
      <p:pic>
        <p:nvPicPr>
          <p:cNvPr id="10" name="Imagem 9" descr="InternetDasCoisassmart-home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50061" y="2746313"/>
            <a:ext cx="5179162" cy="3236976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5815584" y="917902"/>
            <a:ext cx="69067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		</a:t>
            </a:r>
            <a:r>
              <a:rPr lang="pt-BR" sz="2800" b="1" dirty="0"/>
              <a:t>Internet das coisas</a:t>
            </a:r>
          </a:p>
          <a:p>
            <a:r>
              <a:rPr lang="pt-BR" sz="2200" dirty="0"/>
              <a:t>Cenário em que diversas coisas estão conectadas</a:t>
            </a:r>
          </a:p>
          <a:p>
            <a:r>
              <a:rPr lang="pt-BR" sz="2200" dirty="0"/>
              <a:t> e se  comunicam</a:t>
            </a:r>
          </a:p>
          <a:p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348455" y="4204608"/>
            <a:ext cx="597278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/>
              <a:t>Essa inovação tecnológica tem como objetivo </a:t>
            </a:r>
            <a:r>
              <a:rPr lang="pt-BR" sz="2200" b="1" dirty="0"/>
              <a:t>conectar os itens que usamos no dia a dia à rede de internet</a:t>
            </a:r>
            <a:r>
              <a:rPr lang="pt-BR" sz="2200" dirty="0"/>
              <a:t> fazendo com que, cada vez mais, o mundo  físico se aproxime do digital.</a:t>
            </a:r>
          </a:p>
        </p:txBody>
      </p:sp>
    </p:spTree>
    <p:extLst>
      <p:ext uri="{BB962C8B-B14F-4D97-AF65-F5344CB8AC3E}">
        <p14:creationId xmlns:p14="http://schemas.microsoft.com/office/powerpoint/2010/main" val="216323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79810" y="248857"/>
            <a:ext cx="1543050" cy="5905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53137" y="3276600"/>
            <a:ext cx="85725" cy="3048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05537" y="3429000"/>
            <a:ext cx="85725" cy="3048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4917" y="6392885"/>
            <a:ext cx="11565162" cy="352425"/>
          </a:xfrm>
          <a:prstGeom prst="rect">
            <a:avLst/>
          </a:prstGeom>
        </p:spPr>
      </p:pic>
      <p:pic>
        <p:nvPicPr>
          <p:cNvPr id="8" name="Imagem 7" descr="Grupo-03-infográfico_ig_IoT-parte-1-1000x737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55104" y="564725"/>
            <a:ext cx="8153173" cy="562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594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79810" y="248857"/>
            <a:ext cx="1543050" cy="5905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53137" y="3276600"/>
            <a:ext cx="85725" cy="3048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05537" y="3429000"/>
            <a:ext cx="85725" cy="3048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4917" y="6447749"/>
            <a:ext cx="11565162" cy="352425"/>
          </a:xfrm>
          <a:prstGeom prst="rect">
            <a:avLst/>
          </a:prstGeom>
        </p:spPr>
      </p:pic>
      <p:pic>
        <p:nvPicPr>
          <p:cNvPr id="10" name="Imagem 9" descr="Grupo-03-infográfico_ig_IoT-parte-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10436" y="82160"/>
            <a:ext cx="8374954" cy="6345936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919472" y="475488"/>
            <a:ext cx="4068358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300" b="1" dirty="0"/>
              <a:t>Cenários reais  de aplicação IoT</a:t>
            </a:r>
          </a:p>
        </p:txBody>
      </p:sp>
    </p:spTree>
    <p:extLst>
      <p:ext uri="{BB962C8B-B14F-4D97-AF65-F5344CB8AC3E}">
        <p14:creationId xmlns:p14="http://schemas.microsoft.com/office/powerpoint/2010/main" val="1191963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79810" y="248857"/>
            <a:ext cx="1543050" cy="5905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53137" y="3276600"/>
            <a:ext cx="85725" cy="3048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05537" y="3429000"/>
            <a:ext cx="85725" cy="3048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4917" y="6392885"/>
            <a:ext cx="11565162" cy="352425"/>
          </a:xfrm>
          <a:prstGeom prst="rect">
            <a:avLst/>
          </a:prstGeom>
        </p:spPr>
      </p:pic>
      <p:pic>
        <p:nvPicPr>
          <p:cNvPr id="10" name="Imagem 9" descr="Previsao_iot_rockheine (1)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37480" y="829969"/>
            <a:ext cx="9184943" cy="5436134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277513" y="369854"/>
            <a:ext cx="4211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/>
              <a:t>Tendências e previsões para IoT</a:t>
            </a:r>
          </a:p>
        </p:txBody>
      </p:sp>
    </p:spTree>
    <p:extLst>
      <p:ext uri="{BB962C8B-B14F-4D97-AF65-F5344CB8AC3E}">
        <p14:creationId xmlns:p14="http://schemas.microsoft.com/office/powerpoint/2010/main" val="42268482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19</vt:i4>
      </vt:variant>
    </vt:vector>
  </HeadingPairs>
  <TitlesOfParts>
    <vt:vector size="21" baseType="lpstr">
      <vt:lpstr>Tema do Office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478</cp:revision>
  <dcterms:created xsi:type="dcterms:W3CDTF">2012-07-30T23:50:35Z</dcterms:created>
  <dcterms:modified xsi:type="dcterms:W3CDTF">2020-02-12T11:14:25Z</dcterms:modified>
</cp:coreProperties>
</file>