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63"/>
  </p:notesMasterIdLst>
  <p:handoutMasterIdLst>
    <p:handoutMasterId r:id="rId64"/>
  </p:handoutMasterIdLst>
  <p:sldIdLst>
    <p:sldId id="274" r:id="rId2"/>
    <p:sldId id="271" r:id="rId3"/>
    <p:sldId id="329" r:id="rId4"/>
    <p:sldId id="278" r:id="rId5"/>
    <p:sldId id="279" r:id="rId6"/>
    <p:sldId id="281" r:id="rId7"/>
    <p:sldId id="292" r:id="rId8"/>
    <p:sldId id="331" r:id="rId9"/>
    <p:sldId id="332" r:id="rId10"/>
    <p:sldId id="330" r:id="rId11"/>
    <p:sldId id="293" r:id="rId12"/>
    <p:sldId id="294" r:id="rId13"/>
    <p:sldId id="295" r:id="rId14"/>
    <p:sldId id="276" r:id="rId15"/>
    <p:sldId id="282" r:id="rId16"/>
    <p:sldId id="283" r:id="rId17"/>
    <p:sldId id="284" r:id="rId18"/>
    <p:sldId id="285" r:id="rId19"/>
    <p:sldId id="333" r:id="rId20"/>
    <p:sldId id="287" r:id="rId21"/>
    <p:sldId id="316" r:id="rId22"/>
    <p:sldId id="317" r:id="rId23"/>
    <p:sldId id="318" r:id="rId24"/>
    <p:sldId id="319" r:id="rId25"/>
    <p:sldId id="320" r:id="rId26"/>
    <p:sldId id="321" r:id="rId27"/>
    <p:sldId id="280" r:id="rId28"/>
    <p:sldId id="288" r:id="rId29"/>
    <p:sldId id="337" r:id="rId30"/>
    <p:sldId id="289" r:id="rId31"/>
    <p:sldId id="290" r:id="rId32"/>
    <p:sldId id="291" r:id="rId33"/>
    <p:sldId id="296" r:id="rId34"/>
    <p:sldId id="297" r:id="rId35"/>
    <p:sldId id="334" r:id="rId36"/>
    <p:sldId id="298" r:id="rId37"/>
    <p:sldId id="299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9" r:id="rId46"/>
    <p:sldId id="310" r:id="rId47"/>
    <p:sldId id="308" r:id="rId48"/>
    <p:sldId id="322" r:id="rId49"/>
    <p:sldId id="323" r:id="rId50"/>
    <p:sldId id="324" r:id="rId51"/>
    <p:sldId id="325" r:id="rId52"/>
    <p:sldId id="326" r:id="rId53"/>
    <p:sldId id="311" r:id="rId54"/>
    <p:sldId id="312" r:id="rId55"/>
    <p:sldId id="314" r:id="rId56"/>
    <p:sldId id="313" r:id="rId57"/>
    <p:sldId id="315" r:id="rId58"/>
    <p:sldId id="327" r:id="rId59"/>
    <p:sldId id="336" r:id="rId60"/>
    <p:sldId id="335" r:id="rId61"/>
    <p:sldId id="277" r:id="rId62"/>
  </p:sldIdLst>
  <p:sldSz cx="12188825" cy="6858000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CD9E382-F3AD-49B0-A8BE-C4010A8C2070}">
          <p14:sldIdLst>
            <p14:sldId id="274"/>
            <p14:sldId id="271"/>
            <p14:sldId id="329"/>
            <p14:sldId id="278"/>
            <p14:sldId id="279"/>
          </p14:sldIdLst>
        </p14:section>
        <p14:section name="JavaScript Puzzler - Maximus the Confused!" id="{1836FCFA-EAA6-438C-B0E7-707CA1515C30}">
          <p14:sldIdLst>
            <p14:sldId id="281"/>
            <p14:sldId id="292"/>
            <p14:sldId id="331"/>
            <p14:sldId id="332"/>
            <p14:sldId id="330"/>
            <p14:sldId id="293"/>
            <p14:sldId id="294"/>
            <p14:sldId id="295"/>
          </p14:sldIdLst>
        </p14:section>
        <p14:section name="JavaScript Puzzler - Block Party!" id="{0FC9A8F9-6CEA-4A20-AFC1-496FC2CF14B6}">
          <p14:sldIdLst>
            <p14:sldId id="276"/>
            <p14:sldId id="282"/>
            <p14:sldId id="283"/>
            <p14:sldId id="284"/>
            <p14:sldId id="285"/>
            <p14:sldId id="333"/>
            <p14:sldId id="287"/>
          </p14:sldIdLst>
        </p14:section>
        <p14:section name="JavaScript Puzzler - That's Odd!" id="{D56C328E-B4B0-42D4-B85B-319B97BF4146}">
          <p14:sldIdLst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JavaScript Puzzler - Let's Print Some ZIP-Codes!" id="{E0EDCEB7-D428-462D-8C2B-F2554FF7D88C}">
          <p14:sldIdLst>
            <p14:sldId id="280"/>
            <p14:sldId id="288"/>
            <p14:sldId id="337"/>
            <p14:sldId id="289"/>
            <p14:sldId id="290"/>
            <p14:sldId id="291"/>
          </p14:sldIdLst>
        </p14:section>
        <p14:section name="JavaScript Puzzler - Say What?!" id="{D897B42D-88E2-4F49-A739-7A51CEE244F0}">
          <p14:sldIdLst>
            <p14:sldId id="296"/>
            <p14:sldId id="297"/>
            <p14:sldId id="334"/>
            <p14:sldId id="298"/>
            <p14:sldId id="299"/>
            <p14:sldId id="301"/>
            <p14:sldId id="302"/>
            <p14:sldId id="303"/>
          </p14:sldIdLst>
        </p14:section>
        <p14:section name="JavaScript Puzzler - Loopty Loop!" id="{EA473FA4-A21C-484B-8D12-D5D52342ACE0}">
          <p14:sldIdLst>
            <p14:sldId id="304"/>
            <p14:sldId id="305"/>
            <p14:sldId id="306"/>
            <p14:sldId id="307"/>
            <p14:sldId id="309"/>
            <p14:sldId id="310"/>
            <p14:sldId id="308"/>
          </p14:sldIdLst>
        </p14:section>
        <p14:section name="JavaScript Puzzler - A Case of Mistaken Identity!" id="{1C445613-8C18-485C-93B4-189A7899226A}">
          <p14:sldIdLst>
            <p14:sldId id="322"/>
            <p14:sldId id="323"/>
            <p14:sldId id="324"/>
            <p14:sldId id="325"/>
            <p14:sldId id="326"/>
          </p14:sldIdLst>
        </p14:section>
        <p14:section name="JavaScript Puzzler - Why Are We Bankrupt?!" id="{41E8AF12-61B2-4121-8198-380173B66AF1}">
          <p14:sldIdLst>
            <p14:sldId id="311"/>
            <p14:sldId id="312"/>
            <p14:sldId id="314"/>
            <p14:sldId id="313"/>
            <p14:sldId id="315"/>
          </p14:sldIdLst>
        </p14:section>
        <p14:section name="Closing" id="{BDE77D4D-279E-4B99-819C-56605993C0B1}">
          <p14:sldIdLst>
            <p14:sldId id="327"/>
            <p14:sldId id="336"/>
            <p14:sldId id="33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66CC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 autoAdjust="0"/>
    <p:restoredTop sz="94135" autoAdjust="0"/>
  </p:normalViewPr>
  <p:slideViewPr>
    <p:cSldViewPr snapToGrid="0" snapToObjects="1">
      <p:cViewPr varScale="1">
        <p:scale>
          <a:sx n="122" d="100"/>
          <a:sy n="122" d="100"/>
        </p:scale>
        <p:origin x="90" y="90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-46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36"/>
          <a:stretch/>
        </p:blipFill>
        <p:spPr>
          <a:xfrm>
            <a:off x="-1" y="0"/>
            <a:ext cx="12188826" cy="6858001"/>
          </a:xfrm>
          <a:prstGeom prst="rect">
            <a:avLst/>
          </a:prstGeom>
        </p:spPr>
      </p:pic>
      <p:pic>
        <p:nvPicPr>
          <p:cNvPr id="10" name="Picture 9" descr="Adobe_logo_tag_top_7-8in_p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52" y="0"/>
            <a:ext cx="470911" cy="789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4EF78C-0077-4668-88B9-243DFB96141B}" type="datetime1">
              <a:rPr lang="en-US" smtClean="0"/>
              <a:pPr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09" y="4043049"/>
            <a:ext cx="6009231" cy="36836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1296988"/>
            <a:ext cx="12188825" cy="11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487058"/>
            <a:ext cx="10918220" cy="446276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77" y="1589331"/>
            <a:ext cx="4735269" cy="4735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05"/>
          <a:stretch/>
        </p:blipFill>
        <p:spPr>
          <a:xfrm>
            <a:off x="11475" y="1"/>
            <a:ext cx="12188826" cy="7794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1" b="43736"/>
          <a:stretch/>
        </p:blipFill>
        <p:spPr>
          <a:xfrm>
            <a:off x="11476" y="6442076"/>
            <a:ext cx="12188826" cy="415925"/>
          </a:xfrm>
          <a:prstGeom prst="rect">
            <a:avLst/>
          </a:prstGeom>
        </p:spPr>
      </p:pic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Adobe Clean" pitchFamily="-111" charset="0"/>
              </a:rPr>
              <a:t>© 2013 Adobe Systems Incorporated.  All Rights Reserved.  Adobe Confidential.</a:t>
            </a:r>
            <a:endParaRPr lang="en-US" sz="700" dirty="0">
              <a:solidFill>
                <a:schemeClr val="tx1"/>
              </a:solidFill>
              <a:latin typeface="Adobe Clean" pitchFamily="-111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4/18/2013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grpSp>
        <p:nvGrpSpPr>
          <p:cNvPr id="10" name="Group 19"/>
          <p:cNvGrpSpPr/>
          <p:nvPr userDrawn="1"/>
        </p:nvGrpSpPr>
        <p:grpSpPr>
          <a:xfrm>
            <a:off x="11708890" y="6531903"/>
            <a:ext cx="194813" cy="244852"/>
            <a:chOff x="8786300" y="6528874"/>
            <a:chExt cx="204225" cy="256615"/>
          </a:xfrm>
          <a:solidFill>
            <a:schemeClr val="tx1"/>
          </a:solidFill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Global_Objects/parseI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Global_Objects/parse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Category:OWASP_Enterprise_Security_API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cma262-5.com/ELS5_HTML.htm#Section_8.5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cma262-5.com/ELS5_HTML.htm#Section_8.5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cma262-5.com/ELS5_HTML.htm#Section_8.5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9957-01/806-3568/ncg_goldberg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Puzzlers: Puzzles to Make You Think (and </a:t>
            </a:r>
            <a:r>
              <a:rPr lang="en-US" dirty="0" smtClean="0"/>
              <a:t>write fewer bugs)</a:t>
            </a:r>
            <a:endParaRPr lang="en-US" dirty="0"/>
          </a:p>
        </p:txBody>
      </p:sp>
      <p:sp>
        <p:nvSpPr>
          <p:cNvPr id="35" name="Subtitle 34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3165"/>
          </a:xfrm>
        </p:spPr>
        <p:txBody>
          <a:bodyPr/>
          <a:lstStyle/>
          <a:p>
            <a:r>
              <a:rPr lang="en-US" dirty="0" smtClean="0"/>
              <a:t>Charles Bihis  |  Computer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Order of operations dictates that the binary “+” operator takes precedence over the conditional “?” operator.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According to the MDN (Mozilla Developer Network), the binary “+” operator has a precedence of 6 while the conditional “?” operator has a precedence of 15.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Note</a:t>
            </a:r>
            <a:r>
              <a:rPr lang="en-US" dirty="0" smtClean="0"/>
              <a:t>: This is below MOST commonly used operators (i.e. “*”, “/”, “%”, “&lt;“, “&gt;&gt;” “!=”, “===“,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developer.mozilla.org/en-US/docs/JavaScript/Reference/Operators/Operator_Precedence</a:t>
            </a: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605" y="2460513"/>
            <a:ext cx="11500473" cy="656784"/>
            <a:chOff x="164785" y="2353977"/>
            <a:chExt cx="11500473" cy="656784"/>
          </a:xfrm>
        </p:grpSpPr>
        <p:sp>
          <p:nvSpPr>
            <p:cNvPr id="7" name="Rectangle 6"/>
            <p:cNvSpPr/>
            <p:nvPr/>
          </p:nvSpPr>
          <p:spPr>
            <a:xfrm>
              <a:off x="164785" y="2353977"/>
              <a:ext cx="11500473" cy="65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785" y="2494767"/>
              <a:ext cx="1150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'Gladiator'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Maximus the Confused…FIXED!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3855" y="1422805"/>
            <a:ext cx="120004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'Maximus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'Gladiator'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'Merciful'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1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13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Maximus the Confused…FIXED!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3855" y="1422805"/>
            <a:ext cx="120004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'Maximus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'Gladiator'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'Merciful'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sz="1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70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aware of order-of-operations!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Be explicit and place parenthesis accordingly to ensure correct and predictable order of execution.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Block Party!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"name" defined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===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"shadow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"Mr. Bond."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63740" y="990600"/>
            <a:ext cx="4820365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12919" y="1523256"/>
            <a:ext cx="39395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does this print?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pPr marL="342900" indent="-342900">
              <a:buAutoNum type="alphaLcParenR"/>
            </a:pPr>
            <a:r>
              <a:rPr lang="en-US" sz="2000" b="1" dirty="0" smtClean="0"/>
              <a:t>“Hello, World!”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“Hello, Mr. Bond.”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“Hello, </a:t>
            </a:r>
            <a:r>
              <a:rPr lang="en-US" sz="2000" b="1" dirty="0"/>
              <a:t>”</a:t>
            </a:r>
            <a:endParaRPr lang="en-US" sz="2000" b="1" dirty="0" smtClean="0"/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None of the above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7898619" y="3055034"/>
            <a:ext cx="2903220" cy="10134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block scope!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“Hoisting”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67467" y="1481667"/>
            <a:ext cx="6773333" cy="1879600"/>
            <a:chOff x="2167467" y="1481667"/>
            <a:chExt cx="6773333" cy="1879600"/>
          </a:xfrm>
        </p:grpSpPr>
        <p:sp>
          <p:nvSpPr>
            <p:cNvPr id="6" name="Rectangle 5"/>
            <p:cNvSpPr/>
            <p:nvPr/>
          </p:nvSpPr>
          <p:spPr>
            <a:xfrm>
              <a:off x="2167467" y="1481667"/>
              <a:ext cx="6773333" cy="187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1642533"/>
              <a:ext cx="65193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MAX;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 something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41245" y="2865172"/>
            <a:ext cx="410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Note: "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exists here!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67467" y="4292600"/>
            <a:ext cx="6773333" cy="1879600"/>
            <a:chOff x="2167467" y="4292600"/>
            <a:chExt cx="6773333" cy="1879600"/>
          </a:xfrm>
        </p:grpSpPr>
        <p:sp>
          <p:nvSpPr>
            <p:cNvPr id="11" name="Rectangle 10"/>
            <p:cNvSpPr/>
            <p:nvPr/>
          </p:nvSpPr>
          <p:spPr>
            <a:xfrm>
              <a:off x="2167467" y="4292600"/>
              <a:ext cx="6773333" cy="187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0" y="4453466"/>
              <a:ext cx="65193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MAX;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 something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73431" y="4461933"/>
            <a:ext cx="485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Note: "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exists here too!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block scope!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“Hoisting”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67467" y="1481667"/>
            <a:ext cx="6773333" cy="1879600"/>
            <a:chOff x="2167467" y="1481667"/>
            <a:chExt cx="6773333" cy="1879600"/>
          </a:xfrm>
        </p:grpSpPr>
        <p:sp>
          <p:nvSpPr>
            <p:cNvPr id="6" name="Rectangle 5"/>
            <p:cNvSpPr/>
            <p:nvPr/>
          </p:nvSpPr>
          <p:spPr>
            <a:xfrm>
              <a:off x="2167467" y="1481667"/>
              <a:ext cx="6773333" cy="187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1642533"/>
              <a:ext cx="65193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MAX;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 something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41245" y="2865172"/>
            <a:ext cx="410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Note: "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exists here!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67467" y="4275662"/>
            <a:ext cx="6773333" cy="1938992"/>
            <a:chOff x="2167467" y="4275662"/>
            <a:chExt cx="6773333" cy="1938992"/>
          </a:xfrm>
        </p:grpSpPr>
        <p:sp>
          <p:nvSpPr>
            <p:cNvPr id="11" name="Rectangle 10"/>
            <p:cNvSpPr/>
            <p:nvPr/>
          </p:nvSpPr>
          <p:spPr>
            <a:xfrm>
              <a:off x="2167467" y="4292600"/>
              <a:ext cx="6773333" cy="187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0" y="4275662"/>
              <a:ext cx="65193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Note: "</a:t>
              </a:r>
              <a:r>
                <a:rPr lang="en-US" sz="20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 exists here too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MAX;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 something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Block Party…FIXED!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"name" defined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===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"shadow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"Mr. Bond."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Block Party…FIXED!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"name" defined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===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"shadow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"Mr. Bond."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94400" y="2438400"/>
            <a:ext cx="5681134" cy="1839443"/>
            <a:chOff x="5994400" y="2438400"/>
            <a:chExt cx="5681134" cy="1839443"/>
          </a:xfrm>
        </p:grpSpPr>
        <p:sp>
          <p:nvSpPr>
            <p:cNvPr id="5" name="TextBox 4"/>
            <p:cNvSpPr txBox="1"/>
            <p:nvPr/>
          </p:nvSpPr>
          <p:spPr>
            <a:xfrm>
              <a:off x="5994400" y="2438400"/>
              <a:ext cx="568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declaration hoisted here</a:t>
              </a:r>
              <a:endPara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4400" y="3877733"/>
              <a:ext cx="568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assignment remains here</a:t>
              </a:r>
              <a:endPara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Block Party…FIXED!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"Mr. Bond."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if "name" defined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===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b="1" dirty="0" smtClean="0"/>
          </a:p>
          <a:p>
            <a:r>
              <a:rPr lang="en-US" sz="3500" b="1" dirty="0" smtClean="0"/>
              <a:t>Charles Bihis</a:t>
            </a:r>
          </a:p>
          <a:p>
            <a:pPr lvl="1"/>
            <a:r>
              <a:rPr lang="en-US" sz="2500" dirty="0" smtClean="0"/>
              <a:t>Computer Scientist</a:t>
            </a:r>
          </a:p>
          <a:p>
            <a:pPr lvl="1"/>
            <a:r>
              <a:rPr lang="en-US" sz="2500" dirty="0" smtClean="0"/>
              <a:t>Adobe Identity Team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r>
              <a:rPr lang="en-US" sz="2500" dirty="0" smtClean="0"/>
              <a:t>Blog: blogs.adobe.com/</a:t>
            </a:r>
            <a:r>
              <a:rPr lang="en-US" sz="2500" dirty="0" err="1" smtClean="0"/>
              <a:t>charles</a:t>
            </a:r>
            <a:endParaRPr lang="en-US" sz="2500" dirty="0" smtClean="0"/>
          </a:p>
          <a:p>
            <a:pPr lvl="1"/>
            <a:r>
              <a:rPr lang="en-US" sz="2500" dirty="0" smtClean="0"/>
              <a:t>Twitter: @</a:t>
            </a:r>
            <a:r>
              <a:rPr lang="en-US" sz="2500" dirty="0" err="1" smtClean="0"/>
              <a:t>charlesbihis</a:t>
            </a:r>
            <a:endParaRPr lang="en-US" sz="2500" dirty="0" smtClean="0"/>
          </a:p>
          <a:p>
            <a:pPr lvl="1"/>
            <a:r>
              <a:rPr lang="en-US" sz="2500" dirty="0" err="1" smtClean="0"/>
              <a:t>GitHub</a:t>
            </a:r>
            <a:r>
              <a:rPr lang="en-US" sz="2500" dirty="0" smtClean="0"/>
              <a:t>: github.com/</a:t>
            </a:r>
            <a:r>
              <a:rPr lang="en-US" sz="2500" dirty="0" err="1" smtClean="0"/>
              <a:t>charlesbihis</a:t>
            </a:r>
            <a:endParaRPr lang="en-US" sz="2500" dirty="0" smtClean="0"/>
          </a:p>
          <a:p>
            <a:pPr lvl="1"/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685800"/>
            <a:ext cx="5607368" cy="538307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There is no block-level scoping in JavaScript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Declare ALL of your variables at the top of your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That’s Odd!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31199" y="990600"/>
            <a:ext cx="3552905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9131" y="1546860"/>
            <a:ext cx="3098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does this print?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pPr marL="342900" indent="-342900">
              <a:buAutoNum type="alphaLcParenR"/>
            </a:pPr>
            <a:r>
              <a:rPr lang="en-US" sz="2000" b="1" dirty="0" smtClean="0"/>
              <a:t>7, 13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7, 13, Infinity, -9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7, -9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7, 13, -9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8499733" y="2219921"/>
            <a:ext cx="1417991" cy="86715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0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Let’s take a closer look…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21891" y="2255949"/>
            <a:ext cx="9745041" cy="1953847"/>
            <a:chOff x="1221891" y="1594338"/>
            <a:chExt cx="9745041" cy="1953847"/>
          </a:xfrm>
        </p:grpSpPr>
        <p:sp>
          <p:nvSpPr>
            <p:cNvPr id="6" name="Rectangle 5"/>
            <p:cNvSpPr/>
            <p:nvPr/>
          </p:nvSpPr>
          <p:spPr>
            <a:xfrm>
              <a:off x="1221891" y="1594338"/>
              <a:ext cx="9745041" cy="1953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0949" y="1759312"/>
              <a:ext cx="9225783" cy="163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= 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displays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= 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does NOT display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= 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displays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NaN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does NOT display</a:t>
              </a:r>
              <a:endParaRPr lang="it-IT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-9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= 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does NOT display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93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-9 % 2 = -1?  Really?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JavaScript shares the same behavior as the Java implementation of the modulus (%) operator.  That is, it must satisfy the following identity function for all integer values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and non-zero integer values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side-implication of this behavior is that </a:t>
            </a:r>
            <a:r>
              <a:rPr lang="en-US" b="1" i="1" u="sng" dirty="0" smtClean="0"/>
              <a:t>the result will have the same sign as the left operand!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05784" y="3489433"/>
            <a:ext cx="4577255" cy="629276"/>
            <a:chOff x="1221891" y="3075217"/>
            <a:chExt cx="4577255" cy="629276"/>
          </a:xfrm>
        </p:grpSpPr>
        <p:sp>
          <p:nvSpPr>
            <p:cNvPr id="6" name="Rectangle 5"/>
            <p:cNvSpPr/>
            <p:nvPr/>
          </p:nvSpPr>
          <p:spPr>
            <a:xfrm>
              <a:off x="1221891" y="3075217"/>
              <a:ext cx="4577255" cy="6292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0949" y="3189800"/>
              <a:ext cx="4333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 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* 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(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70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That’s Odd…FIXED!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7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That’s Odd…FIXED!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97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Be careful about the signs of operands when using the modulus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Let’s Print Some ZIP Codes!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954178" y="990600"/>
            <a:ext cx="3929927" cy="5181600"/>
            <a:chOff x="7954178" y="990600"/>
            <a:chExt cx="3929927" cy="5181600"/>
          </a:xfrm>
        </p:grpSpPr>
        <p:sp>
          <p:nvSpPr>
            <p:cNvPr id="5" name="Rounded Rectangle 4"/>
            <p:cNvSpPr/>
            <p:nvPr/>
          </p:nvSpPr>
          <p:spPr>
            <a:xfrm>
              <a:off x="7954178" y="990600"/>
              <a:ext cx="3929927" cy="518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28752" y="1180743"/>
              <a:ext cx="3146968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What does this print?</a:t>
              </a:r>
            </a:p>
            <a:p>
              <a:endParaRPr lang="en-US" sz="1700" b="1" dirty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93021</a:t>
              </a:r>
              <a:br>
                <a:rPr lang="en-US" sz="1700" b="1" dirty="0" smtClean="0"/>
              </a:br>
              <a:r>
                <a:rPr lang="en-US" sz="1700" b="1" dirty="0" smtClean="0"/>
                <a:t>19</a:t>
              </a:r>
              <a:br>
                <a:rPr lang="en-US" sz="1700" b="1" dirty="0" smtClean="0"/>
              </a:br>
              <a:r>
                <a:rPr lang="en-US" sz="1700" b="1" dirty="0" smtClean="0"/>
                <a:t>20341</a:t>
              </a:r>
              <a:br>
                <a:rPr lang="en-US" sz="1700" b="1" dirty="0" smtClean="0"/>
              </a:br>
              <a:r>
                <a:rPr lang="en-US" sz="1700" b="1" dirty="0" smtClean="0"/>
                <a:t>32959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93021</a:t>
              </a:r>
              <a:br>
                <a:rPr lang="en-US" sz="1700" b="1" dirty="0" smtClean="0"/>
              </a:br>
              <a:r>
                <a:rPr lang="en-US" sz="1700" b="1" dirty="0" smtClean="0"/>
                <a:t>2392</a:t>
              </a:r>
              <a:br>
                <a:rPr lang="en-US" sz="1700" b="1" dirty="0" smtClean="0"/>
              </a:br>
              <a:r>
                <a:rPr lang="en-US" sz="1700" b="1" dirty="0" smtClean="0"/>
                <a:t>20341</a:t>
              </a:r>
              <a:br>
                <a:rPr lang="en-US" sz="1700" b="1" dirty="0" smtClean="0"/>
              </a:br>
              <a:r>
                <a:rPr lang="en-US" sz="1700" b="1" dirty="0" smtClean="0"/>
                <a:t>8163</a:t>
              </a:r>
              <a:br>
                <a:rPr lang="en-US" sz="1700" b="1" dirty="0" smtClean="0"/>
              </a:br>
              <a:r>
                <a:rPr lang="en-US" sz="1700" b="1" dirty="0" smtClean="0"/>
                <a:t>32959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93021</a:t>
              </a:r>
              <a:br>
                <a:rPr lang="en-US" sz="1700" b="1" dirty="0" smtClean="0"/>
              </a:br>
              <a:r>
                <a:rPr lang="en-US" sz="1700" b="1" dirty="0" smtClean="0"/>
                <a:t>20341</a:t>
              </a:r>
              <a:br>
                <a:rPr lang="en-US" sz="1700" b="1" dirty="0" smtClean="0"/>
              </a:br>
              <a:r>
                <a:rPr lang="en-US" sz="1700" b="1" dirty="0" smtClean="0"/>
                <a:t>32959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It varies</a:t>
              </a:r>
              <a:endParaRPr lang="en-US" sz="1700" b="1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197285" y="5489824"/>
            <a:ext cx="1573249" cy="57689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794672"/>
            <a:ext cx="72635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 of 5 valid zip-codes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"93021"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"02392"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"20341"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"08163"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"32959"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let's do something with each zip-code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now, display them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zipCodes.length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sanity check</a:t>
            </a: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 &amp;&amp;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&gt;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56721" y="1628663"/>
            <a:ext cx="3530421" cy="1204366"/>
            <a:chOff x="8056721" y="1628663"/>
            <a:chExt cx="3530421" cy="1204366"/>
          </a:xfrm>
        </p:grpSpPr>
        <p:sp>
          <p:nvSpPr>
            <p:cNvPr id="10" name="TextBox 9"/>
            <p:cNvSpPr txBox="1"/>
            <p:nvPr/>
          </p:nvSpPr>
          <p:spPr>
            <a:xfrm>
              <a:off x="9979986" y="2103004"/>
              <a:ext cx="160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Firefox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056721" y="1628663"/>
              <a:ext cx="1858549" cy="120436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45154" y="2920753"/>
            <a:ext cx="3512785" cy="1438184"/>
            <a:chOff x="8100991" y="1628526"/>
            <a:chExt cx="3512785" cy="1438184"/>
          </a:xfrm>
        </p:grpSpPr>
        <p:sp>
          <p:nvSpPr>
            <p:cNvPr id="14" name="TextBox 13"/>
            <p:cNvSpPr txBox="1"/>
            <p:nvPr/>
          </p:nvSpPr>
          <p:spPr>
            <a:xfrm>
              <a:off x="10006620" y="2116725"/>
              <a:ext cx="160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Chrome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00991" y="1628526"/>
              <a:ext cx="1863809" cy="143818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645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omit the optional “radix” parameter, the following behavior takes place:</a:t>
            </a:r>
            <a:endParaRPr lang="en-US" dirty="0"/>
          </a:p>
          <a:p>
            <a:pPr lvl="2"/>
            <a:r>
              <a:rPr lang="en-US" dirty="0" smtClean="0"/>
              <a:t>If the input string begins with “0x” or “0X”, radix of 16 is used (i.e. hexadecimal)</a:t>
            </a:r>
          </a:p>
          <a:p>
            <a:pPr lvl="2"/>
            <a:r>
              <a:rPr lang="en-US" dirty="0" smtClean="0"/>
              <a:t>If the input string begins with “0”, radix 8 is used (i.e. octal) OR radix 10 is used (i.e. decimal)</a:t>
            </a:r>
          </a:p>
          <a:p>
            <a:pPr lvl="2"/>
            <a:r>
              <a:rPr lang="en-US" dirty="0" smtClean="0"/>
              <a:t>If the input string begins with any other values, radix 10 is used (i.e. decimal)</a:t>
            </a:r>
          </a:p>
          <a:p>
            <a:pPr lvl="2"/>
            <a:endParaRPr lang="en-US" dirty="0"/>
          </a:p>
          <a:p>
            <a:r>
              <a:rPr lang="en-US" dirty="0" smtClean="0"/>
              <a:t>Particularly when dealing with string values with leading 0’s, Mozilla had this to say…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36092" y="1758965"/>
            <a:ext cx="9716639" cy="448121"/>
            <a:chOff x="2167467" y="1481667"/>
            <a:chExt cx="6773333" cy="448121"/>
          </a:xfrm>
        </p:grpSpPr>
        <p:sp>
          <p:nvSpPr>
            <p:cNvPr id="8" name="Rectangle 7"/>
            <p:cNvSpPr/>
            <p:nvPr/>
          </p:nvSpPr>
          <p:spPr>
            <a:xfrm>
              <a:off x="2167467" y="1481667"/>
              <a:ext cx="6773333" cy="4481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1" y="1529678"/>
              <a:ext cx="6654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err="1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(string, radix);   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"radix" is optional</a:t>
              </a:r>
              <a:endPara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36092" y="5090905"/>
            <a:ext cx="9716639" cy="755897"/>
            <a:chOff x="2167467" y="1481667"/>
            <a:chExt cx="6773333" cy="755897"/>
          </a:xfrm>
        </p:grpSpPr>
        <p:sp>
          <p:nvSpPr>
            <p:cNvPr id="12" name="Rectangle 11"/>
            <p:cNvSpPr/>
            <p:nvPr/>
          </p:nvSpPr>
          <p:spPr>
            <a:xfrm>
              <a:off x="2167467" y="1481667"/>
              <a:ext cx="6773333" cy="755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1" y="1529678"/>
              <a:ext cx="6654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Exactly which radix is chosen is implementation-dependent.  For this reason </a:t>
              </a:r>
              <a:r>
                <a:rPr lang="en-US" sz="2000" b="1" i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ALWAYS SPECIFY A RADIX WHEN USING </a:t>
              </a:r>
              <a:r>
                <a:rPr lang="en-US" sz="2000" b="1" dirty="0" err="1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</a:t>
              </a:r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*Reference: </a:t>
            </a: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developer.mozilla.org/en-US/docs/JavaScript/Reference/Global_Objects/parseInt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38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important note about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API…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closer look…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4319" y="4019548"/>
            <a:ext cx="10660183" cy="1953847"/>
            <a:chOff x="461109" y="2255949"/>
            <a:chExt cx="10660183" cy="1953847"/>
          </a:xfrm>
        </p:grpSpPr>
        <p:sp>
          <p:nvSpPr>
            <p:cNvPr id="6" name="Rectangle 5"/>
            <p:cNvSpPr/>
            <p:nvPr/>
          </p:nvSpPr>
          <p:spPr>
            <a:xfrm>
              <a:off x="461109" y="2255949"/>
              <a:ext cx="10660183" cy="1953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027" y="2420923"/>
              <a:ext cx="1044426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parseInt(</a:t>
              </a:r>
              <a:r>
                <a:rPr lang="it-IT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"93021"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93021	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displays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02392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+ (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displays</a:t>
              </a:r>
              <a:endParaRPr lang="it-IT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20341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20341	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it-IT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displays</a:t>
              </a:r>
              <a:endParaRPr lang="it-IT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08163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		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does NOT display</a:t>
              </a:r>
              <a:endParaRPr lang="it-IT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32959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32959	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it-IT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displays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*Reference: </a:t>
            </a: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developer.mozilla.org/en-US/docs/JavaScript/Reference/Global_Objects/parseInt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36090" y="1620874"/>
            <a:ext cx="9994618" cy="1371450"/>
            <a:chOff x="1236090" y="1620874"/>
            <a:chExt cx="9994618" cy="1371450"/>
          </a:xfrm>
        </p:grpSpPr>
        <p:sp>
          <p:nvSpPr>
            <p:cNvPr id="11" name="Rectangle 10"/>
            <p:cNvSpPr/>
            <p:nvPr/>
          </p:nvSpPr>
          <p:spPr>
            <a:xfrm>
              <a:off x="1236090" y="1620874"/>
              <a:ext cx="9994618" cy="11066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10997" y="1668885"/>
              <a:ext cx="98197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2000" b="1" dirty="0" err="1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</a:t>
              </a:r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encounters a character that is not a numeral in the specified radix, it ignores it and all succeeding characters and returns the integer value parsed up to that point.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8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5775648" cy="5181600"/>
          </a:xfrm>
        </p:spPr>
        <p:txBody>
          <a:bodyPr/>
          <a:lstStyle/>
          <a:p>
            <a:r>
              <a:rPr lang="en-US" dirty="0" smtClean="0"/>
              <a:t>What are we going to talk about?</a:t>
            </a:r>
          </a:p>
          <a:p>
            <a:pPr lvl="1"/>
            <a:r>
              <a:rPr lang="en-US" dirty="0" smtClean="0"/>
              <a:t>Puzzlers!</a:t>
            </a:r>
          </a:p>
          <a:p>
            <a:pPr lvl="2"/>
            <a:r>
              <a:rPr lang="en-US" dirty="0" smtClean="0"/>
              <a:t>Maximus the Confused!</a:t>
            </a:r>
          </a:p>
          <a:p>
            <a:pPr lvl="2"/>
            <a:r>
              <a:rPr lang="en-US" dirty="0" smtClean="0"/>
              <a:t>Block Party!</a:t>
            </a:r>
          </a:p>
          <a:p>
            <a:pPr lvl="2"/>
            <a:r>
              <a:rPr lang="en-US" dirty="0" smtClean="0"/>
              <a:t>That’s Odd!</a:t>
            </a:r>
          </a:p>
          <a:p>
            <a:pPr lvl="2"/>
            <a:r>
              <a:rPr lang="en-US" dirty="0" smtClean="0"/>
              <a:t>Let’s Print Some ZIP-Codes!</a:t>
            </a:r>
          </a:p>
          <a:p>
            <a:pPr lvl="2"/>
            <a:r>
              <a:rPr lang="en-US" dirty="0" smtClean="0"/>
              <a:t>Say What?!</a:t>
            </a:r>
          </a:p>
          <a:p>
            <a:pPr lvl="2"/>
            <a:r>
              <a:rPr lang="en-US" dirty="0" err="1" smtClean="0"/>
              <a:t>Loopty</a:t>
            </a:r>
            <a:r>
              <a:rPr lang="en-US" dirty="0" smtClean="0"/>
              <a:t> Loop!</a:t>
            </a:r>
          </a:p>
          <a:p>
            <a:pPr lvl="2"/>
            <a:r>
              <a:rPr lang="en-US" dirty="0" smtClean="0"/>
              <a:t>A Case of Mistaken Identity</a:t>
            </a:r>
          </a:p>
          <a:p>
            <a:pPr lvl="2"/>
            <a:r>
              <a:rPr lang="en-US" dirty="0" smtClean="0"/>
              <a:t>Why Are We Bankrupt?!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deal with only pure JavaScript</a:t>
            </a:r>
          </a:p>
          <a:p>
            <a:pPr lvl="2"/>
            <a:r>
              <a:rPr lang="en-US" dirty="0" smtClean="0"/>
              <a:t>(i.e. no libraries!)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02280" y="990600"/>
            <a:ext cx="5775648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>
            <a:lvl1pPr marL="275852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are we NOT going to talk about?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 party libraries or frameworks</a:t>
            </a:r>
          </a:p>
          <a:p>
            <a:pPr lvl="2"/>
            <a:r>
              <a:rPr lang="en-US" dirty="0" smtClean="0"/>
              <a:t>e.g. jQuery, Node.js, etc.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301513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Let’s Print Some ZIP Codes…FIXED!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30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794672"/>
            <a:ext cx="72635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 of 5 valid zip-codes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"93021"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"02392"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"20341"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"08163"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"32959"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let's do something with each zip-code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now, display them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zipCodes.length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sanity check</a:t>
            </a: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 &amp;&amp;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&gt;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3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Let’s Print Some ZIP Codes…FIXED!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31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794672"/>
            <a:ext cx="1172628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 of 5 valid zip-codes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"93021"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"02392"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"20341"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"08163"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"32959"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let's do something with each zip-code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now, display them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zipCodes.length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sanity check</a:t>
            </a: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&amp;&amp; 	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radix value added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	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here too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		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and here too</a:t>
            </a: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15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 smtClean="0"/>
              <a:t>takes an optional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radix</a:t>
            </a:r>
            <a:r>
              <a:rPr lang="en-US" sz="3000" dirty="0" smtClean="0"/>
              <a:t> parameter.</a:t>
            </a:r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Omitting this optional parameter will cause unpredictable behavior across browsers.</a:t>
            </a:r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Be explicit and ALWAYS include the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radix</a:t>
            </a:r>
            <a:r>
              <a:rPr lang="en-US" sz="3000" dirty="0" smtClean="0"/>
              <a:t> parameter.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Say What?!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720" y="3331448"/>
            <a:ext cx="11579385" cy="2840751"/>
            <a:chOff x="7954177" y="1528183"/>
            <a:chExt cx="3929927" cy="4644016"/>
          </a:xfrm>
        </p:grpSpPr>
        <p:sp>
          <p:nvSpPr>
            <p:cNvPr id="5" name="Rounded Rectangle 4"/>
            <p:cNvSpPr/>
            <p:nvPr/>
          </p:nvSpPr>
          <p:spPr>
            <a:xfrm>
              <a:off x="7954177" y="1528183"/>
              <a:ext cx="3929927" cy="46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46939" y="1880146"/>
              <a:ext cx="1994211" cy="400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What does this print?</a:t>
              </a:r>
            </a:p>
            <a:p>
              <a:endParaRPr lang="en-US" sz="1700" b="1" dirty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alert("BOOM!“);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Hello, &lt;/script&gt;&lt;script&gt;alert("BOOM!");&lt;/script&gt;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BOOM!</a:t>
              </a:r>
            </a:p>
            <a:p>
              <a:pPr marL="342900" indent="-342900">
                <a:buAutoNum type="alphaLcParenR"/>
              </a:pPr>
              <a:endParaRPr lang="en-US" sz="1700" b="1" dirty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Error</a:t>
              </a:r>
              <a:endParaRPr lang="en-US" sz="1700" b="1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79370" y="5000976"/>
            <a:ext cx="1852648" cy="57689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46764" y="1245426"/>
            <a:ext cx="84946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'&lt;/script&gt;&lt;script&gt;alert("BOOM!");&lt;/script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262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the code again…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30565" y="1576279"/>
            <a:ext cx="9458098" cy="2427549"/>
            <a:chOff x="1330565" y="1576279"/>
            <a:chExt cx="9458098" cy="2427549"/>
          </a:xfrm>
        </p:grpSpPr>
        <p:sp>
          <p:nvSpPr>
            <p:cNvPr id="6" name="Rectangle 5"/>
            <p:cNvSpPr/>
            <p:nvPr/>
          </p:nvSpPr>
          <p:spPr>
            <a:xfrm>
              <a:off x="1330565" y="1576279"/>
              <a:ext cx="9458097" cy="24275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5673" y="1675792"/>
              <a:ext cx="935299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function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(name) 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'Hello, '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name);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'&lt;/script&gt;&lt;script&gt;alert("BOOM!");&lt;/script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&gt;'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3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the code again…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a browser renders a page, first the HTML parser will parse the page and tokenize out all of the tags.</a:t>
            </a:r>
          </a:p>
          <a:p>
            <a:r>
              <a:rPr lang="en-US" dirty="0" smtClean="0"/>
              <a:t>Only after this is done, will it then allow the JavaScript parser to tokenize and execute whatever tokens the HTML parser </a:t>
            </a:r>
            <a:r>
              <a:rPr lang="en-US" i="1" u="sng" dirty="0" smtClean="0"/>
              <a:t>believes</a:t>
            </a:r>
            <a:r>
              <a:rPr lang="en-US" dirty="0" smtClean="0"/>
              <a:t> are JavaScript scripts!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30565" y="1576279"/>
            <a:ext cx="9458098" cy="2427549"/>
            <a:chOff x="1330565" y="1576279"/>
            <a:chExt cx="9458098" cy="2427549"/>
          </a:xfrm>
        </p:grpSpPr>
        <p:sp>
          <p:nvSpPr>
            <p:cNvPr id="6" name="Rectangle 5"/>
            <p:cNvSpPr/>
            <p:nvPr/>
          </p:nvSpPr>
          <p:spPr>
            <a:xfrm>
              <a:off x="1330565" y="1576279"/>
              <a:ext cx="9458097" cy="24275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5673" y="1675792"/>
              <a:ext cx="935299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&lt;script&gt;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function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(name) 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'Hello, '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name);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'&lt;/script&gt;&lt;script&gt;alert("BOOM!");&lt;/script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&gt;'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&lt;/script&gt;</a:t>
              </a:r>
              <a:endParaRPr lang="en-US" sz="20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91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the code again…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Armed with this knowledge, we can see that the HTML parser will send 2 scripts to the JavaScript parser to tokenize and execute…</a:t>
            </a:r>
          </a:p>
          <a:p>
            <a:pPr lvl="1"/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17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 { </a:t>
            </a:r>
            <a:r>
              <a:rPr lang="en-US" sz="1700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'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name); }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lvl="1"/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1700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"BOOM!"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);&lt;/script&gt;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30565" y="1576279"/>
            <a:ext cx="9458098" cy="2427549"/>
            <a:chOff x="1330565" y="1576279"/>
            <a:chExt cx="9458098" cy="2427549"/>
          </a:xfrm>
        </p:grpSpPr>
        <p:sp>
          <p:nvSpPr>
            <p:cNvPr id="12" name="Rectangle 11"/>
            <p:cNvSpPr/>
            <p:nvPr/>
          </p:nvSpPr>
          <p:spPr>
            <a:xfrm>
              <a:off x="1330565" y="1576279"/>
              <a:ext cx="9458097" cy="24275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673" y="1675792"/>
              <a:ext cx="935299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&lt;script&gt;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function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(name) 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'Hello, '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name);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'&lt;/script&gt;&lt;script&gt;alert("BOOM!");&lt;/script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&gt;'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&lt;/script&gt;</a:t>
              </a:r>
              <a:endParaRPr lang="en-US" sz="20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0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 the HTML parser will send these two script tags to the JavaScript parser…</a:t>
            </a:r>
          </a:p>
          <a:p>
            <a:pPr lvl="1"/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17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 { </a:t>
            </a:r>
            <a:r>
              <a:rPr lang="en-US" sz="1700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'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name); }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lvl="1"/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1700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"BOOM!"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);&lt;/script&gt;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that name parameter is user-controlled, perhaps taken as input from the browser, or pulled from a </a:t>
            </a:r>
            <a:r>
              <a:rPr lang="en-US" dirty="0" err="1" smtClean="0"/>
              <a:t>datasource</a:t>
            </a:r>
            <a:r>
              <a:rPr lang="en-US" dirty="0" smtClean="0"/>
              <a:t>, whatever, then this is an open invitation for XSS attacks!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Errors like this can expose huge security holes which may allow an attacker to potentially take over a user’s browser!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Puzzler – Say What?!...FIXED!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this particular case, the fix must be done on the server-side.</a:t>
            </a:r>
          </a:p>
          <a:p>
            <a:endParaRPr lang="en-US" dirty="0"/>
          </a:p>
          <a:p>
            <a:r>
              <a:rPr lang="en-US" dirty="0" smtClean="0"/>
              <a:t>We want to eliminate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&lt;script&gt;&lt;/script&gt; </a:t>
            </a:r>
            <a:r>
              <a:rPr lang="en-US" dirty="0" smtClean="0"/>
              <a:t>tags from appearing in the source in the first place.</a:t>
            </a:r>
          </a:p>
          <a:p>
            <a:endParaRPr lang="en-US" dirty="0"/>
          </a:p>
          <a:p>
            <a:r>
              <a:rPr lang="en-US" dirty="0" smtClean="0"/>
              <a:t>Suggested solution is to use the OWASP ESAPI APIs…</a:t>
            </a:r>
          </a:p>
          <a:p>
            <a:pPr lvl="1"/>
            <a:r>
              <a:rPr lang="en-US" dirty="0" smtClean="0"/>
              <a:t>Stands for “The Open Web Application Security Project” “Enterprise Security API”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www.owasp.org/index.php/Category:OWASP_Enterprise_Security_API</a:t>
            </a:r>
            <a:endParaRPr lang="en-US" dirty="0" smtClean="0"/>
          </a:p>
          <a:p>
            <a:pPr lvl="1"/>
            <a:r>
              <a:rPr lang="en-US" dirty="0" smtClean="0"/>
              <a:t>Have API bindings in all major languages including…</a:t>
            </a:r>
          </a:p>
          <a:p>
            <a:pPr lvl="2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Dot NET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Python</a:t>
            </a:r>
          </a:p>
          <a:p>
            <a:pPr lvl="2"/>
            <a:r>
              <a:rPr lang="en-US" dirty="0" smtClean="0"/>
              <a:t>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Puzzler – Say What?!...FIXED!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particular Puzzler, we want 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ESAPI.encoder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encodeForJavaScript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Doing this on the server to JavaScript-encode the user-inputted variable, name, we get what we expect…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48" y="2805968"/>
            <a:ext cx="653506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Puzzler?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2674620"/>
            <a:ext cx="11579384" cy="929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dirty="0"/>
              <a:t>A Puzzler is a very simple programming puzzle that demonstrates or exploits weird </a:t>
            </a:r>
            <a:r>
              <a:rPr lang="en-US" sz="2500" dirty="0" err="1"/>
              <a:t>behaviours</a:t>
            </a:r>
            <a:r>
              <a:rPr lang="en-US" sz="2500" dirty="0"/>
              <a:t> and quirky edge-cases of a given programming language.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7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NEVER . TRUST . THE . USER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Validate your input.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Encode your output appropriately.</a:t>
            </a:r>
          </a:p>
          <a:p>
            <a:pPr lvl="1"/>
            <a:r>
              <a:rPr lang="en-US" dirty="0" smtClean="0"/>
              <a:t>i.e. HTML-encode for HTML</a:t>
            </a:r>
            <a:br>
              <a:rPr lang="en-US" dirty="0" smtClean="0"/>
            </a:br>
            <a:r>
              <a:rPr lang="en-US" dirty="0" smtClean="0"/>
              <a:t>      URL-encode for URLs</a:t>
            </a:r>
            <a:br>
              <a:rPr lang="en-US" dirty="0" smtClean="0"/>
            </a:br>
            <a:r>
              <a:rPr lang="en-US" dirty="0" smtClean="0"/>
              <a:t>      JavaScript-encode for JavaScript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 standard libraries (i.e. don’t reinvent the wheel).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</a:t>
            </a:r>
            <a:r>
              <a:rPr lang="en-US" dirty="0" err="1" smtClean="0"/>
              <a:t>Loopty</a:t>
            </a:r>
            <a:r>
              <a:rPr lang="en-US" dirty="0" smtClean="0"/>
              <a:t> Loop!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86419" y="1470806"/>
            <a:ext cx="3250553" cy="4280042"/>
            <a:chOff x="7954178" y="990600"/>
            <a:chExt cx="3929927" cy="5181600"/>
          </a:xfrm>
        </p:grpSpPr>
        <p:sp>
          <p:nvSpPr>
            <p:cNvPr id="5" name="Rounded Rectangle 4"/>
            <p:cNvSpPr/>
            <p:nvPr/>
          </p:nvSpPr>
          <p:spPr>
            <a:xfrm>
              <a:off x="7954178" y="990600"/>
              <a:ext cx="3929927" cy="518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0952" y="1570383"/>
              <a:ext cx="3146968" cy="391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What does this print?</a:t>
              </a:r>
            </a:p>
            <a:p>
              <a:endParaRPr lang="en-US" sz="1700" b="1" dirty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0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100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101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None of the above</a:t>
              </a:r>
              <a:endParaRPr lang="en-US" sz="1700" b="1" dirty="0"/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572464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= END - </a:t>
            </a:r>
            <a:r>
              <a:rPr lang="da-DK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START; i &lt;= END; i++)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48489" y="4697381"/>
            <a:ext cx="3326412" cy="891017"/>
            <a:chOff x="8248489" y="4697381"/>
            <a:chExt cx="3326412" cy="891017"/>
          </a:xfrm>
        </p:grpSpPr>
        <p:sp>
          <p:nvSpPr>
            <p:cNvPr id="9" name="Oval 8"/>
            <p:cNvSpPr/>
            <p:nvPr/>
          </p:nvSpPr>
          <p:spPr>
            <a:xfrm>
              <a:off x="8404085" y="4697381"/>
              <a:ext cx="2954075" cy="576898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48489" y="5219066"/>
              <a:ext cx="332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enters infinite loop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776186" y="2342433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Math.pow(2, 53)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7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9007199254740992 is a special number.  Particularly, it is 2^53.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Why is this special?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First, we need to know something about how JavaScript represents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ecma262-5.com/ELS5_HTML.htm#Section_8.5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96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numbers abide by the IEEE Standard for Floating-Point Arithmetic (IEEE 754).</a:t>
            </a:r>
          </a:p>
          <a:p>
            <a:endParaRPr lang="en-US" dirty="0" smtClean="0"/>
          </a:p>
          <a:p>
            <a:r>
              <a:rPr lang="en-US" dirty="0" smtClean="0"/>
              <a:t>As such, all numbers in JavaScript are represented by double-precision 64-bit floating point values…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binary…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ecma262-5.com/ELS5_HTML.htm#Section_8.5</a:t>
            </a:r>
            <a:endParaRPr lang="en-US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56805" y="2331814"/>
            <a:ext cx="4229761" cy="1733561"/>
            <a:chOff x="3656805" y="2331814"/>
            <a:chExt cx="4229761" cy="1733561"/>
          </a:xfrm>
        </p:grpSpPr>
        <p:grpSp>
          <p:nvGrpSpPr>
            <p:cNvPr id="10" name="Group 9"/>
            <p:cNvGrpSpPr/>
            <p:nvPr/>
          </p:nvGrpSpPr>
          <p:grpSpPr>
            <a:xfrm>
              <a:off x="3656805" y="2914189"/>
              <a:ext cx="4124855" cy="527166"/>
              <a:chOff x="2817811" y="2931123"/>
              <a:chExt cx="4124855" cy="52716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7811" y="2981235"/>
                <a:ext cx="41248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1.2345 = 12345  10</a:t>
                </a:r>
                <a:endParaRPr lang="en-US" sz="2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67888" y="2964301"/>
                <a:ext cx="44185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endParaRPr lang="en-US" sz="2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44427" y="2931123"/>
                <a:ext cx="4418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-4</a:t>
                </a:r>
                <a:endPara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 rot="5400000">
              <a:off x="5766853" y="3059906"/>
              <a:ext cx="313266" cy="932922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ight Brace 11"/>
            <p:cNvSpPr/>
            <p:nvPr/>
          </p:nvSpPr>
          <p:spPr>
            <a:xfrm rot="16200000">
              <a:off x="7022361" y="2552926"/>
              <a:ext cx="271621" cy="551129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2780" y="3696043"/>
              <a:ext cx="1352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mantissa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34546" y="2331814"/>
              <a:ext cx="1352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exponent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44556" y="4650191"/>
            <a:ext cx="6284138" cy="1605074"/>
            <a:chOff x="3144556" y="4650191"/>
            <a:chExt cx="6284138" cy="1605074"/>
          </a:xfrm>
        </p:grpSpPr>
        <p:sp>
          <p:nvSpPr>
            <p:cNvPr id="25" name="TextBox 24"/>
            <p:cNvSpPr txBox="1"/>
            <p:nvPr/>
          </p:nvSpPr>
          <p:spPr>
            <a:xfrm>
              <a:off x="3352263" y="4972528"/>
              <a:ext cx="364603" cy="4770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11600" y="4972528"/>
              <a:ext cx="1735667" cy="4770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11...111</a:t>
              </a:r>
              <a:endParaRPr lang="en-US" sz="2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2001" y="4974184"/>
              <a:ext cx="3429000" cy="4770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11111111111...111</a:t>
              </a:r>
              <a:endParaRPr lang="en-US" sz="2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39036" y="4651019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63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52318" y="4650191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62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57811" y="4651019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53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84308" y="4651019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52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86838" y="4651019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ight Brace 32"/>
            <p:cNvSpPr/>
            <p:nvPr/>
          </p:nvSpPr>
          <p:spPr>
            <a:xfrm rot="5400000">
              <a:off x="4645020" y="4845247"/>
              <a:ext cx="313266" cy="1691227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44564" y="5885933"/>
              <a:ext cx="130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exponent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7419442" y="3995934"/>
              <a:ext cx="313266" cy="3389852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43990" y="5885933"/>
              <a:ext cx="1352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mantissa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4556" y="5874835"/>
              <a:ext cx="735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ight Brace 37"/>
            <p:cNvSpPr/>
            <p:nvPr/>
          </p:nvSpPr>
          <p:spPr>
            <a:xfrm rot="5400000">
              <a:off x="3377931" y="5508559"/>
              <a:ext cx="313266" cy="364603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6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2^53 is </a:t>
            </a:r>
            <a:r>
              <a:rPr lang="en-US" dirty="0"/>
              <a:t>the largest </a:t>
            </a:r>
            <a:r>
              <a:rPr lang="en-US" i="1" dirty="0"/>
              <a:t>exact</a:t>
            </a:r>
            <a:r>
              <a:rPr lang="en-US" dirty="0"/>
              <a:t> integral value that can be represented </a:t>
            </a:r>
            <a:r>
              <a:rPr lang="en-US" dirty="0" smtClean="0"/>
              <a:t>in JavaScript!</a:t>
            </a:r>
          </a:p>
          <a:p>
            <a:endParaRPr lang="en-US" dirty="0"/>
          </a:p>
          <a:p>
            <a:r>
              <a:rPr lang="en-US" dirty="0" smtClean="0"/>
              <a:t>From the ECMA specification…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mean?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ecma262-5.com/ELS5_HTML.htm#Section_8.5</a:t>
            </a:r>
            <a:endParaRPr lang="en-US" sz="1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969506" y="2402297"/>
            <a:ext cx="10227775" cy="1063674"/>
            <a:chOff x="2167467" y="1481667"/>
            <a:chExt cx="6773333" cy="1063674"/>
          </a:xfrm>
        </p:grpSpPr>
        <p:sp>
          <p:nvSpPr>
            <p:cNvPr id="41" name="Rectangle 40"/>
            <p:cNvSpPr/>
            <p:nvPr/>
          </p:nvSpPr>
          <p:spPr>
            <a:xfrm>
              <a:off x="2167467" y="1481667"/>
              <a:ext cx="6773333" cy="755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6001" y="1529678"/>
              <a:ext cx="66547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Note that all the positive and negative integers whose magnitude is no greater than 2^53 are representable in the Number type.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76493" y="4290469"/>
            <a:ext cx="8813800" cy="1307881"/>
            <a:chOff x="1687512" y="4195452"/>
            <a:chExt cx="8813800" cy="1307881"/>
          </a:xfrm>
        </p:grpSpPr>
        <p:sp>
          <p:nvSpPr>
            <p:cNvPr id="44" name="Rectangle 43"/>
            <p:cNvSpPr/>
            <p:nvPr/>
          </p:nvSpPr>
          <p:spPr>
            <a:xfrm>
              <a:off x="1687512" y="4195452"/>
              <a:ext cx="8813800" cy="13078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1753" y="4356318"/>
              <a:ext cx="84832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numA = Math.</a:t>
              </a:r>
              <a:r>
                <a:rPr lang="pt-BR" sz="2000" b="1" dirty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pow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53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 = numA + </a:t>
              </a:r>
              <a:r>
                <a:rPr lang="pt-BR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(numA 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 numB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	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true!</a:t>
              </a:r>
              <a:endParaRPr lang="en-US" sz="2000" b="1" dirty="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2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</a:t>
            </a:r>
            <a:r>
              <a:rPr lang="en-US" dirty="0" err="1" smtClean="0"/>
              <a:t>Loopty</a:t>
            </a:r>
            <a:r>
              <a:rPr lang="en-US" dirty="0" smtClean="0"/>
              <a:t> Loop…FIXED!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45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75713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da-DK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Math.pow(2, 53)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 END -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START; i &lt;= END; i++)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9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</a:t>
            </a:r>
            <a:r>
              <a:rPr lang="en-US" dirty="0" err="1" smtClean="0"/>
              <a:t>Loopty</a:t>
            </a:r>
            <a:r>
              <a:rPr lang="en-US" dirty="0" smtClean="0"/>
              <a:t> Loop…FIXED!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46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572464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= </a:t>
            </a:r>
            <a:r>
              <a:rPr lang="da-DK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START; i &lt;= END; i++)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0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aware of your number representations and number ranges!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There are </a:t>
            </a:r>
            <a:r>
              <a:rPr lang="en-US" sz="3000" i="1" dirty="0" smtClean="0"/>
              <a:t>REAL</a:t>
            </a:r>
            <a:r>
              <a:rPr lang="en-US" sz="3000" dirty="0" smtClean="0"/>
              <a:t> limitations imposed by your computer.  When dealing with large (or important) numbers, know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A Case of Mistaken Identity!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A was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selected."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B here!"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Case C."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"Don't know what happened."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31199" y="990600"/>
            <a:ext cx="3552905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6476" y="1404242"/>
            <a:ext cx="30986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does this print?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pPr marL="342900" indent="-342900">
              <a:buAutoNum type="alphaLcParenR"/>
            </a:pPr>
            <a:r>
              <a:rPr lang="en-US" sz="2000" b="1" dirty="0" smtClean="0"/>
              <a:t>Case A was selected.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This is Case C.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Error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Don’t know what happened.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8385909" y="4799856"/>
            <a:ext cx="2938585" cy="115770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7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switch statement in JavaScript internally uses the strict equality operator (i.e. ===) as opposed to the non-strict equality operator (i.e. ==).</a:t>
            </a:r>
          </a:p>
          <a:p>
            <a:endParaRPr lang="en-US" dirty="0"/>
          </a:p>
          <a:p>
            <a:r>
              <a:rPr lang="en-US" dirty="0" smtClean="0"/>
              <a:t>The strict equality operator behaves exactly as the non-strict version, except that </a:t>
            </a:r>
            <a:r>
              <a:rPr lang="en-US" b="1" i="1" dirty="0" smtClean="0"/>
              <a:t>no type-conversions are done.</a:t>
            </a:r>
          </a:p>
          <a:p>
            <a:endParaRPr lang="en-US" b="1" i="1" dirty="0"/>
          </a:p>
          <a:p>
            <a:r>
              <a:rPr lang="en-US" dirty="0" smtClean="0"/>
              <a:t>So, when the switch statement evaluates equality, it checks that the following are true…</a:t>
            </a:r>
          </a:p>
          <a:p>
            <a:pPr lvl="1"/>
            <a:r>
              <a:rPr lang="en-US" dirty="0" smtClean="0"/>
              <a:t>Their types are equal</a:t>
            </a:r>
          </a:p>
          <a:p>
            <a:pPr lvl="1"/>
            <a:r>
              <a:rPr lang="en-US" dirty="0" smtClean="0"/>
              <a:t>Their uncast values are equal</a:t>
            </a:r>
          </a:p>
          <a:p>
            <a:pPr lvl="1"/>
            <a:endParaRPr lang="en-US" dirty="0"/>
          </a:p>
          <a:p>
            <a:r>
              <a:rPr lang="en-US" dirty="0" smtClean="0"/>
              <a:t>Notice, we invoked </a:t>
            </a:r>
            <a:r>
              <a:rPr lang="en-US" dirty="0" err="1" smtClean="0"/>
              <a:t>showCase</a:t>
            </a:r>
            <a:r>
              <a:rPr lang="en-US" dirty="0" smtClean="0"/>
              <a:t>() with a new String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21891" y="5353538"/>
            <a:ext cx="9745041" cy="818662"/>
            <a:chOff x="1221891" y="5353538"/>
            <a:chExt cx="9745041" cy="818662"/>
          </a:xfrm>
        </p:grpSpPr>
        <p:sp>
          <p:nvSpPr>
            <p:cNvPr id="10" name="Rectangle 9"/>
            <p:cNvSpPr/>
            <p:nvPr/>
          </p:nvSpPr>
          <p:spPr>
            <a:xfrm>
              <a:off x="1221891" y="5353538"/>
              <a:ext cx="9745041" cy="8186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0949" y="5439617"/>
              <a:ext cx="92257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typeof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"string"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typeof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String(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));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"object"</a:t>
              </a:r>
              <a:endParaRPr lang="it-IT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Code</a:t>
            </a:r>
            <a:r>
              <a:rPr lang="en-US" sz="2700" dirty="0" smtClean="0"/>
              <a:t> – I introduce the code.</a:t>
            </a:r>
          </a:p>
          <a:p>
            <a:pPr marL="457200" indent="-457200">
              <a:buFont typeface="+mj-lt"/>
              <a:buAutoNum type="arabicPeriod"/>
            </a:pPr>
            <a:endParaRPr lang="en-US" sz="2700" dirty="0"/>
          </a:p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Question</a:t>
            </a:r>
            <a:r>
              <a:rPr lang="en-US" sz="2700" dirty="0" smtClean="0"/>
              <a:t> – I pose a multiple-choice question and you guess what the </a:t>
            </a:r>
            <a:br>
              <a:rPr lang="en-US" sz="2700" dirty="0" smtClean="0"/>
            </a:br>
            <a:r>
              <a:rPr lang="en-US" sz="2700" dirty="0" smtClean="0"/>
              <a:t>                   answer is…think hard!</a:t>
            </a:r>
          </a:p>
          <a:p>
            <a:pPr marL="457200" indent="-457200">
              <a:buFont typeface="+mj-lt"/>
              <a:buAutoNum type="arabicPeriod"/>
            </a:pPr>
            <a:endParaRPr lang="en-US" sz="2700" dirty="0"/>
          </a:p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Walkthrough</a:t>
            </a:r>
            <a:r>
              <a:rPr lang="en-US" sz="2700" dirty="0" smtClean="0"/>
              <a:t> – I walk through a reasonable explanation.</a:t>
            </a:r>
          </a:p>
          <a:p>
            <a:pPr marL="457200" indent="-457200">
              <a:buFont typeface="+mj-lt"/>
              <a:buAutoNum type="arabicPeriod"/>
            </a:pPr>
            <a:endParaRPr lang="en-US" sz="2700" dirty="0"/>
          </a:p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Answer</a:t>
            </a:r>
            <a:r>
              <a:rPr lang="en-US" sz="2700" dirty="0" smtClean="0"/>
              <a:t> – I tell you the </a:t>
            </a:r>
            <a:r>
              <a:rPr lang="en-US" sz="2700" i="1" dirty="0" smtClean="0"/>
              <a:t>real</a:t>
            </a:r>
            <a:r>
              <a:rPr lang="en-US" sz="2700" dirty="0" smtClean="0"/>
              <a:t> answer.</a:t>
            </a:r>
          </a:p>
          <a:p>
            <a:pPr marL="457200" indent="-457200">
              <a:buFont typeface="+mj-lt"/>
              <a:buAutoNum type="arabicPeriod"/>
            </a:pPr>
            <a:endParaRPr lang="en-US" sz="2700" dirty="0"/>
          </a:p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Moral</a:t>
            </a:r>
            <a:r>
              <a:rPr lang="en-US" sz="2700" dirty="0" smtClean="0"/>
              <a:t> – How can you avoid making mistakes like this in your own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78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A Case of Mistaken Identity…FIXED!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A was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selected."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B here!"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Case C."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"Don't know what happened."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04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A Case of Mistaken Identity…FIXED!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A was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selected."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B here!"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Case C."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"Don't know what happened."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66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used to using the strict equality operator when possible.  It will make you more aware of type conversions and true equalities.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Douglas </a:t>
            </a:r>
            <a:r>
              <a:rPr lang="en-US" dirty="0" err="1" smtClean="0"/>
              <a:t>Crockford’s</a:t>
            </a:r>
            <a:r>
              <a:rPr lang="en-US" dirty="0" smtClean="0"/>
              <a:t> book “JavaScript: The Good Parts”…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21891" y="3335883"/>
            <a:ext cx="9745041" cy="1465386"/>
            <a:chOff x="1221891" y="2739291"/>
            <a:chExt cx="9745041" cy="1465386"/>
          </a:xfrm>
        </p:grpSpPr>
        <p:sp>
          <p:nvSpPr>
            <p:cNvPr id="5" name="Rectangle 4"/>
            <p:cNvSpPr/>
            <p:nvPr/>
          </p:nvSpPr>
          <p:spPr>
            <a:xfrm>
              <a:off x="1221891" y="2739291"/>
              <a:ext cx="9745041" cy="14653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5508" y="2868247"/>
              <a:ext cx="94800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JavaScript has two sets of equality operators: === and !==, and their evil twins == and </a:t>
              </a:r>
              <a:r>
                <a:rPr lang="en-US" dirty="0" smtClean="0"/>
                <a:t>!=.  The </a:t>
              </a:r>
              <a:r>
                <a:rPr lang="en-US" dirty="0"/>
                <a:t>good ones work the way you would </a:t>
              </a:r>
              <a:r>
                <a:rPr lang="en-US" dirty="0" smtClean="0"/>
                <a:t>expect.  The </a:t>
              </a:r>
              <a:r>
                <a:rPr lang="en-US" dirty="0"/>
                <a:t>evil twins do the right thing when the operands are of the same type, but if they are of different types, they attempt to coerce the </a:t>
              </a:r>
              <a:r>
                <a:rPr lang="en-US" dirty="0" smtClean="0"/>
                <a:t>values, </a:t>
              </a:r>
              <a:r>
                <a:rPr lang="en-US" dirty="0"/>
                <a:t>the rules by which they do that are complicated and unmemorable.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4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Why Are We Bankrupt?!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86419" y="1470806"/>
            <a:ext cx="3250553" cy="4280042"/>
            <a:chOff x="7954178" y="990600"/>
            <a:chExt cx="3929927" cy="5181600"/>
          </a:xfrm>
        </p:grpSpPr>
        <p:sp>
          <p:nvSpPr>
            <p:cNvPr id="5" name="Rounded Rectangle 4"/>
            <p:cNvSpPr/>
            <p:nvPr/>
          </p:nvSpPr>
          <p:spPr>
            <a:xfrm>
              <a:off x="7954178" y="990600"/>
              <a:ext cx="3929927" cy="518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0952" y="1570383"/>
              <a:ext cx="3146968" cy="391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What does this print?</a:t>
              </a:r>
            </a:p>
            <a:p>
              <a:endParaRPr lang="en-US" sz="1700" b="1" dirty="0"/>
            </a:p>
            <a:p>
              <a:pPr marL="342900" indent="-342900">
                <a:buAutoNum type="alphaLcParenR"/>
              </a:pPr>
              <a:r>
                <a:rPr lang="en-US" sz="1700" b="1" dirty="0"/>
                <a:t>0</a:t>
              </a:r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0.2</a:t>
              </a:r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0.20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None of the above</a:t>
              </a:r>
              <a:endParaRPr lang="en-US" sz="1700" b="1" dirty="0"/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75713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paid)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paid - cost;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 for candy with 80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	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51146" y="4697381"/>
            <a:ext cx="3326412" cy="946230"/>
            <a:chOff x="8351146" y="4697381"/>
            <a:chExt cx="3326412" cy="946230"/>
          </a:xfrm>
        </p:grpSpPr>
        <p:sp>
          <p:nvSpPr>
            <p:cNvPr id="9" name="Oval 8"/>
            <p:cNvSpPr/>
            <p:nvPr/>
          </p:nvSpPr>
          <p:spPr>
            <a:xfrm>
              <a:off x="8404085" y="4697381"/>
              <a:ext cx="2954075" cy="576898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51146" y="5274279"/>
              <a:ext cx="332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0.20000000000000007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246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learned from a previous Puzzler, all JavaScript numbers use the IEEE 754</a:t>
            </a:r>
            <a:r>
              <a:rPr lang="en-US" dirty="0"/>
              <a:t> </a:t>
            </a:r>
            <a:r>
              <a:rPr lang="en-US" dirty="0" smtClean="0"/>
              <a:t>floating-point arithmetic specification.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Because of this, values are not represented </a:t>
            </a:r>
            <a:r>
              <a:rPr lang="en-US" i="1" dirty="0" smtClean="0"/>
              <a:t>exactly</a:t>
            </a:r>
            <a:r>
              <a:rPr lang="en-US" dirty="0" smtClean="0"/>
              <a:t>, but rather as a fraction.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non-integer values simply CANNOT be expressed </a:t>
            </a:r>
            <a:r>
              <a:rPr lang="en-US" i="1" dirty="0" smtClean="0"/>
              <a:t>exactly</a:t>
            </a:r>
            <a:r>
              <a:rPr lang="en-US" dirty="0" smtClean="0"/>
              <a:t> in this way.  They must be approximated.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21891" y="4578337"/>
            <a:ext cx="9745041" cy="1492262"/>
            <a:chOff x="1221891" y="4468271"/>
            <a:chExt cx="9745041" cy="1492262"/>
          </a:xfrm>
        </p:grpSpPr>
        <p:sp>
          <p:nvSpPr>
            <p:cNvPr id="6" name="Rectangle 5"/>
            <p:cNvSpPr/>
            <p:nvPr/>
          </p:nvSpPr>
          <p:spPr>
            <a:xfrm>
              <a:off x="1221891" y="4468271"/>
              <a:ext cx="9745041" cy="1492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0949" y="4689337"/>
              <a:ext cx="92257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Example: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123.45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=  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12345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^-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			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exact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 =  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0.333333333333333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approximation!</a:t>
              </a:r>
              <a:endParaRPr lang="en-US" sz="2000" b="1" dirty="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3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Why Are We Bankrupt?!...FIXED!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55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75713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paid)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paid - cost;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 for candy with 80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	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05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Why Are We Bankrupt?!...FIXED!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56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664797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paid)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paid - cost;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 for candy with 80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	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304721" y="877386"/>
            <a:ext cx="97257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5852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only integer math when dealing with money!  To do this,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represent your money in terms of cents to begin with!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	e.g. use 1599 instead of 15.99 to represent $15.99</a:t>
            </a:r>
            <a:endParaRPr lang="en-US" b="1" dirty="0" smtClean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51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Floating-point arithmetic can be inaccurate when representing fractions.</a:t>
            </a:r>
          </a:p>
          <a:p>
            <a:endParaRPr lang="en-US" dirty="0"/>
          </a:p>
          <a:p>
            <a:r>
              <a:rPr lang="en-US" dirty="0" smtClean="0"/>
              <a:t>When dealing with money, deal in terms of cents!  This makes all of your calculations integer-calculations, which are exact!</a:t>
            </a:r>
          </a:p>
          <a:p>
            <a:endParaRPr lang="en-US" dirty="0"/>
          </a:p>
          <a:p>
            <a:r>
              <a:rPr lang="en-US" dirty="0" smtClean="0"/>
              <a:t>Not completely exact, though…</a:t>
            </a:r>
          </a:p>
          <a:p>
            <a:endParaRPr lang="en-US" dirty="0"/>
          </a:p>
          <a:p>
            <a:r>
              <a:rPr lang="en-US" dirty="0" smtClean="0"/>
              <a:t>Remember from our last Puzzler, it is exact only up until the largest representable integer value…</a:t>
            </a:r>
          </a:p>
          <a:p>
            <a:pPr lvl="1"/>
            <a:r>
              <a:rPr lang="en-US" dirty="0" smtClean="0"/>
              <a:t>9007199254740992 (i.e. 2^52)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as long as you are dealing with less than $9 quintillion, you’re fine using integer arithmetic in JavaScript 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docs.oracle.com/cd/E19957-01/806-3568/ncg_goldberg.html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19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endParaRPr lang="en-US" sz="5000" dirty="0"/>
          </a:p>
          <a:p>
            <a:pPr marL="0" indent="0" algn="ctr">
              <a:buNone/>
            </a:pPr>
            <a:r>
              <a:rPr lang="en-US" sz="5000" dirty="0" smtClean="0"/>
              <a:t>Questions?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favorites?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491" y="990600"/>
            <a:ext cx="9195613" cy="5181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Puzzlers!</a:t>
            </a:r>
          </a:p>
          <a:p>
            <a:pPr lvl="1"/>
            <a:r>
              <a:rPr lang="en-US" sz="3000" dirty="0" smtClean="0"/>
              <a:t>Maximus the Confused!</a:t>
            </a:r>
          </a:p>
          <a:p>
            <a:pPr lvl="1"/>
            <a:r>
              <a:rPr lang="en-US" sz="3000" dirty="0" smtClean="0"/>
              <a:t>Block Party!</a:t>
            </a:r>
          </a:p>
          <a:p>
            <a:pPr lvl="1"/>
            <a:r>
              <a:rPr lang="en-US" sz="3000" dirty="0" smtClean="0"/>
              <a:t>That’s Odd!</a:t>
            </a:r>
          </a:p>
          <a:p>
            <a:pPr lvl="1"/>
            <a:r>
              <a:rPr lang="en-US" sz="3000" dirty="0" smtClean="0"/>
              <a:t>Let’s Print Some ZIP-Codes!</a:t>
            </a:r>
          </a:p>
          <a:p>
            <a:pPr lvl="1"/>
            <a:r>
              <a:rPr lang="en-US" sz="3000" dirty="0" smtClean="0"/>
              <a:t>Say What?!</a:t>
            </a:r>
          </a:p>
          <a:p>
            <a:pPr lvl="1"/>
            <a:r>
              <a:rPr lang="en-US" sz="3000" dirty="0" err="1" smtClean="0"/>
              <a:t>Loopty</a:t>
            </a:r>
            <a:r>
              <a:rPr lang="en-US" sz="3000" dirty="0" smtClean="0"/>
              <a:t> Loop!</a:t>
            </a:r>
          </a:p>
          <a:p>
            <a:pPr lvl="1"/>
            <a:r>
              <a:rPr lang="en-US" sz="3000" dirty="0" smtClean="0"/>
              <a:t>A Case of Mistaken Identity</a:t>
            </a:r>
          </a:p>
          <a:p>
            <a:pPr lvl="1"/>
            <a:r>
              <a:rPr lang="en-US" sz="3000" dirty="0" smtClean="0"/>
              <a:t>Why Are We Bankrupt?!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0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Maximus the Confused!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3855" y="1422805"/>
            <a:ext cx="120004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'Maximus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'Gladiator'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'Merciful'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1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3856" y="2956560"/>
            <a:ext cx="11740250" cy="3228676"/>
            <a:chOff x="143856" y="2956560"/>
            <a:chExt cx="11740250" cy="3228676"/>
          </a:xfrm>
        </p:grpSpPr>
        <p:sp>
          <p:nvSpPr>
            <p:cNvPr id="5" name="Rounded Rectangle 4"/>
            <p:cNvSpPr/>
            <p:nvPr/>
          </p:nvSpPr>
          <p:spPr>
            <a:xfrm>
              <a:off x="143856" y="2956560"/>
              <a:ext cx="11740250" cy="3215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8000" y="3261359"/>
              <a:ext cx="4868333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 smtClean="0"/>
                <a:t>What does this print?</a:t>
              </a:r>
            </a:p>
            <a:p>
              <a:endParaRPr lang="en-US" sz="2300" b="1" dirty="0"/>
            </a:p>
            <a:p>
              <a:pPr marL="342900" indent="-342900">
                <a:buAutoNum type="alphaLcParenR"/>
              </a:pPr>
              <a:r>
                <a:rPr lang="en-US" sz="2300" b="1" dirty="0" smtClean="0"/>
                <a:t>Maximus the Gladiator</a:t>
              </a:r>
              <a:endParaRPr lang="en-US" sz="2300" b="1" dirty="0"/>
            </a:p>
            <a:p>
              <a:pPr marL="342900" indent="-342900">
                <a:buAutoNum type="alphaLcParenR"/>
              </a:pPr>
              <a:endParaRPr lang="en-US" sz="2300" b="1" dirty="0" smtClean="0"/>
            </a:p>
            <a:p>
              <a:pPr marL="342900" indent="-342900">
                <a:buAutoNum type="alphaLcParenR"/>
              </a:pPr>
              <a:endParaRPr lang="en-US" sz="2300" b="1" dirty="0" smtClean="0"/>
            </a:p>
            <a:p>
              <a:pPr marL="342900" indent="-342900">
                <a:buAutoNum type="alphaLcParenR"/>
              </a:pPr>
              <a:r>
                <a:rPr lang="en-US" sz="2300" b="1" dirty="0" smtClean="0"/>
                <a:t>Maximus the Merciful</a:t>
              </a:r>
              <a:endParaRPr lang="en-US" sz="2300" b="1" dirty="0"/>
            </a:p>
            <a:p>
              <a:pPr marL="342900" indent="-342900">
                <a:buAutoNum type="alphaLcParenR"/>
              </a:pPr>
              <a:endParaRPr lang="en-US" sz="2300" b="1" dirty="0" smtClean="0"/>
            </a:p>
            <a:p>
              <a:endParaRPr lang="en-US" sz="2300" b="1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2280" y="3941132"/>
              <a:ext cx="4868333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lphaLcParenR" startAt="3"/>
              </a:pPr>
              <a:r>
                <a:rPr lang="en-US" sz="2300" b="1" dirty="0" smtClean="0"/>
                <a:t>Error</a:t>
              </a:r>
              <a:endParaRPr lang="en-US" sz="2300" b="1" dirty="0"/>
            </a:p>
            <a:p>
              <a:pPr marL="342900" indent="-342900">
                <a:buAutoNum type="alphaLcParenR" startAt="3"/>
              </a:pPr>
              <a:endParaRPr lang="en-US" sz="2300" b="1" dirty="0" smtClean="0"/>
            </a:p>
            <a:p>
              <a:pPr marL="342900" indent="-342900">
                <a:buAutoNum type="alphaLcParenR" startAt="3"/>
              </a:pPr>
              <a:endParaRPr lang="en-US" sz="2300" b="1" dirty="0" smtClean="0"/>
            </a:p>
            <a:p>
              <a:pPr marL="342900" indent="-342900">
                <a:buAutoNum type="alphaLcParenR" startAt="3"/>
              </a:pPr>
              <a:r>
                <a:rPr lang="en-US" sz="2300" b="1" dirty="0" smtClean="0"/>
                <a:t>None of the above</a:t>
              </a:r>
              <a:endParaRPr lang="en-US" sz="23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32985" y="4808908"/>
            <a:ext cx="4041776" cy="1286537"/>
            <a:chOff x="6332985" y="4808908"/>
            <a:chExt cx="4041776" cy="1286537"/>
          </a:xfrm>
        </p:grpSpPr>
        <p:sp>
          <p:nvSpPr>
            <p:cNvPr id="9" name="Oval 8"/>
            <p:cNvSpPr/>
            <p:nvPr/>
          </p:nvSpPr>
          <p:spPr>
            <a:xfrm>
              <a:off x="6332985" y="4808908"/>
              <a:ext cx="3598411" cy="85615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02280" y="5726113"/>
              <a:ext cx="3772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prints only "Gladiator"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845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b="1" dirty="0" smtClean="0"/>
          </a:p>
          <a:p>
            <a:r>
              <a:rPr lang="en-US" sz="3500" b="1" dirty="0" smtClean="0"/>
              <a:t>Charles Bihis</a:t>
            </a:r>
          </a:p>
          <a:p>
            <a:pPr lvl="1"/>
            <a:r>
              <a:rPr lang="en-US" sz="2500" dirty="0" smtClean="0"/>
              <a:t>Computer Scientist</a:t>
            </a:r>
          </a:p>
          <a:p>
            <a:pPr lvl="1"/>
            <a:r>
              <a:rPr lang="en-US" sz="2500" dirty="0" smtClean="0"/>
              <a:t>Adobe Identity Team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r>
              <a:rPr lang="en-US" sz="2500" dirty="0" smtClean="0"/>
              <a:t>Blog: blogs.adobe.com/</a:t>
            </a:r>
            <a:r>
              <a:rPr lang="en-US" sz="2500" dirty="0" err="1" smtClean="0"/>
              <a:t>charles</a:t>
            </a:r>
            <a:endParaRPr lang="en-US" sz="2500" dirty="0" smtClean="0"/>
          </a:p>
          <a:p>
            <a:pPr lvl="1"/>
            <a:r>
              <a:rPr lang="en-US" sz="2500" dirty="0" smtClean="0"/>
              <a:t>Twitter: @</a:t>
            </a:r>
            <a:r>
              <a:rPr lang="en-US" sz="2500" dirty="0" err="1" smtClean="0"/>
              <a:t>charlesbihis</a:t>
            </a:r>
            <a:endParaRPr lang="en-US" sz="2500" dirty="0" smtClean="0"/>
          </a:p>
          <a:p>
            <a:pPr lvl="1"/>
            <a:r>
              <a:rPr lang="en-US" sz="2500" dirty="0" err="1" smtClean="0"/>
              <a:t>GitHub</a:t>
            </a:r>
            <a:r>
              <a:rPr lang="en-US" sz="2500" dirty="0" smtClean="0"/>
              <a:t>: github.com/</a:t>
            </a:r>
            <a:r>
              <a:rPr lang="en-US" sz="2500" dirty="0" err="1" smtClean="0"/>
              <a:t>charlesbihis</a:t>
            </a:r>
            <a:endParaRPr lang="en-US" sz="2500" dirty="0" smtClean="0"/>
          </a:p>
          <a:p>
            <a:pPr lvl="1"/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685800"/>
            <a:ext cx="5607368" cy="53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04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51" y="2443493"/>
            <a:ext cx="1554480" cy="195681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Order of operations dictates that the binary “+” operator takes precedence over the conditional “?”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developer.mozilla.org/en-US/docs/JavaScript/Reference/Operators/Operator_Precedence</a:t>
            </a: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605" y="2460513"/>
            <a:ext cx="11500473" cy="656784"/>
            <a:chOff x="164785" y="2353977"/>
            <a:chExt cx="11500473" cy="656784"/>
          </a:xfrm>
        </p:grpSpPr>
        <p:sp>
          <p:nvSpPr>
            <p:cNvPr id="7" name="Rectangle 6"/>
            <p:cNvSpPr/>
            <p:nvPr/>
          </p:nvSpPr>
          <p:spPr>
            <a:xfrm>
              <a:off x="164785" y="2353977"/>
              <a:ext cx="11500473" cy="65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785" y="2482314"/>
              <a:ext cx="1148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'Maximus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 '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(</a:t>
              </a:r>
              <a:r>
                <a:rPr lang="en-US" sz="2000" b="1" i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commodusRule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===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2000" b="1" i="1" dirty="0" err="1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thumbsUp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2000" b="1" i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'Gladiator'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'Merciful'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Order of operations dictates that the binary “+” operator takes precedence over the conditional “?” operator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developer.mozilla.org/en-US/docs/JavaScript/Reference/Operators/Operator_Precedence</a:t>
            </a: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605" y="2460513"/>
            <a:ext cx="11500473" cy="656784"/>
            <a:chOff x="164785" y="2353977"/>
            <a:chExt cx="11500473" cy="656784"/>
          </a:xfrm>
        </p:grpSpPr>
        <p:sp>
          <p:nvSpPr>
            <p:cNvPr id="7" name="Rectangle 6"/>
            <p:cNvSpPr/>
            <p:nvPr/>
          </p:nvSpPr>
          <p:spPr>
            <a:xfrm>
              <a:off x="164785" y="2353977"/>
              <a:ext cx="11500473" cy="65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785" y="2494767"/>
              <a:ext cx="1150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'Maximus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 </a:t>
              </a: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i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'Gladiator'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'Merciful</a:t>
              </a: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8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Order of operations dictates that the binary “+” operator takes precedence over the conditional “?” operator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developer.mozilla.org/en-US/docs/JavaScript/Reference/Operators/Operator_Precedence</a:t>
            </a: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605" y="2460513"/>
            <a:ext cx="11500473" cy="656784"/>
            <a:chOff x="164785" y="2353977"/>
            <a:chExt cx="11500473" cy="656784"/>
          </a:xfrm>
        </p:grpSpPr>
        <p:sp>
          <p:nvSpPr>
            <p:cNvPr id="7" name="Rectangle 6"/>
            <p:cNvSpPr/>
            <p:nvPr/>
          </p:nvSpPr>
          <p:spPr>
            <a:xfrm>
              <a:off x="164785" y="2353977"/>
              <a:ext cx="11500473" cy="65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785" y="2494767"/>
              <a:ext cx="1150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'Gladiator'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6.0&quot;&gt;&lt;object type=&quot;1&quot; unique_id=&quot;10001&quot;&gt;&lt;object type=&quot;8&quot; unique_id=&quot;717709&quot;&gt;&lt;/object&gt;&lt;object type=&quot;2&quot; unique_id=&quot;717710&quot;&gt;&lt;object type=&quot;3&quot; unique_id=&quot;717711&quot;&gt;&lt;property id=&quot;20148&quot; value=&quot;5&quot;/&gt;&lt;property id=&quot;20300&quot; value=&quot;Slide 1 - &amp;quot;Important Notes about the 16x9 Template&amp;quot;&quot;/&gt;&lt;property id=&quot;20307&quot; value=&quot;272&quot;/&gt;&lt;/object&gt;&lt;object type=&quot;3&quot; unique_id=&quot;717712&quot;&gt;&lt;property id=&quot;20148&quot; value=&quot;5&quot;/&gt;&lt;property id=&quot;20300&quot; value=&quot;Slide 2 - &amp;quot;Adobe Presentation&amp;quot;&quot;/&gt;&lt;property id=&quot;20307&quot; value=&quot;274&quot;/&gt;&lt;/object&gt;&lt;object type=&quot;3&quot; unique_id=&quot;717713&quot;&gt;&lt;property id=&quot;20148&quot; value=&quot;5&quot;/&gt;&lt;property id=&quot;20300&quot; value=&quot;Slide 3 - &amp;quot;Standard White Background Bullet Slide&amp;quot;&quot;/&gt;&lt;property id=&quot;20307&quot; value=&quot;271&quot;/&gt;&lt;/object&gt;&lt;object type=&quot;3&quot; unique_id=&quot;717714&quot;&gt;&lt;property id=&quot;20148&quot; value=&quot;5&quot;/&gt;&lt;property id=&quot;20300&quot; value=&quot;Slide 5 - &amp;quot;Properly Using Footers and Page Numbers in PowerPoint 2010&amp;quot;&quot;/&gt;&lt;property id=&quot;20307&quot; value=&quot;275&quot;/&gt;&lt;/object&gt;&lt;object type=&quot;3&quot; unique_id=&quot;717715&quot;&gt;&lt;property id=&quot;20148&quot; value=&quot;5&quot;/&gt;&lt;property id=&quot;20300&quot; value=&quot;Slide 6 - &amp;quot;Using Themes to Convert Old Presentations – PPT2010 on Windows&amp;quot;&quot;/&gt;&lt;property id=&quot;20307&quot; value=&quot;257&quot;/&gt;&lt;/object&gt;&lt;object type=&quot;3&quot; unique_id=&quot;717716&quot;&gt;&lt;property id=&quot;20148&quot; value=&quot;5&quot;/&gt;&lt;property id=&quot;20300&quot; value=&quot;Slide 7 - &amp;quot;Bar Chart&amp;quot;&quot;/&gt;&lt;property id=&quot;20307&quot; value=&quot;260&quot;/&gt;&lt;/object&gt;&lt;object type=&quot;3&quot; unique_id=&quot;717717&quot;&gt;&lt;property id=&quot;20148&quot; value=&quot;5&quot;/&gt;&lt;property id=&quot;20300&quot; value=&quot;Slide 8 - &amp;quot;Pie Chart&amp;quot;&quot;/&gt;&lt;property id=&quot;20307&quot; value=&quot;264&quot;/&gt;&lt;/object&gt;&lt;object type=&quot;3&quot; unique_id=&quot;717718&quot;&gt;&lt;property id=&quot;20148&quot; value=&quot;5&quot;/&gt;&lt;property id=&quot;20300&quot; value=&quot;Slide 9 - &amp;quot;White Content Area Layout&amp;quot;&quot;/&gt;&lt;property id=&quot;20307&quot; value=&quot;265&quot;/&gt;&lt;/object&gt;&lt;object type=&quot;3&quot; unique_id=&quot;717719&quot;&gt;&lt;property id=&quot;20148&quot; value=&quot;5&quot;/&gt;&lt;property id=&quot;20300&quot; value=&quot;Slide 10 - &amp;quot;Gray Content Area Layout&amp;quot;&quot;/&gt;&lt;property id=&quot;20307&quot; value=&quot;258&quot;/&gt;&lt;/object&gt;&lt;object type=&quot;3&quot; unique_id=&quot;717720&quot;&gt;&lt;property id=&quot;20148&quot; value=&quot;5&quot;/&gt;&lt;property id=&quot;20300&quot; value=&quot;Slide 11 - &amp;quot;Black Content Area Layout&amp;quot;&quot;/&gt;&lt;property id=&quot;20307&quot; value=&quot;259&quot;/&gt;&lt;/object&gt;&lt;object type=&quot;3&quot; unique_id=&quot;717721&quot;&gt;&lt;property id=&quot;20148&quot; value=&quot;5&quot;/&gt;&lt;property id=&quot;20300&quot; value=&quot;Slide 12 - &amp;quot;Color Palette&amp;quot;&quot;/&gt;&lt;property id=&quot;20307&quot; value=&quot;267&quot;/&gt;&lt;/object&gt;&lt;object type=&quot;3&quot; unique_id=&quot;717722&quot;&gt;&lt;property id=&quot;20148&quot; value=&quot;5&quot;/&gt;&lt;property id=&quot;20300&quot; value=&quot;Slide 13&quot;/&gt;&lt;property id=&quot;20307&quot; value=&quot;270&quot;/&gt;&lt;/object&gt;&lt;object type=&quot;3&quot; unique_id=&quot;717737&quot;&gt;&lt;property id=&quot;20148&quot; value=&quot;5&quot;/&gt;&lt;property id=&quot;20300&quot; value=&quot;Slide 4 - &amp;quot;How to save this template in your templates folder&amp;quot;&quot;/&gt;&lt;property id=&quot;20307&quot; value=&quot;276&quot;/&gt;&lt;/object&gt;&lt;object type=&quot;3&quot; unique_id=&quot;717777&quot;&gt;&lt;property id=&quot;20148&quot; value=&quot;5&quot;/&gt;&lt;property id=&quot;20300&quot; value=&quot;Slide 14&quot;/&gt;&lt;property id=&quot;20307&quot; value=&quot;277&quot;/&gt;&lt;/object&gt;&lt;/object&gt;&lt;/object&gt;&lt;/database&gt;"/>
</p:tagLst>
</file>

<file path=ppt/theme/theme1.xml><?xml version="1.0" encoding="utf-8"?>
<a:theme xmlns:a="http://schemas.openxmlformats.org/drawingml/2006/main" name="Adobe Master Widescreen 2012a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18492</TotalTime>
  <Words>2528</Words>
  <Application>Microsoft Office PowerPoint</Application>
  <PresentationFormat>Custom</PresentationFormat>
  <Paragraphs>842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ＭＳ Ｐゴシック</vt:lpstr>
      <vt:lpstr>Adobe Clean</vt:lpstr>
      <vt:lpstr>Arial</vt:lpstr>
      <vt:lpstr>Calibri</vt:lpstr>
      <vt:lpstr>Courier New</vt:lpstr>
      <vt:lpstr>Wingdings</vt:lpstr>
      <vt:lpstr>Adobe Master Widescreen 2012a</vt:lpstr>
      <vt:lpstr>JavaScript Puzzlers: Puzzles to Make You Think (and write fewer bugs)</vt:lpstr>
      <vt:lpstr>Who am I?</vt:lpstr>
      <vt:lpstr>What can I expect?</vt:lpstr>
      <vt:lpstr>What is a Puzzler?</vt:lpstr>
      <vt:lpstr>How does this work?</vt:lpstr>
      <vt:lpstr>JavaScript Puzzler – Maximus the Confused!</vt:lpstr>
      <vt:lpstr>But why?</vt:lpstr>
      <vt:lpstr>But why?</vt:lpstr>
      <vt:lpstr>But why?</vt:lpstr>
      <vt:lpstr>But why?</vt:lpstr>
      <vt:lpstr>JavaScript Puzzler – Maximus the Confused…FIXED!</vt:lpstr>
      <vt:lpstr>JavaScript Puzzler – Maximus the Confused…FIXED!</vt:lpstr>
      <vt:lpstr>Moral</vt:lpstr>
      <vt:lpstr>JavaScript Puzzler – Block Party!</vt:lpstr>
      <vt:lpstr>But why?</vt:lpstr>
      <vt:lpstr>But why?</vt:lpstr>
      <vt:lpstr>JavaScript Puzzler – Block Party…FIXED!</vt:lpstr>
      <vt:lpstr>JavaScript Puzzler – Block Party…FIXED!</vt:lpstr>
      <vt:lpstr>JavaScript Puzzler – Block Party…FIXED!</vt:lpstr>
      <vt:lpstr>Moral</vt:lpstr>
      <vt:lpstr>JavaScript Puzzler – That’s Odd!</vt:lpstr>
      <vt:lpstr>But why?</vt:lpstr>
      <vt:lpstr>But why?</vt:lpstr>
      <vt:lpstr>JavaScript Puzzler – That’s Odd…FIXED!</vt:lpstr>
      <vt:lpstr>JavaScript Puzzler – That’s Odd…FIXED!</vt:lpstr>
      <vt:lpstr>Moral</vt:lpstr>
      <vt:lpstr>JavaScript Puzzler – Let’s Print Some ZIP Codes!</vt:lpstr>
      <vt:lpstr>But why?</vt:lpstr>
      <vt:lpstr>But why?</vt:lpstr>
      <vt:lpstr>JavaScript Puzzler – Let’s Print Some ZIP Codes…FIXED!</vt:lpstr>
      <vt:lpstr>JavaScript Puzzler – Let’s Print Some ZIP Codes…FIXED!</vt:lpstr>
      <vt:lpstr>Moral</vt:lpstr>
      <vt:lpstr>JavaScript Puzzler – Say What?!</vt:lpstr>
      <vt:lpstr>But why?</vt:lpstr>
      <vt:lpstr>But why?</vt:lpstr>
      <vt:lpstr>But why?</vt:lpstr>
      <vt:lpstr>A closer look</vt:lpstr>
      <vt:lpstr>JavaScript Puzzler – Say What?!...FIXED!</vt:lpstr>
      <vt:lpstr>JavaScript Puzzler – Say What?!...FIXED!</vt:lpstr>
      <vt:lpstr>Moral</vt:lpstr>
      <vt:lpstr>JavaScript Puzzler – Loopty Loop!</vt:lpstr>
      <vt:lpstr>But why?</vt:lpstr>
      <vt:lpstr>But why?</vt:lpstr>
      <vt:lpstr>But why?</vt:lpstr>
      <vt:lpstr>JavaScript Puzzler – Loopty Loop…FIXED!</vt:lpstr>
      <vt:lpstr>JavaScript Puzzler – Loopty Loop…FIXED!</vt:lpstr>
      <vt:lpstr>Moral</vt:lpstr>
      <vt:lpstr>JavaScript Puzzler – A Case of Mistaken Identity!</vt:lpstr>
      <vt:lpstr>But why?</vt:lpstr>
      <vt:lpstr>JavaScript Puzzler – A Case of Mistaken Identity…FIXED!</vt:lpstr>
      <vt:lpstr>JavaScript Puzzler – A Case of Mistaken Identity…FIXED!</vt:lpstr>
      <vt:lpstr>Moral</vt:lpstr>
      <vt:lpstr>JavaScript Puzzler – Why Are We Bankrupt?!</vt:lpstr>
      <vt:lpstr>But why?</vt:lpstr>
      <vt:lpstr>JavaScript Puzzler – Why Are We Bankrupt?!...FIXED!</vt:lpstr>
      <vt:lpstr>JavaScript Puzzler – Why Are We Bankrupt?!...FIXED!</vt:lpstr>
      <vt:lpstr>Moral</vt:lpstr>
      <vt:lpstr>That’s it!</vt:lpstr>
      <vt:lpstr>Any favorites?</vt:lpstr>
      <vt:lpstr>Thanks for coming!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Charles Bihis</cp:lastModifiedBy>
  <cp:revision>416</cp:revision>
  <dcterms:created xsi:type="dcterms:W3CDTF">2009-08-20T18:55:32Z</dcterms:created>
  <dcterms:modified xsi:type="dcterms:W3CDTF">2013-04-19T00:49:06Z</dcterms:modified>
</cp:coreProperties>
</file>