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54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digital-signature/origin" Target="_xmlsignatures/origin.sigs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63"/>
  </p:notesMasterIdLst>
  <p:handoutMasterIdLst>
    <p:handoutMasterId r:id="rId64"/>
  </p:handoutMasterIdLst>
  <p:sldIdLst>
    <p:sldId id="274" r:id="rId2"/>
    <p:sldId id="271" r:id="rId3"/>
    <p:sldId id="329" r:id="rId4"/>
    <p:sldId id="278" r:id="rId5"/>
    <p:sldId id="279" r:id="rId6"/>
    <p:sldId id="338" r:id="rId7"/>
    <p:sldId id="281" r:id="rId8"/>
    <p:sldId id="292" r:id="rId9"/>
    <p:sldId id="331" r:id="rId10"/>
    <p:sldId id="332" r:id="rId11"/>
    <p:sldId id="330" r:id="rId12"/>
    <p:sldId id="293" r:id="rId13"/>
    <p:sldId id="294" r:id="rId14"/>
    <p:sldId id="295" r:id="rId15"/>
    <p:sldId id="276" r:id="rId16"/>
    <p:sldId id="282" r:id="rId17"/>
    <p:sldId id="283" r:id="rId18"/>
    <p:sldId id="284" r:id="rId19"/>
    <p:sldId id="285" r:id="rId20"/>
    <p:sldId id="333" r:id="rId21"/>
    <p:sldId id="287" r:id="rId22"/>
    <p:sldId id="280" r:id="rId23"/>
    <p:sldId id="288" r:id="rId24"/>
    <p:sldId id="337" r:id="rId25"/>
    <p:sldId id="289" r:id="rId26"/>
    <p:sldId id="290" r:id="rId27"/>
    <p:sldId id="291" r:id="rId28"/>
    <p:sldId id="304" r:id="rId29"/>
    <p:sldId id="305" r:id="rId30"/>
    <p:sldId id="306" r:id="rId31"/>
    <p:sldId id="307" r:id="rId32"/>
    <p:sldId id="309" r:id="rId33"/>
    <p:sldId id="310" r:id="rId34"/>
    <p:sldId id="308" r:id="rId35"/>
    <p:sldId id="311" r:id="rId36"/>
    <p:sldId id="312" r:id="rId37"/>
    <p:sldId id="314" r:id="rId38"/>
    <p:sldId id="313" r:id="rId39"/>
    <p:sldId id="315" r:id="rId40"/>
    <p:sldId id="322" r:id="rId41"/>
    <p:sldId id="323" r:id="rId42"/>
    <p:sldId id="324" r:id="rId43"/>
    <p:sldId id="325" r:id="rId44"/>
    <p:sldId id="326" r:id="rId45"/>
    <p:sldId id="327" r:id="rId46"/>
    <p:sldId id="335" r:id="rId47"/>
    <p:sldId id="277" r:id="rId48"/>
    <p:sldId id="316" r:id="rId49"/>
    <p:sldId id="317" r:id="rId50"/>
    <p:sldId id="318" r:id="rId51"/>
    <p:sldId id="319" r:id="rId52"/>
    <p:sldId id="320" r:id="rId53"/>
    <p:sldId id="321" r:id="rId54"/>
    <p:sldId id="296" r:id="rId55"/>
    <p:sldId id="297" r:id="rId56"/>
    <p:sldId id="334" r:id="rId57"/>
    <p:sldId id="298" r:id="rId58"/>
    <p:sldId id="299" r:id="rId59"/>
    <p:sldId id="301" r:id="rId60"/>
    <p:sldId id="302" r:id="rId61"/>
    <p:sldId id="303" r:id="rId62"/>
  </p:sldIdLst>
  <p:sldSz cx="12188825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CD9E382-F3AD-49B0-A8BE-C4010A8C2070}">
          <p14:sldIdLst>
            <p14:sldId id="274"/>
            <p14:sldId id="271"/>
            <p14:sldId id="329"/>
            <p14:sldId id="278"/>
            <p14:sldId id="279"/>
            <p14:sldId id="338"/>
          </p14:sldIdLst>
        </p14:section>
        <p14:section name="JavaScript Puzzler - Maximus the Confused!" id="{1836FCFA-EAA6-438C-B0E7-707CA1515C30}">
          <p14:sldIdLst>
            <p14:sldId id="281"/>
            <p14:sldId id="292"/>
            <p14:sldId id="331"/>
            <p14:sldId id="332"/>
            <p14:sldId id="330"/>
            <p14:sldId id="293"/>
            <p14:sldId id="294"/>
            <p14:sldId id="295"/>
          </p14:sldIdLst>
        </p14:section>
        <p14:section name="JavaScript Puzzler - Block Party!" id="{0FC9A8F9-6CEA-4A20-AFC1-496FC2CF14B6}">
          <p14:sldIdLst>
            <p14:sldId id="276"/>
            <p14:sldId id="282"/>
            <p14:sldId id="283"/>
            <p14:sldId id="284"/>
            <p14:sldId id="285"/>
            <p14:sldId id="333"/>
            <p14:sldId id="287"/>
          </p14:sldIdLst>
        </p14:section>
        <p14:section name="JavaScript Puzzler - Let's Print Some ZIP-Codes!" id="{E0EDCEB7-D428-462D-8C2B-F2554FF7D88C}">
          <p14:sldIdLst>
            <p14:sldId id="280"/>
            <p14:sldId id="288"/>
            <p14:sldId id="337"/>
            <p14:sldId id="289"/>
            <p14:sldId id="290"/>
            <p14:sldId id="291"/>
          </p14:sldIdLst>
        </p14:section>
        <p14:section name="JavaScript Puzzler - Loopty Loop!" id="{EA473FA4-A21C-484B-8D12-D5D52342ACE0}">
          <p14:sldIdLst>
            <p14:sldId id="304"/>
            <p14:sldId id="305"/>
            <p14:sldId id="306"/>
            <p14:sldId id="307"/>
            <p14:sldId id="309"/>
            <p14:sldId id="310"/>
            <p14:sldId id="308"/>
          </p14:sldIdLst>
        </p14:section>
        <p14:section name="JavaScript Puzzler - Why Are We Bankrupt?!" id="{41E8AF12-61B2-4121-8198-380173B66AF1}">
          <p14:sldIdLst>
            <p14:sldId id="311"/>
            <p14:sldId id="312"/>
            <p14:sldId id="314"/>
            <p14:sldId id="313"/>
            <p14:sldId id="315"/>
          </p14:sldIdLst>
        </p14:section>
        <p14:section name="JavaScript Puzzler - A Case of Mistaken Identity!" id="{6F3B74E5-0359-4491-B582-3B3A7345B2E2}">
          <p14:sldIdLst>
            <p14:sldId id="322"/>
            <p14:sldId id="323"/>
            <p14:sldId id="324"/>
            <p14:sldId id="325"/>
            <p14:sldId id="326"/>
          </p14:sldIdLst>
        </p14:section>
        <p14:section name="Closing" id="{BDE77D4D-279E-4B99-819C-56605993C0B1}">
          <p14:sldIdLst>
            <p14:sldId id="327"/>
            <p14:sldId id="335"/>
            <p14:sldId id="277"/>
          </p14:sldIdLst>
        </p14:section>
        <p14:section name="JavaScript Puzzler - That's Odd!" id="{97BB8721-415D-4D0C-8F2F-739E22B90DCD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JavaScript Puzzler - Say What?!" id="{8A634922-66DF-4829-9E92-E0760ECB4BBC}">
          <p14:sldIdLst>
            <p14:sldId id="296"/>
            <p14:sldId id="297"/>
            <p14:sldId id="334"/>
            <p14:sldId id="298"/>
            <p14:sldId id="299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66CC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94135" autoAdjust="0"/>
  </p:normalViewPr>
  <p:slideViewPr>
    <p:cSldViewPr snapToGrid="0" snapToObjects="1">
      <p:cViewPr varScale="1">
        <p:scale>
          <a:sx n="122" d="100"/>
          <a:sy n="122" d="100"/>
        </p:scale>
        <p:origin x="90" y="90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-46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6"/>
          <a:stretch/>
        </p:blipFill>
        <p:spPr>
          <a:xfrm>
            <a:off x="-1" y="0"/>
            <a:ext cx="12188826" cy="6858001"/>
          </a:xfrm>
          <a:prstGeom prst="rect">
            <a:avLst/>
          </a:prstGeom>
        </p:spPr>
      </p:pic>
      <p:pic>
        <p:nvPicPr>
          <p:cNvPr id="10" name="Picture 9" descr="Adobe_logo_tag_top_7-8in_p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52" y="0"/>
            <a:ext cx="470911" cy="789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4EF78C-0077-4668-88B9-243DFB96141B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9" y="4043049"/>
            <a:ext cx="6009231" cy="3683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7" y="2559734"/>
            <a:ext cx="7755894" cy="296663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296988"/>
            <a:ext cx="12188825" cy="11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5"/>
          <a:stretch/>
        </p:blipFill>
        <p:spPr>
          <a:xfrm>
            <a:off x="11475" y="1"/>
            <a:ext cx="12188826" cy="7794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1" b="43736"/>
          <a:stretch/>
        </p:blipFill>
        <p:spPr>
          <a:xfrm>
            <a:off x="11476" y="6442076"/>
            <a:ext cx="12188826" cy="415925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Adobe Clean" pitchFamily="-111" charset="0"/>
              </a:rPr>
              <a:t>© 2013 Adobe Systems Incorporated.  All Rights Reserved.  Adobe Confidential.</a:t>
            </a:r>
            <a:endParaRPr lang="en-US" sz="700" dirty="0">
              <a:solidFill>
                <a:schemeClr val="tx1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10" name="Group 19"/>
          <p:cNvGrpSpPr/>
          <p:nvPr userDrawn="1"/>
        </p:nvGrpSpPr>
        <p:grpSpPr>
          <a:xfrm>
            <a:off x="11708890" y="6531903"/>
            <a:ext cx="194813" cy="244852"/>
            <a:chOff x="8786300" y="6528874"/>
            <a:chExt cx="204225" cy="256615"/>
          </a:xfrm>
          <a:solidFill>
            <a:schemeClr val="tx1"/>
          </a:solidFill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parseIn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parseIn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cma262-5.com/ELS5_HTML.htm#Section_8.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9957-01/806-3568/ncg_goldber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Category:OWASP_Enterprise_Security_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Puzzlers: Puzzles to Make You Think (and </a:t>
            </a:r>
            <a:r>
              <a:rPr lang="en-US" dirty="0" smtClean="0"/>
              <a:t>write fewer bugs)</a:t>
            </a:r>
            <a:endParaRPr lang="en-US" dirty="0"/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3165"/>
          </a:xfrm>
        </p:spPr>
        <p:txBody>
          <a:bodyPr/>
          <a:lstStyle/>
          <a:p>
            <a:r>
              <a:rPr lang="en-US" dirty="0" smtClean="0"/>
              <a:t>Charles Bihis  |  Computer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According to the MDN (Mozilla Developer Network), the binary “+” operator has a precedence of 6 while the conditional “?” operator has a precedence of 15.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Note</a:t>
            </a:r>
            <a:r>
              <a:rPr lang="en-US" dirty="0" smtClean="0"/>
              <a:t>: This is below MOST commonly used operators (i.e. “*”, “/”, “%”, “&lt;“, “&gt;&gt;” “!=”, “===“,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70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aware of order-of-operations!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Be explicit and place parenthesis accordingly to ensure correct and predictable order of execution.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63740" y="990600"/>
            <a:ext cx="482036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919" y="1226909"/>
            <a:ext cx="39395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does this print?</a:t>
            </a:r>
          </a:p>
          <a:p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World!”</a:t>
            </a:r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“Goodbye, Mr. Bond.”</a:t>
            </a:r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</a:t>
            </a:r>
            <a:r>
              <a:rPr lang="en-US" sz="2000" b="1" dirty="0"/>
              <a:t>”</a:t>
            </a:r>
            <a:endParaRPr lang="en-US" sz="2000" b="1" dirty="0" smtClean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“Hello, undefined”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Error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It varies</a:t>
            </a:r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None of the above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898619" y="2276034"/>
            <a:ext cx="3394612" cy="7563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block scope!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“Hoisting”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467" y="1481667"/>
            <a:ext cx="6773333" cy="1879600"/>
            <a:chOff x="2167467" y="1481667"/>
            <a:chExt cx="6773333" cy="1879600"/>
          </a:xfrm>
        </p:grpSpPr>
        <p:sp>
          <p:nvSpPr>
            <p:cNvPr id="6" name="Rectangle 5"/>
            <p:cNvSpPr/>
            <p:nvPr/>
          </p:nvSpPr>
          <p:spPr>
            <a:xfrm>
              <a:off x="2167467" y="1481667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1642533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1245" y="2865172"/>
            <a:ext cx="410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67467" y="4292600"/>
            <a:ext cx="6773333" cy="1879600"/>
            <a:chOff x="2167467" y="4292600"/>
            <a:chExt cx="6773333" cy="1879600"/>
          </a:xfrm>
        </p:grpSpPr>
        <p:sp>
          <p:nvSpPr>
            <p:cNvPr id="11" name="Rectangle 10"/>
            <p:cNvSpPr/>
            <p:nvPr/>
          </p:nvSpPr>
          <p:spPr>
            <a:xfrm>
              <a:off x="2167467" y="4292600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4453466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73431" y="4461933"/>
            <a:ext cx="48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 too!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block scope!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“Hoisting”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467" y="1481667"/>
            <a:ext cx="6773333" cy="1879600"/>
            <a:chOff x="2167467" y="1481667"/>
            <a:chExt cx="6773333" cy="1879600"/>
          </a:xfrm>
        </p:grpSpPr>
        <p:sp>
          <p:nvSpPr>
            <p:cNvPr id="6" name="Rectangle 5"/>
            <p:cNvSpPr/>
            <p:nvPr/>
          </p:nvSpPr>
          <p:spPr>
            <a:xfrm>
              <a:off x="2167467" y="1481667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1642533"/>
              <a:ext cx="65193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1245" y="2865172"/>
            <a:ext cx="410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exists here!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67467" y="4275662"/>
            <a:ext cx="6773333" cy="1938992"/>
            <a:chOff x="2167467" y="4275662"/>
            <a:chExt cx="6773333" cy="1938992"/>
          </a:xfrm>
        </p:grpSpPr>
        <p:sp>
          <p:nvSpPr>
            <p:cNvPr id="11" name="Rectangle 10"/>
            <p:cNvSpPr/>
            <p:nvPr/>
          </p:nvSpPr>
          <p:spPr>
            <a:xfrm>
              <a:off x="2167467" y="4292600"/>
              <a:ext cx="6773333" cy="187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4275662"/>
              <a:ext cx="65193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Note: "</a:t>
              </a:r>
              <a:r>
                <a:rPr lang="en-US" sz="20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exists here too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MAX;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 something</a:t>
              </a:r>
            </a:p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"name" defined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"shadow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94400" y="2438400"/>
            <a:ext cx="5681134" cy="1839443"/>
            <a:chOff x="5994400" y="2438400"/>
            <a:chExt cx="5681134" cy="1839443"/>
          </a:xfrm>
        </p:grpSpPr>
        <p:sp>
          <p:nvSpPr>
            <p:cNvPr id="5" name="TextBox 4"/>
            <p:cNvSpPr txBox="1"/>
            <p:nvPr/>
          </p:nvSpPr>
          <p:spPr>
            <a:xfrm>
              <a:off x="5994400" y="2438400"/>
              <a:ext cx="568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declaration hoisted here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4400" y="3877733"/>
              <a:ext cx="568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assignment remains here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b="1" dirty="0" smtClean="0"/>
          </a:p>
          <a:p>
            <a:r>
              <a:rPr lang="en-US" sz="3500" b="1" dirty="0" smtClean="0"/>
              <a:t>Charles Bihis</a:t>
            </a:r>
          </a:p>
          <a:p>
            <a:pPr lvl="1"/>
            <a:r>
              <a:rPr lang="en-US" sz="2500" dirty="0" smtClean="0"/>
              <a:t>Computer Scientist</a:t>
            </a:r>
          </a:p>
          <a:p>
            <a:pPr lvl="1"/>
            <a:r>
              <a:rPr lang="en-US" sz="2500" dirty="0" smtClean="0"/>
              <a:t>Adobe Identity Team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Blog: blogs.adobe.com/</a:t>
            </a:r>
            <a:r>
              <a:rPr lang="en-US" sz="2500" dirty="0" err="1" smtClean="0"/>
              <a:t>charles</a:t>
            </a:r>
            <a:endParaRPr lang="en-US" sz="2500" dirty="0" smtClean="0"/>
          </a:p>
          <a:p>
            <a:pPr lvl="1"/>
            <a:r>
              <a:rPr lang="en-US" sz="2500" dirty="0" smtClean="0"/>
              <a:t>Twitter: @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r>
              <a:rPr lang="en-US" sz="2500" dirty="0" err="1" smtClean="0"/>
              <a:t>GitHub</a:t>
            </a:r>
            <a:r>
              <a:rPr lang="en-US" sz="2500" dirty="0" smtClean="0"/>
              <a:t>: github.com/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685800"/>
            <a:ext cx="5607368" cy="53830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Block Party…FIXED!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"Mr. Bond."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if "name" defined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===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"Goodbye, 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There is no block-level scoping in JavaScript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Declare ALL of your variables at the top of your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43446" y="990600"/>
            <a:ext cx="4240659" cy="5181600"/>
            <a:chOff x="7643446" y="990600"/>
            <a:chExt cx="4240659" cy="5181600"/>
          </a:xfrm>
        </p:grpSpPr>
        <p:grpSp>
          <p:nvGrpSpPr>
            <p:cNvPr id="3" name="Group 2"/>
            <p:cNvGrpSpPr/>
            <p:nvPr/>
          </p:nvGrpSpPr>
          <p:grpSpPr>
            <a:xfrm>
              <a:off x="7643446" y="990600"/>
              <a:ext cx="4240659" cy="5181600"/>
              <a:chOff x="7954178" y="990600"/>
              <a:chExt cx="3929927" cy="5181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954178" y="990600"/>
                <a:ext cx="3929927" cy="518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519110" y="1180743"/>
                <a:ext cx="295661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/>
                  <a:t>What does this print?</a:t>
                </a:r>
              </a:p>
              <a:p>
                <a:endParaRPr lang="en-US" sz="1700" b="1" dirty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93021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19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20341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32959</a:t>
                </a:r>
                <a:endParaRPr lang="en-US" sz="1700" b="1" dirty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93021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2392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20341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8163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32959</a:t>
                </a:r>
                <a:endParaRPr lang="en-US" sz="1700" b="1" dirty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93021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20341</a:t>
                </a:r>
                <a:br>
                  <a:rPr lang="en-US" sz="1700" b="1" dirty="0" smtClean="0"/>
                </a:br>
                <a:r>
                  <a:rPr lang="en-US" sz="1700" b="1" dirty="0" smtClean="0"/>
                  <a:t>32959</a:t>
                </a:r>
                <a:endParaRPr lang="en-US" sz="1700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763775" y="1177455"/>
              <a:ext cx="1980271" cy="401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700" b="1" dirty="0" smtClean="0"/>
            </a:p>
            <a:p>
              <a:endParaRPr lang="en-US" sz="1700" b="1" dirty="0"/>
            </a:p>
            <a:p>
              <a:pPr marL="342900" indent="-342900">
                <a:buFont typeface="+mj-lt"/>
                <a:buAutoNum type="alphaLcParenR" startAt="4"/>
              </a:pPr>
              <a:r>
                <a:rPr lang="en-US" sz="1700" b="1" dirty="0" smtClean="0"/>
                <a:t>Error</a:t>
              </a:r>
            </a:p>
            <a:p>
              <a:pPr marL="342900" indent="-342900">
                <a:buAutoNum type="alphaLcParenR" startAt="4"/>
              </a:pP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r>
                <a:rPr lang="en-US" sz="1700" b="1" dirty="0" smtClean="0"/>
                <a:t>It varies</a:t>
              </a:r>
            </a:p>
            <a:p>
              <a:pPr marL="342900" indent="-342900">
                <a:buAutoNum type="alphaLcParenR" startAt="4"/>
              </a:pP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r>
                <a:rPr lang="en-US" sz="1700" b="1" dirty="0" smtClean="0"/>
                <a:t>None of the above</a:t>
              </a:r>
              <a:endParaRPr lang="en-US" sz="17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623716" y="2902853"/>
            <a:ext cx="1573249" cy="57689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72635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5830" y="1628663"/>
            <a:ext cx="3257945" cy="1204366"/>
            <a:chOff x="6505830" y="1628663"/>
            <a:chExt cx="3257945" cy="1204366"/>
          </a:xfrm>
        </p:grpSpPr>
        <p:sp>
          <p:nvSpPr>
            <p:cNvPr id="10" name="TextBox 9"/>
            <p:cNvSpPr txBox="1"/>
            <p:nvPr/>
          </p:nvSpPr>
          <p:spPr>
            <a:xfrm>
              <a:off x="6505830" y="2360142"/>
              <a:ext cx="16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Firefox  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112986" y="1628663"/>
              <a:ext cx="1650789" cy="12043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5416" y="2902852"/>
            <a:ext cx="3033161" cy="1536285"/>
            <a:chOff x="6711253" y="1610625"/>
            <a:chExt cx="3033161" cy="1536285"/>
          </a:xfrm>
        </p:grpSpPr>
        <p:sp>
          <p:nvSpPr>
            <p:cNvPr id="14" name="TextBox 13"/>
            <p:cNvSpPr txBox="1"/>
            <p:nvPr/>
          </p:nvSpPr>
          <p:spPr>
            <a:xfrm>
              <a:off x="6711253" y="1994199"/>
              <a:ext cx="160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Chrome  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15680" y="1610625"/>
              <a:ext cx="1628734" cy="1536285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64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omit the optional “radix” parameter, the following behavior takes place:</a:t>
            </a:r>
            <a:endParaRPr lang="en-US" dirty="0"/>
          </a:p>
          <a:p>
            <a:pPr lvl="2"/>
            <a:r>
              <a:rPr lang="en-US" dirty="0" smtClean="0"/>
              <a:t>If the input string begins with “0x” or “0X”, radix of 16 is used (i.e. hexadecimal)</a:t>
            </a:r>
          </a:p>
          <a:p>
            <a:pPr lvl="2"/>
            <a:r>
              <a:rPr lang="en-US" dirty="0" smtClean="0"/>
              <a:t>If the input string begins with “0”, radix 8 is used (i.e. octal) OR radix 10 is used (i.e. decimal)</a:t>
            </a:r>
          </a:p>
          <a:p>
            <a:pPr lvl="2"/>
            <a:r>
              <a:rPr lang="en-US" dirty="0" smtClean="0"/>
              <a:t>If the input string begins with any other values, radix 10 is used (i.e. decimal)</a:t>
            </a:r>
          </a:p>
          <a:p>
            <a:pPr lvl="2"/>
            <a:endParaRPr lang="en-US" dirty="0"/>
          </a:p>
          <a:p>
            <a:r>
              <a:rPr lang="en-US" dirty="0" smtClean="0"/>
              <a:t>Particularly when dealing with string values with leading 0’s, Mozilla had this to say…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36092" y="1758965"/>
            <a:ext cx="9716639" cy="448121"/>
            <a:chOff x="2167467" y="1481667"/>
            <a:chExt cx="6773333" cy="448121"/>
          </a:xfrm>
        </p:grpSpPr>
        <p:sp>
          <p:nvSpPr>
            <p:cNvPr id="8" name="Rectangle 7"/>
            <p:cNvSpPr/>
            <p:nvPr/>
          </p:nvSpPr>
          <p:spPr>
            <a:xfrm>
              <a:off x="2167467" y="1481667"/>
              <a:ext cx="6773333" cy="4481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1" y="1529678"/>
              <a:ext cx="665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b="1" dirty="0" err="1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(string, radix);   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"radix" is optional</a:t>
              </a:r>
              <a:endPara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6092" y="5090905"/>
            <a:ext cx="9716639" cy="755897"/>
            <a:chOff x="2167467" y="1481667"/>
            <a:chExt cx="6773333" cy="755897"/>
          </a:xfrm>
        </p:grpSpPr>
        <p:sp>
          <p:nvSpPr>
            <p:cNvPr id="12" name="Rectangle 11"/>
            <p:cNvSpPr/>
            <p:nvPr/>
          </p:nvSpPr>
          <p:spPr>
            <a:xfrm>
              <a:off x="2167467" y="1481667"/>
              <a:ext cx="6773333" cy="755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1" y="1529678"/>
              <a:ext cx="6654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Exactly which radix is chosen is implementation-dependent.  For this reason </a:t>
              </a:r>
              <a:r>
                <a:rPr lang="en-US" sz="2000" b="1" i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ALWAYS SPECIFY A RADIX WHEN USING </a:t>
              </a:r>
              <a:r>
                <a:rPr lang="en-US" sz="2000" b="1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*Reference: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developer.mozilla.org/en-US/docs/JavaScript/Reference/Global_Objects/parseInt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38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important note about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API…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closer look…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4319" y="3879542"/>
            <a:ext cx="10660183" cy="2093853"/>
            <a:chOff x="461109" y="2255949"/>
            <a:chExt cx="10660183" cy="1953847"/>
          </a:xfrm>
        </p:grpSpPr>
        <p:sp>
          <p:nvSpPr>
            <p:cNvPr id="6" name="Rectangle 5"/>
            <p:cNvSpPr/>
            <p:nvPr/>
          </p:nvSpPr>
          <p:spPr>
            <a:xfrm>
              <a:off x="461109" y="2255949"/>
              <a:ext cx="10660183" cy="1953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27" y="2362432"/>
              <a:ext cx="10444265" cy="180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behaviour in Firefox v20.0</a:t>
              </a:r>
              <a:endParaRPr lang="it-IT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"93021"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93021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02392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+ 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it-IT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20341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20341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it-IT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displays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08163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	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32959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32959	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it-IT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*Reference: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developer.mozilla.org/en-US/docs/JavaScript/Reference/Global_Objects/parseInt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36090" y="1620874"/>
            <a:ext cx="9994618" cy="1371450"/>
            <a:chOff x="1236090" y="1620874"/>
            <a:chExt cx="9994618" cy="1371450"/>
          </a:xfrm>
        </p:grpSpPr>
        <p:sp>
          <p:nvSpPr>
            <p:cNvPr id="11" name="Rectangle 10"/>
            <p:cNvSpPr/>
            <p:nvPr/>
          </p:nvSpPr>
          <p:spPr>
            <a:xfrm>
              <a:off x="1236090" y="1620874"/>
              <a:ext cx="9994618" cy="11066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10997" y="1668885"/>
              <a:ext cx="98197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000" b="1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parseInt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encounters a character that is not a numeral in the specified radix, it ignores it and all succeeding characters and returns the integer value parsed up to that point.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72635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 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Let’s Print Some ZIP Codes…FIXED!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794672"/>
            <a:ext cx="1172628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 of 5 valid zip-codes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"93021"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"02392"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"20341"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"08163"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"32959"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let's do something with each zip-code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now, display them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zipCodes.length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sanity check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&amp;&amp; 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radix value added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	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here too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FBB0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			</a:t>
            </a: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and here too</a:t>
            </a: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1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 smtClean="0"/>
              <a:t>takes an optional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lang="en-US" sz="3000" dirty="0" smtClean="0"/>
              <a:t> parameter.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Omitting this optional parameter will cause unpredictable behavior across browsers.</a:t>
            </a:r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Be explicit and ALWAYS include the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lang="en-US" sz="3000" dirty="0" smtClean="0"/>
              <a:t> parameter.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57246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= END - 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6186" y="2342433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Math.pow(2, 53)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86419" y="1470806"/>
            <a:ext cx="3352174" cy="4280042"/>
            <a:chOff x="8286419" y="1470806"/>
            <a:chExt cx="3352174" cy="4280042"/>
          </a:xfrm>
        </p:grpSpPr>
        <p:grpSp>
          <p:nvGrpSpPr>
            <p:cNvPr id="3" name="Group 2"/>
            <p:cNvGrpSpPr/>
            <p:nvPr/>
          </p:nvGrpSpPr>
          <p:grpSpPr>
            <a:xfrm>
              <a:off x="8286419" y="1470806"/>
              <a:ext cx="3250553" cy="4280042"/>
              <a:chOff x="7954178" y="990600"/>
              <a:chExt cx="3929927" cy="51816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954178" y="990600"/>
                <a:ext cx="3929927" cy="518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384082" y="1951746"/>
                <a:ext cx="3146968" cy="327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b="1" dirty="0" smtClean="0"/>
                  <a:t>What does this print?</a:t>
                </a:r>
              </a:p>
              <a:p>
                <a:endParaRPr lang="en-US" sz="1700" b="1" dirty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0</a:t>
                </a:r>
                <a:endParaRPr lang="en-US" sz="1700" b="1" dirty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100</a:t>
                </a:r>
                <a:endParaRPr lang="en-US" sz="1700" b="1" dirty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endParaRPr lang="en-US" sz="1700" b="1" dirty="0" smtClean="0"/>
              </a:p>
              <a:p>
                <a:pPr marL="342900" indent="-342900">
                  <a:buAutoNum type="alphaLcParenR"/>
                </a:pPr>
                <a:r>
                  <a:rPr lang="en-US" sz="1700" b="1" dirty="0" smtClean="0"/>
                  <a:t>101</a:t>
                </a:r>
                <a:endParaRPr lang="en-US" sz="1700" b="1" dirty="0"/>
              </a:p>
              <a:p>
                <a:endParaRPr lang="en-US" sz="1700" b="1" dirty="0" smtClean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807479" y="2264720"/>
              <a:ext cx="1831114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700" b="1" dirty="0" smtClean="0"/>
            </a:p>
            <a:p>
              <a:endParaRPr lang="en-US" sz="1700" b="1" dirty="0"/>
            </a:p>
            <a:p>
              <a:pPr marL="342900" indent="-342900">
                <a:buFont typeface="+mj-lt"/>
                <a:buAutoNum type="alphaLcParenR" startAt="4"/>
              </a:pPr>
              <a:r>
                <a:rPr lang="en-US" sz="1700" b="1" dirty="0" smtClean="0"/>
                <a:t>Error</a:t>
              </a: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r>
                <a:rPr lang="en-US" sz="1700" b="1" dirty="0" smtClean="0"/>
                <a:t>It varies</a:t>
              </a:r>
              <a:endParaRPr lang="en-US" sz="1700" b="1" dirty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endParaRPr lang="en-US" sz="1700" b="1" dirty="0" smtClean="0"/>
            </a:p>
            <a:p>
              <a:pPr marL="342900" indent="-342900">
                <a:buAutoNum type="alphaLcParenR" startAt="4"/>
              </a:pPr>
              <a:r>
                <a:rPr lang="en-US" sz="1700" b="1" dirty="0" smtClean="0"/>
                <a:t>None of the above</a:t>
              </a:r>
              <a:endParaRPr lang="en-US" sz="17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77541" y="4275690"/>
            <a:ext cx="3378807" cy="1146695"/>
            <a:chOff x="11366033" y="4521602"/>
            <a:chExt cx="3378807" cy="1146695"/>
          </a:xfrm>
        </p:grpSpPr>
        <p:sp>
          <p:nvSpPr>
            <p:cNvPr id="9" name="Oval 8"/>
            <p:cNvSpPr/>
            <p:nvPr/>
          </p:nvSpPr>
          <p:spPr>
            <a:xfrm>
              <a:off x="12576557" y="4521602"/>
              <a:ext cx="2168283" cy="66195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66033" y="5298965"/>
              <a:ext cx="332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enters infinite loop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27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9007199254740992 is a special number.  Particularly, it is 2^53.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Why is this special?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we need to know something about how JavaScript represents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6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577564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we going to talk about?</a:t>
            </a:r>
          </a:p>
          <a:p>
            <a:pPr lvl="1"/>
            <a:r>
              <a:rPr lang="en-US" dirty="0" smtClean="0"/>
              <a:t>Puzzlers!</a:t>
            </a:r>
          </a:p>
          <a:p>
            <a:pPr lvl="2"/>
            <a:r>
              <a:rPr lang="en-US" dirty="0" smtClean="0"/>
              <a:t>Maximus the Confused!</a:t>
            </a:r>
          </a:p>
          <a:p>
            <a:pPr lvl="2"/>
            <a:r>
              <a:rPr lang="en-US" dirty="0" smtClean="0"/>
              <a:t>Block Party!</a:t>
            </a:r>
          </a:p>
          <a:p>
            <a:pPr lvl="2"/>
            <a:r>
              <a:rPr lang="en-US" dirty="0" smtClean="0"/>
              <a:t>Let’s Print Some ZIP-Codes!</a:t>
            </a:r>
          </a:p>
          <a:p>
            <a:pPr lvl="2"/>
            <a:r>
              <a:rPr lang="en-US" dirty="0" err="1" smtClean="0"/>
              <a:t>Loopty</a:t>
            </a:r>
            <a:r>
              <a:rPr lang="en-US" dirty="0" smtClean="0"/>
              <a:t> Loop!</a:t>
            </a:r>
          </a:p>
          <a:p>
            <a:pPr lvl="2"/>
            <a:r>
              <a:rPr lang="en-US" dirty="0" smtClean="0"/>
              <a:t>Why Are We Bankrupt?!</a:t>
            </a:r>
          </a:p>
          <a:p>
            <a:pPr lvl="2"/>
            <a:r>
              <a:rPr lang="en-US" dirty="0" smtClean="0"/>
              <a:t>A Case of Mistaken Identity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deal with only pure JavaScript</a:t>
            </a:r>
          </a:p>
          <a:p>
            <a:pPr lvl="2"/>
            <a:r>
              <a:rPr lang="en-US" dirty="0" smtClean="0"/>
              <a:t>(i.e. no libraries!)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2280" y="990600"/>
            <a:ext cx="5775648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are we NOT going to talk about?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 party libraries or frameworks</a:t>
            </a:r>
          </a:p>
          <a:p>
            <a:pPr lvl="2"/>
            <a:r>
              <a:rPr lang="en-US" dirty="0" smtClean="0"/>
              <a:t>e.g. jQuery, Node.js, etc.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0151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numbers abide by the IEEE Standard for Floating-Point Arithmetic (IEEE 754).</a:t>
            </a:r>
          </a:p>
          <a:p>
            <a:endParaRPr lang="en-US" dirty="0" smtClean="0"/>
          </a:p>
          <a:p>
            <a:r>
              <a:rPr lang="en-US" dirty="0" smtClean="0"/>
              <a:t>As such, all numbers in JavaScript are represented by double-precision 64-bit floating point values…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binary…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56805" y="2331814"/>
            <a:ext cx="4229761" cy="1733561"/>
            <a:chOff x="3656805" y="2331814"/>
            <a:chExt cx="4229761" cy="1733561"/>
          </a:xfrm>
        </p:grpSpPr>
        <p:grpSp>
          <p:nvGrpSpPr>
            <p:cNvPr id="10" name="Group 9"/>
            <p:cNvGrpSpPr/>
            <p:nvPr/>
          </p:nvGrpSpPr>
          <p:grpSpPr>
            <a:xfrm>
              <a:off x="3656805" y="2914189"/>
              <a:ext cx="4124855" cy="527166"/>
              <a:chOff x="2817811" y="2931123"/>
              <a:chExt cx="4124855" cy="5271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811" y="2981235"/>
                <a:ext cx="41248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1.2345 = 12345  10</a:t>
                </a:r>
                <a:endParaRPr lang="en-US" sz="2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67888" y="2964301"/>
                <a:ext cx="44185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endParaRPr lang="en-US" sz="2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44427" y="2931123"/>
                <a:ext cx="4418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-4</a:t>
                </a: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 rot="5400000">
              <a:off x="5766853" y="3059906"/>
              <a:ext cx="313266" cy="93292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7022361" y="2552926"/>
              <a:ext cx="271621" cy="551129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2780" y="3696043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mantissa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4546" y="2331814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exponent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44556" y="4650191"/>
            <a:ext cx="6284138" cy="1605074"/>
            <a:chOff x="3144556" y="4650191"/>
            <a:chExt cx="6284138" cy="1605074"/>
          </a:xfrm>
        </p:grpSpPr>
        <p:sp>
          <p:nvSpPr>
            <p:cNvPr id="25" name="TextBox 24"/>
            <p:cNvSpPr txBox="1"/>
            <p:nvPr/>
          </p:nvSpPr>
          <p:spPr>
            <a:xfrm>
              <a:off x="3352263" y="4972528"/>
              <a:ext cx="364603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11600" y="4972528"/>
              <a:ext cx="1735667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11...111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2001" y="4974184"/>
              <a:ext cx="3429000" cy="4770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11111111111...111</a:t>
              </a:r>
              <a:endParaRPr lang="en-US" sz="2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39036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63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52318" y="4650191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62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57811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53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4308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52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86838" y="4651019"/>
              <a:ext cx="4418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4645020" y="4845247"/>
              <a:ext cx="313266" cy="1691227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4564" y="5885933"/>
              <a:ext cx="130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exponent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7419442" y="3995934"/>
              <a:ext cx="313266" cy="3389852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43990" y="5885933"/>
              <a:ext cx="1352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mantissa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4556" y="5874835"/>
              <a:ext cx="735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ight Brace 37"/>
            <p:cNvSpPr/>
            <p:nvPr/>
          </p:nvSpPr>
          <p:spPr>
            <a:xfrm rot="5400000">
              <a:off x="3377931" y="5508559"/>
              <a:ext cx="313266" cy="364603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6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2^53 is </a:t>
            </a:r>
            <a:r>
              <a:rPr lang="en-US" dirty="0"/>
              <a:t>the largest </a:t>
            </a:r>
            <a:r>
              <a:rPr lang="en-US" i="1" dirty="0"/>
              <a:t>exact</a:t>
            </a:r>
            <a:r>
              <a:rPr lang="en-US" dirty="0"/>
              <a:t> integral value that can be represented </a:t>
            </a:r>
            <a:r>
              <a:rPr lang="en-US" dirty="0" smtClean="0"/>
              <a:t>in JavaScript!</a:t>
            </a:r>
          </a:p>
          <a:p>
            <a:endParaRPr lang="en-US" dirty="0"/>
          </a:p>
          <a:p>
            <a:r>
              <a:rPr lang="en-US" dirty="0" smtClean="0"/>
              <a:t>From the ECMA specification…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ecma262-5.com/ELS5_HTML.htm#Section_8.5</a:t>
            </a:r>
            <a:endParaRPr lang="en-US" sz="1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969506" y="2402297"/>
            <a:ext cx="10227775" cy="1063674"/>
            <a:chOff x="2167467" y="1481667"/>
            <a:chExt cx="6773333" cy="1063674"/>
          </a:xfrm>
        </p:grpSpPr>
        <p:sp>
          <p:nvSpPr>
            <p:cNvPr id="41" name="Rectangle 40"/>
            <p:cNvSpPr/>
            <p:nvPr/>
          </p:nvSpPr>
          <p:spPr>
            <a:xfrm>
              <a:off x="2167467" y="1481667"/>
              <a:ext cx="6773333" cy="755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1" y="1529678"/>
              <a:ext cx="66547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Note that all the positive and negative integers whose magnitude is no greater than 2^53 are representable in the Number type.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6493" y="4290469"/>
            <a:ext cx="8813800" cy="1307881"/>
            <a:chOff x="1687512" y="4195452"/>
            <a:chExt cx="8813800" cy="1307881"/>
          </a:xfrm>
        </p:grpSpPr>
        <p:sp>
          <p:nvSpPr>
            <p:cNvPr id="44" name="Rectangle 43"/>
            <p:cNvSpPr/>
            <p:nvPr/>
          </p:nvSpPr>
          <p:spPr>
            <a:xfrm>
              <a:off x="1687512" y="4195452"/>
              <a:ext cx="8813800" cy="13078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1753" y="4356318"/>
              <a:ext cx="84832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numA = Math.</a:t>
              </a:r>
              <a:r>
                <a:rPr lang="pt-BR" sz="2000" b="1" dirty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pow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53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 = numA + </a:t>
              </a:r>
              <a:r>
                <a:rPr lang="pt-BR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(numA </a:t>
              </a:r>
              <a:r>
                <a:rPr lang="pt-BR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 numB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true!</a:t>
              </a:r>
              <a:endParaRPr lang="en-US" sz="2000" b="1" dirty="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2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da-DK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Math.pow(2, 53)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END -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9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</a:t>
            </a:r>
            <a:r>
              <a:rPr lang="en-US" dirty="0" err="1" smtClean="0"/>
              <a:t>Loopty</a:t>
            </a:r>
            <a:r>
              <a:rPr lang="en-US" dirty="0" smtClean="0"/>
              <a:t> Loop…FIXED!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57246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START; i &lt;= END;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da-DK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da-DK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0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aware of your number representations and number ranges!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There are </a:t>
            </a:r>
            <a:r>
              <a:rPr lang="en-US" sz="3000" i="1" dirty="0" smtClean="0"/>
              <a:t>REAL</a:t>
            </a:r>
            <a:r>
              <a:rPr lang="en-US" sz="3000" dirty="0" smtClean="0"/>
              <a:t> limitations imposed by your computer.  When dealing with large (or important) numbers, know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86419" y="1470806"/>
            <a:ext cx="3250553" cy="4280042"/>
            <a:chOff x="7954178" y="990600"/>
            <a:chExt cx="3929927" cy="5181600"/>
          </a:xfrm>
        </p:grpSpPr>
        <p:sp>
          <p:nvSpPr>
            <p:cNvPr id="5" name="Rounded Rectangle 4"/>
            <p:cNvSpPr/>
            <p:nvPr/>
          </p:nvSpPr>
          <p:spPr>
            <a:xfrm>
              <a:off x="7954178" y="990600"/>
              <a:ext cx="3929927" cy="518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52" y="1570383"/>
              <a:ext cx="3146968" cy="391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/>
                <a:t>0</a:t>
              </a:r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0.2</a:t>
              </a:r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0.20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None of the above</a:t>
              </a:r>
              <a:endParaRPr lang="en-US" sz="1700" b="1" dirty="0"/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51146" y="4697381"/>
            <a:ext cx="3326412" cy="946230"/>
            <a:chOff x="8351146" y="4697381"/>
            <a:chExt cx="3326412" cy="946230"/>
          </a:xfrm>
        </p:grpSpPr>
        <p:sp>
          <p:nvSpPr>
            <p:cNvPr id="9" name="Oval 8"/>
            <p:cNvSpPr/>
            <p:nvPr/>
          </p:nvSpPr>
          <p:spPr>
            <a:xfrm>
              <a:off x="8404085" y="4697381"/>
              <a:ext cx="2954075" cy="576898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1146" y="5274279"/>
              <a:ext cx="332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0.20000000000000007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246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learned </a:t>
            </a:r>
            <a:r>
              <a:rPr lang="en-US" smtClean="0"/>
              <a:t>from the </a:t>
            </a:r>
            <a:r>
              <a:rPr lang="en-US" dirty="0" smtClean="0"/>
              <a:t>previous Puzzler, all JavaScript numbers use the IEEE 754</a:t>
            </a:r>
            <a:r>
              <a:rPr lang="en-US" dirty="0"/>
              <a:t> </a:t>
            </a:r>
            <a:r>
              <a:rPr lang="en-US" dirty="0" smtClean="0"/>
              <a:t>floating-point arithmetic specification.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Because of this, values are not represented </a:t>
            </a:r>
            <a:r>
              <a:rPr lang="en-US" i="1" dirty="0" smtClean="0"/>
              <a:t>exactly</a:t>
            </a:r>
            <a:r>
              <a:rPr lang="en-US" dirty="0" smtClean="0"/>
              <a:t>, but rather as a fraction.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non-integer values simply CANNOT be expressed </a:t>
            </a:r>
            <a:r>
              <a:rPr lang="en-US" i="1" dirty="0" smtClean="0"/>
              <a:t>exactly</a:t>
            </a:r>
            <a:r>
              <a:rPr lang="en-US" dirty="0" smtClean="0"/>
              <a:t> in this way.  They must be approximated.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1891" y="4578337"/>
            <a:ext cx="9745041" cy="1492262"/>
            <a:chOff x="1221891" y="4468271"/>
            <a:chExt cx="9745041" cy="1492262"/>
          </a:xfrm>
        </p:grpSpPr>
        <p:sp>
          <p:nvSpPr>
            <p:cNvPr id="6" name="Rectangle 5"/>
            <p:cNvSpPr/>
            <p:nvPr/>
          </p:nvSpPr>
          <p:spPr>
            <a:xfrm>
              <a:off x="1221891" y="4468271"/>
              <a:ext cx="9745041" cy="1492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4689337"/>
              <a:ext cx="92257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123.45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=  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12345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^-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		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exact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 =  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0.333333333333333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</a:t>
              </a:r>
              <a:r>
                <a:rPr lang="pt-BR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approximation!</a:t>
              </a:r>
              <a:endParaRPr lang="en-US" sz="2000" b="1" dirty="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Bankrupt?!...FIXED!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5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Why Are We Bankrupt?!...FIXED!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38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721" y="2333555"/>
            <a:ext cx="66479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paid)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paid - cost;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 for candy with 80 cents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calculateChange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costOfCandy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304721" y="877386"/>
            <a:ext cx="97257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5852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accent4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only integer math when dealing with money!  To do this,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represent your money in terms of cents to begin with!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	e.g. use 1599 instead of 15.99 to represent $15.99</a:t>
            </a:r>
            <a:endParaRPr lang="en-US" b="1" dirty="0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51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arithmetic can be inaccurate when representing fractions.</a:t>
            </a:r>
          </a:p>
          <a:p>
            <a:endParaRPr lang="en-US" dirty="0"/>
          </a:p>
          <a:p>
            <a:r>
              <a:rPr lang="en-US" dirty="0" smtClean="0"/>
              <a:t>When dealing with money, deal in terms of cents!  This makes all of your calculations integer-calculations, which are exact!</a:t>
            </a:r>
          </a:p>
          <a:p>
            <a:endParaRPr lang="en-US" dirty="0"/>
          </a:p>
          <a:p>
            <a:r>
              <a:rPr lang="en-US" dirty="0" smtClean="0"/>
              <a:t>BUT, not completely exact, though…</a:t>
            </a:r>
          </a:p>
          <a:p>
            <a:endParaRPr lang="en-US" dirty="0"/>
          </a:p>
          <a:p>
            <a:r>
              <a:rPr lang="en-US" dirty="0" smtClean="0"/>
              <a:t>Remember from our last Puzzler, it is exact only up until the largest representable integer value…</a:t>
            </a:r>
          </a:p>
          <a:p>
            <a:pPr lvl="1"/>
            <a:r>
              <a:rPr lang="en-US" dirty="0" smtClean="0"/>
              <a:t>9007199254740992 (i.e. 2^53)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as long as you are dealing with less than $9 quintillion, you’re fine using integer arithmetic in JavaScript 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docs.oracle.com/cd/E19957-01/806-3568/ncg_goldberg.html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9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Puzzler?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674620"/>
            <a:ext cx="11579384" cy="929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dirty="0"/>
              <a:t>A Puzzler </a:t>
            </a:r>
            <a:r>
              <a:rPr lang="en-US" sz="2500" dirty="0" smtClean="0"/>
              <a:t>is </a:t>
            </a:r>
            <a:r>
              <a:rPr lang="en-US" sz="2500" dirty="0"/>
              <a:t>a very simple programming puzzle that demonstrates or exploits weird </a:t>
            </a:r>
            <a:r>
              <a:rPr lang="en-US" sz="2500" dirty="0" err="1"/>
              <a:t>behaviours</a:t>
            </a:r>
            <a:r>
              <a:rPr lang="en-US" sz="2500" dirty="0"/>
              <a:t> and quirky edge-cases of a given programming language.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7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31199" y="990600"/>
            <a:ext cx="355290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2310" y="1319242"/>
            <a:ext cx="3106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this print?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b="1" dirty="0" smtClean="0"/>
              <a:t>Case A was selected.</a:t>
            </a:r>
          </a:p>
          <a:p>
            <a:pPr marL="342900" indent="-342900">
              <a:buAutoNum type="alphaLcParenR"/>
            </a:pPr>
            <a:endParaRPr lang="en-US" b="1" dirty="0" smtClean="0"/>
          </a:p>
          <a:p>
            <a:pPr marL="342900" indent="-342900">
              <a:buAutoNum type="alphaLcParenR"/>
            </a:pPr>
            <a:r>
              <a:rPr lang="en-US" b="1" dirty="0" smtClean="0"/>
              <a:t>Case B here!</a:t>
            </a:r>
          </a:p>
          <a:p>
            <a:pPr marL="342900" indent="-342900">
              <a:buAutoNum type="alphaLcParenR"/>
            </a:pPr>
            <a:endParaRPr lang="en-US" b="1" dirty="0" smtClean="0"/>
          </a:p>
          <a:p>
            <a:pPr marL="342900" indent="-342900">
              <a:buAutoNum type="alphaLcParenR"/>
            </a:pPr>
            <a:r>
              <a:rPr lang="en-US" b="1" dirty="0" smtClean="0"/>
              <a:t>This is Case C.</a:t>
            </a:r>
          </a:p>
          <a:p>
            <a:pPr marL="342900" indent="-342900">
              <a:buAutoNum type="alphaLcParenR"/>
            </a:pPr>
            <a:endParaRPr lang="en-US" b="1" dirty="0" smtClean="0"/>
          </a:p>
          <a:p>
            <a:pPr marL="342900" indent="-342900">
              <a:buAutoNum type="alphaLcParenR"/>
            </a:pPr>
            <a:r>
              <a:rPr lang="en-US" b="1" dirty="0" smtClean="0"/>
              <a:t>Don’t know what happened.</a:t>
            </a:r>
          </a:p>
          <a:p>
            <a:pPr marL="342900" indent="-342900">
              <a:buAutoNum type="alphaLcParenR"/>
            </a:pPr>
            <a:endParaRPr lang="en-US" b="1" dirty="0" smtClean="0"/>
          </a:p>
          <a:p>
            <a:pPr marL="342900" indent="-342900">
              <a:buAutoNum type="alphaLcParenR"/>
            </a:pPr>
            <a:r>
              <a:rPr lang="en-US" b="1" dirty="0" smtClean="0"/>
              <a:t>Error</a:t>
            </a:r>
          </a:p>
          <a:p>
            <a:pPr marL="342900" indent="-342900">
              <a:buAutoNum type="alphaLcParenR"/>
            </a:pPr>
            <a:endParaRPr lang="en-US" b="1" dirty="0"/>
          </a:p>
          <a:p>
            <a:pPr marL="342900" indent="-342900">
              <a:buAutoNum type="alphaLcParenR"/>
            </a:pPr>
            <a:r>
              <a:rPr lang="en-US" b="1" dirty="0" smtClean="0"/>
              <a:t>It varies</a:t>
            </a:r>
          </a:p>
          <a:p>
            <a:pPr marL="342900" indent="-342900">
              <a:buAutoNum type="alphaLcParenR"/>
            </a:pPr>
            <a:endParaRPr lang="en-US" b="1" dirty="0"/>
          </a:p>
          <a:p>
            <a:pPr marL="342900" indent="-342900">
              <a:buAutoNum type="alphaLcParenR"/>
            </a:pPr>
            <a:r>
              <a:rPr lang="en-US" b="1" dirty="0" smtClean="0"/>
              <a:t>None of the above</a:t>
            </a:r>
          </a:p>
        </p:txBody>
      </p:sp>
      <p:sp>
        <p:nvSpPr>
          <p:cNvPr id="9" name="Oval 8"/>
          <p:cNvSpPr/>
          <p:nvPr/>
        </p:nvSpPr>
        <p:spPr>
          <a:xfrm>
            <a:off x="8422431" y="3345631"/>
            <a:ext cx="2759690" cy="93993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7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in JavaScript internally uses the strict equality operator (i.e. ===) as opposed to the non-strict equality operator (i.e. ==).</a:t>
            </a:r>
          </a:p>
          <a:p>
            <a:endParaRPr lang="en-US" dirty="0"/>
          </a:p>
          <a:p>
            <a:r>
              <a:rPr lang="en-US" dirty="0" smtClean="0"/>
              <a:t>The strict equality operator behaves exactly as the non-strict version, except that </a:t>
            </a:r>
            <a:r>
              <a:rPr lang="en-US" b="1" i="1" dirty="0" smtClean="0"/>
              <a:t>no type-conversions are done.</a:t>
            </a:r>
          </a:p>
          <a:p>
            <a:endParaRPr lang="en-US" b="1" i="1" dirty="0"/>
          </a:p>
          <a:p>
            <a:r>
              <a:rPr lang="en-US" dirty="0" smtClean="0"/>
              <a:t>So, when the switch statement evaluates equality, it checks that the following are true…</a:t>
            </a:r>
          </a:p>
          <a:p>
            <a:pPr lvl="1"/>
            <a:r>
              <a:rPr lang="en-US" dirty="0" smtClean="0"/>
              <a:t>Their types are equal</a:t>
            </a:r>
          </a:p>
          <a:p>
            <a:pPr lvl="1"/>
            <a:r>
              <a:rPr lang="en-US" dirty="0" smtClean="0"/>
              <a:t>Their uncast values are equal</a:t>
            </a:r>
          </a:p>
          <a:p>
            <a:pPr lvl="1"/>
            <a:endParaRPr lang="en-US" dirty="0"/>
          </a:p>
          <a:p>
            <a:r>
              <a:rPr lang="en-US" dirty="0" smtClean="0"/>
              <a:t>Notice, we invoked </a:t>
            </a:r>
            <a:r>
              <a:rPr lang="en-US" dirty="0" err="1" smtClean="0"/>
              <a:t>showCase</a:t>
            </a:r>
            <a:r>
              <a:rPr lang="en-US" dirty="0" smtClean="0"/>
              <a:t>() with a new String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21891" y="5353538"/>
            <a:ext cx="9745041" cy="818662"/>
            <a:chOff x="1221891" y="5353538"/>
            <a:chExt cx="9745041" cy="818662"/>
          </a:xfrm>
        </p:grpSpPr>
        <p:sp>
          <p:nvSpPr>
            <p:cNvPr id="10" name="Rectangle 9"/>
            <p:cNvSpPr/>
            <p:nvPr/>
          </p:nvSpPr>
          <p:spPr>
            <a:xfrm>
              <a:off x="1221891" y="5353538"/>
              <a:ext cx="9745041" cy="8186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0949" y="5439617"/>
              <a:ext cx="92257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typeof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	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"string"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FBB03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typeof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String(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"object"</a:t>
              </a:r>
              <a:endParaRPr lang="it-IT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04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A Case of Mistaken Identity…FIXED!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A was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selected."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"Case B here!"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Case C."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"Don't know what happened."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showCase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66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used to using the strict equality operator when possible.  It will make you more aware of type conversions and true equalities.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Douglas </a:t>
            </a:r>
            <a:r>
              <a:rPr lang="en-US" dirty="0" err="1" smtClean="0"/>
              <a:t>Crockford’s</a:t>
            </a:r>
            <a:r>
              <a:rPr lang="en-US" dirty="0" smtClean="0"/>
              <a:t> book “JavaScript: The Good Parts”…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21891" y="3335883"/>
            <a:ext cx="9745041" cy="1465386"/>
            <a:chOff x="1221891" y="2739291"/>
            <a:chExt cx="9745041" cy="1465386"/>
          </a:xfrm>
        </p:grpSpPr>
        <p:sp>
          <p:nvSpPr>
            <p:cNvPr id="5" name="Rectangle 4"/>
            <p:cNvSpPr/>
            <p:nvPr/>
          </p:nvSpPr>
          <p:spPr>
            <a:xfrm>
              <a:off x="1221891" y="2739291"/>
              <a:ext cx="9745041" cy="14653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5508" y="2868247"/>
              <a:ext cx="94800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JavaScript has two sets of equality operators: === and !==, and their evil twins == and </a:t>
              </a:r>
              <a:r>
                <a:rPr lang="en-US" dirty="0" smtClean="0"/>
                <a:t>!=.  The </a:t>
              </a:r>
              <a:r>
                <a:rPr lang="en-US" dirty="0"/>
                <a:t>good ones work the way you would </a:t>
              </a:r>
              <a:r>
                <a:rPr lang="en-US" dirty="0" smtClean="0"/>
                <a:t>expect.  The </a:t>
              </a:r>
              <a:r>
                <a:rPr lang="en-US" dirty="0"/>
                <a:t>evil twins do the right thing when the operands are of the same type, but if they are of different types, they attempt to coerce the </a:t>
              </a:r>
              <a:r>
                <a:rPr lang="en-US" dirty="0" smtClean="0"/>
                <a:t>values, </a:t>
              </a:r>
              <a:r>
                <a:rPr lang="en-US" dirty="0"/>
                <a:t>the rules by which they do that are complicated and unmemorable.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endParaRPr lang="en-US" sz="5000" dirty="0"/>
          </a:p>
          <a:p>
            <a:pPr marL="0" indent="0" algn="ctr">
              <a:buNone/>
            </a:pPr>
            <a:r>
              <a:rPr lang="en-US" sz="5000" dirty="0" smtClean="0"/>
              <a:t>Questions?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b="1" dirty="0" smtClean="0"/>
          </a:p>
          <a:p>
            <a:r>
              <a:rPr lang="en-US" sz="3500" b="1" dirty="0" smtClean="0"/>
              <a:t>Charles Bihis</a:t>
            </a:r>
          </a:p>
          <a:p>
            <a:pPr lvl="1"/>
            <a:r>
              <a:rPr lang="en-US" sz="2500" dirty="0" smtClean="0"/>
              <a:t>Computer Scientist</a:t>
            </a:r>
          </a:p>
          <a:p>
            <a:pPr lvl="1"/>
            <a:r>
              <a:rPr lang="en-US" sz="2500" dirty="0" smtClean="0"/>
              <a:t>Adobe Identity Team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Blog: blogs.adobe.com/</a:t>
            </a:r>
            <a:r>
              <a:rPr lang="en-US" sz="2500" dirty="0" err="1" smtClean="0"/>
              <a:t>charles</a:t>
            </a:r>
            <a:endParaRPr lang="en-US" sz="2500" dirty="0" smtClean="0"/>
          </a:p>
          <a:p>
            <a:pPr lvl="1"/>
            <a:r>
              <a:rPr lang="en-US" sz="2500" dirty="0" smtClean="0"/>
              <a:t>Twitter: @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r>
              <a:rPr lang="en-US" sz="2500" dirty="0" err="1" smtClean="0"/>
              <a:t>GitHub</a:t>
            </a:r>
            <a:r>
              <a:rPr lang="en-US" sz="2500" dirty="0" smtClean="0"/>
              <a:t>: github.com/</a:t>
            </a:r>
            <a:r>
              <a:rPr lang="en-US" sz="2500" dirty="0" err="1" smtClean="0"/>
              <a:t>charlesbihis</a:t>
            </a:r>
            <a:endParaRPr lang="en-US" sz="2500" dirty="0" smtClean="0"/>
          </a:p>
          <a:p>
            <a:pPr lvl="1"/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685800"/>
            <a:ext cx="5607368" cy="53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51" y="2443493"/>
            <a:ext cx="1554480" cy="195681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31199" y="990600"/>
            <a:ext cx="3552905" cy="518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9131" y="1546860"/>
            <a:ext cx="3098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does this print?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AutoNum type="alphaLcParenR"/>
            </a:pPr>
            <a:r>
              <a:rPr lang="en-US" sz="2000" b="1" dirty="0" smtClean="0"/>
              <a:t>7, 13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13, Infinity, -9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-9</a:t>
            </a:r>
          </a:p>
          <a:p>
            <a:pPr marL="342900" indent="-342900">
              <a:buAutoNum type="alphaLcParenR"/>
            </a:pPr>
            <a:endParaRPr lang="en-US" sz="2000" b="1" dirty="0"/>
          </a:p>
          <a:p>
            <a:pPr marL="342900" indent="-342900">
              <a:buAutoNum type="alphaLcParenR"/>
            </a:pPr>
            <a:endParaRPr lang="en-US" sz="2000" b="1" dirty="0" smtClean="0"/>
          </a:p>
          <a:p>
            <a:pPr marL="342900" indent="-342900">
              <a:buAutoNum type="alphaLcParenR"/>
            </a:pPr>
            <a:r>
              <a:rPr lang="en-US" sz="2000" b="1" dirty="0" smtClean="0"/>
              <a:t>7, 13, -9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499733" y="2219921"/>
            <a:ext cx="1417991" cy="8671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0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Let’s take a closer look…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1891" y="2255949"/>
            <a:ext cx="9745041" cy="1953847"/>
            <a:chOff x="1221891" y="1594338"/>
            <a:chExt cx="9745041" cy="1953847"/>
          </a:xfrm>
        </p:grpSpPr>
        <p:sp>
          <p:nvSpPr>
            <p:cNvPr id="6" name="Rectangle 5"/>
            <p:cNvSpPr/>
            <p:nvPr/>
          </p:nvSpPr>
          <p:spPr>
            <a:xfrm>
              <a:off x="1221891" y="1594338"/>
              <a:ext cx="9745041" cy="1953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1759312"/>
              <a:ext cx="9225783" cy="163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	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displays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-9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it-IT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= 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	</a:t>
              </a:r>
              <a:r>
                <a:rPr lang="it-IT" sz="2000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does NOT display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93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Code</a:t>
            </a:r>
            <a:r>
              <a:rPr lang="en-US" sz="2700" dirty="0" smtClean="0"/>
              <a:t> – I introduce the code.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Question</a:t>
            </a:r>
            <a:r>
              <a:rPr lang="en-US" sz="2700" dirty="0" smtClean="0"/>
              <a:t> – I pose a multiple-choice question and you guess what the </a:t>
            </a:r>
            <a:br>
              <a:rPr lang="en-US" sz="2700" dirty="0" smtClean="0"/>
            </a:br>
            <a:r>
              <a:rPr lang="en-US" sz="2700" dirty="0" smtClean="0"/>
              <a:t>                   answer is…think hard!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Walkthrough</a:t>
            </a:r>
            <a:r>
              <a:rPr lang="en-US" sz="2700" dirty="0" smtClean="0"/>
              <a:t> – I walk through a reasonable explanation.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Answer</a:t>
            </a:r>
            <a:r>
              <a:rPr lang="en-US" sz="2700" dirty="0" smtClean="0"/>
              <a:t> – I tell you the </a:t>
            </a:r>
            <a:r>
              <a:rPr lang="en-US" sz="2700" i="1" dirty="0" smtClean="0"/>
              <a:t>real</a:t>
            </a:r>
            <a:r>
              <a:rPr lang="en-US" sz="2700" dirty="0" smtClean="0"/>
              <a:t> answer.</a:t>
            </a:r>
          </a:p>
          <a:p>
            <a:pPr marL="457200" indent="-457200">
              <a:buFont typeface="+mj-lt"/>
              <a:buAutoNum type="arabicPeriod"/>
            </a:pPr>
            <a:endParaRPr lang="en-US" sz="2700" dirty="0"/>
          </a:p>
          <a:p>
            <a:pPr marL="457200" indent="-457200">
              <a:buFont typeface="+mj-lt"/>
              <a:buAutoNum type="arabicPeriod"/>
            </a:pPr>
            <a:r>
              <a:rPr lang="en-US" sz="2700" b="1" dirty="0" smtClean="0"/>
              <a:t>Moral</a:t>
            </a:r>
            <a:r>
              <a:rPr lang="en-US" sz="2700" dirty="0" smtClean="0"/>
              <a:t> – How can you avoid making mistakes like this in your own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78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-9 % 2 = -1?  Really?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shares the same behavior as the Java implementation of the modulus (%) operator.  That is, it must satisfy the following identity function for all integer values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non-zero integer values 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side-implication of this behavior is that </a:t>
            </a:r>
            <a:r>
              <a:rPr lang="en-US" b="1" i="1" u="sng" dirty="0" smtClean="0"/>
              <a:t>the result will have the same sign as the left operand!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05784" y="3489433"/>
            <a:ext cx="4577255" cy="629276"/>
            <a:chOff x="1221891" y="3075217"/>
            <a:chExt cx="4577255" cy="629276"/>
          </a:xfrm>
        </p:grpSpPr>
        <p:sp>
          <p:nvSpPr>
            <p:cNvPr id="6" name="Rectangle 5"/>
            <p:cNvSpPr/>
            <p:nvPr/>
          </p:nvSpPr>
          <p:spPr>
            <a:xfrm>
              <a:off x="1221891" y="3075217"/>
              <a:ext cx="4577255" cy="6292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0949" y="3189800"/>
              <a:ext cx="433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*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(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 </a:t>
              </a:r>
              <a:r>
                <a:rPr lang="it-IT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it-IT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== </a:t>
              </a:r>
              <a:r>
                <a:rPr lang="it-IT" sz="20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it-IT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7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7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That’s Odd…FIXED!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'13'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Be careful about the signs of operands when using the modulus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Say What?!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720" y="3331448"/>
            <a:ext cx="11579385" cy="2840751"/>
            <a:chOff x="7954177" y="1528183"/>
            <a:chExt cx="3929927" cy="4644016"/>
          </a:xfrm>
        </p:grpSpPr>
        <p:sp>
          <p:nvSpPr>
            <p:cNvPr id="5" name="Rounded Rectangle 4"/>
            <p:cNvSpPr/>
            <p:nvPr/>
          </p:nvSpPr>
          <p:spPr>
            <a:xfrm>
              <a:off x="7954177" y="1528183"/>
              <a:ext cx="3929927" cy="46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46939" y="1880146"/>
              <a:ext cx="1994211" cy="400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What does this print?</a:t>
              </a:r>
            </a:p>
            <a:p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alert("BOOM!“);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Hello, &lt;/script&gt;&lt;script&gt;alert("BOOM!");&lt;/script&gt;</a:t>
              </a:r>
              <a:endParaRPr lang="en-US" sz="1700" b="1" dirty="0"/>
            </a:p>
            <a:p>
              <a:pPr marL="342900" indent="-342900">
                <a:buAutoNum type="alphaLcParenR"/>
              </a:pPr>
              <a:endParaRPr lang="en-US" sz="1700" b="1" dirty="0" smtClean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BOOM!</a:t>
              </a:r>
            </a:p>
            <a:p>
              <a:pPr marL="342900" indent="-342900">
                <a:buAutoNum type="alphaLcParenR"/>
              </a:pPr>
              <a:endParaRPr lang="en-US" sz="1700" b="1" dirty="0"/>
            </a:p>
            <a:p>
              <a:pPr marL="342900" indent="-342900">
                <a:buAutoNum type="alphaLcParenR"/>
              </a:pPr>
              <a:r>
                <a:rPr lang="en-US" sz="1700" b="1" dirty="0" smtClean="0"/>
                <a:t>Error</a:t>
              </a:r>
              <a:endParaRPr lang="en-US" sz="1700" b="1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79370" y="5000976"/>
            <a:ext cx="1852648" cy="57689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46764" y="1245426"/>
            <a:ext cx="84946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'&lt;/script&gt;&lt;script&gt;alert("BOOM!");&lt;/script</a:t>
            </a:r>
            <a:r>
              <a:rPr lang="en-US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26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6" name="Rectangle 5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browser renders a page, first the HTML parser will parse the page and tokenize out all of the tags.</a:t>
            </a:r>
          </a:p>
          <a:p>
            <a:r>
              <a:rPr lang="en-US" dirty="0" smtClean="0"/>
              <a:t>Only after this is done, will it then allow the JavaScript parser to tokenize and execute whatever tokens the HTML parser </a:t>
            </a:r>
            <a:r>
              <a:rPr lang="en-US" i="1" u="sng" dirty="0" smtClean="0"/>
              <a:t>believes</a:t>
            </a:r>
            <a:r>
              <a:rPr lang="en-US" dirty="0" smtClean="0"/>
              <a:t> are JavaScript scripts!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6" name="Rectangle 5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&lt;/script&gt;</a:t>
              </a: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9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the code again…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Armed with this knowledge, we can see that the HTML parser will send 2 scripts to the JavaScript parser to tokenize and execute…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 { 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name); }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"BOOM!"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30565" y="1576279"/>
            <a:ext cx="9458098" cy="2427549"/>
            <a:chOff x="1330565" y="1576279"/>
            <a:chExt cx="9458098" cy="2427549"/>
          </a:xfrm>
        </p:grpSpPr>
        <p:sp>
          <p:nvSpPr>
            <p:cNvPr id="12" name="Rectangle 11"/>
            <p:cNvSpPr/>
            <p:nvPr/>
          </p:nvSpPr>
          <p:spPr>
            <a:xfrm>
              <a:off x="1330565" y="1576279"/>
              <a:ext cx="9458097" cy="2427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673" y="1675792"/>
              <a:ext cx="93529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function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(name) 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'Hello, '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name);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b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'&lt;/script&gt;&lt;script&gt;alert("BOOM!");&lt;/script</a:t>
              </a:r>
              <a:r>
                <a:rPr lang="en-US" sz="2000" b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&lt;/script&gt;</a:t>
              </a:r>
              <a:endParaRPr lang="en-US" sz="20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the HTML parser will send these two script tags to the JavaScript parser…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 { 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name); }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lvl="1"/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700" b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"BOOM!"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);&lt;/script&gt;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that name parameter is user-controlled, perhaps taken as input from the browser, or pulled from a </a:t>
            </a:r>
            <a:r>
              <a:rPr lang="en-US" dirty="0" err="1" smtClean="0"/>
              <a:t>datasource</a:t>
            </a:r>
            <a:r>
              <a:rPr lang="en-US" dirty="0" smtClean="0"/>
              <a:t>, whatever, then this is an open invitation for XSS attacks!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Errors like this can expose huge security holes which may allow an attacker to potentially take over a user’s browser!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Puzzler – Say What?!...FIXED!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this particular case, the fix must be done on the server-side.</a:t>
            </a:r>
          </a:p>
          <a:p>
            <a:endParaRPr lang="en-US" dirty="0"/>
          </a:p>
          <a:p>
            <a:r>
              <a:rPr lang="en-US" dirty="0" smtClean="0"/>
              <a:t>We want to eliminate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&lt;script&gt;&lt;/script&gt; </a:t>
            </a:r>
            <a:r>
              <a:rPr lang="en-US" dirty="0" smtClean="0"/>
              <a:t>tags from appearing in the source in the first place.</a:t>
            </a:r>
          </a:p>
          <a:p>
            <a:endParaRPr lang="en-US" dirty="0"/>
          </a:p>
          <a:p>
            <a:r>
              <a:rPr lang="en-US" dirty="0" smtClean="0"/>
              <a:t>Suggested solution is to use the OWASP ESAPI APIs…</a:t>
            </a:r>
          </a:p>
          <a:p>
            <a:pPr lvl="1"/>
            <a:r>
              <a:rPr lang="en-US" dirty="0" smtClean="0"/>
              <a:t>Stands for “The Open Web Application Security Project” “Enterprise Security API”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www.owasp.org/index.php/Category:OWASP_Enterprise_Security_API</a:t>
            </a:r>
            <a:endParaRPr lang="en-US" dirty="0" smtClean="0"/>
          </a:p>
          <a:p>
            <a:pPr lvl="1"/>
            <a:r>
              <a:rPr lang="en-US" dirty="0" smtClean="0"/>
              <a:t>Have API bindings in all major languages including…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Dot NET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smtClean="0"/>
              <a:t>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2674620"/>
            <a:ext cx="11579384" cy="929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dirty="0" smtClean="0"/>
              <a:t>Let’s start!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62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Puzzler – Say What?!...FIXED!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particular Puzzler, we want 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ESAPI.encoder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encodeForJavaScript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Doing this on the server to JavaScript-encode the user-inputted variable, name, we get what we expect…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48" y="2805968"/>
            <a:ext cx="653506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. TRUST . THE . USER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Validate your input.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Encode your output appropriately.</a:t>
            </a:r>
          </a:p>
          <a:p>
            <a:pPr lvl="1"/>
            <a:r>
              <a:rPr lang="en-US" dirty="0" smtClean="0"/>
              <a:t>i.e. HTML-encode for HTML</a:t>
            </a:r>
            <a:br>
              <a:rPr lang="en-US" dirty="0" smtClean="0"/>
            </a:br>
            <a:r>
              <a:rPr lang="en-US" dirty="0" smtClean="0"/>
              <a:t>      URL-encode for URLs</a:t>
            </a:r>
            <a:br>
              <a:rPr lang="en-US" dirty="0" smtClean="0"/>
            </a:br>
            <a:r>
              <a:rPr lang="en-US" dirty="0" smtClean="0"/>
              <a:t>      JavaScript-encode for 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standard libraries (i.e. don’t reinvent the wheel).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Puzzler – Maximus the Confused!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3855" y="1422805"/>
            <a:ext cx="120004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900" b="1" i="1" dirty="0" smtClean="0">
                <a:solidFill>
                  <a:srgbClr val="FBB0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'Maximus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9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commodusRule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US" sz="1900" b="1" i="1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1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'Gladiator'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900" b="1" i="1" dirty="0" smtClean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'Merciful'</a:t>
            </a:r>
            <a:r>
              <a:rPr lang="en-US" sz="19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3856" y="2956560"/>
            <a:ext cx="11740250" cy="3582619"/>
            <a:chOff x="143856" y="2956560"/>
            <a:chExt cx="11740250" cy="3582619"/>
          </a:xfrm>
        </p:grpSpPr>
        <p:sp>
          <p:nvSpPr>
            <p:cNvPr id="5" name="Rounded Rectangle 4"/>
            <p:cNvSpPr/>
            <p:nvPr/>
          </p:nvSpPr>
          <p:spPr>
            <a:xfrm>
              <a:off x="143856" y="2956560"/>
              <a:ext cx="11740250" cy="3215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8000" y="3261359"/>
              <a:ext cx="4868333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 smtClean="0"/>
                <a:t>What does this print?</a:t>
              </a:r>
            </a:p>
            <a:p>
              <a:endParaRPr lang="en-US" sz="2300" b="1" dirty="0"/>
            </a:p>
            <a:p>
              <a:pPr marL="342900" indent="-342900">
                <a:buAutoNum type="alphaLcParenR"/>
              </a:pPr>
              <a:r>
                <a:rPr lang="en-US" sz="2300" b="1" dirty="0" smtClean="0"/>
                <a:t>Maximus the Gladiator</a:t>
              </a:r>
              <a:endParaRPr lang="en-US" sz="2300" b="1" dirty="0"/>
            </a:p>
            <a:p>
              <a:pPr marL="342900" indent="-342900">
                <a:buAutoNum type="alphaLcParenR"/>
              </a:pPr>
              <a:endParaRPr lang="en-US" sz="2300" b="1" dirty="0" smtClean="0"/>
            </a:p>
            <a:p>
              <a:pPr marL="342900" indent="-342900">
                <a:buAutoNum type="alphaLcParenR"/>
              </a:pPr>
              <a:r>
                <a:rPr lang="en-US" sz="2300" b="1" dirty="0" smtClean="0"/>
                <a:t>Maximus the Merciful</a:t>
              </a:r>
            </a:p>
            <a:p>
              <a:pPr marL="342900" indent="-342900">
                <a:buAutoNum type="alphaLcParenR"/>
              </a:pPr>
              <a:endParaRPr lang="en-US" sz="2300" b="1" dirty="0"/>
            </a:p>
            <a:p>
              <a:pPr marL="342900" indent="-342900">
                <a:buAutoNum type="alphaLcParenR"/>
              </a:pPr>
              <a:r>
                <a:rPr lang="en-US" sz="2300" b="1" dirty="0" smtClean="0"/>
                <a:t>Error</a:t>
              </a:r>
              <a:endParaRPr lang="en-US" sz="2300" b="1" dirty="0"/>
            </a:p>
            <a:p>
              <a:pPr marL="342900" indent="-342900">
                <a:buAutoNum type="alphaLcParenR"/>
              </a:pPr>
              <a:endParaRPr lang="en-US" sz="2300" b="1" dirty="0" smtClean="0"/>
            </a:p>
            <a:p>
              <a:endParaRPr lang="en-US" sz="2300" b="1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2280" y="3941132"/>
              <a:ext cx="48683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lphaLcParenR" startAt="4"/>
              </a:pPr>
              <a:r>
                <a:rPr lang="en-US" sz="2300" b="1" dirty="0" smtClean="0"/>
                <a:t>It varies</a:t>
              </a:r>
            </a:p>
            <a:p>
              <a:pPr marL="342900" indent="-342900">
                <a:buAutoNum type="alphaLcParenR" startAt="4"/>
              </a:pPr>
              <a:endParaRPr lang="en-US" sz="2300" b="1" dirty="0" smtClean="0"/>
            </a:p>
            <a:p>
              <a:pPr marL="342900" indent="-342900">
                <a:buAutoNum type="alphaLcParenR" startAt="4"/>
              </a:pPr>
              <a:r>
                <a:rPr lang="en-US" sz="2300" b="1" dirty="0" smtClean="0"/>
                <a:t>None of the above</a:t>
              </a:r>
              <a:endParaRPr lang="en-US" sz="23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78280" y="4452025"/>
            <a:ext cx="4041776" cy="1286537"/>
            <a:chOff x="6332985" y="4808908"/>
            <a:chExt cx="4041776" cy="1286537"/>
          </a:xfrm>
        </p:grpSpPr>
        <p:sp>
          <p:nvSpPr>
            <p:cNvPr id="9" name="Oval 8"/>
            <p:cNvSpPr/>
            <p:nvPr/>
          </p:nvSpPr>
          <p:spPr>
            <a:xfrm>
              <a:off x="6332985" y="4808908"/>
              <a:ext cx="3598411" cy="85615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2280" y="5726113"/>
              <a:ext cx="3772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prints only "Gladiator"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845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82314"/>
              <a:ext cx="1148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'Maximus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(</a:t>
              </a:r>
              <a:r>
                <a:rPr lang="en-US" sz="2000" b="1" i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commodusRule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===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 err="1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thumbsUp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2000" b="1" i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'Merciful'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Order of operations dictates that the binary “+” operator takes precedence over the conditional “?” operator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333" y="6172200"/>
            <a:ext cx="105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*Reference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developer.mozilla.org/en-US/docs/JavaScript/Reference/Operators/Operator_Precedence</a:t>
            </a:r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5605" y="2460513"/>
            <a:ext cx="11500473" cy="656784"/>
            <a:chOff x="164785" y="2353977"/>
            <a:chExt cx="11500473" cy="656784"/>
          </a:xfrm>
        </p:grpSpPr>
        <p:sp>
          <p:nvSpPr>
            <p:cNvPr id="7" name="Rectangle 6"/>
            <p:cNvSpPr/>
            <p:nvPr/>
          </p:nvSpPr>
          <p:spPr>
            <a:xfrm>
              <a:off x="164785" y="2353977"/>
              <a:ext cx="11500473" cy="65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785" y="2494767"/>
              <a:ext cx="1150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'Maximus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'Gladiator'</a:t>
              </a:r>
              <a:r>
                <a:rPr lang="en-US" sz="2000" b="1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sz="2000" b="1" i="1" dirty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'Merciful</a:t>
              </a:r>
              <a:r>
                <a:rPr lang="en-US" sz="2000" b="1" i="1" dirty="0" smtClean="0">
                  <a:solidFill>
                    <a:srgbClr val="33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8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object type=&quot;3&quot; unique_id=&quot;717777&quot;&gt;&lt;property id=&quot;20148&quot; value=&quot;5&quot;/&gt;&lt;property id=&quot;20300&quot; value=&quot;Slide 14&quot;/&gt;&lt;property id=&quot;20307&quot; value=&quot;277&quot;/&gt;&lt;/object&gt;&lt;/object&gt;&lt;/object&gt;&lt;/database&gt;"/>
</p:tagLst>
</file>

<file path=ppt/theme/theme1.xml><?xml version="1.0" encoding="utf-8"?>
<a:theme xmlns:a="http://schemas.openxmlformats.org/drawingml/2006/main" name="Adobe Master Widescreen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oEQqP03Zdyy2xmpndQ+xPTzhIogu8euuetuhqb51gag=</DigestValue>
    </Reference>
    <Reference Type="http://www.w3.org/2000/09/xmldsig#Object" URI="#idOfficeObject">
      <DigestMethod Algorithm="http://www.w3.org/2001/04/xmlenc#sha256"/>
      <DigestValue>gXLez1kOOLuk30jwrMN76o5/jMheLZcH4Qfd10pq9kQ=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3n6fS7w4oKVt8xfrAqaGCus3wIlsxERmGDu4Ma8i4gw=</DigestValue>
    </Reference>
  </SignedInfo>
  <SignatureValue>DZ58ncnSnLld9f19xE+zmFmEq8sScYb8OZ4kAmPNRoR3XcoTgOipaaVRCiJ4cPiKDaGHly+fp3/n
z7nIXxVC/UKTMezrk2johC3qfbDqnNCWq6CzxXXH6ynuOdUmhtZcD7u9Xx/OHuZcGBN/BXuCMPD4
S1MBVD73g0p/ZkpJYxFQU6OUoO+JA28qln59z14Hh/I6uMmW/s0jNbZoe8gZqAbHxZnR3Im6tDlG
do30OCmOqzT+6+Nogv1CF6cM8GNOwJj21HORit3ee/Fv7KqLduGBv54qjuLVKEcKP3k+C0OSds7/
r8zATVqizWBACDJysCG/U9ENflFKIPnucxeB4A==</SignatureValue>
  <KeyInfo>
    <X509Data>
      <X509Certificate>MIIGBTCCBO2gAwIBAgIQEObF1XYyvddfA/vvkJzFNDANBgkqhkiG9w0BAQsFADCBsDELMAkGA1UEBhMCVVMxIzAhBgNVBAoTGkFkb2JlIFN5c3RlbXMgSW5jb3Jwb3JhdGVkMR8wHQYDVQQLExZTeW1hbnRlYyBUcnVzdCBOZXR3b3JrMTUwMwYDVQQLEyxDbGFzcyAyIE1hbmFnZWQgUEtJIEluZGl2aWR1YWwgU3Vic2NyaWJlciBDQTEkMCIGA1UEAxMbRW50ZXJwcmlzZSBTZXJ2aWNlcyBDQSAtIEcyMB4XDTEzMDUxNjAwMDAwMFoXDTE0MDUxNjIzNTk1OVowggEEMSMwIQYDVQQKDBpBZG9iZSBTeXN0ZW1zIEluY29ycG9yYXRlZDEhMB8GA1UECwwYRW50ZXJwcmlzZSBTZXJ2aWNlcyAtIEcyMUYwRAYDVQQLDD13d3cudmVyaXNpZ24uY29tL3JlcG9zaXRvcnkvQ1BTIEluY29ycC4gYnkgUmVmLixMSUFCLkxURChjKTk5MTcwNQYDVQQLDC5BZG9iZSBDUFMgLSBodHRwOi8vd3d3LmFkb2JlLmNvbS9taXNjL0NQUy5odG1sMRYwFAYDVQQDDA1DaGFybGVzIEJpaGlzMSEwHwYJKoZIhvcNAQkBFhJjaGFybGVzYkBhZG9iZS5jb20wggEiMA0GCSqGSIb3DQEBAQUAA4IBDwAwggEKAoIBAQCnQjMO0Z4BZkHTeOJol1b58KI+kstbJCzkXtyGqTQl/ekEMrKAeekS5JOsmauoLaGpdDVRKOUuC2KAjGujktORoK/eYKbUoUvT2eUXlSEnm40WbxYKGEGe8pjnAUGMPUCQIfRafx+mTMu/FnY4AhLI6XW0zYRiT6sYgrYMfgius6ZTiMeCzP5bZsDQ/P04nw2nn19SLZ68VWlmQxEgCd7eZoD91U0ymeRrooeBscsG5ZYytG/rSOE06VYqxM2X/4v/9UQ8KKeMgTKTam8hg75643vYxsYKtvXNDm765L8uNjvzkC+obM+CKAVW2ozByY850k0KPum3F88OSo7tZETlAgMBAAGjggHCMIIBvjAJBgNVHRMEAjAAMIIBJAYDVR0gBIIBGzCCARcwggETBgtghkgBhvhFAQcBBjCCAQIwKwYIKwYBBQUHAgEWH2h0dHBzOi8vd3d3LnZlcmlzaWduLmNvbS9ycGEta3IwgdIGCCsGAQUFBwICMIHFGoHCTk9USUNFOiBQcml2YXRlIGtleSBtYXkgYmUgcmVjb3ZlcmVkIGJ5IFZlcmlTaWduJ3MgY3VzdG9tZXIgd2hvIG1heSBiZSBhYmxlIHRvIGRlY3J5cHQgbWVzc2FnZXMgeW91IHNlbmQgdG8gY2VydGlmaWNhdGUgaG9sZGVyLiAgVXNlIGlzIHN1YmplY3QgdG8gdGVybXMgYXQgaHR0cHM6Ly93d3cudmVyaXNpZ24uY29tL3JwYS1rciAoYyk5OS4wCwYDVR0PBAQDAgWgMBEGCWCGSAGG+EIBAQQEAwIHgDBpBgNVHR8EYjBgMF6gXKBahlhodHRwOi8vb25zaXRlY3JsLnZlcmlzaWduLmNvbS9BZG9iZVN5c3RlbXNJbmNvcnBvcmF0ZWRFbnRlcnByaXNlU2VydmljZXNHMi9MYXRlc3RDUkwuY3JsMA0GCSqGSIb3DQEBCwUAA4IBAQAjPQHO02WgKP4irrEEKBobsCAI6FfRWj/9uzpR8xoWdQhwGwCYuJHZS47soI+eBNEVNbCV07lsRlqIo+wneZZa2bGuTz2Cen18SU7XKiv+MGRb/1zhfIcOysEpSS9fj4w96eU91WTo1QfOZHeiU4xRi7SBRe5BHUX+jQV55YYeJDC28JIhm/hFZ0hKPVYj7vOE7O8ifDKqIrClPTxIZdkEQbw42CW6/XDdkLqU5mpkbGOyXKhn+M2gf3s1Z3+1uSSu1ibvBfK9EELoA4bdDUANoDLRZTDekek73HZLw4Xl6pTZLaJN3Gh50zBgQFfd/MkReQ36+fc5e/JlOulMcwSm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9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42"/>
            <mdssi:RelationshipReference xmlns:mdssi="http://schemas.openxmlformats.org/package/2006/digital-signature" SourceId="rId47"/>
            <mdssi:RelationshipReference xmlns:mdssi="http://schemas.openxmlformats.org/package/2006/digital-signature" SourceId="rId50"/>
            <mdssi:RelationshipReference xmlns:mdssi="http://schemas.openxmlformats.org/package/2006/digital-signature" SourceId="rId55"/>
            <mdssi:RelationshipReference xmlns:mdssi="http://schemas.openxmlformats.org/package/2006/digital-signature" SourceId="rId63"/>
            <mdssi:RelationshipReference xmlns:mdssi="http://schemas.openxmlformats.org/package/2006/digital-signature" SourceId="rId68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40"/>
            <mdssi:RelationshipReference xmlns:mdssi="http://schemas.openxmlformats.org/package/2006/digital-signature" SourceId="rId45"/>
            <mdssi:RelationshipReference xmlns:mdssi="http://schemas.openxmlformats.org/package/2006/digital-signature" SourceId="rId53"/>
            <mdssi:RelationshipReference xmlns:mdssi="http://schemas.openxmlformats.org/package/2006/digital-signature" SourceId="rId58"/>
            <mdssi:RelationshipReference xmlns:mdssi="http://schemas.openxmlformats.org/package/2006/digital-signature" SourceId="rId66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49"/>
            <mdssi:RelationshipReference xmlns:mdssi="http://schemas.openxmlformats.org/package/2006/digital-signature" SourceId="rId57"/>
            <mdssi:RelationshipReference xmlns:mdssi="http://schemas.openxmlformats.org/package/2006/digital-signature" SourceId="rId61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4"/>
            <mdssi:RelationshipReference xmlns:mdssi="http://schemas.openxmlformats.org/package/2006/digital-signature" SourceId="rId52"/>
            <mdssi:RelationshipReference xmlns:mdssi="http://schemas.openxmlformats.org/package/2006/digital-signature" SourceId="rId60"/>
            <mdssi:RelationshipReference xmlns:mdssi="http://schemas.openxmlformats.org/package/2006/digital-signature" SourceId="rId65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43"/>
            <mdssi:RelationshipReference xmlns:mdssi="http://schemas.openxmlformats.org/package/2006/digital-signature" SourceId="rId48"/>
            <mdssi:RelationshipReference xmlns:mdssi="http://schemas.openxmlformats.org/package/2006/digital-signature" SourceId="rId56"/>
            <mdssi:RelationshipReference xmlns:mdssi="http://schemas.openxmlformats.org/package/2006/digital-signature" SourceId="rId64"/>
            <mdssi:RelationshipReference xmlns:mdssi="http://schemas.openxmlformats.org/package/2006/digital-signature" SourceId="rId69"/>
            <mdssi:RelationshipReference xmlns:mdssi="http://schemas.openxmlformats.org/package/2006/digital-signature" SourceId="rId8"/>
            <mdssi:RelationshipReference xmlns:mdssi="http://schemas.openxmlformats.org/package/2006/digital-signature" SourceId="rId51"/>
            <mdssi:RelationshipReference xmlns:mdssi="http://schemas.openxmlformats.org/package/2006/digital-signature" SourceId="rId3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46"/>
            <mdssi:RelationshipReference xmlns:mdssi="http://schemas.openxmlformats.org/package/2006/digital-signature" SourceId="rId59"/>
            <mdssi:RelationshipReference xmlns:mdssi="http://schemas.openxmlformats.org/package/2006/digital-signature" SourceId="rId67"/>
            <mdssi:RelationshipReference xmlns:mdssi="http://schemas.openxmlformats.org/package/2006/digital-signature" SourceId="rId20"/>
            <mdssi:RelationshipReference xmlns:mdssi="http://schemas.openxmlformats.org/package/2006/digital-signature" SourceId="rId41"/>
            <mdssi:RelationshipReference xmlns:mdssi="http://schemas.openxmlformats.org/package/2006/digital-signature" SourceId="rId54"/>
            <mdssi:RelationshipReference xmlns:mdssi="http://schemas.openxmlformats.org/package/2006/digital-signature" SourceId="rId62"/>
            <mdssi:RelationshipReference xmlns:mdssi="http://schemas.openxmlformats.org/package/2006/digital-signature" SourceId="rId13"/>
          </Transform>
          <Transform Algorithm="http://www.w3.org/TR/2001/REC-xml-c14n-20010315"/>
        </Transforms>
        <DigestMethod Algorithm="http://www.w3.org/2001/04/xmlenc#sha256"/>
        <DigestValue>BQ2FCPZ2h2FOgKspoRXFZV89vseLdpIM3VMMdxXbCrg=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eZ9+O1A5skbzitB4h1nQNA73DKLrngOIBSUzYnrpseg=</DigestValue>
      </Reference>
      <Reference URI="/ppt/media/image1.png?ContentType=image/png">
        <DigestMethod Algorithm="http://www.w3.org/2001/04/xmlenc#sha256"/>
        <DigestValue>8pY1nPQM6+2SafNQrvEBsGfjkGlYYvfLxFnqG74WqEE=</DigestValue>
      </Reference>
      <Reference URI="/ppt/media/image2.png?ContentType=image/png">
        <DigestMethod Algorithm="http://www.w3.org/2001/04/xmlenc#sha256"/>
        <DigestValue>CgTFbpRmybxW7MLHx4Uo8R1zSRZKnsIEtlsApF+KOGE=</DigestValue>
      </Reference>
      <Reference URI="/ppt/media/image3.png?ContentType=image/png">
        <DigestMethod Algorithm="http://www.w3.org/2001/04/xmlenc#sha256"/>
        <DigestValue>IrJ/XUnaqYQFewloyRsprnQ3ZtbUrOsf2JcYHdFsJFI=</DigestValue>
      </Reference>
      <Reference URI="/ppt/media/image4.png?ContentType=image/png">
        <DigestMethod Algorithm="http://www.w3.org/2001/04/xmlenc#sha256"/>
        <DigestValue>rZwOuQgeVRsGWmLhB4DERCQkBuUTpJbhetxvgU3mBsQ=</DigestValue>
      </Reference>
      <Reference URI="/ppt/media/image5.png?ContentType=image/png">
        <DigestMethod Algorithm="http://www.w3.org/2001/04/xmlenc#sha256"/>
        <DigestValue>Y9ldwBRHpltwVWoY54Q009HDixxYi5x2YzU9MSHo59Q=</DigestValue>
      </Reference>
      <Reference URI="/ppt/media/image6.jpeg?ContentType=image/jpeg">
        <DigestMethod Algorithm="http://www.w3.org/2001/04/xmlenc#sha256"/>
        <DigestValue>yEtQXvqdaEWbu2ofSV4A1Rx+w/gkat19mjaKDZgd9to=</DigestValue>
      </Reference>
      <Reference URI="/ppt/media/image7.png?ContentType=image/png">
        <DigestMethod Algorithm="http://www.w3.org/2001/04/xmlenc#sha256"/>
        <DigestValue>Qfnvo3mmKDTZ00dH6BDZKwxMw1k6Au5O4MiN17xrS0I=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LRT1aN/d+fyXH5btbSGamgvg3xWaHfCZeHjkUAhltiQ=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cbrUUvika9gWINLynlrLApo6ZISHi/KX5BbDO8wdzGc=</DigestValue>
      </Reference>
      <Reference URI="/ppt/notesSlides/notesSlide1.xml?ContentType=application/vnd.openxmlformats-officedocument.presentationml.notesSlide+xml">
        <DigestMethod Algorithm="http://www.w3.org/2001/04/xmlenc#sha256"/>
        <DigestValue>GmXwJmi15JT+QmdkOt2HMnmG863chEjRsQp4l137YWo=</DigestValue>
      </Reference>
      <Reference URI="/ppt/presentation.xml?ContentType=application/vnd.openxmlformats-officedocument.presentationml.presentation.main+xml">
        <DigestMethod Algorithm="http://www.w3.org/2001/04/xmlenc#sha256"/>
        <DigestValue>6By9QWK7ZRNuJnBlK2tOTMi2A6Cy+6YDtVEAuDWP/Is=</DigestValue>
      </Reference>
      <Reference URI="/ppt/presProps.xml?ContentType=application/vnd.openxmlformats-officedocument.presentationml.presProps+xml">
        <DigestMethod Algorithm="http://www.w3.org/2001/04/xmlenc#sha256"/>
        <DigestValue>y8ZrMFPEcEl9C8s8hqD/xM8B/XrX8EHpJRCQo+tu0kI=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/uPX6OO2bN6uSI0XwWPDYe9uo6zblocOqYNfSFrIbgc=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tqkNMKh9BSk5mFDmTot6OQhiqwuZ4d0m9U+JJCVBjUA=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SUO8f0cVWfHYyFeel2tMRdmeuXD7EuefBYnm4UNuXBg=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gyjf8MTSyUGAhaKRD/SSbcax61jrOOnaC8I8YgXvnBA=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X1k/97s3O+5uRM94I2C2pXz2DE5xR11pP8D3oZ77K90=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VEthUNEPbb87XzQo0e/YB75PtqH4QasBdeKphH6K0nY=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IGrtHReHJtrULkj+p/6qQDrV4xr6d5xIlydIOQJtohE=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IGrtHReHJtrULkj+p/6qQDrV4xr6d5xIlydIOQJtohE=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TFJaBt9nhZVUgWqKJm/hK0X5GKo/I/nO3+6ghY0Lk9I=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0uuMQIOYJv3xlXzKaZiMCYeVTCWF/7FsIr+kY/P8j/A=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0uuMQIOYJv3xlXzKaZiMCYeVTCWF/7FsIr+kY/P8j/A=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lmwBOwkFsaweVeZ79wh7W9Zw1rINWXX1u8hlTz68uAU=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lmwBOwkFsaweVeZ79wh7W9Zw1rINWXX1u8hlTz68uAU=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lmwBOwkFsaweVeZ79wh7W9Zw1rINWXX1u8hlTz68uAU=</DigestValue>
      </Reference>
      <Reference URI="/ppt/slides/_rels/slide3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3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KBBQxryLvtgaYu5ceuBXFN8g5P3KyhTJds0QvPzYFMI=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TFJaBt9nhZVUgWqKJm/hK0X5GKo/I/nO3+6ghY0Lk9I=</DigestValue>
      </Reference>
      <Reference URI="/ppt/slides/_rels/slide4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g2hoivMug0TVCe/nNeXep6A+dD3O0u5iE9FNpdSnu1c=</DigestValue>
      </Reference>
      <Reference URI="/ppt/slides/_rels/slide4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uRCd4D/Ypxx9hu1bHMZmrd73rNPBO1MGpcE7A5T/AhQ=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v8k235b8kdXFk5MXLRAmNpB8APBDveLSgQP1j13pHog=</DigestValue>
      </Reference>
      <Reference URI="/ppt/slides/_rels/slide6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IGrtHReHJtrULkj+p/6qQDrV4xr6d5xIlydIOQJtohE=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IGrtHReHJtrULkj+p/6qQDrV4xr6d5xIlydIOQJtohE=</DigestValue>
      </Reference>
      <Reference URI="/ppt/slides/slide1.xml?ContentType=application/vnd.openxmlformats-officedocument.presentationml.slide+xml">
        <DigestMethod Algorithm="http://www.w3.org/2001/04/xmlenc#sha256"/>
        <DigestValue>pdlV4dvXzOeaDEVMjyZvLcl4wIN183Qp89hgS1E7mBA=</DigestValue>
      </Reference>
      <Reference URI="/ppt/slides/slide10.xml?ContentType=application/vnd.openxmlformats-officedocument.presentationml.slide+xml">
        <DigestMethod Algorithm="http://www.w3.org/2001/04/xmlenc#sha256"/>
        <DigestValue>Of/taGEOLcF1/9aiVLSz6EDiRuSZXRwZ69YAiKQlkoc=</DigestValue>
      </Reference>
      <Reference URI="/ppt/slides/slide11.xml?ContentType=application/vnd.openxmlformats-officedocument.presentationml.slide+xml">
        <DigestMethod Algorithm="http://www.w3.org/2001/04/xmlenc#sha256"/>
        <DigestValue>9F965f9UNGIA7qmqNjIFs6IP3WMKQtfGLbNeWkdgD9I=</DigestValue>
      </Reference>
      <Reference URI="/ppt/slides/slide12.xml?ContentType=application/vnd.openxmlformats-officedocument.presentationml.slide+xml">
        <DigestMethod Algorithm="http://www.w3.org/2001/04/xmlenc#sha256"/>
        <DigestValue>3HAM7hBqzYTEIkm009AaEbnhGPE6ZfQgf8/SFUY799M=</DigestValue>
      </Reference>
      <Reference URI="/ppt/slides/slide13.xml?ContentType=application/vnd.openxmlformats-officedocument.presentationml.slide+xml">
        <DigestMethod Algorithm="http://www.w3.org/2001/04/xmlenc#sha256"/>
        <DigestValue>rS/7akI9cIdEBdlfHXngmQ1zW7mEKBE3u3wErRhhric=</DigestValue>
      </Reference>
      <Reference URI="/ppt/slides/slide14.xml?ContentType=application/vnd.openxmlformats-officedocument.presentationml.slide+xml">
        <DigestMethod Algorithm="http://www.w3.org/2001/04/xmlenc#sha256"/>
        <DigestValue>Z2ivF/aIe98T92ql7uV/r3ykRlBtOC5dqoLWg74+CkI=</DigestValue>
      </Reference>
      <Reference URI="/ppt/slides/slide15.xml?ContentType=application/vnd.openxmlformats-officedocument.presentationml.slide+xml">
        <DigestMethod Algorithm="http://www.w3.org/2001/04/xmlenc#sha256"/>
        <DigestValue>w69s5PmqQ0mCqzQ03BsGcMJTwtStu4dWe+Ywujfydfs=</DigestValue>
      </Reference>
      <Reference URI="/ppt/slides/slide16.xml?ContentType=application/vnd.openxmlformats-officedocument.presentationml.slide+xml">
        <DigestMethod Algorithm="http://www.w3.org/2001/04/xmlenc#sha256"/>
        <DigestValue>z94vovhRlKDn8cnubsmyooAgeuIsgLPDcaVrVTEZfrs=</DigestValue>
      </Reference>
      <Reference URI="/ppt/slides/slide17.xml?ContentType=application/vnd.openxmlformats-officedocument.presentationml.slide+xml">
        <DigestMethod Algorithm="http://www.w3.org/2001/04/xmlenc#sha256"/>
        <DigestValue>HFIEavi8gXLMsB0Njp3FtajAwIChX+HVc5ntv/VILKI=</DigestValue>
      </Reference>
      <Reference URI="/ppt/slides/slide18.xml?ContentType=application/vnd.openxmlformats-officedocument.presentationml.slide+xml">
        <DigestMethod Algorithm="http://www.w3.org/2001/04/xmlenc#sha256"/>
        <DigestValue>0kNwgWQGqW+3rtqIlLCCIojOhyaoNP4+/I1DZ82j3cg=</DigestValue>
      </Reference>
      <Reference URI="/ppt/slides/slide19.xml?ContentType=application/vnd.openxmlformats-officedocument.presentationml.slide+xml">
        <DigestMethod Algorithm="http://www.w3.org/2001/04/xmlenc#sha256"/>
        <DigestValue>suw/CbUKxuxx6hKcI+BpPDdxnC3xRo2YaUIxCrbw6EY=</DigestValue>
      </Reference>
      <Reference URI="/ppt/slides/slide2.xml?ContentType=application/vnd.openxmlformats-officedocument.presentationml.slide+xml">
        <DigestMethod Algorithm="http://www.w3.org/2001/04/xmlenc#sha256"/>
        <DigestValue>QBmT5BRDHc0e3o/pOeXcxmsIW8IQksuZdKkhTOPviEo=</DigestValue>
      </Reference>
      <Reference URI="/ppt/slides/slide20.xml?ContentType=application/vnd.openxmlformats-officedocument.presentationml.slide+xml">
        <DigestMethod Algorithm="http://www.w3.org/2001/04/xmlenc#sha256"/>
        <DigestValue>tSv0b+96GrpZp3mva9Ewy6j0S9LogYQJg4BdVIVbDlQ=</DigestValue>
      </Reference>
      <Reference URI="/ppt/slides/slide21.xml?ContentType=application/vnd.openxmlformats-officedocument.presentationml.slide+xml">
        <DigestMethod Algorithm="http://www.w3.org/2001/04/xmlenc#sha256"/>
        <DigestValue>JrMaZVPK1C7JNtPRWmRPi7oo4uSsj6w1sjdXFJETcTU=</DigestValue>
      </Reference>
      <Reference URI="/ppt/slides/slide22.xml?ContentType=application/vnd.openxmlformats-officedocument.presentationml.slide+xml">
        <DigestMethod Algorithm="http://www.w3.org/2001/04/xmlenc#sha256"/>
        <DigestValue>gimHvdE3H3KFPwCgtXc7Qy580k1+Ej3iU13nbwVW93o=</DigestValue>
      </Reference>
      <Reference URI="/ppt/slides/slide23.xml?ContentType=application/vnd.openxmlformats-officedocument.presentationml.slide+xml">
        <DigestMethod Algorithm="http://www.w3.org/2001/04/xmlenc#sha256"/>
        <DigestValue>Qnel9OUtrCV3Lg/NFB/iZ9BjpmpQaHmXXJGOz6e9mf8=</DigestValue>
      </Reference>
      <Reference URI="/ppt/slides/slide24.xml?ContentType=application/vnd.openxmlformats-officedocument.presentationml.slide+xml">
        <DigestMethod Algorithm="http://www.w3.org/2001/04/xmlenc#sha256"/>
        <DigestValue>hzF+NHjC3Z5wgbznFbCBF0RYcxDsP2M6RBYXRmB2P/s=</DigestValue>
      </Reference>
      <Reference URI="/ppt/slides/slide25.xml?ContentType=application/vnd.openxmlformats-officedocument.presentationml.slide+xml">
        <DigestMethod Algorithm="http://www.w3.org/2001/04/xmlenc#sha256"/>
        <DigestValue>SeBx3AGSxGIPzuwTkj6eQKfQyM6pfW+N07NuFwk8oj4=</DigestValue>
      </Reference>
      <Reference URI="/ppt/slides/slide26.xml?ContentType=application/vnd.openxmlformats-officedocument.presentationml.slide+xml">
        <DigestMethod Algorithm="http://www.w3.org/2001/04/xmlenc#sha256"/>
        <DigestValue>X/Zq4ussJg20fZ1+0AH4Xf7FINP8exurc3SQUur+y2I=</DigestValue>
      </Reference>
      <Reference URI="/ppt/slides/slide27.xml?ContentType=application/vnd.openxmlformats-officedocument.presentationml.slide+xml">
        <DigestMethod Algorithm="http://www.w3.org/2001/04/xmlenc#sha256"/>
        <DigestValue>ggG3T30JBy+pfLiaJpDY73nLQ/Q9pGWHZfEbAUBtH2c=</DigestValue>
      </Reference>
      <Reference URI="/ppt/slides/slide28.xml?ContentType=application/vnd.openxmlformats-officedocument.presentationml.slide+xml">
        <DigestMethod Algorithm="http://www.w3.org/2001/04/xmlenc#sha256"/>
        <DigestValue>Qs97cib0tr8UgpCpMNckxg6fNy8lZqTXP90lFXU3Pok=</DigestValue>
      </Reference>
      <Reference URI="/ppt/slides/slide29.xml?ContentType=application/vnd.openxmlformats-officedocument.presentationml.slide+xml">
        <DigestMethod Algorithm="http://www.w3.org/2001/04/xmlenc#sha256"/>
        <DigestValue>an/ojzFYhCVLoppi3rPxc2QlBESHq8mws53bY+oDvfY=</DigestValue>
      </Reference>
      <Reference URI="/ppt/slides/slide3.xml?ContentType=application/vnd.openxmlformats-officedocument.presentationml.slide+xml">
        <DigestMethod Algorithm="http://www.w3.org/2001/04/xmlenc#sha256"/>
        <DigestValue>Y6JN2em73IasNt08SPrK5iTHoOB9KBbL+08EfMP7UTk=</DigestValue>
      </Reference>
      <Reference URI="/ppt/slides/slide30.xml?ContentType=application/vnd.openxmlformats-officedocument.presentationml.slide+xml">
        <DigestMethod Algorithm="http://www.w3.org/2001/04/xmlenc#sha256"/>
        <DigestValue>pp/prwhcoFf+umzkwx5radRvEJzEN0dS92ar6YzgN04=</DigestValue>
      </Reference>
      <Reference URI="/ppt/slides/slide31.xml?ContentType=application/vnd.openxmlformats-officedocument.presentationml.slide+xml">
        <DigestMethod Algorithm="http://www.w3.org/2001/04/xmlenc#sha256"/>
        <DigestValue>SBwqugjpSP4jy9jpDMKSia/KxA1h/Vv6QlsbrRY/idY=</DigestValue>
      </Reference>
      <Reference URI="/ppt/slides/slide32.xml?ContentType=application/vnd.openxmlformats-officedocument.presentationml.slide+xml">
        <DigestMethod Algorithm="http://www.w3.org/2001/04/xmlenc#sha256"/>
        <DigestValue>FECmJYotz9UQAT/TUuo+m6xTQNbczKvBXL7G2VZJiMY=</DigestValue>
      </Reference>
      <Reference URI="/ppt/slides/slide33.xml?ContentType=application/vnd.openxmlformats-officedocument.presentationml.slide+xml">
        <DigestMethod Algorithm="http://www.w3.org/2001/04/xmlenc#sha256"/>
        <DigestValue>7MNpTxUdeyH6vAtT8n0siIo6+Upl98/UO2S1wvRn5sM=</DigestValue>
      </Reference>
      <Reference URI="/ppt/slides/slide34.xml?ContentType=application/vnd.openxmlformats-officedocument.presentationml.slide+xml">
        <DigestMethod Algorithm="http://www.w3.org/2001/04/xmlenc#sha256"/>
        <DigestValue>s9KtlhGM/65tUVYe3A57obJNFKVoKHzXpc3vb1WM20o=</DigestValue>
      </Reference>
      <Reference URI="/ppt/slides/slide35.xml?ContentType=application/vnd.openxmlformats-officedocument.presentationml.slide+xml">
        <DigestMethod Algorithm="http://www.w3.org/2001/04/xmlenc#sha256"/>
        <DigestValue>epXlSU6AE4hwOWz/pZB/AMwsjHAz3NbMjRlKvZI+0OY=</DigestValue>
      </Reference>
      <Reference URI="/ppt/slides/slide36.xml?ContentType=application/vnd.openxmlformats-officedocument.presentationml.slide+xml">
        <DigestMethod Algorithm="http://www.w3.org/2001/04/xmlenc#sha256"/>
        <DigestValue>EPx1eSYoVzznkqHuFdLCfNbbSiBfxScles8cnUyD+6Q=</DigestValue>
      </Reference>
      <Reference URI="/ppt/slides/slide37.xml?ContentType=application/vnd.openxmlformats-officedocument.presentationml.slide+xml">
        <DigestMethod Algorithm="http://www.w3.org/2001/04/xmlenc#sha256"/>
        <DigestValue>w/Q7w6KyZNpcBRtY+hoSx8+RZywgbx+KgfJ1kwy08Ms=</DigestValue>
      </Reference>
      <Reference URI="/ppt/slides/slide38.xml?ContentType=application/vnd.openxmlformats-officedocument.presentationml.slide+xml">
        <DigestMethod Algorithm="http://www.w3.org/2001/04/xmlenc#sha256"/>
        <DigestValue>3MMEQ7mq+q1Rhm5KK5goYLkYfQcBfi00E36UHZKIQRc=</DigestValue>
      </Reference>
      <Reference URI="/ppt/slides/slide39.xml?ContentType=application/vnd.openxmlformats-officedocument.presentationml.slide+xml">
        <DigestMethod Algorithm="http://www.w3.org/2001/04/xmlenc#sha256"/>
        <DigestValue>mPure2leL3j6iVkLzaGz8oLcDZ4YJMq2SE3JnlrCU/k=</DigestValue>
      </Reference>
      <Reference URI="/ppt/slides/slide4.xml?ContentType=application/vnd.openxmlformats-officedocument.presentationml.slide+xml">
        <DigestMethod Algorithm="http://www.w3.org/2001/04/xmlenc#sha256"/>
        <DigestValue>y8qdguwHptBzcg7wTXf6BNqpUjTQP5szvP0GtD/Vhiw=</DigestValue>
      </Reference>
      <Reference URI="/ppt/slides/slide40.xml?ContentType=application/vnd.openxmlformats-officedocument.presentationml.slide+xml">
        <DigestMethod Algorithm="http://www.w3.org/2001/04/xmlenc#sha256"/>
        <DigestValue>UBqNpcGQwNI/Ps5pvgDbeYutF8Ph2g7GYk9EM+QLqFE=</DigestValue>
      </Reference>
      <Reference URI="/ppt/slides/slide41.xml?ContentType=application/vnd.openxmlformats-officedocument.presentationml.slide+xml">
        <DigestMethod Algorithm="http://www.w3.org/2001/04/xmlenc#sha256"/>
        <DigestValue>ZYh8S3Z5JO0P8hDb8F1C0VOZV77jug2tinoXu0DWdEo=</DigestValue>
      </Reference>
      <Reference URI="/ppt/slides/slide42.xml?ContentType=application/vnd.openxmlformats-officedocument.presentationml.slide+xml">
        <DigestMethod Algorithm="http://www.w3.org/2001/04/xmlenc#sha256"/>
        <DigestValue>V1o4AEfdr6k1iE5QX388/+SQQT85G+SBl3cpRUbk/Qs=</DigestValue>
      </Reference>
      <Reference URI="/ppt/slides/slide43.xml?ContentType=application/vnd.openxmlformats-officedocument.presentationml.slide+xml">
        <DigestMethod Algorithm="http://www.w3.org/2001/04/xmlenc#sha256"/>
        <DigestValue>6rg1thVzwzw6N6ZABxE1/6UbsCd2lYycyZmbXFrjolk=</DigestValue>
      </Reference>
      <Reference URI="/ppt/slides/slide44.xml?ContentType=application/vnd.openxmlformats-officedocument.presentationml.slide+xml">
        <DigestMethod Algorithm="http://www.w3.org/2001/04/xmlenc#sha256"/>
        <DigestValue>mP7cFDPLj2IcOzdx8mnAcR9MjAvPcocB5+uPQEIWYEk=</DigestValue>
      </Reference>
      <Reference URI="/ppt/slides/slide45.xml?ContentType=application/vnd.openxmlformats-officedocument.presentationml.slide+xml">
        <DigestMethod Algorithm="http://www.w3.org/2001/04/xmlenc#sha256"/>
        <DigestValue>ivDufYpgfPFitHxRIfPscfTyvLROZ2ciPratzl0IQSE=</DigestValue>
      </Reference>
      <Reference URI="/ppt/slides/slide46.xml?ContentType=application/vnd.openxmlformats-officedocument.presentationml.slide+xml">
        <DigestMethod Algorithm="http://www.w3.org/2001/04/xmlenc#sha256"/>
        <DigestValue>BtSbcWLn/HQS96imXiRgUhp4dW0hwE/6EtkFvHppirI=</DigestValue>
      </Reference>
      <Reference URI="/ppt/slides/slide47.xml?ContentType=application/vnd.openxmlformats-officedocument.presentationml.slide+xml">
        <DigestMethod Algorithm="http://www.w3.org/2001/04/xmlenc#sha256"/>
        <DigestValue>Vi2uByfq9bjSho9dxqK2qAeFVnCSNLP4B1QkCUqE90Y=</DigestValue>
      </Reference>
      <Reference URI="/ppt/slides/slide48.xml?ContentType=application/vnd.openxmlformats-officedocument.presentationml.slide+xml">
        <DigestMethod Algorithm="http://www.w3.org/2001/04/xmlenc#sha256"/>
        <DigestValue>rO7gvUWLQBuC0in3jAdGpl+V/bLZ4OOXwsFDX5cYIQo=</DigestValue>
      </Reference>
      <Reference URI="/ppt/slides/slide49.xml?ContentType=application/vnd.openxmlformats-officedocument.presentationml.slide+xml">
        <DigestMethod Algorithm="http://www.w3.org/2001/04/xmlenc#sha256"/>
        <DigestValue>/BEXZroF0DUaf982PgFkHNrihvBmlaeSDCq4Yqqg5Vg=</DigestValue>
      </Reference>
      <Reference URI="/ppt/slides/slide5.xml?ContentType=application/vnd.openxmlformats-officedocument.presentationml.slide+xml">
        <DigestMethod Algorithm="http://www.w3.org/2001/04/xmlenc#sha256"/>
        <DigestValue>17jLbgZvgJl/501TUIbdzmLsxoGg4+2deznt2UyuRc8=</DigestValue>
      </Reference>
      <Reference URI="/ppt/slides/slide50.xml?ContentType=application/vnd.openxmlformats-officedocument.presentationml.slide+xml">
        <DigestMethod Algorithm="http://www.w3.org/2001/04/xmlenc#sha256"/>
        <DigestValue>iS+9HA0ZGczZuW3vgmdfBDA+qxzrYJvZhD7okfHphio=</DigestValue>
      </Reference>
      <Reference URI="/ppt/slides/slide51.xml?ContentType=application/vnd.openxmlformats-officedocument.presentationml.slide+xml">
        <DigestMethod Algorithm="http://www.w3.org/2001/04/xmlenc#sha256"/>
        <DigestValue>/m0MshYU5TYQvdXJa+lxfDTFFAXvpgeTQSHNmYElnHE=</DigestValue>
      </Reference>
      <Reference URI="/ppt/slides/slide52.xml?ContentType=application/vnd.openxmlformats-officedocument.presentationml.slide+xml">
        <DigestMethod Algorithm="http://www.w3.org/2001/04/xmlenc#sha256"/>
        <DigestValue>Eeur0LwXMozFD8xZeWk5vjTJp9df6+2QU3eHPvo3D50=</DigestValue>
      </Reference>
      <Reference URI="/ppt/slides/slide53.xml?ContentType=application/vnd.openxmlformats-officedocument.presentationml.slide+xml">
        <DigestMethod Algorithm="http://www.w3.org/2001/04/xmlenc#sha256"/>
        <DigestValue>SRVp7Y23IaHFzLisHmpZz61Mbwq0Du3ssxSLTZ0hA60=</DigestValue>
      </Reference>
      <Reference URI="/ppt/slides/slide54.xml?ContentType=application/vnd.openxmlformats-officedocument.presentationml.slide+xml">
        <DigestMethod Algorithm="http://www.w3.org/2001/04/xmlenc#sha256"/>
        <DigestValue>BN53ObsdQXwvPMq0//rMW3Hqt0WTxcnZj3wgs/2A4t4=</DigestValue>
      </Reference>
      <Reference URI="/ppt/slides/slide55.xml?ContentType=application/vnd.openxmlformats-officedocument.presentationml.slide+xml">
        <DigestMethod Algorithm="http://www.w3.org/2001/04/xmlenc#sha256"/>
        <DigestValue>E1Qzf7DFD17vmbmW+1iyuW4aw9YlUkymDngkbiQsKMw=</DigestValue>
      </Reference>
      <Reference URI="/ppt/slides/slide56.xml?ContentType=application/vnd.openxmlformats-officedocument.presentationml.slide+xml">
        <DigestMethod Algorithm="http://www.w3.org/2001/04/xmlenc#sha256"/>
        <DigestValue>3nQpwrJ+Kbzjj7niT0H7TgyTTJLCa/OYbzNEokFWjMo=</DigestValue>
      </Reference>
      <Reference URI="/ppt/slides/slide57.xml?ContentType=application/vnd.openxmlformats-officedocument.presentationml.slide+xml">
        <DigestMethod Algorithm="http://www.w3.org/2001/04/xmlenc#sha256"/>
        <DigestValue>4KzzsbX0oZt9g5GPK5O/aEIpUxMqoUAisJDo2amXb8o=</DigestValue>
      </Reference>
      <Reference URI="/ppt/slides/slide58.xml?ContentType=application/vnd.openxmlformats-officedocument.presentationml.slide+xml">
        <DigestMethod Algorithm="http://www.w3.org/2001/04/xmlenc#sha256"/>
        <DigestValue>fkk8z32W320BLzQa2aT+B/0pOb4RFlWiBm16E1kbaUc=</DigestValue>
      </Reference>
      <Reference URI="/ppt/slides/slide59.xml?ContentType=application/vnd.openxmlformats-officedocument.presentationml.slide+xml">
        <DigestMethod Algorithm="http://www.w3.org/2001/04/xmlenc#sha256"/>
        <DigestValue>/Ey3WiSnxNLu09XOzYncs8zzbUgpfDo3eV8kTlNfr1g=</DigestValue>
      </Reference>
      <Reference URI="/ppt/slides/slide6.xml?ContentType=application/vnd.openxmlformats-officedocument.presentationml.slide+xml">
        <DigestMethod Algorithm="http://www.w3.org/2001/04/xmlenc#sha256"/>
        <DigestValue>2vbcw8ukqgztX4NTuZc49Hnj3n0hRlSbTe3doOF3F/U=</DigestValue>
      </Reference>
      <Reference URI="/ppt/slides/slide60.xml?ContentType=application/vnd.openxmlformats-officedocument.presentationml.slide+xml">
        <DigestMethod Algorithm="http://www.w3.org/2001/04/xmlenc#sha256"/>
        <DigestValue>bbsXcuUmh+dKKt5u4/qI3Fc2lUJPhvaH4OatAzCWugs=</DigestValue>
      </Reference>
      <Reference URI="/ppt/slides/slide61.xml?ContentType=application/vnd.openxmlformats-officedocument.presentationml.slide+xml">
        <DigestMethod Algorithm="http://www.w3.org/2001/04/xmlenc#sha256"/>
        <DigestValue>os3jXWMCb5+ye5fE3IMgtCdw3xgWIZ9oVhYz0+UOpK0=</DigestValue>
      </Reference>
      <Reference URI="/ppt/slides/slide7.xml?ContentType=application/vnd.openxmlformats-officedocument.presentationml.slide+xml">
        <DigestMethod Algorithm="http://www.w3.org/2001/04/xmlenc#sha256"/>
        <DigestValue>7CP7Xa1QHMw7r1AGVHYxlPQZsRRD28ScxW49rmDo4s0=</DigestValue>
      </Reference>
      <Reference URI="/ppt/slides/slide8.xml?ContentType=application/vnd.openxmlformats-officedocument.presentationml.slide+xml">
        <DigestMethod Algorithm="http://www.w3.org/2001/04/xmlenc#sha256"/>
        <DigestValue>sGWgpbfv4kupottMy6S3AqcAHJkfXECEt0VhdCTfD+0=</DigestValue>
      </Reference>
      <Reference URI="/ppt/slides/slide9.xml?ContentType=application/vnd.openxmlformats-officedocument.presentationml.slide+xml">
        <DigestMethod Algorithm="http://www.w3.org/2001/04/xmlenc#sha256"/>
        <DigestValue>1+D0CZRiK7g9VzkPwRsERmzB6qM0vcvOlXg7d+WyBLo=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ags/tag1.xml?ContentType=application/vnd.openxmlformats-officedocument.presentationml.tags+xml">
        <DigestMethod Algorithm="http://www.w3.org/2001/04/xmlenc#sha256"/>
        <DigestValue>WTRgq52Pol6mNfZdk3JbyjNcLeqRZLYjdrHKQlXjI5s=</DigestValue>
      </Reference>
      <Reference URI="/ppt/theme/theme1.xml?ContentType=application/vnd.openxmlformats-officedocument.theme+xml">
        <DigestMethod Algorithm="http://www.w3.org/2001/04/xmlenc#sha256"/>
        <DigestValue>oY5vuWlMKPMibycpOQxZpxsPf68qJpOHanIj7ZONl24=</DigestValue>
      </Reference>
      <Reference URI="/ppt/theme/theme2.xml?ContentType=application/vnd.openxmlformats-officedocument.theme+xml">
        <DigestMethod Algorithm="http://www.w3.org/2001/04/xmlenc#sha256"/>
        <DigestValue>YX9Ay3f0aryBwGT++rZA+EYg68nibE6UqyxPjUGVKGI=</DigestValue>
      </Reference>
      <Reference URI="/ppt/theme/theme3.xml?ContentType=application/vnd.openxmlformats-officedocument.theme+xml">
        <DigestMethod Algorithm="http://www.w3.org/2001/04/xmlenc#sha256"/>
        <DigestValue>YX9Ay3f0aryBwGT++rZA+EYg68nibE6UqyxPjUGVKGI=</DigestValue>
      </Reference>
      <Reference URI="/ppt/viewProps.xml?ContentType=application/vnd.openxmlformats-officedocument.presentationml.viewProps+xml">
        <DigestMethod Algorithm="http://www.w3.org/2001/04/xmlenc#sha256"/>
        <DigestValue>bilWKouvkTiJhjLlxPu+AvCkN4y83HDvilP76TqZSMk=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2013-05-21T00:13:53Z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6.2</WindowsVersion>
          <OfficeVersion>15.0</OfficeVersion>
          <ApplicationVersion>15.0</ApplicationVersion>
          <Monitors>3</Monitors>
          <HorizontalResolution>1920</HorizontalResolution>
          <VerticalResolution>1200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2013-05-21T00:13:53Z</xd:SigningTime>
          <xd:SigningCertificate>
            <xd:Cert>
              <xd:CertDigest>
                <DigestMethod Algorithm="http://www.w3.org/2001/04/xmlenc#sha256"/>
                <DigestValue>UWaZ+S3ECaIopykVngrspIruGTzS3Ji35w/ugaUgkQI=</DigestValue>
              </xd:CertDigest>
              <xd:IssuerSerial>
                <X509IssuerName>CN=Enterprise Services CA - G2, OU=Class 2 Managed PKI Individual Subscriber CA, OU=Symantec Trust Network, O=Adobe Systems Incorporated, C=US</X509IssuerName>
                <X509SerialNumber>22465888756892773188461632797204596020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</xd:CommitmentTypeIndication>
        </xd:SignedDataObjectProperties>
      </xd:SignedProperties>
      <xd:UnsignedProperties>
        <xd:UnsignedSignatureProperties>
          <xd:CertificateValues>
            <xd:EncapsulatedX509Certificate>MIIGTDCCBTSgAwIBAgIQefwLhyKyfAKWmlMEPGkHHzANBgkqhkiG9w0BAQUFADCByjELMAkGA1UEBhMCVVMxFzAVBgNVBAoTDlZlcmlTaWduLCBJbmMuMR8wHQYDVQQLExZWZXJpU2lnbiBUcnVzdCBOZXR3b3JrMTowOAYDVQQLEzEoYykgMTk5OSBWZXJpU2lnbiwgSW5jLiAtIEZvciBhdXRob3JpemVkIHVzZSBvbmx5MUUwQwYDVQQDEzxWZXJpU2lnbiBDbGFzcyAyIFB1YmxpYyBQcmltYXJ5IENlcnRpZmljYXRpb24gQXV0aG9yaXR5IC0gRzMwHhcNMTIxMDE2MDAwMDAwWhcNMTcxMDE1MjM1OTU5WjCBsDELMAkGA1UEBhMCVVMxIzAhBgNVBAoTGkFkb2JlIFN5c3RlbXMgSW5jb3Jwb3JhdGVkMR8wHQYDVQQLExZTeW1hbnRlYyBUcnVzdCBOZXR3b3JrMTUwMwYDVQQLEyxDbGFzcyAyIE1hbmFnZWQgUEtJIEluZGl2aWR1YWwgU3Vic2NyaWJlciBDQTEkMCIGA1UEAxMbRW50ZXJwcmlzZSBTZXJ2aWNlcyBDQSAtIEcyMIIBIjANBgkqhkiG9w0BAQEFAAOCAQ8AMIIBCgKCAQEA++pQydzWXc9C+bc4ZWwVaDE2fkkermmr61LAy9dKMAlcVdn4+dcY1VukHhVPFPJg/56YXL+s84uOdFcZx/Csa35ozjzuq3J9YBu+f8ycZq4cMCeZreo61k2cyPERvIzrADDVRXms6f/m5TS7gbm18cv/pvzp3f4OipqPD/DKEvfoTujzoHIgIavtxtebLcF3DmWMZhvK6+SRmasr2lkITc9CAxLzmYMD8knc9qgqR0rr2MwMaH2iYcsRhMupTg+cb0dsioscikZYW85kli+4HuPTxBsWKHWegqan3UewwpMf+dQafCV8L3rIrM98Tp9BEs3YXSp+fL1L4v3VeJsOqwIDAQABo4ICRDCCAkAwEgYDVR0TAQH/BAgwBgEB/wIBADBsBgNVHSAEZTBjMGEGC2CGSAGG+EUBBxcCMFIwJgYIKwYBBQUHAgEWGmh0dHA6Ly93d3cuc3ltYXV0aC5jb20vY3BzMCgGCCsGAQUFBwICMBwaGmh0dHA6Ly93d3cuc3ltYXV0aC5jb20vcnBhMDQGA1UdHwQtMCswKaAnoCWGI2h0dHA6Ly9jcmwudmVyaXNpZ24uY29tL3BjYTItZzMuY3JsMA4GA1UdDwEB/wQEAwIBBjAqBgNVHREEIzAhpB8wHTEbMBkGA1UEAxMSVmVyaVNpZ25NUEtJLTItMjgxMB0GA1UdDgQWBBTUIt+/ci5nnaU6yiCTWlVDUIXGTDA4BggrBgEFBQcBAQQsMCowKAYIKwYBBQUHMAGGHGh0dHA6Ly9wa2ktb2NzcC52ZXJpc2lnbi5jb20wgfAGA1UdIwSB6DCB5aGB0KSBzTCByjELMAkGA1UEBhMCVVMxFzAVBgNVBAoTDlZlcmlTaWduLCBJbmMuMR8wHQYDVQQLExZWZXJpU2lnbiBUcnVzdCBOZXR3b3JrMTowOAYDVQQLEzEoYykgMTk5OSBWZXJpU2lnbiwgSW5jLiAtIEZvciBhdXRob3JpemVkIHVzZSBvbmx5MUUwQwYDVQQDEzxWZXJpU2lnbiBDbGFzcyAyIFB1YmxpYyBQcmltYXJ5IENlcnRpZmljYXRpb24gQXV0aG9yaXR5IC0gRzOCEGFwy0mMX5hFKeewptlQW3owDQYJKoZIhvcNAQEFBQADggEBABuudpYrajiXRIiFRPXzV6vP9tts2p0PFLaQGLQliTJb29wsSAtKMzGOfdTwpn6hIz/z9cgbXr+gLP+ivfNAcv0ECoO9KtzTVjwG6lyfIKM7PKgzBMXlZO1oImGW0kNtfb5iA+swfsk/8A7q8u+VgLOgpMiObeULsVvMNRyRCv4BCJ14AluTsLdGzAPCu9b6o4NpHJAiSml5lx6E6Yh9o9KqUsJN7wNYvBDVBzycXs92JMSjmwNTUGmLfyWY28RPK/ciZxDlElAIZusWOsJTVJ1jv4/q7Yvoay1XWwDPTKvdnnUJKmaGYzhjAvPBuZQuWQ/fNv55WrNWKFu9X7e9UiY=</xd:EncapsulatedX509Certificate>
            <xd:EncapsulatedX509Certificate>MIIEGTCCAwECEGFwy0mMX5hFKeewptlQW3owDQYJKoZIhvcNAQEFBQAwgcoxCzAJBgNVBAYTAlVTMRcwFQYDVQQKEw5WZXJpU2lnbiwgSW5jLjEfMB0GA1UECxMWVmVyaVNpZ24gVHJ1c3QgTmV0d29yazE6MDgGA1UECxMxKGMpIDE5OTkgVmVyaVNpZ24sIEluYy4gLSBGb3IgYXV0aG9yaXplZCB1c2Ugb25seTFFMEMGA1UEAxM8VmVyaVNpZ24gQ2xhc3MgMiBQdWJsaWMgUHJpbWFyeSBDZXJ0aWZpY2F0aW9uIEF1dGhvcml0eSAtIEczMB4XDTk5MTAwMTAwMDAwMFoXDTM2MDcxNjIzNTk1OVowgcoxCzAJBgNVBAYTAlVTMRcwFQYDVQQKEw5WZXJpU2lnbiwgSW5jLjEfMB0GA1UECxMWVmVyaVNpZ24gVHJ1c3QgTmV0d29yazE6MDgGA1UECxMxKGMpIDE5OTkgVmVyaVNpZ24sIEluYy4gLSBGb3IgYXV0aG9yaXplZCB1c2Ugb25seTFFMEMGA1UEAxM8VmVyaVNpZ24gQ2xhc3MgMiBQdWJsaWMgUHJpbWFyeSBDZXJ0aWZpY2F0aW9uIEF1dGhvcml0eSAtIEczMIIBIjANBgkqhkiG9w0BAQEFAAOCAQ8AMIIBCgKCAQEArwoNwtUs22e5LeWUJ92lvuCwTY+zYVY81nzD9M0+hsuiiOLh2KRpxbXiv8GmR1BeRjmL1Za6tW8UvxDOJxOeBUebMXoT2B/Z0wI3i60sR/COgQanDTAM6/c8DyAd3HJG7qUCyFvDyVZpTMUYwZF7C9UTAJu878NIPkZgIIUq1ZC2zYugzDLdt/1AVbJQHFauzI13TccgTacxdu9okoqQHgiBVrKtaaNS0MscxCM9H5n+TOgWY47GCI72MfbS+uV23bUckqNJzc0BzWjNqWm6o+sdDZykIKbBoMXRRkwXbdKsZj+WjOCE1Db/IlnF+RFgqF8EffIa9iVCYQ/ESrg+iQIDAQABMA0GCSqGSIb3DQEBBQUAA4IBAQA0JhU8wI1NQ0kdvekhktdmnLfexbjQ5F1fdiLAJvmEOjr5jLX77GDx6M4EsMjdpwOPMPOY36TmpDHf0xwLRtxyID+u7gU8pDM/CzmscHhzS5kr3zDCVLCoO1Wh/hYozUK9dG6A2ydEp85EXdQbkJgNHkKUsQAsBNB0owIFImNjzYO1+8FtYmtpdf1dcEG59b98377BMnMiIYtYgXsVkXq642RIsH/7NiXaldDxJBQX3RiAa0YjOVT1jmIJBB2UkKab5iXiQkWquJCtvgiPqQtCGJTPcjnhsUPgKM+351psE2tJs//jGHyJizNdrDPXp/naOlXJWBD5qu9ats9LS98q</xd:EncapsulatedX509Certificate>
          </xd:CertificateValues>
        </xd:UnsignedSignatureProperties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18736</TotalTime>
  <Words>2526</Words>
  <Application>Microsoft Office PowerPoint</Application>
  <PresentationFormat>Custom</PresentationFormat>
  <Paragraphs>854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Adobe Clean</vt:lpstr>
      <vt:lpstr>Arial</vt:lpstr>
      <vt:lpstr>Calibri</vt:lpstr>
      <vt:lpstr>Courier New</vt:lpstr>
      <vt:lpstr>Wingdings</vt:lpstr>
      <vt:lpstr>Adobe Master Widescreen 2012a</vt:lpstr>
      <vt:lpstr>JavaScript Puzzlers: Puzzles to Make You Think (and write fewer bugs)</vt:lpstr>
      <vt:lpstr>Who am I?</vt:lpstr>
      <vt:lpstr>What can I expect?</vt:lpstr>
      <vt:lpstr>What is a Puzzler?</vt:lpstr>
      <vt:lpstr>How does this work?</vt:lpstr>
      <vt:lpstr>PowerPoint Presentation</vt:lpstr>
      <vt:lpstr>JavaScript Puzzler – Maximus the Confused!</vt:lpstr>
      <vt:lpstr>But why?</vt:lpstr>
      <vt:lpstr>But why?</vt:lpstr>
      <vt:lpstr>But why?</vt:lpstr>
      <vt:lpstr>But why?</vt:lpstr>
      <vt:lpstr>JavaScript Puzzler – Maximus the Confused…FIXED!</vt:lpstr>
      <vt:lpstr>JavaScript Puzzler – Maximus the Confused…FIXED!</vt:lpstr>
      <vt:lpstr>Moral</vt:lpstr>
      <vt:lpstr>JavaScript Puzzler – Block Party!</vt:lpstr>
      <vt:lpstr>But why?</vt:lpstr>
      <vt:lpstr>But why?</vt:lpstr>
      <vt:lpstr>JavaScript Puzzler – Block Party…FIXED!</vt:lpstr>
      <vt:lpstr>JavaScript Puzzler – Block Party…FIXED!</vt:lpstr>
      <vt:lpstr>JavaScript Puzzler – Block Party…FIXED!</vt:lpstr>
      <vt:lpstr>Moral</vt:lpstr>
      <vt:lpstr>JavaScript Puzzler – Let’s Print Some ZIP Codes!</vt:lpstr>
      <vt:lpstr>But why?</vt:lpstr>
      <vt:lpstr>But why?</vt:lpstr>
      <vt:lpstr>JavaScript Puzzler – Let’s Print Some ZIP Codes…FIXED!</vt:lpstr>
      <vt:lpstr>JavaScript Puzzler – Let’s Print Some ZIP Codes…FIXED!</vt:lpstr>
      <vt:lpstr>Moral</vt:lpstr>
      <vt:lpstr>JavaScript Puzzler – Loopty Loop!</vt:lpstr>
      <vt:lpstr>But why?</vt:lpstr>
      <vt:lpstr>But why?</vt:lpstr>
      <vt:lpstr>But why?</vt:lpstr>
      <vt:lpstr>JavaScript Puzzler – Loopty Loop…FIXED!</vt:lpstr>
      <vt:lpstr>JavaScript Puzzler – Loopty Loop…FIXED!</vt:lpstr>
      <vt:lpstr>Moral</vt:lpstr>
      <vt:lpstr>JavaScript Puzzler – Why Are We Bankrupt?!</vt:lpstr>
      <vt:lpstr>But why?</vt:lpstr>
      <vt:lpstr>JavaScript Puzzler – Why Are We Bankrupt?!...FIXED!</vt:lpstr>
      <vt:lpstr>JavaScript Puzzler – Why Are We Bankrupt?!...FIXED!</vt:lpstr>
      <vt:lpstr>Moral</vt:lpstr>
      <vt:lpstr>JavaScript Puzzler – A Case of Mistaken Identity!</vt:lpstr>
      <vt:lpstr>But why?</vt:lpstr>
      <vt:lpstr>JavaScript Puzzler – A Case of Mistaken Identity…FIXED!</vt:lpstr>
      <vt:lpstr>JavaScript Puzzler – A Case of Mistaken Identity…FIXED!</vt:lpstr>
      <vt:lpstr>Moral</vt:lpstr>
      <vt:lpstr>That’s it!</vt:lpstr>
      <vt:lpstr>Thanks for coming!</vt:lpstr>
      <vt:lpstr>PowerPoint Presentation</vt:lpstr>
      <vt:lpstr>JavaScript Puzzler – That’s Odd!</vt:lpstr>
      <vt:lpstr>But why?</vt:lpstr>
      <vt:lpstr>But why?</vt:lpstr>
      <vt:lpstr>JavaScript Puzzler – That’s Odd…FIXED!</vt:lpstr>
      <vt:lpstr>JavaScript Puzzler – That’s Odd…FIXED!</vt:lpstr>
      <vt:lpstr>Moral</vt:lpstr>
      <vt:lpstr>JavaScript Puzzler – Say What?!</vt:lpstr>
      <vt:lpstr>But why?</vt:lpstr>
      <vt:lpstr>But why?</vt:lpstr>
      <vt:lpstr>But why?</vt:lpstr>
      <vt:lpstr>A closer look</vt:lpstr>
      <vt:lpstr>JavaScript Puzzler – Say What?!...FIXED!</vt:lpstr>
      <vt:lpstr>JavaScript Puzzler – Say What?!...FIXED!</vt:lpstr>
      <vt:lpstr>Moral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Charles Bihis</cp:lastModifiedBy>
  <cp:revision>436</cp:revision>
  <dcterms:created xsi:type="dcterms:W3CDTF">2009-08-20T18:55:32Z</dcterms:created>
  <dcterms:modified xsi:type="dcterms:W3CDTF">2013-05-21T00:13:11Z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