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6" r:id="rId4"/>
    <p:sldId id="261" r:id="rId5"/>
    <p:sldId id="258" r:id="rId6"/>
    <p:sldId id="265" r:id="rId7"/>
    <p:sldId id="268" r:id="rId8"/>
    <p:sldId id="272" r:id="rId9"/>
    <p:sldId id="267" r:id="rId10"/>
    <p:sldId id="260" r:id="rId11"/>
    <p:sldId id="262" r:id="rId12"/>
    <p:sldId id="263" r:id="rId13"/>
    <p:sldId id="270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032"/>
    <a:srgbClr val="E8EDF4"/>
    <a:srgbClr val="D0D8E8"/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5" autoAdjust="0"/>
    <p:restoredTop sz="95296" autoAdjust="0"/>
  </p:normalViewPr>
  <p:slideViewPr>
    <p:cSldViewPr snapToGrid="0" snapToObjects="1">
      <p:cViewPr varScale="1">
        <p:scale>
          <a:sx n="103" d="100"/>
          <a:sy n="103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975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://spark.apache.org/docs/1.0.0/mllib-collaborative-filte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6/quick-guide-build-recommendation-engine-pyth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058"/>
            <a:ext cx="8229600" cy="1677151"/>
          </a:xfrm>
        </p:spPr>
        <p:txBody>
          <a:bodyPr>
            <a:normAutofit/>
          </a:bodyPr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2a:</a:t>
            </a:r>
          </a:p>
          <a:p>
            <a:pPr lvl="1"/>
            <a:r>
              <a:rPr lang="en-US" dirty="0"/>
              <a:t>(Optional) mean center V: each row of V has zero mean</a:t>
            </a:r>
          </a:p>
          <a:p>
            <a:pPr lvl="1"/>
            <a:r>
              <a:rPr lang="en-US" dirty="0"/>
              <a:t>Compute SVD of V: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two columns of A correspond to best 2-dimensional projection of movies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57779"/>
              </p:ext>
            </p:extLst>
          </p:nvPr>
        </p:nvGraphicFramePr>
        <p:xfrm>
          <a:off x="5069553" y="3111816"/>
          <a:ext cx="2022081" cy="63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9553" y="3111816"/>
                        <a:ext cx="2022081" cy="63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1962" y="4072752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56983" y="3665983"/>
            <a:ext cx="384979" cy="51122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8678" y="4114745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755431" y="3665983"/>
            <a:ext cx="232867" cy="44876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58868" y="3665983"/>
            <a:ext cx="298115" cy="81809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2375" y="4484077"/>
            <a:ext cx="100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8517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2b:</a:t>
            </a:r>
          </a:p>
          <a:p>
            <a:pPr lvl="1"/>
            <a:r>
              <a:rPr lang="en-US" dirty="0"/>
              <a:t>Project every movie &amp; user using A</a:t>
            </a:r>
            <a:r>
              <a:rPr lang="en-US" baseline="-25000" dirty="0"/>
              <a:t>1:2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dirty="0"/>
              <a:t>Now each user &amp; movie is represented using a two dimensional point.  Visualize and interpret!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0651"/>
              </p:ext>
            </p:extLst>
          </p:nvPr>
        </p:nvGraphicFramePr>
        <p:xfrm>
          <a:off x="1040231" y="2919564"/>
          <a:ext cx="34496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5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231" y="2919564"/>
                        <a:ext cx="344963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36"/>
              </p:ext>
            </p:extLst>
          </p:nvPr>
        </p:nvGraphicFramePr>
        <p:xfrm>
          <a:off x="1000543" y="3873735"/>
          <a:ext cx="3530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6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543" y="3873735"/>
                        <a:ext cx="3530600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8098" y="3868426"/>
            <a:ext cx="335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If you mean centered V, you need </a:t>
            </a:r>
          </a:p>
          <a:p>
            <a:r>
              <a:rPr lang="en-US" dirty="0">
                <a:solidFill>
                  <a:srgbClr val="800000"/>
                </a:solidFill>
              </a:rPr>
              <a:t>to shift U by same amount first</a:t>
            </a:r>
          </a:p>
        </p:txBody>
      </p:sp>
    </p:spTree>
    <p:extLst>
      <p:ext uri="{BB962C8B-B14F-4D97-AF65-F5344CB8AC3E}">
        <p14:creationId xmlns:p14="http://schemas.microsoft.com/office/powerpoint/2010/main" val="28446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2c (optional):</a:t>
            </a:r>
          </a:p>
          <a:p>
            <a:pPr lvl="1"/>
            <a:r>
              <a:rPr lang="en-US" dirty="0"/>
              <a:t>Do Steps 2a &amp; 2b: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Then rescale dimensions:</a:t>
            </a:r>
          </a:p>
          <a:p>
            <a:pPr lvl="2"/>
            <a:r>
              <a:rPr lang="en-US" dirty="0"/>
              <a:t>E.g., each row of </a:t>
            </a:r>
            <a:r>
              <a:rPr lang="en-US" dirty="0" err="1"/>
              <a:t>Ũ</a:t>
            </a:r>
            <a:r>
              <a:rPr lang="en-US" dirty="0"/>
              <a:t> has unit variance.</a:t>
            </a:r>
          </a:p>
          <a:p>
            <a:pPr lvl="2"/>
            <a:r>
              <a:rPr lang="en-US" dirty="0"/>
              <a:t>Otherwise, visualization might look stretched: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4260"/>
              </p:ext>
            </p:extLst>
          </p:nvPr>
        </p:nvGraphicFramePr>
        <p:xfrm>
          <a:off x="4336753" y="2253604"/>
          <a:ext cx="221644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3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6753" y="2253604"/>
                        <a:ext cx="221644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0316"/>
              </p:ext>
            </p:extLst>
          </p:nvPr>
        </p:nvGraphicFramePr>
        <p:xfrm>
          <a:off x="4357316" y="2967144"/>
          <a:ext cx="226846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4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7316" y="2967144"/>
                        <a:ext cx="226846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35916" y="4971177"/>
            <a:ext cx="4188897" cy="11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top D dimensions of matrix A define a D-dim projection that best preserves the learned movie features V: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We want 2-dimensional projection for visualization purposes</a:t>
            </a:r>
          </a:p>
          <a:p>
            <a:pPr lvl="1"/>
            <a:r>
              <a:rPr lang="en-US" sz="2000" dirty="0"/>
              <a:t>So we take top 2 dimensions of SVD</a:t>
            </a:r>
          </a:p>
          <a:p>
            <a:pPr lvl="1"/>
            <a:endParaRPr lang="en-US" sz="1000" dirty="0"/>
          </a:p>
          <a:p>
            <a:r>
              <a:rPr lang="en-US" sz="2400" dirty="0"/>
              <a:t>Now we can visualize movies in 2D plot</a:t>
            </a:r>
          </a:p>
          <a:p>
            <a:pPr lvl="1"/>
            <a:r>
              <a:rPr lang="en-US" sz="2000" dirty="0"/>
              <a:t>And see if close-by movies have similarities</a:t>
            </a:r>
          </a:p>
          <a:p>
            <a:pPr lvl="1"/>
            <a:r>
              <a:rPr lang="en-US" sz="2000" dirty="0"/>
              <a:t>E.g., horror, action,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51635"/>
              </p:ext>
            </p:extLst>
          </p:nvPr>
        </p:nvGraphicFramePr>
        <p:xfrm>
          <a:off x="5950941" y="2635102"/>
          <a:ext cx="1739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Equation" r:id="rId3" imgW="952500" imgH="419100" progId="Equation.3">
                  <p:embed/>
                </p:oleObj>
              </mc:Choice>
              <mc:Fallback>
                <p:oleObj name="Equation" r:id="rId3" imgW="952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941" y="2635102"/>
                        <a:ext cx="173990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020"/>
              </p:ext>
            </p:extLst>
          </p:nvPr>
        </p:nvGraphicFramePr>
        <p:xfrm>
          <a:off x="1497710" y="2718234"/>
          <a:ext cx="13065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710" y="2718234"/>
                        <a:ext cx="1306513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96062" y="2635102"/>
            <a:ext cx="25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Minimizes loss of feature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343" y="3357777"/>
            <a:ext cx="25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Projected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4552" y="3357777"/>
            <a:ext cx="308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Preservation Loss of projection</a:t>
            </a:r>
          </a:p>
        </p:txBody>
      </p:sp>
    </p:spTree>
    <p:extLst>
      <p:ext uri="{BB962C8B-B14F-4D97-AF65-F5344CB8AC3E}">
        <p14:creationId xmlns:p14="http://schemas.microsoft.com/office/powerpoint/2010/main" val="8327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Alternatives &amp; 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have to do it the above way</a:t>
            </a:r>
          </a:p>
          <a:p>
            <a:pPr lvl="1"/>
            <a:r>
              <a:rPr lang="en-US" sz="2400" dirty="0"/>
              <a:t>Although the above method should always give you something reasonable to visualize</a:t>
            </a:r>
          </a:p>
          <a:p>
            <a:pPr lvl="1"/>
            <a:endParaRPr lang="en-US" sz="2000" dirty="0"/>
          </a:p>
          <a:p>
            <a:r>
              <a:rPr lang="en-US" dirty="0"/>
              <a:t>Core requirement: </a:t>
            </a:r>
          </a:p>
          <a:p>
            <a:pPr lvl="1"/>
            <a:r>
              <a:rPr lang="en-US" sz="2400" dirty="0"/>
              <a:t>Projection should preserve as much of the original features as possible</a:t>
            </a:r>
          </a:p>
          <a:p>
            <a:pPr lvl="1"/>
            <a:r>
              <a:rPr lang="en-US" sz="2400" dirty="0"/>
              <a:t>A dot product in the 2-D representation should approximate the dot product in the K-D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Plotting V is more important:</a:t>
            </a:r>
          </a:p>
          <a:p>
            <a:pPr lvl="1"/>
            <a:r>
              <a:rPr lang="en-US" sz="2000" dirty="0"/>
              <a:t>Pick a few movies and plot their projected 2D representation</a:t>
            </a:r>
          </a:p>
          <a:p>
            <a:pPr lvl="1"/>
            <a:r>
              <a:rPr lang="en-US" sz="2000" dirty="0"/>
              <a:t>Verify that distances/angles/axes in your plot can be interpreted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000" dirty="0"/>
          </a:p>
          <a:p>
            <a:r>
              <a:rPr lang="en-US" sz="2800" dirty="0"/>
              <a:t>Can also plot the genres provided:</a:t>
            </a:r>
          </a:p>
          <a:p>
            <a:pPr lvl="1"/>
            <a:r>
              <a:rPr lang="en-US" sz="2000" dirty="0"/>
              <a:t>E.g., where is the average horror movie?</a:t>
            </a:r>
          </a:p>
          <a:p>
            <a:pPr lvl="1"/>
            <a:r>
              <a:rPr lang="en-US" sz="2000" dirty="0"/>
              <a:t>E.g., compute the average v for all movies that belong to horror genre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70" y="3017632"/>
            <a:ext cx="2358087" cy="175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4246" y="3648302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410" y="3346186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3538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project2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0" y="1356627"/>
            <a:ext cx="6398928" cy="48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63"/>
          </a:xfrm>
        </p:spPr>
        <p:txBody>
          <a:bodyPr>
            <a:noAutofit/>
          </a:bodyPr>
          <a:lstStyle/>
          <a:p>
            <a:r>
              <a:rPr lang="en-US" dirty="0"/>
              <a:t>My Own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91" y="1363843"/>
            <a:ext cx="2467743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Trained using </a:t>
            </a:r>
          </a:p>
          <a:p>
            <a:r>
              <a:rPr lang="en-US" sz="1600" dirty="0"/>
              <a:t>Step 1c (lambda=10)</a:t>
            </a:r>
          </a:p>
          <a:p>
            <a:r>
              <a:rPr lang="en-US" sz="1600" dirty="0"/>
              <a:t>Stochastic GD</a:t>
            </a:r>
          </a:p>
          <a:p>
            <a:endParaRPr lang="en-US" sz="1600" dirty="0"/>
          </a:p>
          <a:p>
            <a:r>
              <a:rPr lang="en-US" sz="1600" dirty="0"/>
              <a:t>SVD of Movie Matrix</a:t>
            </a:r>
          </a:p>
          <a:p>
            <a:r>
              <a:rPr lang="en-US" sz="1600" dirty="0"/>
              <a:t>Project top 2 bases</a:t>
            </a:r>
          </a:p>
          <a:p>
            <a:endParaRPr lang="en-US" sz="1600" dirty="0"/>
          </a:p>
          <a:p>
            <a:r>
              <a:rPr lang="en-US" sz="1600" dirty="0"/>
              <a:t>Picked a few popular movies, and plotted them.</a:t>
            </a:r>
          </a:p>
          <a:p>
            <a:endParaRPr lang="en-US" sz="1600" dirty="0"/>
          </a:p>
          <a:p>
            <a:r>
              <a:rPr lang="en-US" sz="1600" dirty="0"/>
              <a:t>Then found a few extreme points (e.g., Clockwork Orange). </a:t>
            </a:r>
          </a:p>
          <a:p>
            <a:endParaRPr lang="en-US" sz="1600" dirty="0"/>
          </a:p>
          <a:p>
            <a:r>
              <a:rPr lang="en-US" sz="1600" dirty="0"/>
              <a:t>Removed most children’s movies (didn’t seem to project well using 1</a:t>
            </a:r>
            <a:r>
              <a:rPr lang="en-US" sz="1600" baseline="30000" dirty="0"/>
              <a:t>st</a:t>
            </a:r>
            <a:r>
              <a:rPr lang="en-US" sz="1600" dirty="0"/>
              <a:t> two SVD bases – maybe most ratings are by adults).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599" y="5712664"/>
            <a:ext cx="146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Star Wars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4809" y="4498309"/>
            <a:ext cx="126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Mostly Sci-Fi &amp;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Horror Movies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7926" y="3465013"/>
            <a:ext cx="122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Action 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5746" y="5099490"/>
            <a:ext cx="192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More Historical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(Jurassic Park excepted)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2511" y="2553069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Free Willy Movies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8301"/>
            <a:ext cx="8229600" cy="1227863"/>
          </a:xfrm>
        </p:spPr>
        <p:txBody>
          <a:bodyPr/>
          <a:lstStyle/>
          <a:p>
            <a:r>
              <a:rPr lang="en-US" dirty="0"/>
              <a:t>Goal #1: Learn a Latent Factor Model U &amp; V</a:t>
            </a:r>
          </a:p>
          <a:p>
            <a:r>
              <a:rPr lang="en-US" dirty="0"/>
              <a:t>Goal #2: Visualize &amp; Interpret U &amp; V</a:t>
            </a:r>
            <a:r>
              <a:rPr lang="en-US" sz="2400" dirty="0"/>
              <a:t>   (mostly V)</a:t>
            </a:r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798" y="2201855"/>
            <a:ext cx="1774866" cy="227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</a:t>
            </a:r>
          </a:p>
          <a:p>
            <a:pPr algn="ctr"/>
            <a:r>
              <a:rPr lang="en-US" dirty="0"/>
              <a:t>(missing 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98" y="1738588"/>
            <a:ext cx="136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Movies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23225" y="3062798"/>
            <a:ext cx="121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7801" y="2201855"/>
            <a:ext cx="750335" cy="22796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</a:t>
            </a:r>
            <a:r>
              <a:rPr lang="en-US" sz="4000" b="1" baseline="30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9929" y="2201855"/>
            <a:ext cx="1791379" cy="689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4239" y="2733847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357" y="1786628"/>
            <a:ext cx="38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7946" y="317887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9450" y="1786628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57" y="2276514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215" y="3534066"/>
            <a:ext cx="188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“Latent Factors”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716206" y="3534066"/>
            <a:ext cx="39500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4108" y="3058974"/>
            <a:ext cx="0" cy="4750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6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Final Product: </a:t>
            </a:r>
            <a:r>
              <a:rPr lang="en-US" sz="3600" dirty="0"/>
              <a:t>Create Something Like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1" y="1351569"/>
            <a:ext cx="4598016" cy="3414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667" y="4993616"/>
            <a:ext cx="790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create  your own visualization (will have different projection of movies/users onto 2-dimensional plane than example above)</a:t>
            </a:r>
          </a:p>
          <a:p>
            <a:endParaRPr lang="en-US" sz="1000" dirty="0"/>
          </a:p>
          <a:p>
            <a:r>
              <a:rPr lang="en-US" dirty="0"/>
              <a:t>You need to interpret your dimensions and/or clusters of movies in your 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288" y="2707550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0521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Learn U &amp; V</a:t>
            </a:r>
          </a:p>
          <a:p>
            <a:endParaRPr lang="en-US" sz="2600" dirty="0"/>
          </a:p>
          <a:p>
            <a:r>
              <a:rPr lang="en-US" dirty="0"/>
              <a:t>Step 2: Project U &amp; V down to 2 dimensions</a:t>
            </a:r>
          </a:p>
          <a:p>
            <a:pPr lvl="1"/>
            <a:r>
              <a:rPr lang="en-US" dirty="0"/>
              <a:t>Basically SVD in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sz="2600" dirty="0"/>
          </a:p>
          <a:p>
            <a:r>
              <a:rPr lang="en-US" dirty="0"/>
              <a:t>Step 3: Plot projected U &amp; V </a:t>
            </a:r>
          </a:p>
          <a:p>
            <a:pPr lvl="1"/>
            <a:r>
              <a:rPr lang="en-US" dirty="0"/>
              <a:t>Give your own interpretation of the two projected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Learning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2541"/>
            <a:ext cx="8229600" cy="2573808"/>
          </a:xfrm>
        </p:spPr>
        <p:txBody>
          <a:bodyPr>
            <a:normAutofit/>
          </a:bodyPr>
          <a:lstStyle/>
          <a:p>
            <a:r>
              <a:rPr lang="en-US" dirty="0"/>
              <a:t>Use off-the-shelf-software</a:t>
            </a:r>
          </a:p>
          <a:p>
            <a:r>
              <a:rPr lang="en-US" dirty="0"/>
              <a:t>And your own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21786"/>
              </p:ext>
            </p:extLst>
          </p:nvPr>
        </p:nvGraphicFramePr>
        <p:xfrm>
          <a:off x="2242186" y="2054541"/>
          <a:ext cx="5161694" cy="9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2540000" imgH="457200" progId="Equation.3">
                  <p:embed/>
                </p:oleObj>
              </mc:Choice>
              <mc:Fallback>
                <p:oleObj name="Equation" r:id="rId3" imgW="2540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2186" y="2054541"/>
                        <a:ext cx="5161694" cy="92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0295" y="2904771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842000" y="2904771"/>
            <a:ext cx="378295" cy="3231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414" y="1535094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2677142" y="1904426"/>
            <a:ext cx="376670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6741" y="1417638"/>
            <a:ext cx="3565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You don’t have to solve this exact objective.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(many off-the-shelf solve something related.)</a:t>
            </a:r>
          </a:p>
        </p:txBody>
      </p:sp>
    </p:spTree>
    <p:extLst>
      <p:ext uri="{BB962C8B-B14F-4D97-AF65-F5344CB8AC3E}">
        <p14:creationId xmlns:p14="http://schemas.microsoft.com/office/powerpoint/2010/main" val="21464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Search for “Collaborative Filtering </a:t>
            </a:r>
            <a:r>
              <a:rPr lang="en-US" sz="2000" dirty="0" err="1"/>
              <a:t>Matlab</a:t>
            </a:r>
            <a:r>
              <a:rPr lang="en-US" sz="2000" dirty="0"/>
              <a:t>” or “Collaborative Filtering Python” or “Collaborative Filtering code”</a:t>
            </a:r>
          </a:p>
          <a:p>
            <a:pPr marL="342900" lvl="2" indent="-342900"/>
            <a:endParaRPr lang="en-US" sz="2000" dirty="0"/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https://spark.apache.org/docs/1.0.0/mllib-collaborative-filtering.html</a:t>
            </a:r>
          </a:p>
          <a:p>
            <a:r>
              <a:rPr lang="en-US" sz="2000" dirty="0">
                <a:hlinkClick r:id="rId3"/>
              </a:rPr>
              <a:t>http://surpriselib.com/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https://www.analyticsvidhya.com/blog/2016/06/quick-guide-build-recommendation-engine-python/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the global tendency of a movie’s average rating</a:t>
            </a:r>
          </a:p>
          <a:p>
            <a:r>
              <a:rPr lang="en-US" sz="2400" dirty="0"/>
              <a:t>Model the global tendency of how a user rates on average</a:t>
            </a:r>
            <a:endParaRPr lang="en-US" sz="2000" dirty="0"/>
          </a:p>
          <a:p>
            <a:r>
              <a:rPr lang="en-US" sz="2400" dirty="0"/>
              <a:t>This keeps U &amp; V more focused on variability between users and movies.</a:t>
            </a:r>
          </a:p>
          <a:p>
            <a:r>
              <a:rPr lang="en-US" sz="2400" dirty="0"/>
              <a:t>Should 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86627"/>
              </p:ext>
            </p:extLst>
          </p:nvPr>
        </p:nvGraphicFramePr>
        <p:xfrm>
          <a:off x="1635125" y="1936750"/>
          <a:ext cx="6375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name="Equation" r:id="rId3" imgW="3136900" imgH="457200" progId="Equation.3">
                  <p:embed/>
                </p:oleObj>
              </mc:Choice>
              <mc:Fallback>
                <p:oleObj name="Equation" r:id="rId3" imgW="3136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1936750"/>
                        <a:ext cx="6375400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644658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527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9836" y="1899458"/>
            <a:ext cx="139477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120344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583908"/>
            <a:ext cx="502070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1c: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(Even 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/>
          </a:bodyPr>
          <a:lstStyle/>
          <a:p>
            <a:r>
              <a:rPr lang="en-US" sz="2400" dirty="0"/>
              <a:t>Model global bias μ as average over all observed Y</a:t>
            </a:r>
          </a:p>
          <a:p>
            <a:r>
              <a:rPr lang="en-US" sz="2400" dirty="0"/>
              <a:t>Treat a as user-specific deviation from global bias</a:t>
            </a:r>
          </a:p>
          <a:p>
            <a:r>
              <a:rPr lang="en-US" sz="2400" dirty="0"/>
              <a:t>Treat b as movie-specific deviation from global bias</a:t>
            </a:r>
            <a:endParaRPr lang="en-US" sz="2000" dirty="0"/>
          </a:p>
          <a:p>
            <a:r>
              <a:rPr lang="en-US" sz="2400"/>
              <a:t>Should </a:t>
            </a:r>
            <a:r>
              <a:rPr lang="en-US" sz="2400" dirty="0"/>
              <a:t>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9622"/>
              </p:ext>
            </p:extLst>
          </p:nvPr>
        </p:nvGraphicFramePr>
        <p:xfrm>
          <a:off x="1299412" y="2090562"/>
          <a:ext cx="7085143" cy="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3" imgW="4178300" imgH="457200" progId="Equation.3">
                  <p:embed/>
                </p:oleObj>
              </mc:Choice>
              <mc:Fallback>
                <p:oleObj name="Equation" r:id="rId3" imgW="4178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9412" y="2090562"/>
                        <a:ext cx="7085143" cy="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927096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70896" y="1899458"/>
            <a:ext cx="158940" cy="1911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651997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698466"/>
            <a:ext cx="1099366" cy="3439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6268" y="176063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μ is average of all observations in Y</a:t>
            </a:r>
          </a:p>
        </p:txBody>
      </p:sp>
    </p:spTree>
    <p:extLst>
      <p:ext uri="{BB962C8B-B14F-4D97-AF65-F5344CB8AC3E}">
        <p14:creationId xmlns:p14="http://schemas.microsoft.com/office/powerpoint/2010/main" val="21697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3402"/>
            <a:ext cx="8229600" cy="2818809"/>
          </a:xfrm>
        </p:spPr>
        <p:txBody>
          <a:bodyPr>
            <a:normAutofit/>
          </a:bodyPr>
          <a:lstStyle/>
          <a:p>
            <a:r>
              <a:rPr lang="en-US" sz="2400" dirty="0"/>
              <a:t>Common K-dimensional representation over users &amp; movies</a:t>
            </a:r>
          </a:p>
          <a:p>
            <a:pPr lvl="1"/>
            <a:r>
              <a:rPr lang="en-US" sz="2000" dirty="0"/>
              <a:t>Rating defined by dot product (aka un-normalized cosine similarity):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Does our representation make sense? </a:t>
            </a:r>
            <a:r>
              <a:rPr lang="en-US" sz="2200" dirty="0"/>
              <a:t>(i.e., is it interpretable?)</a:t>
            </a:r>
          </a:p>
          <a:p>
            <a:pPr lvl="1"/>
            <a:r>
              <a:rPr lang="en-US" sz="2000" dirty="0"/>
              <a:t>Need to visualize!</a:t>
            </a:r>
          </a:p>
          <a:p>
            <a:pPr lvl="1"/>
            <a:r>
              <a:rPr lang="en-US" sz="2000" dirty="0"/>
              <a:t>But can only (easily) visualize 2-dim points, not K-dim points!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82" y="1295768"/>
            <a:ext cx="5029380" cy="211763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2644"/>
              </p:ext>
            </p:extLst>
          </p:nvPr>
        </p:nvGraphicFramePr>
        <p:xfrm>
          <a:off x="2110400" y="4287288"/>
          <a:ext cx="1461783" cy="59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0" name="Equation" r:id="rId4" imgW="622300" imgH="254000" progId="Equation.3">
                  <p:embed/>
                </p:oleObj>
              </mc:Choice>
              <mc:Fallback>
                <p:oleObj name="Equation" r:id="rId4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0400" y="4287288"/>
                        <a:ext cx="1461783" cy="59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7430"/>
              </p:ext>
            </p:extLst>
          </p:nvPr>
        </p:nvGraphicFramePr>
        <p:xfrm>
          <a:off x="4694145" y="4286473"/>
          <a:ext cx="2625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1" name="Equation" r:id="rId6" imgW="1117600" imgH="254000" progId="Equation.3">
                  <p:embed/>
                </p:oleObj>
              </mc:Choice>
              <mc:Fallback>
                <p:oleObj name="Equation" r:id="rId6" imgW="1117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4145" y="4286473"/>
                        <a:ext cx="26257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2696" y="43460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chemeClr val="accent3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20753</TotalTime>
  <Words>1064</Words>
  <Application>Microsoft Office PowerPoint</Application>
  <PresentationFormat>On-screen Show (4:3)</PresentationFormat>
  <Paragraphs>204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Equation</vt:lpstr>
      <vt:lpstr>Step-By-Step Instructions for Miniproject 2</vt:lpstr>
      <vt:lpstr>Matrix Factorization with Missing Values</vt:lpstr>
      <vt:lpstr>Final Product: Create Something Like This</vt:lpstr>
      <vt:lpstr>Outline</vt:lpstr>
      <vt:lpstr>Step 1: Learning U &amp; V</vt:lpstr>
      <vt:lpstr>Off-the-Shelf Software</vt:lpstr>
      <vt:lpstr>Step 1b: Learning U &amp; V  (More Advanced)</vt:lpstr>
      <vt:lpstr>Step 1c: Learning U &amp; V  (Even More Advanced)</vt:lpstr>
      <vt:lpstr>Step 1: Interpretation</vt:lpstr>
      <vt:lpstr>Step 2: Projecting U &amp; V to 2 Dimensions</vt:lpstr>
      <vt:lpstr>Step 2: Projecting U &amp; V to 2 Dimensions</vt:lpstr>
      <vt:lpstr>Step 2: Projecting U &amp; V to 2 Dimensions</vt:lpstr>
      <vt:lpstr>Step 2: Interpretation</vt:lpstr>
      <vt:lpstr>Step 2: Alternatives &amp; Core Requirements</vt:lpstr>
      <vt:lpstr>Step 3: Plot U &amp; V</vt:lpstr>
      <vt:lpstr>My Own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Vafeidis, Panteleimon (Pantelis)</cp:lastModifiedBy>
  <cp:revision>11056</cp:revision>
  <dcterms:created xsi:type="dcterms:W3CDTF">2015-01-06T05:34:21Z</dcterms:created>
  <dcterms:modified xsi:type="dcterms:W3CDTF">2022-02-14T07:25:01Z</dcterms:modified>
</cp:coreProperties>
</file>