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12" r:id="rId3"/>
    <p:sldId id="529" r:id="rId4"/>
    <p:sldId id="520" r:id="rId5"/>
    <p:sldId id="534" r:id="rId6"/>
    <p:sldId id="537" r:id="rId7"/>
    <p:sldId id="540" r:id="rId8"/>
    <p:sldId id="539" r:id="rId9"/>
    <p:sldId id="538" r:id="rId10"/>
    <p:sldId id="530" r:id="rId11"/>
    <p:sldId id="531" r:id="rId12"/>
    <p:sldId id="533" r:id="rId13"/>
    <p:sldId id="535" r:id="rId14"/>
    <p:sldId id="536" r:id="rId15"/>
    <p:sldId id="54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667A9E"/>
    <a:srgbClr val="969EAC"/>
    <a:srgbClr val="C0C0C0"/>
    <a:srgbClr val="599AD5"/>
    <a:srgbClr val="B9C8DD"/>
    <a:srgbClr val="9AB0CE"/>
    <a:srgbClr val="F1F4F9"/>
    <a:srgbClr val="D5DEEB"/>
    <a:srgbClr val="B1C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554"/>
          <a:stretch/>
        </p:blipFill>
        <p:spPr>
          <a:xfrm>
            <a:off x="0" y="1"/>
            <a:ext cx="12192000" cy="6606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2" descr="Image result for digipe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9423749" y="6406211"/>
            <a:ext cx="248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CS399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56328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digip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78015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02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094607" y="0"/>
            <a:ext cx="0" cy="6333743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4090988" cy="633374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rgbClr val="89898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"/>
            <a:ext cx="7924800" cy="6333742"/>
          </a:xfrm>
        </p:spPr>
        <p:txBody>
          <a:bodyPr lIns="91440" anchor="ctr">
            <a:normAutofit/>
          </a:bodyPr>
          <a:lstStyle>
            <a:lvl1pPr marL="742950" indent="-742950">
              <a:lnSpc>
                <a:spcPct val="150000"/>
              </a:lnSpc>
              <a:buClr>
                <a:schemeClr val="accent1"/>
              </a:buClr>
              <a:buFont typeface="+mj-lt"/>
              <a:buAutoNum type="alphaUcPeriod"/>
              <a:defRPr sz="4000" baseline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2" descr="Image result for digip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174055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4114800" y="0"/>
            <a:ext cx="0" cy="6900863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14800" cy="685799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rgbClr val="89898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488" y="1"/>
            <a:ext cx="7910512" cy="6857998"/>
          </a:xfrm>
        </p:spPr>
        <p:txBody>
          <a:bodyPr lIns="91440" anchor="ctr">
            <a:normAutofit/>
          </a:bodyPr>
          <a:lstStyle>
            <a:lvl1pPr marL="742950" indent="-742950">
              <a:lnSpc>
                <a:spcPct val="150000"/>
              </a:lnSpc>
              <a:buClr>
                <a:schemeClr val="accent1"/>
              </a:buClr>
              <a:buFont typeface="+mj-lt"/>
              <a:buAutoNum type="alphaUcPeriod"/>
              <a:defRPr sz="4000" baseline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614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nted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025" y="1684421"/>
            <a:ext cx="9858862" cy="4492543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64148" y="165004"/>
            <a:ext cx="11727852" cy="135355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None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pic>
        <p:nvPicPr>
          <p:cNvPr id="4" name="Picture 2" descr="Image result for digip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216208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nted 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2319" y="1684421"/>
            <a:ext cx="9859568" cy="4881384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65364" y="165004"/>
            <a:ext cx="11726636" cy="135355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None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</p:spTree>
    <p:extLst>
      <p:ext uri="{BB962C8B-B14F-4D97-AF65-F5344CB8AC3E}">
        <p14:creationId xmlns:p14="http://schemas.microsoft.com/office/powerpoint/2010/main" val="354666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64148" y="165004"/>
            <a:ext cx="11727852" cy="135355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None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517" y="1684421"/>
            <a:ext cx="11189369" cy="4492543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Image result for digip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07617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65004"/>
            <a:ext cx="11734800" cy="135355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None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517" y="1684421"/>
            <a:ext cx="11189369" cy="486075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66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579" y="1711922"/>
            <a:ext cx="5225141" cy="4465042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414407" y="1711922"/>
            <a:ext cx="5391149" cy="4465042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64148" y="165004"/>
            <a:ext cx="11727852" cy="135355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None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pic>
        <p:nvPicPr>
          <p:cNvPr id="6" name="Picture 2" descr="Image result for digip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50000" detail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8" y="6406211"/>
            <a:ext cx="1498876" cy="3696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7384775" y="6406211"/>
            <a:ext cx="442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CS380/CS580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366605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579" y="1711922"/>
            <a:ext cx="5225141" cy="487450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435033" y="1711922"/>
            <a:ext cx="5391149" cy="487450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57200" y="165004"/>
            <a:ext cx="11734800" cy="135355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None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</p:spTree>
    <p:extLst>
      <p:ext uri="{BB962C8B-B14F-4D97-AF65-F5344CB8AC3E}">
        <p14:creationId xmlns:p14="http://schemas.microsoft.com/office/powerpoint/2010/main" val="6390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9838"/>
            <a:ext cx="12192000" cy="53816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332030"/>
            <a:ext cx="12192000" cy="53816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332030"/>
            <a:ext cx="1219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0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2" r:id="rId3"/>
    <p:sldLayoutId id="2147483650" r:id="rId4"/>
    <p:sldLayoutId id="2147483667" r:id="rId5"/>
    <p:sldLayoutId id="2147483660" r:id="rId6"/>
    <p:sldLayoutId id="2147483668" r:id="rId7"/>
    <p:sldLayoutId id="2147483661" r:id="rId8"/>
    <p:sldLayoutId id="2147483669" r:id="rId9"/>
    <p:sldLayoutId id="214748365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3-graph-gallery.com/graph/scatter_basic.html" TargetMode="External"/><Relationship Id="rId2" Type="http://schemas.openxmlformats.org/officeDocument/2006/relationships/hyperlink" Target="https://www.d3-graph-gallery.com/graph/violin_jitter.html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3-graph-gallery.com/graph/density_slider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Visualization</a:t>
            </a:r>
            <a:br>
              <a:rPr lang="en-US" dirty="0"/>
            </a:br>
            <a:r>
              <a:rPr lang="en-US" dirty="0">
                <a:solidFill>
                  <a:schemeClr val="accent5"/>
                </a:solidFill>
              </a:rPr>
              <a:t>Project 6: Simulation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3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710B48-BED7-4B35-8BC2-068101FAD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552" y="1406387"/>
            <a:ext cx="10932335" cy="5159418"/>
          </a:xfrm>
        </p:spPr>
        <p:txBody>
          <a:bodyPr>
            <a:normAutofit fontScale="55000" lnSpcReduction="20000"/>
          </a:bodyPr>
          <a:lstStyle/>
          <a:p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3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Bootstrap grid setup --&gt;</a:t>
            </a:r>
            <a:endParaRPr lang="en-US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3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sz="13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3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"selections"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13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3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sz="13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3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formControlRange</a:t>
            </a:r>
            <a:r>
              <a:rPr lang="en-US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of Trials: </a:t>
            </a:r>
            <a:r>
              <a:rPr lang="en-US" sz="13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3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3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numTrialsLabel</a:t>
            </a:r>
            <a:r>
              <a:rPr lang="en-US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US" sz="13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3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"range"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"form-control-range"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numTrials</a:t>
            </a:r>
            <a:r>
              <a:rPr lang="en-US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numTrials</a:t>
            </a:r>
            <a:r>
              <a:rPr lang="en-US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"200"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"20"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“1"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onmousemove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printValue</a:t>
            </a:r>
            <a:r>
              <a:rPr lang="en-US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3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numTrials</a:t>
            </a:r>
            <a:r>
              <a:rPr lang="en-US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3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numTrialsLabel</a:t>
            </a:r>
            <a:r>
              <a:rPr lang="en-US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')"</a:t>
            </a:r>
            <a:r>
              <a:rPr lang="en-US" sz="13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3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3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3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3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3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13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3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3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"chart-area"</a:t>
            </a:r>
            <a:r>
              <a:rPr lang="en-US" sz="13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3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3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3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3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3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3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3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&lt;!-- Custom JS --&gt;</a:t>
            </a:r>
            <a:endParaRPr lang="en-US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printValue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sliderID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sliderID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printValue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numTrials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numTrialsLabel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893BD-D43F-4CD1-95BA-0DA5609E0E4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Slider Controls in index.html</a:t>
            </a:r>
          </a:p>
          <a:p>
            <a:r>
              <a:rPr lang="en-US" sz="2000" dirty="0"/>
              <a:t>(use </a:t>
            </a:r>
            <a:r>
              <a:rPr lang="en-US" sz="2000" dirty="0" err="1"/>
              <a:t>jquery</a:t>
            </a:r>
            <a:r>
              <a:rPr lang="en-US" sz="2000" dirty="0"/>
              <a:t> base code with the attached “index.html”)</a:t>
            </a:r>
          </a:p>
        </p:txBody>
      </p:sp>
    </p:spTree>
    <p:extLst>
      <p:ext uri="{BB962C8B-B14F-4D97-AF65-F5344CB8AC3E}">
        <p14:creationId xmlns:p14="http://schemas.microsoft.com/office/powerpoint/2010/main" val="378316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710B48-BED7-4B35-8BC2-068101FAD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552" y="1406387"/>
            <a:ext cx="10932335" cy="5159418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Listen to 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numTrials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slider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numTrials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"change"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numberOfTrials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updateSimulation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updateChart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Listen to 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binNumbers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slider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binNumbers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"change"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binNumber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updateChart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893BD-D43F-4CD1-95BA-0DA5609E0E4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use Slider Controls in the </a:t>
            </a:r>
            <a:r>
              <a:rPr lang="en-US" sz="4000" dirty="0" err="1"/>
              <a:t>Javascript</a:t>
            </a:r>
            <a:r>
              <a:rPr lang="en-US" sz="40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417677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710B48-BED7-4B35-8BC2-068101FAD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552" y="1406387"/>
            <a:ext cx="10932335" cy="5159418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function </a:t>
            </a:r>
            <a:r>
              <a:rPr lang="en-US" sz="1800" dirty="0" err="1">
                <a:latin typeface="Consolas" panose="020B0609020204030204" pitchFamily="49" charset="0"/>
              </a:rPr>
              <a:t>updateSimulation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For(</a:t>
            </a:r>
            <a:r>
              <a:rPr lang="en-US" sz="1800" dirty="0" err="1">
                <a:latin typeface="Consolas" panose="020B0609020204030204" pitchFamily="49" charset="0"/>
              </a:rPr>
              <a:t>numSimulations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For(</a:t>
            </a:r>
            <a:r>
              <a:rPr lang="en-US" sz="1800" dirty="0" err="1">
                <a:latin typeface="Consolas" panose="020B0609020204030204" pitchFamily="49" charset="0"/>
              </a:rPr>
              <a:t>numTrials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{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Tips: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Store the final capital amount in an array.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Round down the final capital amount to the nearest dollar: </a:t>
            </a:r>
            <a:r>
              <a:rPr lang="en-US" sz="1800" dirty="0" err="1">
                <a:latin typeface="Consolas" panose="020B0609020204030204" pitchFamily="49" charset="0"/>
              </a:rPr>
              <a:t>Math.floor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Make sure your numbers make sense (output using console.log(), then comment out so it doesn’t slow down the simulation)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893BD-D43F-4CD1-95BA-0DA5609E0E4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UpdateSimulation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81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710B48-BED7-4B35-8BC2-068101FAD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552" y="1406387"/>
            <a:ext cx="10932335" cy="515941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Tips for x-axis: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You’ll need to recalculate the largest amount of capital seen (after every change in the simulation) and make the width of the graph about $500 more than that.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Make the left edge of the graph -$100 so that it helps the density graph not clip funny.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Tips for y-axis: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You’ll need to recalculate the largest density seen on the y-axis after every change in the simulation.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893BD-D43F-4CD1-95BA-0DA5609E0E4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Resizing the graph after each change</a:t>
            </a:r>
          </a:p>
        </p:txBody>
      </p:sp>
    </p:spTree>
    <p:extLst>
      <p:ext uri="{BB962C8B-B14F-4D97-AF65-F5344CB8AC3E}">
        <p14:creationId xmlns:p14="http://schemas.microsoft.com/office/powerpoint/2010/main" val="937746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710B48-BED7-4B35-8BC2-068101FAD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552" y="1406387"/>
            <a:ext cx="10932335" cy="515941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Tips: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Jitter height = height of graph as defined in the d3 </a:t>
            </a:r>
            <a:r>
              <a:rPr lang="en-US" sz="1800" dirty="0" err="1">
                <a:latin typeface="Consolas" panose="020B0609020204030204" pitchFamily="49" charset="0"/>
              </a:rPr>
              <a:t>y.range</a:t>
            </a:r>
            <a:r>
              <a:rPr lang="en-US" sz="1800" dirty="0"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Jitter width = 10 (so each point is ±5 offset from actual x location)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I grabbed the circles from (</a:t>
            </a:r>
            <a:r>
              <a:rPr lang="en-US" sz="1800" dirty="0">
                <a:hlinkClick r:id="rId2"/>
              </a:rPr>
              <a:t>https://www.d3-graph-gallery.com/graph/violin_jitter.html</a:t>
            </a:r>
            <a:r>
              <a:rPr lang="en-US" sz="1800" dirty="0">
                <a:latin typeface="Consolas" panose="020B0609020204030204" pitchFamily="49" charset="0"/>
              </a:rPr>
              <a:t>) and made them smaller, colored black, and very translucent (opacity set to 0.2).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Other insight into updating points can be seen here: </a:t>
            </a:r>
            <a:r>
              <a:rPr lang="en-US" sz="1800" dirty="0">
                <a:latin typeface="Consolas" panose="020B0609020204030204" pitchFamily="49" charset="0"/>
                <a:hlinkClick r:id="rId3"/>
              </a:rPr>
              <a:t>www.d3-graph-gallery.com/graph/scatter_basic.html</a:t>
            </a:r>
            <a:endParaRPr lang="en-US" sz="18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When the graph changes, remove all points with “.remove()” and then add the new points. If you create the points like: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var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points.svg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… </a:t>
            </a:r>
            <a:r>
              <a:rPr lang="en-US" sz="1800" dirty="0">
                <a:latin typeface="Consolas" panose="020B0609020204030204" pitchFamily="49" charset="0"/>
              </a:rPr>
              <a:t>then you can do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points.remove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() </a:t>
            </a:r>
            <a:r>
              <a:rPr lang="en-US" sz="1800" dirty="0">
                <a:latin typeface="Consolas" panose="020B0609020204030204" pitchFamily="49" charset="0"/>
              </a:rPr>
              <a:t>later to destroy them.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Create the jittered points after the density curve so they sit on top.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893BD-D43F-4CD1-95BA-0DA5609E0E4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Jittered Data</a:t>
            </a:r>
          </a:p>
        </p:txBody>
      </p:sp>
    </p:spTree>
    <p:extLst>
      <p:ext uri="{BB962C8B-B14F-4D97-AF65-F5344CB8AC3E}">
        <p14:creationId xmlns:p14="http://schemas.microsoft.com/office/powerpoint/2010/main" val="1007985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710B48-BED7-4B35-8BC2-068101FAD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552" y="1406387"/>
            <a:ext cx="10932335" cy="515941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Look at the dashboard and ask, “What would I like to know?”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What percentage of the simulations lose money? (&lt;$100)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When there are outliers to the far right, can something be added to ignore them (like clamping the largest x-axis value)?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Would a histogram be better? How?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What if I start with $100,000?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Is there a better way to see the raw data than the jitter?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Is there a better way to visualize the probable outcomes that is more meaningful?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Could the inputs take up less space?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Does the density plot need to be fine-tuned or is there some automatic way to do it?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Every simulation had a max drawdown that would concern investors (the lowest percentage loss). What was it for each simulation and how can you show it?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893BD-D43F-4CD1-95BA-0DA5609E0E4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Ideas for going beyond</a:t>
            </a:r>
          </a:p>
        </p:txBody>
      </p:sp>
    </p:spTree>
    <p:extLst>
      <p:ext uri="{BB962C8B-B14F-4D97-AF65-F5344CB8AC3E}">
        <p14:creationId xmlns:p14="http://schemas.microsoft.com/office/powerpoint/2010/main" val="427489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710B48-BED7-4B35-8BC2-068101FAD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322" y="1575707"/>
            <a:ext cx="11209566" cy="499009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Task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Simulate the “Blowup Game” as a Monte Carlo 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a dashboard visualization in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the D3 library. The dashboard should show how good the selected strategy is, allow for insightful interactive analysis of what is happening.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 parameters must be able to be modified.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893BD-D43F-4CD1-95BA-0DA5609E0E4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6:</a:t>
            </a:r>
          </a:p>
        </p:txBody>
      </p:sp>
    </p:spTree>
    <p:extLst>
      <p:ext uri="{BB962C8B-B14F-4D97-AF65-F5344CB8AC3E}">
        <p14:creationId xmlns:p14="http://schemas.microsoft.com/office/powerpoint/2010/main" val="127475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710B48-BED7-4B35-8BC2-068101FAD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322" y="1575707"/>
            <a:ext cx="11209566" cy="4990098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Build a webpage containing the “Blowup Game” Monte Carlo simulation in JavaScript that runs when any slider control changes (after button up or as the slider changes)</a:t>
            </a:r>
          </a:p>
          <a:p>
            <a:pPr marL="514350" indent="-514350"/>
            <a:r>
              <a:rPr lang="en-US" sz="2800" dirty="0"/>
              <a:t>Required input parameters to display on the page (can be altered by user and feedback on the value of each)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US" sz="2200" dirty="0"/>
              <a:t>Percent of Total Capital to Bet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US" sz="2200" dirty="0"/>
              <a:t>Percent Chance of Blowup (like 10%, where there is a 10% chance to lose the entire bet)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US" sz="2200" dirty="0"/>
              <a:t>Percent of Bet to Blowup (normally 100%, but it will be interesting to have this and try 80%)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US" sz="2200" dirty="0"/>
              <a:t>Win Multiplier (amount to multiply bet by if don’t blowup, like 1.5)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US" sz="2200" dirty="0"/>
              <a:t>Number of Trials (number of times to place a bet, like 10, 100, or more)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US" sz="2200" dirty="0"/>
              <a:t>Number of Simulations (simulate N trials this many times, like 1000 or 100,000)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US" sz="2200" dirty="0"/>
              <a:t>Number of Bins (passed into the kernel density estimator in the link below)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US" sz="2200" dirty="0"/>
              <a:t>Kernel </a:t>
            </a:r>
            <a:r>
              <a:rPr lang="en-US" sz="2200" dirty="0" err="1"/>
              <a:t>Epanechnikov</a:t>
            </a:r>
            <a:r>
              <a:rPr lang="en-US" sz="2200" dirty="0"/>
              <a:t> (this is the value passed into the function </a:t>
            </a:r>
            <a:r>
              <a:rPr lang="en-US" sz="2200" dirty="0" err="1"/>
              <a:t>kernelEpanechnikov</a:t>
            </a:r>
            <a:r>
              <a:rPr lang="en-US" sz="2200" dirty="0"/>
              <a:t> in the link below)</a:t>
            </a:r>
          </a:p>
          <a:p>
            <a:r>
              <a:rPr lang="en-US" sz="2600" dirty="0"/>
              <a:t>Display one graph showing the distribution of the summary statistics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US" sz="2200" dirty="0"/>
              <a:t>Distributions should be shown as a density plot (</a:t>
            </a:r>
            <a:r>
              <a:rPr lang="en-US" sz="2200" dirty="0">
                <a:hlinkClick r:id="rId2"/>
              </a:rPr>
              <a:t>https://www.d3-graph-gallery.com/graph/density_slider.html</a:t>
            </a:r>
            <a:r>
              <a:rPr lang="en-US" sz="2200" dirty="0"/>
              <a:t>) with a jittered distribution of the actual final capital values overlayed on top (jittered to avoid overdraw).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893BD-D43F-4CD1-95BA-0DA5609E0E4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6: Due in 3 weeks (3/26)</a:t>
            </a:r>
          </a:p>
        </p:txBody>
      </p:sp>
    </p:spTree>
    <p:extLst>
      <p:ext uri="{BB962C8B-B14F-4D97-AF65-F5344CB8AC3E}">
        <p14:creationId xmlns:p14="http://schemas.microsoft.com/office/powerpoint/2010/main" val="152973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710B48-BED7-4B35-8BC2-068101FAD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552" y="1406387"/>
            <a:ext cx="10932335" cy="515941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50% </a:t>
            </a:r>
            <a:r>
              <a:rPr lang="en-US" sz="2400" dirty="0"/>
              <a:t>Simulation works and is graphed appropriately with density graph</a:t>
            </a:r>
          </a:p>
          <a:p>
            <a:r>
              <a:rPr lang="en-US" sz="2400" b="1" dirty="0">
                <a:solidFill>
                  <a:schemeClr val="accent5"/>
                </a:solidFill>
              </a:rPr>
              <a:t>30% </a:t>
            </a:r>
            <a:r>
              <a:rPr lang="en-US" sz="2400" dirty="0"/>
              <a:t>Jittered overlay of actual data to give more insight into the simulation</a:t>
            </a:r>
            <a:endParaRPr lang="en-US" sz="2400" strike="sngStrike" dirty="0"/>
          </a:p>
          <a:p>
            <a:r>
              <a:rPr lang="en-US" sz="2400" b="1" dirty="0">
                <a:solidFill>
                  <a:schemeClr val="accent5"/>
                </a:solidFill>
              </a:rPr>
              <a:t>10%</a:t>
            </a:r>
            <a:r>
              <a:rPr lang="en-US" sz="2400" dirty="0"/>
              <a:t> Smooth animation of the density graph when the input changes (jittered points should not animate since it would look weird)</a:t>
            </a:r>
          </a:p>
          <a:p>
            <a:pPr marL="342900" indent="-342900"/>
            <a:r>
              <a:rPr lang="en-US" sz="2400" b="1">
                <a:solidFill>
                  <a:schemeClr val="accent5"/>
                </a:solidFill>
              </a:rPr>
              <a:t>10</a:t>
            </a:r>
            <a:r>
              <a:rPr lang="en-US" sz="2400" b="1" dirty="0">
                <a:solidFill>
                  <a:schemeClr val="accent5"/>
                </a:solidFill>
              </a:rPr>
              <a:t>%</a:t>
            </a:r>
            <a:r>
              <a:rPr lang="en-US" sz="2400" dirty="0"/>
              <a:t> Include readme.txt with 3 paragraphs of commentary discussing: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sz="2000" dirty="0"/>
              <a:t>What did you learned or what insight did you gained about simulation dashboards?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sz="2000" dirty="0"/>
              <a:t>What is your experience with D3? What went well? What did not go well?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sz="2000" dirty="0"/>
              <a:t>Given 1.5x multiplier and 10% chance of blowing up each trial, if you had $100,000 (multiply input/output numbers by 1000 in your head) what percent of your money would you bet in each of 20 trials?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893BD-D43F-4CD1-95BA-0DA5609E0E4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Grading: Total is 10% of final grade</a:t>
            </a:r>
          </a:p>
        </p:txBody>
      </p:sp>
    </p:spTree>
    <p:extLst>
      <p:ext uri="{BB962C8B-B14F-4D97-AF65-F5344CB8AC3E}">
        <p14:creationId xmlns:p14="http://schemas.microsoft.com/office/powerpoint/2010/main" val="120445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0C39E4-D77A-436F-B934-92EA2F13F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04" y="0"/>
            <a:ext cx="894899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6B8959-67AA-47B1-BD87-C8313D865D37}"/>
              </a:ext>
            </a:extLst>
          </p:cNvPr>
          <p:cNvSpPr txBox="1"/>
          <p:nvPr/>
        </p:nvSpPr>
        <p:spPr>
          <a:xfrm>
            <a:off x="52382" y="48987"/>
            <a:ext cx="742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NOTE: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9021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A82ABB-2404-4C2D-B9EA-8EAF56D90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73" y="0"/>
            <a:ext cx="924545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555B49-CFB0-46A1-A07B-DA0003511D64}"/>
              </a:ext>
            </a:extLst>
          </p:cNvPr>
          <p:cNvSpPr txBox="1"/>
          <p:nvPr/>
        </p:nvSpPr>
        <p:spPr>
          <a:xfrm>
            <a:off x="52380" y="48987"/>
            <a:ext cx="742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NOTE: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21441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87B209-DB0A-4875-A3CC-10CADEE1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590" y="0"/>
            <a:ext cx="908882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3EECB9-A968-4C78-89DB-6D22EA185153}"/>
              </a:ext>
            </a:extLst>
          </p:cNvPr>
          <p:cNvSpPr txBox="1"/>
          <p:nvPr/>
        </p:nvSpPr>
        <p:spPr>
          <a:xfrm>
            <a:off x="67607" y="48987"/>
            <a:ext cx="7120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NOTE: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</a:rPr>
              <a:t>DEFAULT</a:t>
            </a:r>
            <a:br>
              <a:rPr lang="en-US" sz="1100" b="1" dirty="0">
                <a:solidFill>
                  <a:srgbClr val="C00000"/>
                </a:solidFill>
              </a:rPr>
            </a:br>
            <a:r>
              <a:rPr lang="en-US" sz="1100" b="1" dirty="0">
                <a:solidFill>
                  <a:srgbClr val="C00000"/>
                </a:solidFill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70443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84CEC9-3044-4E75-BF31-3DAF8978A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78" y="0"/>
            <a:ext cx="906924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E74A85-18C7-46E3-8CD1-A652CFEC7583}"/>
              </a:ext>
            </a:extLst>
          </p:cNvPr>
          <p:cNvSpPr txBox="1"/>
          <p:nvPr/>
        </p:nvSpPr>
        <p:spPr>
          <a:xfrm>
            <a:off x="103674" y="48987"/>
            <a:ext cx="63991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NOTE: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</a:rPr>
              <a:t>MIN</a:t>
            </a:r>
            <a:br>
              <a:rPr lang="en-US" sz="1100" b="1" dirty="0">
                <a:solidFill>
                  <a:srgbClr val="C00000"/>
                </a:solidFill>
              </a:rPr>
            </a:br>
            <a:r>
              <a:rPr lang="en-US" sz="1100" b="1" dirty="0">
                <a:solidFill>
                  <a:srgbClr val="C00000"/>
                </a:solidFill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741393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3743F6-A4B3-444C-8D21-22A21682B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490" y="0"/>
            <a:ext cx="889101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0FE5E6-9B40-4EAE-A0BF-4C0F1DBB29E3}"/>
              </a:ext>
            </a:extLst>
          </p:cNvPr>
          <p:cNvSpPr txBox="1"/>
          <p:nvPr/>
        </p:nvSpPr>
        <p:spPr>
          <a:xfrm>
            <a:off x="103674" y="48987"/>
            <a:ext cx="63991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NOTE: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</a:rPr>
              <a:t>MAX</a:t>
            </a:r>
            <a:br>
              <a:rPr lang="en-US" sz="1100" b="1" dirty="0">
                <a:solidFill>
                  <a:srgbClr val="C00000"/>
                </a:solidFill>
              </a:rPr>
            </a:br>
            <a:r>
              <a:rPr lang="en-US" sz="1100" b="1" dirty="0">
                <a:solidFill>
                  <a:srgbClr val="C00000"/>
                </a:solidFill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386458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5462</TotalTime>
  <Words>1250</Words>
  <Application>Microsoft Office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Consolas</vt:lpstr>
      <vt:lpstr>Office Theme</vt:lpstr>
      <vt:lpstr>Data Visualization Project 6: Simulation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Rabin</dc:creator>
  <cp:lastModifiedBy>Steve Rabin</cp:lastModifiedBy>
  <cp:revision>380</cp:revision>
  <dcterms:created xsi:type="dcterms:W3CDTF">2017-03-23T22:38:01Z</dcterms:created>
  <dcterms:modified xsi:type="dcterms:W3CDTF">2025-03-06T01:46:11Z</dcterms:modified>
</cp:coreProperties>
</file>