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6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90F22"/>
    <a:srgbClr val="000000"/>
    <a:srgbClr val="F5A300"/>
    <a:srgbClr val="B5B5B5"/>
    <a:srgbClr val="E950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741" autoAdjust="0"/>
    <p:restoredTop sz="91098" autoAdjust="0"/>
  </p:normalViewPr>
  <p:slideViewPr>
    <p:cSldViewPr snapToObjects="1">
      <p:cViewPr varScale="1">
        <p:scale>
          <a:sx n="59" d="100"/>
          <a:sy n="59" d="100"/>
        </p:scale>
        <p:origin x="-90" y="-252"/>
      </p:cViewPr>
      <p:guideLst>
        <p:guide orient="horz" pos="1071"/>
        <p:guide orient="horz" pos="3974"/>
        <p:guide orient="horz" pos="3929"/>
        <p:guide orient="horz" pos="4020"/>
        <p:guide pos="288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-122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9AFBB00E-FDD4-4B12-8689-5A4E557B0D99}" type="datetime4">
              <a:rPr lang="de-DE"/>
              <a:pPr>
                <a:defRPr/>
              </a:pPr>
              <a:t>10. Mai 2016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3471DADA-8AF5-493B-8ADF-B1DA98A4BE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4342" name="Picture 6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3E695CCF-6EE3-4266-B559-8A128621CBD1}" type="datetime4">
              <a:rPr lang="de-DE"/>
              <a:pPr>
                <a:defRPr/>
              </a:pPr>
              <a:t>10. Mai 2016</a:t>
            </a:fld>
            <a:endParaRPr lang="de-DE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AC7F865-29E5-4572-8C59-B0476F58F10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  <a:defRPr/>
            </a:pPr>
            <a:endParaRPr lang="en-US" sz="1000" b="1">
              <a:latin typeface="Stafford" pitchFamily="2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F5A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CH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252413" y="245745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</a:t>
            </a:r>
          </a:p>
          <a:p>
            <a:pPr lvl="0"/>
            <a:r>
              <a:rPr lang="de-DE" noProof="0" smtClean="0"/>
              <a:t>Untertitelmasters durch </a:t>
            </a:r>
          </a:p>
          <a:p>
            <a:pPr lvl="0"/>
            <a:r>
              <a:rPr lang="de-DE" noProof="0" smtClean="0"/>
              <a:t>Klicken bearbeiten</a:t>
            </a:r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lang="de-CH" sz="1000">
                <a:latin typeface="+mn-lt"/>
              </a:defRPr>
            </a:lvl1pPr>
          </a:lstStyle>
          <a:p>
            <a:pPr>
              <a:defRPr/>
            </a:pPr>
            <a:fld id="{9CB1E01B-2DEF-4A16-AF11-9E3E9FE88D76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1FB91-1C62-43FC-890A-BE6E50744E94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60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60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B5A42-0E06-46E5-93DC-7D6170FCCC4D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592263"/>
            <a:ext cx="4244975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17950"/>
            <a:ext cx="4244975" cy="2174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C2832-6F30-4A9A-AFA2-6B9DD32CC223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lnSpc>
                <a:spcPct val="110000"/>
              </a:lnSpc>
              <a:buClr>
                <a:srgbClr val="F5A300"/>
              </a:buClr>
              <a:buFont typeface="Wingdings" pitchFamily="2" charset="2"/>
              <a:buChar char="v"/>
              <a:defRPr sz="2400"/>
            </a:lvl1pPr>
            <a:lvl2pPr marL="741600" indent="-284400">
              <a:lnSpc>
                <a:spcPct val="120000"/>
              </a:lnSpc>
              <a:spcBef>
                <a:spcPts val="24"/>
              </a:spcBef>
              <a:buClr>
                <a:srgbClr val="F5A300"/>
              </a:buClr>
              <a:buFont typeface="Wingdings" pitchFamily="2" charset="2"/>
              <a:buChar char="Ø"/>
              <a:defRPr sz="2000"/>
            </a:lvl2pPr>
            <a:lvl3pPr marL="1144800" indent="-230400">
              <a:lnSpc>
                <a:spcPct val="120000"/>
              </a:lnSpc>
              <a:buClr>
                <a:srgbClr val="F5A300"/>
              </a:buClr>
              <a:defRPr/>
            </a:lvl3pPr>
            <a:lvl4pPr marL="1562400" indent="-230400">
              <a:lnSpc>
                <a:spcPct val="120000"/>
              </a:lnSpc>
              <a:buClr>
                <a:srgbClr val="F5A300"/>
              </a:buClr>
              <a:defRPr sz="1800"/>
            </a:lvl4pPr>
            <a:lvl5pPr marL="1980000" indent="-230400">
              <a:lnSpc>
                <a:spcPct val="120000"/>
              </a:lnSpc>
              <a:spcBef>
                <a:spcPts val="24"/>
              </a:spcBef>
              <a:buClr>
                <a:srgbClr val="F5A300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0EAB-9E21-4DC7-8C37-D87FC6810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7EE6-F7B7-4DCA-ADC0-9902B6C41D9F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D3EE6-43FC-41C0-B096-72B59C2AC0C8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0D80-EAF9-473B-A04E-000B8DBD9D9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3B3E-60B6-4B86-96E8-92E67017574D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EE0B3-B9CB-487D-ADB8-798F1AFC9355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0F723-9CF5-4062-B933-64994E203D7E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37E10-8800-4277-983E-6FB77205EE98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7313"/>
            <a:ext cx="72009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IN" smtClean="0"/>
              <a:t>PPPoE Server Impl. using DPDK</a:t>
            </a:r>
            <a:endParaRPr lang="de-DE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CH"/>
          </a:p>
        </p:txBody>
      </p:sp>
      <p:pic>
        <p:nvPicPr>
          <p:cNvPr id="1031" name="Picture 9" descr="tud_logo"/>
          <p:cNvPicPr>
            <a:picLocks noChangeAspect="1" noChangeArrowheads="1"/>
          </p:cNvPicPr>
          <p:nvPr/>
        </p:nvPicPr>
        <p:blipFill>
          <a:blip r:embed="rId14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43888" y="6437313"/>
            <a:ext cx="649287" cy="23177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de-CH" sz="1000">
                <a:latin typeface="+mn-lt"/>
              </a:defRPr>
            </a:lvl1pPr>
          </a:lstStyle>
          <a:p>
            <a:pPr>
              <a:defRPr/>
            </a:pPr>
            <a:fld id="{531B9558-D49F-4902-8E7A-473270A7F437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5"/>
          <p:cNvSpPr>
            <a:spLocks noGrp="1"/>
          </p:cNvSpPr>
          <p:nvPr>
            <p:ph type="ctrTitle"/>
          </p:nvPr>
        </p:nvSpPr>
        <p:spPr>
          <a:xfrm>
            <a:off x="358775" y="692150"/>
            <a:ext cx="6734175" cy="1296988"/>
          </a:xfrm>
        </p:spPr>
        <p:txBody>
          <a:bodyPr/>
          <a:lstStyle/>
          <a:p>
            <a:pPr eaLnBrk="1" hangingPunct="1"/>
            <a:r>
              <a:rPr lang="de-CH" dirty="0" smtClean="0"/>
              <a:t>PPPoE Server impl. using DPDK</a:t>
            </a:r>
            <a:endParaRPr lang="de-CH" dirty="0" smtClean="0"/>
          </a:p>
        </p:txBody>
      </p:sp>
      <p:sp>
        <p:nvSpPr>
          <p:cNvPr id="3075" name="Subtitle 6"/>
          <p:cNvSpPr>
            <a:spLocks noGrp="1"/>
          </p:cNvSpPr>
          <p:nvPr>
            <p:ph type="subTitle" idx="1"/>
          </p:nvPr>
        </p:nvSpPr>
        <p:spPr>
          <a:xfrm>
            <a:off x="358775" y="1989138"/>
            <a:ext cx="6734175" cy="404812"/>
          </a:xfrm>
        </p:spPr>
        <p:txBody>
          <a:bodyPr/>
          <a:lstStyle/>
          <a:p>
            <a:pPr eaLnBrk="1" hangingPunct="1"/>
            <a:r>
              <a:rPr lang="de-CH" dirty="0" smtClean="0"/>
              <a:t>KOM lab – </a:t>
            </a:r>
            <a:r>
              <a:rPr lang="de-CH" dirty="0" smtClean="0"/>
              <a:t>SoSe - 2016</a:t>
            </a:r>
            <a:endParaRPr lang="de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PPPoE Server Impl. using DPDK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B7388C-C210-4F04-85EC-42F290F6EC98}" type="slidenum">
              <a:rPr/>
              <a:pPr>
                <a:defRPr/>
              </a:pPr>
              <a:t>1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50825" y="3929063"/>
            <a:ext cx="864235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>
                <a:latin typeface="+mn-lt"/>
              </a:rPr>
              <a:t>Govind</a:t>
            </a:r>
            <a:r>
              <a:rPr lang="en-US" sz="1600" b="1" dirty="0">
                <a:latin typeface="+mn-lt"/>
              </a:rPr>
              <a:t> Singh (govind.singh@stud.tu-darmstadt.de)</a:t>
            </a:r>
          </a:p>
          <a:p>
            <a:pPr>
              <a:defRPr/>
            </a:pPr>
            <a:r>
              <a:rPr lang="en-US" sz="1600" b="1" dirty="0" err="1">
                <a:latin typeface="+mn-lt"/>
              </a:rPr>
              <a:t>Puneet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Arora</a:t>
            </a:r>
            <a:r>
              <a:rPr lang="en-US" sz="1600" b="1" dirty="0">
                <a:latin typeface="+mn-lt"/>
              </a:rPr>
              <a:t> (puneet.arora@stud.tu-darmstadt.de)</a:t>
            </a:r>
          </a:p>
          <a:p>
            <a:pPr>
              <a:defRPr/>
            </a:pPr>
            <a:r>
              <a:rPr lang="en-US" sz="1600" b="1" dirty="0" err="1">
                <a:latin typeface="+mn-lt"/>
              </a:rPr>
              <a:t>Sooraj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Mandotti</a:t>
            </a:r>
            <a:r>
              <a:rPr lang="en-US" sz="1600" b="1" dirty="0">
                <a:latin typeface="+mn-lt"/>
              </a:rPr>
              <a:t> (sooraj.mandotti@stud.tu-darmstadt.de)</a:t>
            </a:r>
          </a:p>
          <a:p>
            <a:pPr>
              <a:defRPr/>
            </a:pPr>
            <a:endParaRPr lang="en-US" sz="1600" b="1" dirty="0">
              <a:latin typeface="+mn-lt"/>
            </a:endParaRPr>
          </a:p>
          <a:p>
            <a:pPr>
              <a:defRPr/>
            </a:pPr>
            <a:r>
              <a:rPr lang="en-US" sz="1600" b="1" dirty="0" err="1">
                <a:latin typeface="+mn-lt"/>
              </a:rPr>
              <a:t>MSc</a:t>
            </a:r>
            <a:r>
              <a:rPr lang="en-US" sz="1600" b="1" dirty="0">
                <a:latin typeface="+mn-lt"/>
              </a:rPr>
              <a:t>. (Informatik</a:t>
            </a:r>
            <a:r>
              <a:rPr lang="en-US" sz="1600" b="1" dirty="0">
                <a:latin typeface="+mn-lt"/>
              </a:rPr>
              <a:t>) </a:t>
            </a:r>
            <a:r>
              <a:rPr lang="en-US" sz="1600" b="1" dirty="0" smtClean="0">
                <a:latin typeface="+mn-lt"/>
              </a:rPr>
              <a:t>3</a:t>
            </a:r>
            <a:r>
              <a:rPr lang="en-US" sz="1600" b="1" baseline="30000" dirty="0" smtClean="0">
                <a:latin typeface="+mn-lt"/>
              </a:rPr>
              <a:t>rd</a:t>
            </a:r>
            <a:r>
              <a:rPr lang="en-US" sz="1600" b="1" dirty="0" smtClean="0">
                <a:latin typeface="+mn-lt"/>
              </a:rPr>
              <a:t>  </a:t>
            </a:r>
            <a:r>
              <a:rPr lang="en-US" sz="1600" b="1" dirty="0">
                <a:latin typeface="+mn-lt"/>
              </a:rPr>
              <a:t>Semester</a:t>
            </a:r>
          </a:p>
          <a:p>
            <a:pPr>
              <a:defRPr/>
            </a:pPr>
            <a:endParaRPr lang="en-US" sz="1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719122"/>
            <a:ext cx="5486400" cy="566738"/>
          </a:xfrm>
        </p:spPr>
        <p:txBody>
          <a:bodyPr/>
          <a:lstStyle/>
          <a:p>
            <a:pPr eaLnBrk="1" hangingPunct="1"/>
            <a:r>
              <a:rPr lang="en-US" dirty="0" err="1" smtClean="0"/>
              <a:t>PPPoE</a:t>
            </a:r>
            <a:r>
              <a:rPr lang="en-US" dirty="0" smtClean="0"/>
              <a:t> in detail -  Design</a:t>
            </a:r>
            <a:endParaRPr lang="en-US" dirty="0" smtClean="0"/>
          </a:p>
        </p:txBody>
      </p:sp>
      <p:pic>
        <p:nvPicPr>
          <p:cNvPr id="7" name="Picture Placeholder 6" descr="FullSizeRende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928662" y="1395876"/>
            <a:ext cx="6708802" cy="3971462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PPPoE Server Impl. using DPDK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EBB208-90C9-4CE6-A770-494048B172D5}" type="slidenum">
              <a:rPr/>
              <a:pPr>
                <a:defRPr/>
              </a:pPr>
              <a:t>2</a:t>
            </a:fld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50826" y="5367338"/>
            <a:ext cx="8893174" cy="917587"/>
          </a:xfrm>
        </p:spPr>
        <p:txBody>
          <a:bodyPr/>
          <a:lstStyle/>
          <a:p>
            <a:r>
              <a:rPr lang="de-DE" dirty="0" smtClean="0"/>
              <a:t>Different phases involved: 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Discovery stage -  Allow host to discover all Access Concentrator and then select one.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PPP session – Once PPP session is established, authentication &amp; resource allocation happens.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PPPoE</a:t>
            </a:r>
            <a:r>
              <a:rPr lang="en-US" dirty="0" smtClean="0"/>
              <a:t> in detail -  </a:t>
            </a:r>
            <a:r>
              <a:rPr lang="en-US" dirty="0" smtClean="0"/>
              <a:t>Discovery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There are four steps to the Discovery stage: </a:t>
            </a:r>
          </a:p>
          <a:p>
            <a:pPr>
              <a:buNone/>
            </a:pPr>
            <a:endParaRPr lang="de-DE" dirty="0" smtClean="0"/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The PPPoE Active Discovery Initiation (PADI) packet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The PPPoE Active Discovery offer (PADO) packet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The PPPoE Active Discovery Request (PADR) packet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The PPPoE Active Discovery Session-confirmation (PADS) packet</a:t>
            </a:r>
          </a:p>
          <a:p>
            <a:pPr>
              <a:buNone/>
            </a:pPr>
            <a:endParaRPr lang="de-DE" dirty="0" smtClean="0"/>
          </a:p>
          <a:p>
            <a:endParaRPr lang="en-US" dirty="0"/>
          </a:p>
        </p:txBody>
      </p:sp>
      <p:pic>
        <p:nvPicPr>
          <p:cNvPr id="14" name="Content Placeholder 13" descr="PADI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46613" y="1619283"/>
            <a:ext cx="4244975" cy="2119247"/>
          </a:xfrm>
        </p:spPr>
      </p:pic>
      <p:sp>
        <p:nvSpPr>
          <p:cNvPr id="13" name="Content Placeholder 12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de-DE" dirty="0" smtClean="0"/>
              <a:t>Our Approach:</a:t>
            </a:r>
          </a:p>
          <a:p>
            <a:pPr lvl="1"/>
            <a:r>
              <a:rPr lang="de-DE" sz="1400" dirty="0" smtClean="0"/>
              <a:t>Identify PADI packet (using CODE field in above figure) from host using DPDK packet modification functions.</a:t>
            </a:r>
          </a:p>
          <a:p>
            <a:pPr lvl="1"/>
            <a:r>
              <a:rPr lang="de-DE" sz="1400" dirty="0" smtClean="0"/>
              <a:t>Modify packet to send to host a PADO packet and wait for PADR from host.</a:t>
            </a:r>
          </a:p>
          <a:p>
            <a:pPr lvl="1"/>
            <a:r>
              <a:rPr lang="de-DE" sz="1400" dirty="0" smtClean="0"/>
              <a:t>Reply with PPP session cconfirmation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PPPoE Server Impl. using DPDK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ACD711-E2D5-4586-A5D8-820A4B2A67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PPPoE</a:t>
            </a:r>
            <a:r>
              <a:rPr lang="en-US" dirty="0" smtClean="0"/>
              <a:t> in detail - Authentication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Peer needs to authenticate itself before allowing network-layer protocol packets to be exchanged.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Our Approach: </a:t>
            </a:r>
          </a:p>
          <a:p>
            <a:pPr lvl="1"/>
            <a:r>
              <a:rPr lang="de-DE" dirty="0" smtClean="0"/>
              <a:t>Use Password Authentication protocol (PAP)</a:t>
            </a:r>
          </a:p>
          <a:p>
            <a:pPr lvl="1"/>
            <a:r>
              <a:rPr lang="de-DE" dirty="0" smtClean="0"/>
              <a:t>Server reads from a file containing username and password.</a:t>
            </a:r>
          </a:p>
          <a:p>
            <a:pPr lvl="1"/>
            <a:r>
              <a:rPr lang="de-DE" dirty="0" smtClean="0"/>
              <a:t>When Authenticated server proceeds with further steps in PPP</a:t>
            </a:r>
          </a:p>
          <a:p>
            <a:pPr lvl="1"/>
            <a:r>
              <a:rPr lang="de-DE" dirty="0" smtClean="0"/>
              <a:t>When failed server proceeds to Link termination phase.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PPPoE Server Impl. using DPDK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7306A8-343A-4D17-BC08-615AD657BA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PPPoE</a:t>
            </a:r>
            <a:r>
              <a:rPr lang="en-US" dirty="0" smtClean="0"/>
              <a:t> in detail </a:t>
            </a:r>
            <a:r>
              <a:rPr lang="en-US" dirty="0" smtClean="0"/>
              <a:t>– Session Maintenance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smtClean="0"/>
              <a:t>Once the  PPPoE session begins, PPP data is sent as PPP encapsulation.</a:t>
            </a:r>
          </a:p>
          <a:p>
            <a:r>
              <a:rPr lang="de-DE" dirty="0" smtClean="0"/>
              <a:t>All Ethernet packets are unicast.</a:t>
            </a:r>
          </a:p>
          <a:p>
            <a:r>
              <a:rPr lang="de-DE" dirty="0" smtClean="0"/>
              <a:t>ETHER_TYPE =0x8864</a:t>
            </a:r>
            <a:br>
              <a:rPr lang="de-DE" dirty="0" smtClean="0"/>
            </a:br>
            <a:r>
              <a:rPr lang="de-DE" dirty="0" smtClean="0"/>
              <a:t>PPPoE CODE = 0x00</a:t>
            </a:r>
            <a:br>
              <a:rPr lang="de-DE" dirty="0" smtClean="0"/>
            </a:br>
            <a:r>
              <a:rPr lang="de-DE" dirty="0" smtClean="0"/>
              <a:t>SESSION_ID = value assigned in Discovery stage and must not change for the entire PPPoE session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Content Placeholder 9" descr="PPP_Session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46613" y="1719143"/>
            <a:ext cx="4244975" cy="1919527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de-DE" dirty="0" smtClean="0"/>
              <a:t>Our Approach: </a:t>
            </a:r>
          </a:p>
          <a:p>
            <a:pPr lvl="1"/>
            <a:r>
              <a:rPr lang="de-DE" sz="1400" dirty="0" smtClean="0"/>
              <a:t>Generate a session ID ( Peer ethernet address + session ID define PPPoE session uniquely)</a:t>
            </a:r>
          </a:p>
          <a:p>
            <a:pPr lvl="1"/>
            <a:r>
              <a:rPr lang="de-DE" sz="1400" dirty="0" smtClean="0"/>
              <a:t>Maintain a table that stores following tuple: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&lt;SESSION_ID, Host ETHERNET_ADDR,  Host IP_ADDR&gt;</a:t>
            </a:r>
            <a:endParaRPr lang="de-DE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PPPoE Server Impl. using DPDK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49B8E9-5DCF-4387-918E-53B8648C014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</Template>
  <TotalTime>270</TotalTime>
  <Words>316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Verdana</vt:lpstr>
      <vt:lpstr>Wingdings</vt:lpstr>
      <vt:lpstr>Bitstream Charter</vt:lpstr>
      <vt:lpstr>Stafford</vt:lpstr>
      <vt:lpstr>powerpointvorlage</vt:lpstr>
      <vt:lpstr>PPPoE Server impl. using DPDK</vt:lpstr>
      <vt:lpstr>PPPoE in detail -  Design</vt:lpstr>
      <vt:lpstr>PPPoE in detail -  Discovery</vt:lpstr>
      <vt:lpstr>PPPoE in detail - Authentication</vt:lpstr>
      <vt:lpstr>PPPoE in detail – Session Maintenance</vt:lpstr>
    </vt:vector>
  </TitlesOfParts>
  <Company>TUD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feuck</dc:creator>
  <cp:lastModifiedBy>Puneet Arora</cp:lastModifiedBy>
  <cp:revision>110</cp:revision>
  <dcterms:created xsi:type="dcterms:W3CDTF">2008-04-04T07:18:15Z</dcterms:created>
  <dcterms:modified xsi:type="dcterms:W3CDTF">2016-05-10T05:02:00Z</dcterms:modified>
</cp:coreProperties>
</file>