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preshing.com/20110504/hash-collision-probabilities/" TargetMode="External"/><Relationship Id="rId4" Type="http://schemas.openxmlformats.org/officeDocument/2006/relationships/hyperlink" Target="https://en.wikipedia.org/wiki/Birthday_attack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ioj.ck.tp.edu.tw/pmisc/ntudsa/hw4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Rolling_hash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NTU DSA HW4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How’s Problem</a:t>
            </a:r>
            <a:endParaRPr b="1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B06902093 </a:t>
            </a:r>
            <a:r>
              <a:rPr lang="zh-TW"/>
              <a:t>王彥仁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在預</a:t>
            </a:r>
            <a:r>
              <a:rPr b="1" lang="zh-TW"/>
              <a:t>處理之後，我們可以快速知道哪些事情?</a:t>
            </a:r>
            <a:endParaRPr b="1"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我們可以快速知道S[l...r]的hash value!!!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FF00"/>
                </a:solidFill>
              </a:rPr>
              <a:t>hash_value(l, r) = (hash[r] - hash[l - 1] * x^(r - l + 1) mod M + M) mod M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因為我們有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hash[l - 1] = (S[1] * x^(l - 2) + S[2] * x^(l - 3) + … + S[l - 2] * x + S[l - 1]) mod M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hash[r] = (S[1] * x^(r - 1) + S[2] * x^(r - 2) + … + S[l - 1] * x^(r - l + 1) + … + S[r]) mod M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還不知道怎麼快速的算出x^k ? 沒關係，這也可以預處理!!!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Hash的碰撞機率</a:t>
            </a:r>
            <a:endParaRPr b="1"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最直觀的模型應該是「</a:t>
            </a:r>
            <a:r>
              <a:rPr lang="zh-TW">
                <a:solidFill>
                  <a:srgbClr val="00FF00"/>
                </a:solidFill>
              </a:rPr>
              <a:t>a, b 是兩相異物，所以他們的 hash 值有 M * M 種挑法，碰撞的有 M 種挑法，所以一次比較碰撞的機率是 M / (M * M) = 1 / M</a:t>
            </a:r>
            <a:r>
              <a:rPr lang="zh-TW">
                <a:solidFill>
                  <a:srgbClr val="FFFFFF"/>
                </a:solidFill>
              </a:rPr>
              <a:t>」 (by 集貴)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延伸閱讀: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Hash Collision Probabilities (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http://preshing.com/20110504/hash-collision-probabilities/</a:t>
            </a:r>
            <a:r>
              <a:rPr lang="zh-TW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Birthday attack (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https://en.wikipedia.org/wiki/Birthday_attack</a:t>
            </a:r>
            <a:r>
              <a:rPr lang="zh-TW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測資範圍</a:t>
            </a:r>
            <a:endParaRPr b="1"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FF"/>
                </a:solidFill>
              </a:rPr>
              <a:t>所有字元皆為</a:t>
            </a:r>
            <a:r>
              <a:rPr lang="zh-TW" sz="2800">
                <a:solidFill>
                  <a:srgbClr val="FF0000"/>
                </a:solidFill>
              </a:rPr>
              <a:t>英文小寫字母</a:t>
            </a:r>
            <a:endParaRPr sz="2800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FF"/>
                </a:solidFill>
              </a:rPr>
              <a:t>1 ≤ 字串S的初始長度 ≤ 10**5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FF"/>
                </a:solidFill>
              </a:rPr>
              <a:t>0 ≤ 所有字串Ti的長度總和 ≤ 10**5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0000"/>
                </a:solidFill>
              </a:rPr>
              <a:t>實作時請注意演算法的時間複雜度!!!</a:t>
            </a:r>
            <a:endParaRPr sz="2800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Subtask 1 (5 pts)</a:t>
            </a:r>
            <a:endParaRPr b="1"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FF"/>
                </a:solidFill>
              </a:rPr>
              <a:t>1 ≤ 字串S的初始長度 ≤ 10**5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FF"/>
                </a:solidFill>
              </a:rPr>
              <a:t>Q = 1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FF"/>
                </a:solidFill>
              </a:rPr>
              <a:t>所有問題皆為第三種問題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0000"/>
                </a:solidFill>
              </a:rPr>
              <a:t>可以用來測試string  matching algorithm有沒有寫壞</a:t>
            </a:r>
            <a:endParaRPr sz="2800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Subtask 2 (5 pts)</a:t>
            </a:r>
            <a:endParaRPr b="1"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FF"/>
                </a:solidFill>
              </a:rPr>
              <a:t>1 ≤ 字串S的初始長度 ≤ 1000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FF"/>
                </a:solidFill>
              </a:rPr>
              <a:t>1 ≤ Q ≤ 1000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FF"/>
                </a:solidFill>
              </a:rPr>
              <a:t>0 ≤ 所有字串Ti的長度總和 ≤ 10**4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0000"/>
                </a:solidFill>
              </a:rPr>
              <a:t>可以知道加東西在字串的前後有沒有寫壞</a:t>
            </a:r>
            <a:endParaRPr sz="2800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Subtask 3 (30 pts)</a:t>
            </a:r>
            <a:endParaRPr b="1"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FF"/>
                </a:solidFill>
              </a:rPr>
              <a:t>1 ≤ 字串S的初始長度 ≤ 10**5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FF"/>
                </a:solidFill>
              </a:rPr>
              <a:t>1 ≤ Q ≤ 10**5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0FF00"/>
                </a:solidFill>
              </a:rPr>
              <a:t>所有字串Ti的長度 ≥ 10**4</a:t>
            </a:r>
            <a:endParaRPr sz="2800">
              <a:solidFill>
                <a:srgbClr val="00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0FF00"/>
                </a:solidFill>
              </a:rPr>
              <a:t>0 ≤ 所有字串Ti的長度總和 ≤ 10**5</a:t>
            </a:r>
            <a:endParaRPr sz="2800">
              <a:solidFill>
                <a:srgbClr val="00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0000"/>
                </a:solidFill>
              </a:rPr>
              <a:t>想一想，這一筆subtask有什麼特殊性?</a:t>
            </a:r>
            <a:endParaRPr sz="2800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0000"/>
                </a:solidFill>
              </a:rPr>
              <a:t> (可以仔細盯著綠色字的地方看)</a:t>
            </a:r>
            <a:endParaRPr sz="2800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Subtask 4 (30 pts)</a:t>
            </a:r>
            <a:endParaRPr b="1"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FF"/>
                </a:solidFill>
              </a:rPr>
              <a:t>1 ≤ 字串S的初始長度 ≤</a:t>
            </a:r>
            <a:r>
              <a:rPr lang="zh-TW">
                <a:solidFill>
                  <a:srgbClr val="00FF00"/>
                </a:solidFill>
              </a:rPr>
              <a:t> </a:t>
            </a:r>
            <a:r>
              <a:rPr lang="zh-TW" sz="2800">
                <a:solidFill>
                  <a:srgbClr val="FFFFFF"/>
                </a:solidFill>
              </a:rPr>
              <a:t>10**5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FF"/>
                </a:solidFill>
              </a:rPr>
              <a:t>1 ≤ Q ≤ 10**5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0FF00"/>
                </a:solidFill>
              </a:rPr>
              <a:t>1 ≤ 所有字串Ti的長度 ≤ 10</a:t>
            </a:r>
            <a:endParaRPr sz="2800">
              <a:solidFill>
                <a:srgbClr val="00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FF"/>
                </a:solidFill>
              </a:rPr>
              <a:t>0 ≤ 所有字串Ti的長度總和 ≤ 10**5</a:t>
            </a:r>
            <a:endParaRPr sz="2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Subtask 5 (30 pts)</a:t>
            </a:r>
            <a:endParaRPr b="1"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800">
                <a:solidFill>
                  <a:srgbClr val="FFFFFF"/>
                </a:solidFill>
              </a:rPr>
              <a:t>原題設條件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解題關鍵 (小提示)</a:t>
            </a:r>
            <a:endParaRPr b="1"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AutoNum type="arabicPeriod"/>
            </a:pPr>
            <a:r>
              <a:rPr lang="zh-TW" sz="2600">
                <a:solidFill>
                  <a:srgbClr val="FFFFFF"/>
                </a:solidFill>
              </a:rPr>
              <a:t>字串的</a:t>
            </a:r>
            <a:r>
              <a:rPr lang="zh-TW" sz="2600">
                <a:solidFill>
                  <a:srgbClr val="FF0000"/>
                </a:solidFill>
              </a:rPr>
              <a:t>hash</a:t>
            </a:r>
            <a:endParaRPr sz="2600">
              <a:solidFill>
                <a:srgbClr val="FF0000"/>
              </a:solidFill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AutoNum type="arabicPeriod"/>
            </a:pPr>
            <a:r>
              <a:rPr lang="zh-TW" sz="2600">
                <a:solidFill>
                  <a:srgbClr val="FFFFFF"/>
                </a:solidFill>
              </a:rPr>
              <a:t>分類討論(</a:t>
            </a:r>
            <a:r>
              <a:rPr lang="zh-TW" sz="2600">
                <a:solidFill>
                  <a:srgbClr val="FF0000"/>
                </a:solidFill>
              </a:rPr>
              <a:t>平方分割</a:t>
            </a:r>
            <a:r>
              <a:rPr lang="zh-TW" sz="2600">
                <a:solidFill>
                  <a:srgbClr val="FFFFFF"/>
                </a:solidFill>
              </a:rPr>
              <a:t>)：對於不同的測資使用不同的方法(</a:t>
            </a:r>
            <a:r>
              <a:rPr lang="zh-TW" sz="2600">
                <a:solidFill>
                  <a:srgbClr val="FF0000"/>
                </a:solidFill>
              </a:rPr>
              <a:t>combine subtask 3 and 4 to solve subtask 5</a:t>
            </a:r>
            <a:r>
              <a:rPr lang="zh-TW" sz="2600">
                <a:solidFill>
                  <a:srgbClr val="FFFFFF"/>
                </a:solidFill>
              </a:rPr>
              <a:t>)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AutoNum type="arabicPeriod"/>
            </a:pPr>
            <a:r>
              <a:rPr lang="zh-TW" sz="2600">
                <a:solidFill>
                  <a:srgbClr val="FFFFFF"/>
                </a:solidFill>
              </a:rPr>
              <a:t>高中數學 - </a:t>
            </a:r>
            <a:r>
              <a:rPr lang="zh-TW" sz="2600">
                <a:solidFill>
                  <a:srgbClr val="FF0000"/>
                </a:solidFill>
              </a:rPr>
              <a:t>算幾不等式</a:t>
            </a:r>
            <a:endParaRPr sz="2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小花絮1 - 一眼秒題皓大爺 的 第一次上傳結果</a:t>
            </a:r>
            <a:endParaRPr b="1"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00: </a:t>
            </a:r>
            <a:r>
              <a:rPr lang="zh-TW">
                <a:solidFill>
                  <a:srgbClr val="0000FF"/>
                </a:solidFill>
              </a:rPr>
              <a:t>TLE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01: </a:t>
            </a:r>
            <a:r>
              <a:rPr lang="zh-TW">
                <a:solidFill>
                  <a:srgbClr val="00FF00"/>
                </a:solidFill>
              </a:rPr>
              <a:t>AC (5 pts)</a:t>
            </a:r>
            <a:endParaRPr>
              <a:solidFill>
                <a:srgbClr val="00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02: </a:t>
            </a:r>
            <a:r>
              <a:rPr lang="zh-TW">
                <a:solidFill>
                  <a:srgbClr val="FF0000"/>
                </a:solidFill>
              </a:rPr>
              <a:t>WA</a:t>
            </a:r>
            <a:r>
              <a:rPr lang="zh-TW">
                <a:solidFill>
                  <a:srgbClr val="FFFFFF"/>
                </a:solidFill>
              </a:rPr>
              <a:t> + </a:t>
            </a:r>
            <a:r>
              <a:rPr lang="zh-TW">
                <a:solidFill>
                  <a:srgbClr val="0000FF"/>
                </a:solidFill>
              </a:rPr>
              <a:t>RE</a:t>
            </a:r>
            <a:r>
              <a:rPr lang="zh-TW">
                <a:solidFill>
                  <a:srgbClr val="FFFFFF"/>
                </a:solidFill>
              </a:rPr>
              <a:t> + </a:t>
            </a:r>
            <a:r>
              <a:rPr lang="zh-TW">
                <a:solidFill>
                  <a:srgbClr val="0000FF"/>
                </a:solidFill>
              </a:rPr>
              <a:t>TLE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03: </a:t>
            </a:r>
            <a:r>
              <a:rPr lang="zh-TW">
                <a:solidFill>
                  <a:srgbClr val="FF0000"/>
                </a:solidFill>
              </a:rPr>
              <a:t>WA</a:t>
            </a:r>
            <a:r>
              <a:rPr lang="zh-TW">
                <a:solidFill>
                  <a:srgbClr val="FFFFFF"/>
                </a:solidFill>
              </a:rPr>
              <a:t> + </a:t>
            </a:r>
            <a:r>
              <a:rPr lang="zh-TW">
                <a:solidFill>
                  <a:srgbClr val="0000FF"/>
                </a:solidFill>
              </a:rPr>
              <a:t>RE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04: </a:t>
            </a:r>
            <a:r>
              <a:rPr lang="zh-TW">
                <a:solidFill>
                  <a:srgbClr val="FF0000"/>
                </a:solidFill>
              </a:rPr>
              <a:t>WA</a:t>
            </a:r>
            <a:r>
              <a:rPr lang="zh-TW">
                <a:solidFill>
                  <a:srgbClr val="FFFFFF"/>
                </a:solidFill>
              </a:rPr>
              <a:t> + </a:t>
            </a:r>
            <a:r>
              <a:rPr lang="zh-TW">
                <a:solidFill>
                  <a:srgbClr val="0000FF"/>
                </a:solidFill>
              </a:rPr>
              <a:t>RE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05: </a:t>
            </a:r>
            <a:r>
              <a:rPr lang="zh-TW">
                <a:solidFill>
                  <a:srgbClr val="FF0000"/>
                </a:solidFill>
              </a:rPr>
              <a:t>WA</a:t>
            </a:r>
            <a:r>
              <a:rPr lang="zh-TW">
                <a:solidFill>
                  <a:srgbClr val="FFFFFF"/>
                </a:solidFill>
              </a:rPr>
              <a:t> + </a:t>
            </a:r>
            <a:r>
              <a:rPr lang="zh-TW">
                <a:solidFill>
                  <a:srgbClr val="0000FF"/>
                </a:solidFill>
              </a:rPr>
              <a:t>TLE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06: </a:t>
            </a:r>
            <a:r>
              <a:rPr lang="zh-TW">
                <a:solidFill>
                  <a:srgbClr val="FF0000"/>
                </a:solidFill>
              </a:rPr>
              <a:t>WA</a:t>
            </a:r>
            <a:r>
              <a:rPr lang="zh-TW">
                <a:solidFill>
                  <a:srgbClr val="FFFFFF"/>
                </a:solidFill>
              </a:rPr>
              <a:t> + </a:t>
            </a:r>
            <a:r>
              <a:rPr lang="zh-TW">
                <a:solidFill>
                  <a:srgbClr val="0000FF"/>
                </a:solidFill>
              </a:rPr>
              <a:t>TLE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07: </a:t>
            </a:r>
            <a:r>
              <a:rPr lang="zh-TW">
                <a:solidFill>
                  <a:srgbClr val="FF0000"/>
                </a:solidFill>
              </a:rPr>
              <a:t>WA</a:t>
            </a:r>
            <a:r>
              <a:rPr lang="zh-TW">
                <a:solidFill>
                  <a:srgbClr val="FFFFFF"/>
                </a:solidFill>
              </a:rPr>
              <a:t> + </a:t>
            </a:r>
            <a:r>
              <a:rPr lang="zh-TW">
                <a:solidFill>
                  <a:srgbClr val="0000FF"/>
                </a:solidFill>
              </a:rPr>
              <a:t>TLE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08: </a:t>
            </a:r>
            <a:r>
              <a:rPr lang="zh-TW">
                <a:solidFill>
                  <a:srgbClr val="FF0000"/>
                </a:solidFill>
              </a:rPr>
              <a:t>WA</a:t>
            </a:r>
            <a:r>
              <a:rPr lang="zh-TW">
                <a:solidFill>
                  <a:srgbClr val="FFFFFF"/>
                </a:solidFill>
              </a:rPr>
              <a:t> + </a:t>
            </a:r>
            <a:r>
              <a:rPr lang="zh-TW">
                <a:solidFill>
                  <a:srgbClr val="0000FF"/>
                </a:solidFill>
              </a:rPr>
              <a:t>TLE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09: </a:t>
            </a:r>
            <a:r>
              <a:rPr lang="zh-TW">
                <a:solidFill>
                  <a:srgbClr val="FF0000"/>
                </a:solidFill>
              </a:rPr>
              <a:t>WA</a:t>
            </a:r>
            <a:r>
              <a:rPr lang="zh-TW">
                <a:solidFill>
                  <a:srgbClr val="FFFFFF"/>
                </a:solidFill>
              </a:rPr>
              <a:t> + </a:t>
            </a:r>
            <a:r>
              <a:rPr lang="zh-TW">
                <a:solidFill>
                  <a:srgbClr val="0000FF"/>
                </a:solidFill>
              </a:rPr>
              <a:t>TLE</a:t>
            </a:r>
            <a:r>
              <a:rPr lang="zh-TW">
                <a:solidFill>
                  <a:srgbClr val="FFFFFF"/>
                </a:solidFill>
              </a:rPr>
              <a:t>                           Total: 5pts !!!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題目</a:t>
            </a:r>
            <a:r>
              <a:rPr b="1" lang="zh-TW"/>
              <a:t>連結</a:t>
            </a:r>
            <a:endParaRPr b="1"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800" u="sng">
                <a:solidFill>
                  <a:schemeClr val="hlink"/>
                </a:solidFill>
                <a:hlinkClick r:id="rId3"/>
              </a:rPr>
              <a:t>https://tioj.ck.tp.edu.tw/pmisc/ntudsa/hw4.html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小花絮2 - 裴裴 的 第一次上傳結果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00: </a:t>
            </a:r>
            <a:r>
              <a:rPr lang="zh-TW">
                <a:solidFill>
                  <a:srgbClr val="00FF00"/>
                </a:solidFill>
              </a:rPr>
              <a:t>AC (5 pts)</a:t>
            </a:r>
            <a:endParaRPr>
              <a:solidFill>
                <a:srgbClr val="00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01: </a:t>
            </a:r>
            <a:r>
              <a:rPr lang="zh-TW">
                <a:solidFill>
                  <a:srgbClr val="00FF00"/>
                </a:solidFill>
              </a:rPr>
              <a:t>AC (5 pts)</a:t>
            </a:r>
            <a:endParaRPr>
              <a:solidFill>
                <a:srgbClr val="00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02: </a:t>
            </a:r>
            <a:r>
              <a:rPr lang="zh-TW">
                <a:solidFill>
                  <a:srgbClr val="00FF00"/>
                </a:solidFill>
              </a:rPr>
              <a:t>AC (15 pts)</a:t>
            </a:r>
            <a:endParaRPr>
              <a:solidFill>
                <a:srgbClr val="00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03: </a:t>
            </a:r>
            <a:r>
              <a:rPr lang="zh-TW">
                <a:solidFill>
                  <a:srgbClr val="00FF00"/>
                </a:solidFill>
              </a:rPr>
              <a:t>AC (15 pts)</a:t>
            </a:r>
            <a:endParaRPr>
              <a:solidFill>
                <a:srgbClr val="00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04: </a:t>
            </a:r>
            <a:r>
              <a:rPr lang="zh-TW">
                <a:solidFill>
                  <a:srgbClr val="0000FF"/>
                </a:solidFill>
              </a:rPr>
              <a:t>TLE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05: </a:t>
            </a:r>
            <a:r>
              <a:rPr lang="zh-TW">
                <a:solidFill>
                  <a:srgbClr val="0000FF"/>
                </a:solidFill>
              </a:rPr>
              <a:t>TLE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06: </a:t>
            </a:r>
            <a:r>
              <a:rPr lang="zh-TW">
                <a:solidFill>
                  <a:srgbClr val="0000FF"/>
                </a:solidFill>
              </a:rPr>
              <a:t>TLE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07: </a:t>
            </a:r>
            <a:r>
              <a:rPr lang="zh-TW">
                <a:solidFill>
                  <a:srgbClr val="0000FF"/>
                </a:solidFill>
              </a:rPr>
              <a:t>TLE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08: </a:t>
            </a:r>
            <a:r>
              <a:rPr lang="zh-TW">
                <a:solidFill>
                  <a:srgbClr val="0000FF"/>
                </a:solidFill>
              </a:rPr>
              <a:t>TLE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09: </a:t>
            </a:r>
            <a:r>
              <a:rPr lang="zh-TW">
                <a:solidFill>
                  <a:srgbClr val="0000FF"/>
                </a:solidFill>
              </a:rPr>
              <a:t>TLE</a:t>
            </a:r>
            <a:r>
              <a:rPr lang="zh-TW">
                <a:solidFill>
                  <a:srgbClr val="FFFFFF"/>
                </a:solidFill>
              </a:rPr>
              <a:t>                                 Total: 40 pts!!!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rgbClr val="FFFFFF"/>
                </a:solidFill>
              </a:rPr>
              <a:t>希望大家會喜歡這一題~</a:t>
            </a:r>
            <a:endParaRPr b="1" sz="40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TW" sz="4000">
                <a:solidFill>
                  <a:srgbClr val="FFFFFF"/>
                </a:solidFill>
              </a:rPr>
              <a:t>謝謝大家^^</a:t>
            </a:r>
            <a:endParaRPr b="1"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Background </a:t>
            </a:r>
            <a:r>
              <a:rPr b="1" lang="zh-TW">
                <a:solidFill>
                  <a:srgbClr val="FF0000"/>
                </a:solidFill>
              </a:rPr>
              <a:t>(</a:t>
            </a:r>
            <a:r>
              <a:rPr b="1" lang="zh-TW">
                <a:solidFill>
                  <a:srgbClr val="FF0000"/>
                </a:solidFill>
              </a:rPr>
              <a:t>完全不是重點</a:t>
            </a:r>
            <a:r>
              <a:rPr b="1" lang="zh-TW">
                <a:solidFill>
                  <a:srgbClr val="FF0000"/>
                </a:solidFill>
              </a:rPr>
              <a:t>!!!)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00FF00"/>
                </a:solidFill>
              </a:rPr>
              <a:t>皓皓</a:t>
            </a:r>
            <a:r>
              <a:rPr lang="zh-TW" sz="2400">
                <a:solidFill>
                  <a:srgbClr val="FFFFFF"/>
                </a:solidFill>
              </a:rPr>
              <a:t>是個喜歡讀書的</a:t>
            </a:r>
            <a:r>
              <a:rPr lang="zh-TW" sz="2400">
                <a:solidFill>
                  <a:srgbClr val="00FF00"/>
                </a:solidFill>
              </a:rPr>
              <a:t>天才小兒童</a:t>
            </a:r>
            <a:r>
              <a:rPr lang="zh-TW" sz="2400">
                <a:solidFill>
                  <a:srgbClr val="FFFFFF"/>
                </a:solidFill>
              </a:rPr>
              <a:t>，天底下的所有問題都難不倒他，因此有一個廣為人知的稱號 — 「</a:t>
            </a:r>
            <a:r>
              <a:rPr lang="zh-TW" sz="2400">
                <a:solidFill>
                  <a:srgbClr val="00FF00"/>
                </a:solidFill>
              </a:rPr>
              <a:t>一眼秒題皓大爺</a:t>
            </a:r>
            <a:r>
              <a:rPr lang="zh-TW" sz="2400">
                <a:solidFill>
                  <a:srgbClr val="FFFFFF"/>
                </a:solidFill>
              </a:rPr>
              <a:t>」。今天喜歡看書的他在看一本名為「DSA」的書，其中有一題讓他看了兩秒還想不出答案，因此他便很高興的拿著這一題和他的好朋友 — 裴裴討論，可惜的是兩個臭皮匠勝不過一個諸葛亮(因為要三個才夠(X))，對這一題依然沒有半點頭緒，請問你能寫個程式來幫助皓皓解決這個難題嗎？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Problem Statement</a:t>
            </a:r>
            <a:endParaRPr b="1"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FFFFFF"/>
                </a:solidFill>
              </a:rPr>
              <a:t>給你一個</a:t>
            </a:r>
            <a:r>
              <a:rPr lang="zh-TW" sz="2200">
                <a:solidFill>
                  <a:srgbClr val="00FF00"/>
                </a:solidFill>
              </a:rPr>
              <a:t>初始的字串S</a:t>
            </a:r>
            <a:r>
              <a:rPr lang="zh-TW" sz="2200">
                <a:solidFill>
                  <a:srgbClr val="FFFFFF"/>
                </a:solidFill>
              </a:rPr>
              <a:t>，及一個正整數Q。</a:t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FFFFFF"/>
                </a:solidFill>
              </a:rPr>
              <a:t>接下來有</a:t>
            </a:r>
            <a:r>
              <a:rPr lang="zh-TW" sz="2200">
                <a:solidFill>
                  <a:srgbClr val="00FF00"/>
                </a:solidFill>
              </a:rPr>
              <a:t>Q個問題</a:t>
            </a:r>
            <a:r>
              <a:rPr lang="zh-TW" sz="2200">
                <a:solidFill>
                  <a:srgbClr val="FFFFFF"/>
                </a:solidFill>
              </a:rPr>
              <a:t>，每種問題有三種形式，分別如下：</a:t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FFFFFF"/>
                </a:solidFill>
              </a:rPr>
              <a:t>1. 「</a:t>
            </a:r>
            <a:r>
              <a:rPr lang="zh-TW" sz="2200">
                <a:solidFill>
                  <a:srgbClr val="00FF00"/>
                </a:solidFill>
              </a:rPr>
              <a:t>1 c</a:t>
            </a:r>
            <a:r>
              <a:rPr lang="zh-TW" sz="2200">
                <a:solidFill>
                  <a:srgbClr val="FFFFFF"/>
                </a:solidFill>
              </a:rPr>
              <a:t>」 其中c是一個字元，代表要</a:t>
            </a:r>
            <a:r>
              <a:rPr lang="zh-TW" sz="2200">
                <a:solidFill>
                  <a:srgbClr val="FFFF00"/>
                </a:solidFill>
              </a:rPr>
              <a:t>加一個字元c在字串S的前方</a:t>
            </a:r>
            <a:r>
              <a:rPr lang="zh-TW" sz="2200">
                <a:solidFill>
                  <a:srgbClr val="FFFFFF"/>
                </a:solidFill>
              </a:rPr>
              <a:t>。</a:t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FFFFFF"/>
                </a:solidFill>
              </a:rPr>
              <a:t>2. 「</a:t>
            </a:r>
            <a:r>
              <a:rPr lang="zh-TW" sz="2200">
                <a:solidFill>
                  <a:srgbClr val="00FF00"/>
                </a:solidFill>
              </a:rPr>
              <a:t>2 c</a:t>
            </a:r>
            <a:r>
              <a:rPr lang="zh-TW" sz="2200">
                <a:solidFill>
                  <a:srgbClr val="FFFFFF"/>
                </a:solidFill>
              </a:rPr>
              <a:t>」 其中c是一個字元，代表</a:t>
            </a:r>
            <a:r>
              <a:rPr lang="zh-TW" sz="2200">
                <a:solidFill>
                  <a:srgbClr val="FFFF00"/>
                </a:solidFill>
              </a:rPr>
              <a:t>加一個字元c在字串S的後方</a:t>
            </a:r>
            <a:r>
              <a:rPr lang="zh-TW" sz="2200">
                <a:solidFill>
                  <a:srgbClr val="FFFFFF"/>
                </a:solidFill>
              </a:rPr>
              <a:t>。</a:t>
            </a:r>
            <a:endParaRPr sz="2200"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FFFFFF"/>
                </a:solidFill>
              </a:rPr>
              <a:t>3. 「</a:t>
            </a:r>
            <a:r>
              <a:rPr lang="zh-TW" sz="2200">
                <a:solidFill>
                  <a:srgbClr val="00FF00"/>
                </a:solidFill>
              </a:rPr>
              <a:t>3 Ti</a:t>
            </a:r>
            <a:r>
              <a:rPr lang="zh-TW" sz="2200">
                <a:solidFill>
                  <a:srgbClr val="FFFFFF"/>
                </a:solidFill>
              </a:rPr>
              <a:t>」 其中Ti是一個字串，如果是這種形式的問題，要</a:t>
            </a:r>
            <a:r>
              <a:rPr lang="zh-TW" sz="2200">
                <a:solidFill>
                  <a:srgbClr val="FFFF00"/>
                </a:solidFill>
              </a:rPr>
              <a:t>輸出字串Ti在S中出現幾次</a:t>
            </a:r>
            <a:r>
              <a:rPr lang="zh-TW" sz="2200">
                <a:solidFill>
                  <a:srgbClr val="FFFFFF"/>
                </a:solidFill>
              </a:rPr>
              <a:t>。</a:t>
            </a:r>
            <a:endParaRPr sz="22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Example 1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</a:rPr>
              <a:t>如果一開始</a:t>
            </a:r>
            <a:r>
              <a:rPr lang="zh-TW" sz="2000">
                <a:solidFill>
                  <a:srgbClr val="FFFF00"/>
                </a:solidFill>
              </a:rPr>
              <a:t>S = "cd"</a:t>
            </a:r>
            <a:r>
              <a:rPr lang="zh-TW" sz="2000">
                <a:solidFill>
                  <a:srgbClr val="FFFFFF"/>
                </a:solidFill>
              </a:rPr>
              <a:t>, Q = 5，並且依序的4個問題如下：</a:t>
            </a:r>
            <a:endParaRPr sz="20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FF00"/>
                </a:solidFill>
              </a:rPr>
              <a:t>1 'b' </a:t>
            </a:r>
            <a:r>
              <a:rPr lang="zh-TW" sz="2000">
                <a:solidFill>
                  <a:srgbClr val="FFFFFF"/>
                </a:solidFill>
              </a:rPr>
              <a:t>     → 此時</a:t>
            </a:r>
            <a:r>
              <a:rPr lang="zh-TW" sz="2000">
                <a:solidFill>
                  <a:srgbClr val="FFFF00"/>
                </a:solidFill>
              </a:rPr>
              <a:t>S = "bcd"</a:t>
            </a:r>
            <a:endParaRPr sz="2000"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FF00"/>
                </a:solidFill>
              </a:rPr>
              <a:t>1 'a' </a:t>
            </a:r>
            <a:r>
              <a:rPr lang="zh-TW" sz="2000">
                <a:solidFill>
                  <a:srgbClr val="FFFFFF"/>
                </a:solidFill>
              </a:rPr>
              <a:t>     →  此時</a:t>
            </a:r>
            <a:r>
              <a:rPr lang="zh-TW" sz="2000">
                <a:solidFill>
                  <a:srgbClr val="FFFF00"/>
                </a:solidFill>
              </a:rPr>
              <a:t>S = "abcd"</a:t>
            </a:r>
            <a:endParaRPr sz="2000"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FF00"/>
                </a:solidFill>
              </a:rPr>
              <a:t>2 'e' </a:t>
            </a:r>
            <a:r>
              <a:rPr lang="zh-TW" sz="2000">
                <a:solidFill>
                  <a:srgbClr val="FFFFFF"/>
                </a:solidFill>
              </a:rPr>
              <a:t>     →  此時</a:t>
            </a:r>
            <a:r>
              <a:rPr lang="zh-TW" sz="2000">
                <a:solidFill>
                  <a:srgbClr val="FFFF00"/>
                </a:solidFill>
              </a:rPr>
              <a:t>S = "abcde"</a:t>
            </a:r>
            <a:endParaRPr sz="2000"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FF00"/>
                </a:solidFill>
              </a:rPr>
              <a:t>3 "cd"</a:t>
            </a:r>
            <a:r>
              <a:rPr lang="zh-TW" sz="2000">
                <a:solidFill>
                  <a:srgbClr val="FFFFFF"/>
                </a:solidFill>
              </a:rPr>
              <a:t>   →  此時</a:t>
            </a:r>
            <a:r>
              <a:rPr lang="zh-TW" sz="2000">
                <a:solidFill>
                  <a:srgbClr val="FFFF00"/>
                </a:solidFill>
              </a:rPr>
              <a:t>S = "abcde"</a:t>
            </a:r>
            <a:r>
              <a:rPr lang="zh-TW" sz="2000">
                <a:solidFill>
                  <a:srgbClr val="FFFFFF"/>
                </a:solidFill>
              </a:rPr>
              <a:t>，"cd"在S中出現一次，因此要輸出1</a:t>
            </a:r>
            <a:endParaRPr sz="20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FF00"/>
                </a:solidFill>
              </a:rPr>
              <a:t>3 "aa"</a:t>
            </a:r>
            <a:r>
              <a:rPr lang="zh-TW" sz="2000">
                <a:solidFill>
                  <a:srgbClr val="FFFFFF"/>
                </a:solidFill>
              </a:rPr>
              <a:t>   →  此時</a:t>
            </a:r>
            <a:r>
              <a:rPr lang="zh-TW" sz="2000">
                <a:solidFill>
                  <a:srgbClr val="FFFF00"/>
                </a:solidFill>
              </a:rPr>
              <a:t>S = "abcde"</a:t>
            </a:r>
            <a:r>
              <a:rPr lang="zh-TW" sz="2000">
                <a:solidFill>
                  <a:srgbClr val="FFFFFF"/>
                </a:solidFill>
              </a:rPr>
              <a:t>，"aa"在S中出現零次，因此要輸出0</a:t>
            </a:r>
            <a:endParaRPr sz="2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Example 2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S = “ababa”</a:t>
            </a:r>
            <a:endParaRPr sz="2800"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FF"/>
                </a:solidFill>
              </a:rPr>
              <a:t>Q = 1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FF"/>
                </a:solidFill>
              </a:rPr>
              <a:t>問題為</a:t>
            </a:r>
            <a:r>
              <a:rPr lang="zh-TW" sz="2800">
                <a:solidFill>
                  <a:srgbClr val="00FF00"/>
                </a:solidFill>
              </a:rPr>
              <a:t>3 “aba”</a:t>
            </a:r>
            <a:r>
              <a:rPr lang="zh-TW" sz="2800">
                <a:solidFill>
                  <a:srgbClr val="FFFFFF"/>
                </a:solidFill>
              </a:rPr>
              <a:t> → 答案應該要是2 </a:t>
            </a:r>
            <a:endParaRPr sz="2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String matching與hash的關係 - 1 </a:t>
            </a:r>
            <a:r>
              <a:rPr b="1" lang="zh-TW">
                <a:solidFill>
                  <a:srgbClr val="FF0000"/>
                </a:solidFill>
              </a:rPr>
              <a:t>(很重要!!!)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如果</a:t>
            </a:r>
            <a:r>
              <a:rPr lang="zh-TW">
                <a:solidFill>
                  <a:srgbClr val="FFFF00"/>
                </a:solidFill>
              </a:rPr>
              <a:t>a</a:t>
            </a:r>
            <a:r>
              <a:rPr lang="zh-TW">
                <a:solidFill>
                  <a:srgbClr val="FFFFFF"/>
                </a:solidFill>
              </a:rPr>
              <a:t>是一個字串，</a:t>
            </a:r>
            <a:r>
              <a:rPr lang="zh-TW">
                <a:solidFill>
                  <a:srgbClr val="FFFF00"/>
                </a:solidFill>
              </a:rPr>
              <a:t>a[i]</a:t>
            </a:r>
            <a:r>
              <a:rPr lang="zh-TW">
                <a:solidFill>
                  <a:srgbClr val="FFFFFF"/>
                </a:solidFill>
              </a:rPr>
              <a:t>代表字串的第i項，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考慮一個多項式 </a:t>
            </a:r>
            <a:r>
              <a:rPr lang="zh-TW">
                <a:solidFill>
                  <a:srgbClr val="FFFF00"/>
                </a:solidFill>
              </a:rPr>
              <a:t>f(x) = a[0] * x^(n - 1) + a[1] * x^(n - 2) + … + a[n - 2] * x + a[n - 1]</a:t>
            </a:r>
            <a:endParaRPr>
              <a:solidFill>
                <a:srgbClr val="FFFF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如果</a:t>
            </a:r>
            <a:r>
              <a:rPr lang="zh-TW">
                <a:solidFill>
                  <a:srgbClr val="00FF00"/>
                </a:solidFill>
              </a:rPr>
              <a:t>b</a:t>
            </a:r>
            <a:r>
              <a:rPr lang="zh-TW">
                <a:solidFill>
                  <a:srgbClr val="FFFFFF"/>
                </a:solidFill>
              </a:rPr>
              <a:t>是一個字串，</a:t>
            </a:r>
            <a:r>
              <a:rPr lang="zh-TW">
                <a:solidFill>
                  <a:srgbClr val="00FF00"/>
                </a:solidFill>
              </a:rPr>
              <a:t>b[i]</a:t>
            </a:r>
            <a:r>
              <a:rPr lang="zh-TW">
                <a:solidFill>
                  <a:srgbClr val="FFFFFF"/>
                </a:solidFill>
              </a:rPr>
              <a:t>代表字串的第i項，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考慮一個多項式 </a:t>
            </a:r>
            <a:r>
              <a:rPr lang="zh-TW">
                <a:solidFill>
                  <a:srgbClr val="00FF00"/>
                </a:solidFill>
              </a:rPr>
              <a:t>g(x) = b[0] * x^(n - 1) + b[1] * x^(n - 2) + … + b[n - 2] * x + b[n - 1]</a:t>
            </a:r>
            <a:endParaRPr>
              <a:solidFill>
                <a:srgbClr val="00FF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兩個字串相等，代表a = b，同時也會有f(x) = g(x)</a:t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String matching與hash的關係 - 2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我們考慮</a:t>
            </a:r>
            <a:r>
              <a:rPr lang="zh-TW">
                <a:solidFill>
                  <a:srgbClr val="00FF00"/>
                </a:solidFill>
              </a:rPr>
              <a:t>隨便找個數字x</a:t>
            </a:r>
            <a:r>
              <a:rPr lang="zh-TW">
                <a:solidFill>
                  <a:srgbClr val="FFFFFF"/>
                </a:solidFill>
              </a:rPr>
              <a:t>代入多項式。代入後如果</a:t>
            </a:r>
            <a:r>
              <a:rPr lang="zh-TW">
                <a:solidFill>
                  <a:srgbClr val="00FF00"/>
                </a:solidFill>
              </a:rPr>
              <a:t>f(x)的數值與g(x)的數值相同，我們就可以視為兩字串是一樣的!!!</a:t>
            </a:r>
            <a:endParaRPr>
              <a:solidFill>
                <a:srgbClr val="00FF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但是代入後可能會有f(x)及g(x)數值</a:t>
            </a:r>
            <a:r>
              <a:rPr lang="zh-TW">
                <a:solidFill>
                  <a:srgbClr val="FF0000"/>
                </a:solidFill>
              </a:rPr>
              <a:t>overflow</a:t>
            </a:r>
            <a:r>
              <a:rPr lang="zh-TW">
                <a:solidFill>
                  <a:srgbClr val="FFFFFF"/>
                </a:solidFill>
              </a:rPr>
              <a:t>的問題，因此我們可以再挑個數字M，換成觀察</a:t>
            </a:r>
            <a:r>
              <a:rPr lang="zh-TW">
                <a:solidFill>
                  <a:srgbClr val="00FF00"/>
                </a:solidFill>
              </a:rPr>
              <a:t>f(x) mod M 是否與g(x) mod M的結果是否相同，如果相同，那麼我們就可以說有</a:t>
            </a:r>
            <a:r>
              <a:rPr b="1" lang="zh-TW">
                <a:solidFill>
                  <a:srgbClr val="FF0000"/>
                </a:solidFill>
              </a:rPr>
              <a:t>「高機率」</a:t>
            </a:r>
            <a:r>
              <a:rPr lang="zh-TW">
                <a:solidFill>
                  <a:srgbClr val="00FF00"/>
                </a:solidFill>
              </a:rPr>
              <a:t>是一樣的!!!</a:t>
            </a:r>
            <a:endParaRPr>
              <a:solidFill>
                <a:srgbClr val="00FF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這種string matching的方式叫做</a:t>
            </a:r>
            <a:r>
              <a:rPr lang="zh-TW">
                <a:solidFill>
                  <a:srgbClr val="FFFF00"/>
                </a:solidFill>
              </a:rPr>
              <a:t>Rolling hash，</a:t>
            </a:r>
            <a:r>
              <a:rPr lang="zh-TW">
                <a:solidFill>
                  <a:srgbClr val="FF0000"/>
                </a:solidFill>
              </a:rPr>
              <a:t>其中M的選定最好是一個質數</a:t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https://en.wikipedia.org/wiki/Rolling_hash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字串的hash具體來說該怎麼做呢?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對於一個給定的字串</a:t>
            </a:r>
            <a:r>
              <a:rPr lang="zh-TW">
                <a:solidFill>
                  <a:srgbClr val="00FF00"/>
                </a:solidFill>
              </a:rPr>
              <a:t>S[1...N]</a:t>
            </a:r>
            <a:r>
              <a:rPr lang="zh-TW">
                <a:solidFill>
                  <a:srgbClr val="FFFFFF"/>
                </a:solidFill>
              </a:rPr>
              <a:t>，我們選定兩個數字</a:t>
            </a:r>
            <a:r>
              <a:rPr lang="zh-TW">
                <a:solidFill>
                  <a:srgbClr val="00FF00"/>
                </a:solidFill>
              </a:rPr>
              <a:t>x (29)</a:t>
            </a:r>
            <a:r>
              <a:rPr lang="zh-TW">
                <a:solidFill>
                  <a:srgbClr val="FFFFFF"/>
                </a:solidFill>
              </a:rPr>
              <a:t>和</a:t>
            </a:r>
            <a:r>
              <a:rPr lang="zh-TW">
                <a:solidFill>
                  <a:srgbClr val="00FF00"/>
                </a:solidFill>
              </a:rPr>
              <a:t>M (10**9 + 7)</a:t>
            </a:r>
            <a:endParaRPr>
              <a:solidFill>
                <a:srgbClr val="00FF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預處理的部分如下(某種prefix sum的感覺)：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zh-TW">
                <a:solidFill>
                  <a:srgbClr val="FFFFFF"/>
                </a:solidFill>
              </a:rPr>
              <a:t>hash[0] = 0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zh-TW">
                <a:solidFill>
                  <a:srgbClr val="FFFFFF"/>
                </a:solidFill>
              </a:rPr>
              <a:t>hash[i] = (hash[i - 1] * x + (S[i] - ‘a’ + 1)) % M, </a:t>
            </a:r>
            <a:r>
              <a:rPr lang="zh-TW">
                <a:solidFill>
                  <a:srgbClr val="FFFFFF"/>
                </a:solidFill>
              </a:rPr>
              <a:t>其中i &gt;= 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