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328" r:id="rId4"/>
    <p:sldId id="333" r:id="rId5"/>
    <p:sldId id="324" r:id="rId6"/>
    <p:sldId id="315" r:id="rId7"/>
    <p:sldId id="312" r:id="rId8"/>
    <p:sldId id="334" r:id="rId9"/>
    <p:sldId id="329" r:id="rId10"/>
    <p:sldId id="311" r:id="rId11"/>
    <p:sldId id="321" r:id="rId12"/>
    <p:sldId id="336" r:id="rId13"/>
    <p:sldId id="322" r:id="rId14"/>
    <p:sldId id="325" r:id="rId15"/>
    <p:sldId id="326" r:id="rId16"/>
    <p:sldId id="335" r:id="rId17"/>
    <p:sldId id="318" r:id="rId18"/>
    <p:sldId id="32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8546" autoAdjust="0"/>
  </p:normalViewPr>
  <p:slideViewPr>
    <p:cSldViewPr>
      <p:cViewPr varScale="1">
        <p:scale>
          <a:sx n="118" d="100"/>
          <a:sy n="118" d="100"/>
        </p:scale>
        <p:origin x="14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88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2018/2/27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courses/scientificComputing" TargetMode="External"/><Relationship Id="rId2" Type="http://schemas.openxmlformats.org/officeDocument/2006/relationships/hyperlink" Target="https://csx.aca.ntu.edu.tw/cour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irlab.org/jang/courses/dsa/schedul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lgorithms_+_Data_Structures_=_Progra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Fundamentals-Data-Structures-Ellis-Horowitz/dp/0929306376" TargetMode="External"/><Relationship Id="rId2" Type="http://schemas.openxmlformats.org/officeDocument/2006/relationships/hyperlink" Target="http://www.wiley.com/WileyCDA/WileyTitle/productCd-EHEP00165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mall_group_learning" TargetMode="External"/><Relationship Id="rId2" Type="http://schemas.openxmlformats.org/officeDocument/2006/relationships/hyperlink" Target="https://en.wikipedia.org/wiki/Flipped_classro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a4dsa@mirlab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1563759110611710" TargetMode="External"/><Relationship Id="rId2" Type="http://schemas.openxmlformats.org/officeDocument/2006/relationships/hyperlink" Target="http://mirlab.org/jang/courses/d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iba.ntu.edu.tw/1062d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Intro to CSIE1212-01:</a:t>
            </a:r>
            <a:br>
              <a:rPr lang="en-US" altLang="zh-TW" sz="3100" b="1" cap="none" dirty="0" smtClean="0">
                <a:latin typeface="+mj-ea"/>
              </a:rPr>
            </a:br>
            <a:r>
              <a:rPr lang="en-US" altLang="zh-TW" sz="3100" b="1" cap="none" dirty="0" smtClean="0">
                <a:latin typeface="+mj-ea"/>
              </a:rPr>
              <a:t>Data Structures and Algorithms</a:t>
            </a:r>
            <a:br>
              <a:rPr lang="en-US" altLang="zh-TW" sz="3100" b="1" cap="none" dirty="0" smtClean="0">
                <a:latin typeface="+mj-ea"/>
              </a:rPr>
            </a:br>
            <a:r>
              <a:rPr lang="zh-TW" altLang="en-US" sz="3100" b="1" cap="none" dirty="0">
                <a:latin typeface="+mj-ea"/>
              </a:rPr>
              <a:t>資料結構與演算法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the Course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Will you give me a second chance if I copy homework from other people?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No.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Could you let me pass because I will be kicked out by the ½ rule? </a:t>
            </a:r>
            <a:r>
              <a:rPr lang="en-US" altLang="zh-TW" dirty="0" smtClean="0">
                <a:solidFill>
                  <a:srgbClr val="FF0000"/>
                </a:solidFill>
              </a:rPr>
              <a:t>No.</a:t>
            </a:r>
          </a:p>
          <a:p>
            <a:r>
              <a:rPr lang="en-US" altLang="zh-TW" dirty="0" smtClean="0"/>
              <a:t>Will you change my 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upon my request? </a:t>
            </a:r>
            <a:r>
              <a:rPr lang="en-US" altLang="zh-TW" dirty="0" smtClean="0">
                <a:solidFill>
                  <a:srgbClr val="FF0000"/>
                </a:solidFill>
              </a:rPr>
              <a:t>No, unless it is a mistake on our part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736688" y="4365104"/>
            <a:ext cx="6908623" cy="510778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Be prepared to follow the rules if you take the course!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3247115" y="5157192"/>
            <a:ext cx="2116973" cy="1328023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cheating!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lying!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plagiarism!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10% for course participation</a:t>
            </a:r>
          </a:p>
          <a:p>
            <a:pPr lvl="1"/>
            <a:r>
              <a:rPr lang="en-US" altLang="zh-TW" dirty="0" smtClean="0"/>
              <a:t>2% for each in-class question/answers</a:t>
            </a:r>
          </a:p>
          <a:p>
            <a:pPr lvl="1"/>
            <a:r>
              <a:rPr lang="en-US" altLang="zh-TW" dirty="0" smtClean="0"/>
              <a:t>2% for each </a:t>
            </a:r>
            <a:r>
              <a:rPr lang="en-US" altLang="zh-TW" dirty="0"/>
              <a:t>FB </a:t>
            </a:r>
            <a:r>
              <a:rPr lang="en-US" altLang="zh-TW" dirty="0" smtClean="0">
                <a:solidFill>
                  <a:srgbClr val="FF0000"/>
                </a:solidFill>
              </a:rPr>
              <a:t>answering</a:t>
            </a:r>
            <a:endParaRPr lang="en-US" altLang="zh-TW" dirty="0" smtClean="0"/>
          </a:p>
          <a:p>
            <a:r>
              <a:rPr lang="en-US" altLang="zh-TW" dirty="0" smtClean="0"/>
              <a:t>Quizzes: 15%</a:t>
            </a:r>
          </a:p>
          <a:p>
            <a:r>
              <a:rPr lang="en-US" altLang="zh-TW" dirty="0" smtClean="0"/>
              <a:t>Homework: </a:t>
            </a:r>
            <a:r>
              <a:rPr lang="en-US" altLang="zh-TW" dirty="0"/>
              <a:t>2</a:t>
            </a:r>
            <a:r>
              <a:rPr lang="en-US" altLang="zh-TW" dirty="0" smtClean="0"/>
              <a:t>5%</a:t>
            </a:r>
            <a:endParaRPr lang="en-US" altLang="zh-TW" dirty="0" smtClean="0"/>
          </a:p>
          <a:p>
            <a:r>
              <a:rPr lang="en-US" altLang="zh-TW" dirty="0" smtClean="0"/>
              <a:t>Midterm exam: </a:t>
            </a:r>
            <a:r>
              <a:rPr lang="en-US" altLang="zh-TW" dirty="0" smtClean="0"/>
              <a:t>25%</a:t>
            </a:r>
            <a:endParaRPr lang="en-US" altLang="zh-TW" dirty="0" smtClean="0"/>
          </a:p>
          <a:p>
            <a:r>
              <a:rPr lang="en-US" altLang="zh-TW" dirty="0" smtClean="0"/>
              <a:t>Final project: 25%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5056669" y="1724233"/>
            <a:ext cx="2107619" cy="408623"/>
          </a:xfrm>
          <a:prstGeom prst="wedgeRoundRectCallout">
            <a:avLst>
              <a:gd name="adj1" fmla="val -75874"/>
              <a:gd name="adj2" fmla="val 818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Don’t miss this part!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1115616" y="4788698"/>
            <a:ext cx="7045584" cy="1736646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Final grades are based on 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scores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ranking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The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instructor </a:t>
            </a:r>
            <a:r>
              <a:rPr lang="en-US" altLang="zh-TW" sz="2400" dirty="0">
                <a:solidFill>
                  <a:srgbClr val="FF0000"/>
                </a:solidFill>
                <a:sym typeface="Wingdings" panose="05000000000000000000" pitchFamily="2" charset="2"/>
              </a:rPr>
              <a:t>reserve the rights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Adjust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percentage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of each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categories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Determine the way to combine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scores and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ranking</a:t>
            </a:r>
            <a:endParaRPr lang="en-US" altLang="zh-TW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85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Grade statistics</a:t>
            </a:r>
          </a:p>
          <a:p>
            <a:pPr lvl="1"/>
            <a:r>
              <a:rPr lang="en-US" altLang="zh-TW" dirty="0" smtClean="0"/>
              <a:t>Usually we have 30%~40% of A+ and A</a:t>
            </a:r>
          </a:p>
          <a:p>
            <a:r>
              <a:rPr lang="en-US" altLang="zh-TW" dirty="0" smtClean="0"/>
              <a:t>Grade computation</a:t>
            </a:r>
          </a:p>
          <a:p>
            <a:pPr lvl="1"/>
            <a:r>
              <a:rPr lang="en-US" altLang="zh-TW" dirty="0" smtClean="0"/>
              <a:t>Raw score computation in double </a:t>
            </a:r>
            <a:r>
              <a:rPr lang="en-US" altLang="zh-TW" dirty="0" smtClean="0">
                <a:sym typeface="Wingdings" panose="05000000000000000000" pitchFamily="2" charset="2"/>
              </a:rPr>
              <a:t> rounding to integers  final letter grades</a:t>
            </a:r>
          </a:p>
          <a:p>
            <a:r>
              <a:rPr lang="en-US" altLang="zh-TW" dirty="0"/>
              <a:t>The final grade won’t be modified unless it is due to mistakes on our part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/>
              <a:t>Only </a:t>
            </a:r>
            <a:r>
              <a:rPr lang="en-US" altLang="zh-TW" dirty="0">
                <a:solidFill>
                  <a:srgbClr val="FF0000"/>
                </a:solidFill>
              </a:rPr>
              <a:t>A+</a:t>
            </a:r>
            <a:r>
              <a:rPr lang="en-US" altLang="zh-TW" dirty="0"/>
              <a:t> students are qualified for recommendation letters </a:t>
            </a:r>
            <a:r>
              <a:rPr lang="en-US" altLang="zh-TW" dirty="0" smtClean="0"/>
              <a:t>from me (for </a:t>
            </a:r>
            <a:r>
              <a:rPr lang="en-US" altLang="zh-TW" dirty="0"/>
              <a:t>advanced </a:t>
            </a:r>
            <a:r>
              <a:rPr lang="en-US" altLang="zh-TW" dirty="0" smtClean="0"/>
              <a:t>study, etc.)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86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All programming homework are to be carried out in C++.</a:t>
            </a:r>
          </a:p>
          <a:p>
            <a:r>
              <a:rPr lang="en-US" altLang="zh-TW" dirty="0" smtClean="0"/>
              <a:t>Draft of homework will be given 2 weeks before the deadline. Final specs will be given 1 week before the deadline</a:t>
            </a:r>
          </a:p>
          <a:p>
            <a:r>
              <a:rPr lang="en-US" altLang="zh-TW" dirty="0" smtClean="0"/>
              <a:t>Discussions are encouraged. Plagiarism is </a:t>
            </a:r>
            <a:r>
              <a:rPr lang="en-US" altLang="zh-TW" dirty="0"/>
              <a:t>strictly prohibited</a:t>
            </a:r>
            <a:r>
              <a:rPr lang="en-US" altLang="zh-TW" dirty="0" smtClean="0"/>
              <a:t>!</a:t>
            </a:r>
            <a:endParaRPr lang="en-US" altLang="zh-TW" dirty="0"/>
          </a:p>
          <a:p>
            <a:r>
              <a:rPr lang="en-US" altLang="zh-TW" dirty="0" smtClean="0"/>
              <a:t>About deadlines</a:t>
            </a:r>
          </a:p>
          <a:p>
            <a:pPr lvl="1"/>
            <a:r>
              <a:rPr lang="en-US" altLang="zh-TW" dirty="0" smtClean="0"/>
              <a:t>No extension </a:t>
            </a:r>
            <a:r>
              <a:rPr lang="en-US" altLang="zh-TW" dirty="0"/>
              <a:t>allowed unless </a:t>
            </a:r>
            <a:r>
              <a:rPr lang="en-US" altLang="zh-TW" dirty="0" smtClean="0"/>
              <a:t>you have </a:t>
            </a:r>
            <a:r>
              <a:rPr lang="en-US" altLang="zh-TW" dirty="0"/>
              <a:t>legitimate </a:t>
            </a:r>
            <a:r>
              <a:rPr lang="en-US" altLang="zh-TW" dirty="0" smtClean="0"/>
              <a:t>reasons</a:t>
            </a:r>
            <a:endParaRPr lang="en-US" altLang="zh-TW" dirty="0"/>
          </a:p>
          <a:p>
            <a:pPr lvl="1"/>
            <a:r>
              <a:rPr lang="en-US" altLang="zh-TW" dirty="0"/>
              <a:t>Overdue penalty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 smtClean="0"/>
              <a:t>homework, up to a delay of </a:t>
            </a:r>
            <a:r>
              <a:rPr lang="en-US" altLang="zh-TW" dirty="0" smtClean="0">
                <a:solidFill>
                  <a:srgbClr val="FF0000"/>
                </a:solidFill>
              </a:rPr>
              <a:t>7 days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80</a:t>
            </a:r>
            <a:r>
              <a:rPr lang="en-US" altLang="zh-TW" dirty="0"/>
              <a:t>% </a:t>
            </a:r>
            <a:r>
              <a:rPr lang="en-US" altLang="zh-TW" dirty="0" smtClean="0"/>
              <a:t>weighting </a:t>
            </a:r>
            <a:r>
              <a:rPr lang="en-US" altLang="zh-TW" dirty="0"/>
              <a:t>for overdue of </a:t>
            </a:r>
            <a:r>
              <a:rPr lang="en-US" altLang="zh-TW" dirty="0" smtClean="0"/>
              <a:t>0-24 </a:t>
            </a:r>
            <a:r>
              <a:rPr lang="en-US" altLang="zh-TW" dirty="0"/>
              <a:t>hours</a:t>
            </a:r>
          </a:p>
          <a:p>
            <a:pPr lvl="2"/>
            <a:r>
              <a:rPr lang="en-US" altLang="zh-TW" dirty="0" smtClean="0"/>
              <a:t>(80%)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weighting </a:t>
            </a:r>
            <a:r>
              <a:rPr lang="en-US" altLang="zh-TW" dirty="0"/>
              <a:t>for overdue of </a:t>
            </a:r>
            <a:r>
              <a:rPr lang="en-US" altLang="zh-TW" dirty="0" smtClean="0"/>
              <a:t>24-48 hours</a:t>
            </a:r>
          </a:p>
          <a:p>
            <a:pPr lvl="2"/>
            <a:r>
              <a:rPr lang="en-US" altLang="zh-TW" dirty="0"/>
              <a:t>(80</a:t>
            </a:r>
            <a:r>
              <a:rPr lang="en-US" altLang="zh-TW" dirty="0" smtClean="0"/>
              <a:t>%)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weighting </a:t>
            </a:r>
            <a:r>
              <a:rPr lang="en-US" altLang="zh-TW" dirty="0"/>
              <a:t>for overdue of </a:t>
            </a:r>
            <a:r>
              <a:rPr lang="en-US" altLang="zh-TW" dirty="0" smtClean="0"/>
              <a:t>48-72 </a:t>
            </a:r>
            <a:r>
              <a:rPr lang="en-US" altLang="zh-TW" dirty="0"/>
              <a:t>hours</a:t>
            </a:r>
          </a:p>
          <a:p>
            <a:pPr lvl="2"/>
            <a:r>
              <a:rPr lang="en-US" altLang="zh-TW" dirty="0"/>
              <a:t>…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490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Flipped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Before you come to the class</a:t>
            </a:r>
          </a:p>
          <a:p>
            <a:pPr lvl="1"/>
            <a:r>
              <a:rPr lang="en-US" altLang="zh-TW" dirty="0" smtClean="0"/>
              <a:t>Watch assigned videos</a:t>
            </a:r>
          </a:p>
          <a:p>
            <a:pPr lvl="1"/>
            <a:r>
              <a:rPr lang="en-US" altLang="zh-TW" dirty="0" smtClean="0"/>
              <a:t>Read assigned material</a:t>
            </a:r>
          </a:p>
          <a:p>
            <a:pPr lvl="1"/>
            <a:r>
              <a:rPr lang="en-US" altLang="zh-TW" dirty="0" smtClean="0"/>
              <a:t>Try out related examples and understand them</a:t>
            </a:r>
          </a:p>
          <a:p>
            <a:r>
              <a:rPr lang="en-US" altLang="zh-TW" dirty="0" smtClean="0"/>
              <a:t>During the class</a:t>
            </a:r>
          </a:p>
          <a:p>
            <a:pPr lvl="1"/>
            <a:r>
              <a:rPr lang="en-US" altLang="zh-TW" dirty="0"/>
              <a:t>Coverage of hard-to-understand parts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Questions and answering</a:t>
            </a:r>
          </a:p>
          <a:p>
            <a:pPr lvl="1"/>
            <a:r>
              <a:rPr lang="en-US" altLang="zh-TW" dirty="0" smtClean="0"/>
              <a:t>Quiz</a:t>
            </a:r>
          </a:p>
          <a:p>
            <a:r>
              <a:rPr lang="en-US" altLang="zh-TW" dirty="0" smtClean="0"/>
              <a:t>After the class</a:t>
            </a:r>
          </a:p>
          <a:p>
            <a:pPr lvl="1"/>
            <a:r>
              <a:rPr lang="en-US" altLang="zh-TW" dirty="0" smtClean="0"/>
              <a:t>TA office hours and </a:t>
            </a:r>
            <a:r>
              <a:rPr lang="zh-TW" altLang="en-US" dirty="0" smtClean="0"/>
              <a:t>演習課</a:t>
            </a:r>
            <a:endParaRPr lang="en-US" altLang="zh-TW" dirty="0" smtClean="0"/>
          </a:p>
          <a:p>
            <a:pPr lvl="1"/>
            <a:r>
              <a:rPr lang="en-US" altLang="zh-TW" dirty="0"/>
              <a:t>Homework</a:t>
            </a:r>
            <a:endParaRPr lang="en-US" altLang="zh-TW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5493644" y="2348880"/>
            <a:ext cx="1560479" cy="408623"/>
          </a:xfrm>
          <a:prstGeom prst="wedgeRoundRectCallout">
            <a:avLst>
              <a:gd name="adj1" fmla="val 3195"/>
              <a:gd name="adj2" fmla="val 122061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Due diligence!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Golden Rule to Pass the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Catch up from day 1!</a:t>
            </a:r>
          </a:p>
          <a:p>
            <a:r>
              <a:rPr lang="en-US" altLang="zh-TW" dirty="0" smtClean="0"/>
              <a:t>Ask questions (in class or on FB)</a:t>
            </a:r>
          </a:p>
          <a:p>
            <a:r>
              <a:rPr lang="en-US" altLang="zh-TW" dirty="0" smtClean="0"/>
              <a:t>Discuss with classmates and TAs</a:t>
            </a:r>
          </a:p>
          <a:p>
            <a:r>
              <a:rPr lang="en-US" altLang="zh-TW" dirty="0" smtClean="0"/>
              <a:t>Have fun (and spend hours) writing programs</a:t>
            </a:r>
          </a:p>
          <a:p>
            <a:r>
              <a:rPr lang="en-US" altLang="zh-TW" dirty="0" smtClean="0"/>
              <a:t>Understand theorems and proofs</a:t>
            </a:r>
          </a:p>
        </p:txBody>
      </p:sp>
      <p:sp>
        <p:nvSpPr>
          <p:cNvPr id="4" name="流程圖: 替代處理程序 5"/>
          <p:cNvSpPr/>
          <p:nvPr/>
        </p:nvSpPr>
        <p:spPr>
          <a:xfrm>
            <a:off x="1392923" y="4664849"/>
            <a:ext cx="6365196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If you try your best to finish all the requirements,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it’s hard not to pass!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 I Need to Take the Course?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 want to major in CS </a:t>
            </a:r>
            <a:r>
              <a:rPr lang="en-US" altLang="zh-TW" dirty="0" smtClean="0">
                <a:sym typeface="Wingdings" panose="05000000000000000000" pitchFamily="2" charset="2"/>
              </a:rPr>
              <a:t> Yes!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I want to find a job related to core CS  Yes!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I want to know basic programming  No!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You should consider </a:t>
            </a:r>
            <a:r>
              <a:rPr lang="en-US" altLang="zh-TW" dirty="0" smtClean="0">
                <a:sym typeface="Wingdings" panose="05000000000000000000" pitchFamily="2" charset="2"/>
                <a:hlinkClick r:id="rId2"/>
              </a:rPr>
              <a:t>NTU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micro courses of </a:t>
            </a:r>
            <a:r>
              <a:rPr lang="en-US" altLang="zh-TW" dirty="0" smtClean="0">
                <a:sym typeface="Wingdings" panose="05000000000000000000" pitchFamily="2" charset="2"/>
                <a:hlinkClick r:id="rId2"/>
              </a:rPr>
              <a:t>CS+X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I want to do programming for </a:t>
            </a:r>
            <a:r>
              <a:rPr lang="en-US" altLang="zh-TW" dirty="0">
                <a:sym typeface="Wingdings" panose="05000000000000000000" pitchFamily="2" charset="2"/>
              </a:rPr>
              <a:t>my research  No!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You should consider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  <a:hlinkClick r:id="rId3"/>
              </a:rPr>
              <a:t>Scientific Computing (MATLAB)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Courses of Machine Learning offered at NTU/CSIE </a:t>
            </a: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7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Enrollment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Ask yourself why you want to take this class (See 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slide)</a:t>
            </a:r>
          </a:p>
          <a:p>
            <a:r>
              <a:rPr lang="en-US" altLang="zh-TW" dirty="0" smtClean="0"/>
              <a:t>Extra </a:t>
            </a:r>
            <a:r>
              <a:rPr lang="en-US" altLang="zh-TW" dirty="0"/>
              <a:t>enrollment will be taken up to the classroom’s limit </a:t>
            </a:r>
            <a:endParaRPr lang="en-US" altLang="zh-TW" dirty="0" smtClean="0"/>
          </a:p>
          <a:p>
            <a:r>
              <a:rPr lang="en-US" altLang="zh-TW" dirty="0" smtClean="0"/>
              <a:t>Auditing is also welcome.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1490392" y="3789040"/>
            <a:ext cx="5961928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Think before you choose to enroll.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If you have chosen to do so, welcome aboard!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Todo</a:t>
            </a:r>
            <a:r>
              <a:rPr lang="en-US" altLang="zh-TW" dirty="0" smtClean="0"/>
              <a:t> List for Week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Make sure you are well connected</a:t>
            </a:r>
          </a:p>
          <a:p>
            <a:pPr lvl="1"/>
            <a:r>
              <a:rPr lang="en-US" altLang="zh-TW" dirty="0" smtClean="0"/>
              <a:t>Understand </a:t>
            </a:r>
            <a:r>
              <a:rPr lang="en-US" altLang="zh-TW" dirty="0"/>
              <a:t>the </a:t>
            </a:r>
            <a:r>
              <a:rPr lang="en-US" altLang="zh-TW" dirty="0" smtClean="0"/>
              <a:t>class policy </a:t>
            </a:r>
            <a:r>
              <a:rPr lang="en-US" altLang="zh-TW" smtClean="0"/>
              <a:t>thoroughly.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Make sure your email on CEIBA is good.</a:t>
            </a:r>
          </a:p>
          <a:p>
            <a:r>
              <a:rPr lang="en-US" altLang="zh-TW" dirty="0" smtClean="0"/>
              <a:t>Homework for week 1</a:t>
            </a:r>
          </a:p>
          <a:p>
            <a:pPr lvl="1"/>
            <a:r>
              <a:rPr lang="en-US" altLang="zh-TW" dirty="0" smtClean="0"/>
              <a:t>See our </a:t>
            </a:r>
            <a:r>
              <a:rPr lang="en-US" altLang="zh-TW" dirty="0" smtClean="0">
                <a:hlinkClick r:id="rId2"/>
              </a:rPr>
              <a:t>DSA schedule page</a:t>
            </a:r>
            <a:r>
              <a:rPr lang="en-US" altLang="zh-TW" dirty="0" smtClean="0"/>
              <a:t> </a:t>
            </a:r>
          </a:p>
          <a:p>
            <a:pPr marL="365760" lvl="1" indent="0">
              <a:buNone/>
            </a:pPr>
            <a:endParaRPr lang="en-US" altLang="zh-TW" dirty="0" smtClean="0"/>
          </a:p>
        </p:txBody>
      </p:sp>
      <p:sp>
        <p:nvSpPr>
          <p:cNvPr id="4" name="流程圖: 替代處理程序 3"/>
          <p:cNvSpPr/>
          <p:nvPr/>
        </p:nvSpPr>
        <p:spPr>
          <a:xfrm>
            <a:off x="3240095" y="4509120"/>
            <a:ext cx="2484033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Welcome aboard!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Any questions?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You Need to Do in DSA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5 questions to be raised in class</a:t>
            </a:r>
          </a:p>
          <a:p>
            <a:r>
              <a:rPr lang="en-US" altLang="zh-TW" dirty="0" smtClean="0"/>
              <a:t>Weekly quizzes (You can safely skip one of them)</a:t>
            </a:r>
          </a:p>
          <a:p>
            <a:r>
              <a:rPr lang="en-US" altLang="zh-TW" dirty="0" smtClean="0"/>
              <a:t>Reading assignments for flipped learning</a:t>
            </a:r>
          </a:p>
          <a:p>
            <a:r>
              <a:rPr lang="en-US" altLang="zh-TW" dirty="0" smtClean="0"/>
              <a:t>6 homework sets: Hand-written and </a:t>
            </a:r>
            <a:r>
              <a:rPr lang="en-US" altLang="zh-TW" dirty="0" smtClean="0">
                <a:solidFill>
                  <a:srgbClr val="FF0000"/>
                </a:solidFill>
              </a:rPr>
              <a:t>programming</a:t>
            </a:r>
          </a:p>
          <a:p>
            <a:r>
              <a:rPr lang="en-US" altLang="zh-TW" dirty="0" smtClean="0"/>
              <a:t>Midterm exam: </a:t>
            </a:r>
            <a:r>
              <a:rPr lang="en-US" altLang="zh-TW" dirty="0"/>
              <a:t>Hand-written and </a:t>
            </a:r>
            <a:r>
              <a:rPr lang="en-US" altLang="zh-TW" dirty="0">
                <a:solidFill>
                  <a:srgbClr val="FF0000"/>
                </a:solidFill>
              </a:rPr>
              <a:t>programming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Final project: </a:t>
            </a:r>
            <a:r>
              <a:rPr lang="en-US" altLang="zh-TW" dirty="0" smtClean="0">
                <a:solidFill>
                  <a:srgbClr val="FF0000"/>
                </a:solidFill>
              </a:rPr>
              <a:t>Programming</a:t>
            </a:r>
          </a:p>
        </p:txBody>
      </p:sp>
      <p:sp>
        <p:nvSpPr>
          <p:cNvPr id="5" name="圓角矩形圖說文字 4"/>
          <p:cNvSpPr/>
          <p:nvPr/>
        </p:nvSpPr>
        <p:spPr>
          <a:xfrm>
            <a:off x="6093076" y="4094220"/>
            <a:ext cx="1831724" cy="408623"/>
          </a:xfrm>
          <a:prstGeom prst="wedgeRoundRectCallout">
            <a:avLst>
              <a:gd name="adj1" fmla="val 138"/>
              <a:gd name="adj2" fmla="val -1862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Time consuming!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1410671" y="5788561"/>
            <a:ext cx="6329681" cy="510778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If you finish all of the above, it’s hard not to pass!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圖: 替代處理程序 6"/>
          <p:cNvSpPr/>
          <p:nvPr/>
        </p:nvSpPr>
        <p:spPr>
          <a:xfrm>
            <a:off x="1393819" y="4725144"/>
            <a:ext cx="6418541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DSA</a:t>
            </a:r>
            <a:r>
              <a:rPr lang="zh-TW" alt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at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NTU As good as the best ones in the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world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 Be prepared to work hard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Goals and Prerequisites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Goal</a:t>
            </a:r>
          </a:p>
          <a:p>
            <a:pPr lvl="1"/>
            <a:r>
              <a:rPr lang="en-US" altLang="zh-TW" dirty="0" smtClean="0"/>
              <a:t>Use software to synergize two resources effectively</a:t>
            </a:r>
          </a:p>
          <a:p>
            <a:pPr lvl="2"/>
            <a:r>
              <a:rPr lang="en-US" altLang="zh-TW" dirty="0" smtClean="0"/>
              <a:t>Computation: CPU, GPU, etc.</a:t>
            </a:r>
          </a:p>
          <a:p>
            <a:pPr lvl="2"/>
            <a:r>
              <a:rPr lang="en-US" altLang="zh-TW" dirty="0" smtClean="0"/>
              <a:t>Storage: memory, disk, network, etc.</a:t>
            </a:r>
          </a:p>
          <a:p>
            <a:r>
              <a:rPr lang="en-US" altLang="zh-TW" dirty="0" smtClean="0"/>
              <a:t>A program is…</a:t>
            </a:r>
          </a:p>
          <a:p>
            <a:pPr lvl="1"/>
            <a:r>
              <a:rPr lang="en-US" altLang="zh-TW" dirty="0" smtClean="0">
                <a:hlinkClick r:id="rId2"/>
              </a:rPr>
              <a:t>Algorithms + Data Structures = Programs</a:t>
            </a:r>
            <a:endParaRPr lang="en-US" altLang="zh-TW" dirty="0" smtClean="0"/>
          </a:p>
          <a:p>
            <a:r>
              <a:rPr lang="en-US" altLang="zh-TW" dirty="0"/>
              <a:t>Prerequisites</a:t>
            </a:r>
          </a:p>
          <a:p>
            <a:pPr lvl="1"/>
            <a:r>
              <a:rPr lang="en-US" altLang="zh-TW" dirty="0"/>
              <a:t>C: required</a:t>
            </a:r>
          </a:p>
          <a:p>
            <a:pPr lvl="1"/>
            <a:r>
              <a:rPr lang="en-US" altLang="zh-TW" dirty="0"/>
              <a:t>C++: </a:t>
            </a:r>
            <a:r>
              <a:rPr lang="en-US" altLang="zh-TW" dirty="0" smtClean="0"/>
              <a:t>preferred (You need to catch up soon!)</a:t>
            </a:r>
            <a:endParaRPr lang="en-US" altLang="zh-TW" dirty="0"/>
          </a:p>
          <a:p>
            <a:pPr lvl="1"/>
            <a:r>
              <a:rPr lang="en-US" altLang="zh-TW" dirty="0"/>
              <a:t>High-school </a:t>
            </a:r>
            <a:r>
              <a:rPr lang="en-US" altLang="zh-TW" dirty="0" smtClean="0"/>
              <a:t>math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49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C++ basics</a:t>
            </a:r>
            <a:endParaRPr lang="en-US" altLang="zh-TW" dirty="0"/>
          </a:p>
          <a:p>
            <a:r>
              <a:rPr lang="en-US" altLang="zh-TW" dirty="0" smtClean="0"/>
              <a:t>Arrays, linked lists, recursion</a:t>
            </a:r>
            <a:endParaRPr lang="en-US" altLang="zh-TW" dirty="0"/>
          </a:p>
          <a:p>
            <a:r>
              <a:rPr lang="en-US" altLang="zh-TW" dirty="0" smtClean="0"/>
              <a:t>Analysis tools</a:t>
            </a:r>
          </a:p>
          <a:p>
            <a:r>
              <a:rPr lang="en-US" altLang="zh-TW" dirty="0" smtClean="0"/>
              <a:t>Stacks, queues, and </a:t>
            </a:r>
            <a:r>
              <a:rPr lang="en-US" altLang="zh-TW" dirty="0" err="1" smtClean="0"/>
              <a:t>deques</a:t>
            </a:r>
            <a:endParaRPr lang="en-US" altLang="zh-TW" dirty="0"/>
          </a:p>
          <a:p>
            <a:r>
              <a:rPr lang="en-US" altLang="zh-TW" dirty="0" smtClean="0"/>
              <a:t>Trees</a:t>
            </a:r>
          </a:p>
          <a:p>
            <a:r>
              <a:rPr lang="en-US" altLang="zh-TW" dirty="0" smtClean="0"/>
              <a:t>Heaps and priority queues</a:t>
            </a:r>
          </a:p>
          <a:p>
            <a:r>
              <a:rPr lang="en-US" altLang="zh-TW" dirty="0" smtClean="0"/>
              <a:t>Hash tables, maps, and skip lists</a:t>
            </a:r>
          </a:p>
          <a:p>
            <a:r>
              <a:rPr lang="en-US" altLang="zh-TW" dirty="0" smtClean="0"/>
              <a:t>Search trees</a:t>
            </a:r>
          </a:p>
          <a:p>
            <a:r>
              <a:rPr lang="en-US" altLang="zh-TW" dirty="0" smtClean="0"/>
              <a:t>Sorting</a:t>
            </a:r>
          </a:p>
          <a:p>
            <a:r>
              <a:rPr lang="en-US" altLang="zh-TW" dirty="0" smtClean="0"/>
              <a:t>Strings and dynamic programming</a:t>
            </a:r>
          </a:p>
          <a:p>
            <a:r>
              <a:rPr lang="en-US" altLang="zh-TW" dirty="0" smtClean="0"/>
              <a:t>Graphs</a:t>
            </a:r>
            <a:endParaRPr lang="en-US" altLang="zh-TW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5220072" y="908720"/>
            <a:ext cx="1708258" cy="408623"/>
          </a:xfrm>
          <a:prstGeom prst="wedgeRoundRectCallout">
            <a:avLst>
              <a:gd name="adj1" fmla="val 43938"/>
              <a:gd name="adj2" fmla="val -1667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For Evaluation…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 and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Textbook: </a:t>
            </a:r>
            <a:r>
              <a:rPr lang="en-US" altLang="zh-TW" dirty="0" smtClean="0">
                <a:hlinkClick r:id="rId2"/>
              </a:rPr>
              <a:t>Data </a:t>
            </a:r>
            <a:r>
              <a:rPr lang="en-US" altLang="zh-TW" dirty="0">
                <a:hlinkClick r:id="rId2"/>
              </a:rPr>
              <a:t>Structures and Algorithms in C++</a:t>
            </a:r>
            <a:r>
              <a:rPr lang="en-US" altLang="zh-TW" dirty="0"/>
              <a:t>,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edition </a:t>
            </a:r>
            <a:r>
              <a:rPr lang="en-US" altLang="zh-TW" dirty="0"/>
              <a:t>by Goodrich, </a:t>
            </a:r>
            <a:r>
              <a:rPr lang="en-US" altLang="zh-TW" dirty="0" err="1" smtClean="0"/>
              <a:t>Tamassia</a:t>
            </a:r>
            <a:r>
              <a:rPr lang="en-US" altLang="zh-TW" dirty="0" smtClean="0"/>
              <a:t>, </a:t>
            </a:r>
            <a:r>
              <a:rPr lang="en-US" altLang="zh-TW" dirty="0"/>
              <a:t>and Mount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Only selected topics will be covered</a:t>
            </a:r>
          </a:p>
          <a:p>
            <a:pPr lvl="1"/>
            <a:r>
              <a:rPr lang="en-US" altLang="zh-TW" dirty="0" smtClean="0"/>
              <a:t>Learning to read a textbook is part of the course</a:t>
            </a:r>
          </a:p>
          <a:p>
            <a:r>
              <a:rPr lang="en-US" altLang="zh-TW" dirty="0" smtClean="0"/>
              <a:t>Reference: </a:t>
            </a:r>
            <a:r>
              <a:rPr lang="en-US" altLang="zh-TW" dirty="0" smtClean="0">
                <a:hlinkClick r:id="rId3"/>
              </a:rPr>
              <a:t>Fundamentals of Data Structures in C++</a:t>
            </a:r>
            <a:r>
              <a:rPr lang="en-US" altLang="zh-TW" dirty="0" smtClean="0"/>
              <a:t>,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edition by Horowitz, </a:t>
            </a:r>
            <a:r>
              <a:rPr lang="en-US" altLang="zh-TW" dirty="0" err="1" smtClean="0"/>
              <a:t>Sahni</a:t>
            </a:r>
            <a:r>
              <a:rPr lang="en-US" altLang="zh-TW" dirty="0" smtClean="0"/>
              <a:t>, and Mehta</a:t>
            </a:r>
          </a:p>
          <a:p>
            <a:pPr lvl="1"/>
            <a:r>
              <a:rPr lang="en-US" altLang="zh-TW" dirty="0" smtClean="0"/>
              <a:t>Some supplementary material comes from this reference</a:t>
            </a:r>
          </a:p>
          <a:p>
            <a:pPr lvl="1"/>
            <a:r>
              <a:rPr lang="en-US" altLang="zh-TW" dirty="0" smtClean="0"/>
              <a:t>It is also a popular textbook for DSA</a:t>
            </a:r>
          </a:p>
        </p:txBody>
      </p:sp>
    </p:spTree>
    <p:extLst>
      <p:ext uri="{BB962C8B-B14F-4D97-AF65-F5344CB8AC3E}">
        <p14:creationId xmlns:p14="http://schemas.microsoft.com/office/powerpoint/2010/main" val="11757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the Instructor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J.-S. Roger Jang</a:t>
            </a:r>
            <a:r>
              <a:rPr lang="en-US" altLang="zh-TW" dirty="0"/>
              <a:t> </a:t>
            </a:r>
            <a:r>
              <a:rPr lang="zh-TW" altLang="en-US" dirty="0" smtClean="0"/>
              <a:t>張智星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Email: </a:t>
            </a:r>
            <a:r>
              <a:rPr lang="en-US" altLang="zh-TW" dirty="0" smtClean="0">
                <a:hlinkClick r:id="rId2"/>
              </a:rPr>
              <a:t>jang@mirlab.org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Skype: </a:t>
            </a:r>
            <a:r>
              <a:rPr lang="en-US" altLang="zh-TW" dirty="0" err="1" smtClean="0"/>
              <a:t>roger_jang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Mobile: 0953-154-045</a:t>
            </a:r>
          </a:p>
          <a:p>
            <a:pPr lvl="1"/>
            <a:r>
              <a:rPr lang="en-US" altLang="zh-TW" dirty="0" smtClean="0"/>
              <a:t>Office: </a:t>
            </a:r>
            <a:r>
              <a:rPr lang="zh-TW" altLang="en-US" dirty="0" smtClean="0"/>
              <a:t>德田館 </a:t>
            </a:r>
            <a:r>
              <a:rPr lang="en-US" altLang="zh-TW" dirty="0" smtClean="0"/>
              <a:t>509</a:t>
            </a:r>
            <a:endParaRPr lang="en-US" altLang="zh-TW" dirty="0"/>
          </a:p>
          <a:p>
            <a:r>
              <a:rPr lang="en-US" altLang="zh-TW" dirty="0" smtClean="0"/>
              <a:t>Office hours</a:t>
            </a:r>
          </a:p>
          <a:p>
            <a:pPr lvl="1"/>
            <a:r>
              <a:rPr lang="en-US" altLang="zh-TW" dirty="0" smtClean="0"/>
              <a:t>Right before/after our class, or by appointments</a:t>
            </a:r>
          </a:p>
          <a:p>
            <a:r>
              <a:rPr lang="en-US" altLang="zh-TW" dirty="0" smtClean="0"/>
              <a:t>Research</a:t>
            </a:r>
          </a:p>
          <a:p>
            <a:pPr lvl="1"/>
            <a:r>
              <a:rPr lang="en-US" altLang="zh-TW" dirty="0" smtClean="0"/>
              <a:t>Applications of AI/ML to real-world problems, including music analysis &amp; retrieval, speech scoring, speaker recognition, image recognition, </a:t>
            </a:r>
            <a:r>
              <a:rPr lang="en-US" altLang="zh-TW" dirty="0" err="1" smtClean="0"/>
              <a:t>fintech</a:t>
            </a:r>
            <a:r>
              <a:rPr lang="en-US" altLang="zh-TW" dirty="0" smtClean="0"/>
              <a:t>, etc.</a:t>
            </a:r>
          </a:p>
          <a:p>
            <a:r>
              <a:rPr lang="en-US" altLang="zh-TW" dirty="0" smtClean="0"/>
              <a:t>Teaching</a:t>
            </a:r>
          </a:p>
          <a:p>
            <a:pPr lvl="1"/>
            <a:r>
              <a:rPr lang="en-US" altLang="zh-TW" dirty="0" smtClean="0"/>
              <a:t>Has taught DSA 7 times</a:t>
            </a:r>
          </a:p>
        </p:txBody>
      </p:sp>
    </p:spTree>
    <p:extLst>
      <p:ext uri="{BB962C8B-B14F-4D97-AF65-F5344CB8AC3E}">
        <p14:creationId xmlns:p14="http://schemas.microsoft.com/office/powerpoint/2010/main" val="41099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the Instructor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The instructor is </a:t>
            </a:r>
            <a:r>
              <a:rPr lang="en-US" altLang="zh-TW" dirty="0"/>
              <a:t>friendly and willing to help...</a:t>
            </a:r>
          </a:p>
          <a:p>
            <a:pPr lvl="1"/>
            <a:r>
              <a:rPr lang="en-US" altLang="zh-TW" dirty="0"/>
              <a:t>Will you repeat the previous code/slide? </a:t>
            </a:r>
            <a:r>
              <a:rPr lang="en-US" altLang="zh-TW" dirty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altLang="zh-TW" dirty="0"/>
              <a:t>Will you discuss with me after class if </a:t>
            </a:r>
            <a:r>
              <a:rPr lang="en-US" altLang="zh-TW" dirty="0" smtClean="0"/>
              <a:t>necessary? </a:t>
            </a:r>
            <a:r>
              <a:rPr lang="en-US" altLang="zh-TW" dirty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altLang="zh-TW" dirty="0"/>
              <a:t>Will you pardon my silly questions? </a:t>
            </a:r>
            <a:r>
              <a:rPr lang="en-US" altLang="zh-TW" dirty="0" smtClean="0">
                <a:solidFill>
                  <a:srgbClr val="FF0000"/>
                </a:solidFill>
              </a:rPr>
              <a:t>No question is silly </a:t>
            </a:r>
            <a:r>
              <a:rPr lang="en-US" altLang="zh-TW" dirty="0">
                <a:solidFill>
                  <a:srgbClr val="FF0000"/>
                </a:solidFill>
              </a:rPr>
              <a:t>at all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zh-TW" dirty="0" smtClean="0"/>
              <a:t>He is also ambitious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willing to </a:t>
            </a:r>
            <a:r>
              <a:rPr lang="en-US" altLang="zh-TW" dirty="0" smtClean="0">
                <a:solidFill>
                  <a:srgbClr val="FF0000"/>
                </a:solidFill>
              </a:rPr>
              <a:t>experiment with new ways of teaching!</a:t>
            </a:r>
          </a:p>
          <a:p>
            <a:pPr lvl="1"/>
            <a:r>
              <a:rPr lang="en-US" altLang="zh-TW" dirty="0" smtClean="0">
                <a:hlinkClick r:id="rId2"/>
              </a:rPr>
              <a:t>Flipped learning/classroom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G</a:t>
            </a:r>
            <a:r>
              <a:rPr lang="en-US" altLang="zh-TW" dirty="0" smtClean="0">
                <a:hlinkClick r:id="rId3"/>
              </a:rPr>
              <a:t>roup learning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流程圖: 替代處理程序 4"/>
          <p:cNvSpPr/>
          <p:nvPr/>
        </p:nvSpPr>
        <p:spPr>
          <a:xfrm>
            <a:off x="1471214" y="5085184"/>
            <a:ext cx="6197130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Any feedbacks and suggestions </a:t>
            </a:r>
            <a:r>
              <a:rPr lang="en-US" altLang="zh-TW" sz="2400" dirty="0" smtClean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effective </a:t>
            </a:r>
            <a:r>
              <a:rPr lang="en-US" altLang="zh-TW" sz="2400" dirty="0">
                <a:solidFill>
                  <a:schemeClr val="tx1"/>
                </a:solidFill>
              </a:rPr>
              <a:t>learning/teaching are highly </a:t>
            </a:r>
            <a:r>
              <a:rPr lang="en-US" altLang="zh-TW" sz="2400" dirty="0" smtClean="0">
                <a:solidFill>
                  <a:schemeClr val="tx1"/>
                </a:solidFill>
              </a:rPr>
              <a:t>welcome!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TAs</a:t>
            </a:r>
          </a:p>
          <a:p>
            <a:pPr lvl="1"/>
            <a:r>
              <a:rPr lang="zh-TW" altLang="en-US" dirty="0" smtClean="0"/>
              <a:t>學士班</a:t>
            </a:r>
            <a:r>
              <a:rPr lang="zh-TW" altLang="en-US" dirty="0"/>
              <a:t>：蔡昀</a:t>
            </a:r>
            <a:r>
              <a:rPr lang="zh-TW" altLang="en-US" dirty="0" smtClean="0"/>
              <a:t>達、張</a:t>
            </a:r>
            <a:r>
              <a:rPr lang="zh-TW" altLang="en-US" dirty="0"/>
              <a:t>凱</a:t>
            </a:r>
            <a:r>
              <a:rPr lang="zh-TW" altLang="en-US" dirty="0" smtClean="0"/>
              <a:t>捷</a:t>
            </a:r>
            <a:r>
              <a:rPr lang="zh-TW" altLang="en-US" dirty="0"/>
              <a:t>、</a:t>
            </a:r>
            <a:r>
              <a:rPr lang="zh-TW" altLang="en-US" dirty="0" smtClean="0"/>
              <a:t>施長元</a:t>
            </a:r>
            <a:endParaRPr lang="en-US" altLang="zh-TW" dirty="0" smtClean="0"/>
          </a:p>
          <a:p>
            <a:pPr lvl="1"/>
            <a:r>
              <a:rPr lang="zh-TW" altLang="en-US" dirty="0"/>
              <a:t>碩士班：</a:t>
            </a:r>
            <a:r>
              <a:rPr lang="zh-TW" altLang="en-US" dirty="0" smtClean="0"/>
              <a:t>李</a:t>
            </a:r>
            <a:r>
              <a:rPr lang="zh-TW" altLang="en-US" dirty="0"/>
              <a:t>岳</a:t>
            </a:r>
            <a:r>
              <a:rPr lang="zh-TW" altLang="en-US" dirty="0" smtClean="0"/>
              <a:t>庭</a:t>
            </a:r>
            <a:r>
              <a:rPr lang="zh-TW" altLang="en-US" dirty="0"/>
              <a:t>、</a:t>
            </a:r>
            <a:r>
              <a:rPr lang="zh-TW" altLang="en-US" dirty="0" smtClean="0"/>
              <a:t>蕭勝興</a:t>
            </a:r>
            <a:r>
              <a:rPr lang="zh-TW" altLang="en-US" dirty="0"/>
              <a:t>、</a:t>
            </a:r>
            <a:r>
              <a:rPr lang="zh-TW" altLang="en-US" dirty="0" smtClean="0"/>
              <a:t>陳</a:t>
            </a:r>
            <a:r>
              <a:rPr lang="zh-TW" altLang="en-US" dirty="0"/>
              <a:t>宣</a:t>
            </a:r>
            <a:r>
              <a:rPr lang="zh-TW" altLang="en-US" dirty="0" smtClean="0"/>
              <a:t>伯、傅</a:t>
            </a:r>
            <a:r>
              <a:rPr lang="zh-TW" altLang="en-US" dirty="0"/>
              <a:t>皓</a:t>
            </a:r>
            <a:r>
              <a:rPr lang="zh-TW" altLang="en-US" dirty="0" smtClean="0"/>
              <a:t>群、翁仲威</a:t>
            </a:r>
            <a:endParaRPr lang="en-US" altLang="zh-TW" dirty="0" smtClean="0"/>
          </a:p>
          <a:p>
            <a:r>
              <a:rPr lang="en-US" altLang="zh-TW" dirty="0" smtClean="0"/>
              <a:t>Mailing alias: </a:t>
            </a:r>
            <a:r>
              <a:rPr lang="en-US" altLang="zh-TW" dirty="0" smtClean="0">
                <a:hlinkClick r:id="rId2"/>
              </a:rPr>
              <a:t>ta4dsa@mirlab.org</a:t>
            </a:r>
            <a:endParaRPr lang="en-US" altLang="zh-TW" dirty="0" smtClean="0"/>
          </a:p>
          <a:p>
            <a:pPr lvl="1"/>
            <a:r>
              <a:rPr lang="en-US" altLang="zh-TW" dirty="0"/>
              <a:t>All the TAs and </a:t>
            </a:r>
            <a:r>
              <a:rPr lang="en-US" altLang="zh-TW" dirty="0" smtClean="0"/>
              <a:t>instructor receive emails to this account.</a:t>
            </a:r>
            <a:endParaRPr lang="en-US" altLang="zh-TW" dirty="0"/>
          </a:p>
          <a:p>
            <a:r>
              <a:rPr lang="en-US" altLang="zh-TW" dirty="0" smtClean="0"/>
              <a:t>Office hours</a:t>
            </a:r>
          </a:p>
          <a:p>
            <a:pPr lvl="1"/>
            <a:r>
              <a:rPr lang="en-US" altLang="zh-TW" dirty="0" smtClean="0"/>
              <a:t>One hour per week for each TA (To be announced on FB)</a:t>
            </a:r>
          </a:p>
          <a:p>
            <a:r>
              <a:rPr lang="en-US" altLang="zh-TW" dirty="0" smtClean="0"/>
              <a:t>TAs will try their best to help your learning in DSA, and you should pay due respect to them too!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6460167" y="1796241"/>
            <a:ext cx="1140143" cy="408623"/>
          </a:xfrm>
          <a:prstGeom prst="wedgeRoundRectCallout">
            <a:avLst>
              <a:gd name="adj1" fmla="val -63918"/>
              <a:gd name="adj2" fmla="val 7283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勿私訊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4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Links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Websites for DSA</a:t>
            </a:r>
          </a:p>
          <a:p>
            <a:pPr lvl="1"/>
            <a:r>
              <a:rPr lang="en-US" altLang="zh-TW" dirty="0" smtClean="0">
                <a:hlinkClick r:id="rId2"/>
              </a:rPr>
              <a:t>DSA websites</a:t>
            </a:r>
            <a:r>
              <a:rPr lang="en-US" altLang="zh-TW" dirty="0" smtClean="0"/>
              <a:t>: for schedule and homework, etc.</a:t>
            </a:r>
          </a:p>
          <a:p>
            <a:pPr lvl="1"/>
            <a:r>
              <a:rPr lang="en-US" altLang="zh-TW" dirty="0" smtClean="0">
                <a:hlinkClick r:id="rId3"/>
              </a:rPr>
              <a:t>DSA on Facebook</a:t>
            </a:r>
            <a:r>
              <a:rPr lang="en-US" altLang="zh-TW" dirty="0" smtClean="0"/>
              <a:t>: for announcements and discussions, etc.</a:t>
            </a:r>
            <a:endParaRPr lang="en-US" altLang="zh-TW" dirty="0"/>
          </a:p>
          <a:p>
            <a:pPr lvl="1"/>
            <a:r>
              <a:rPr lang="en-US" altLang="zh-TW" dirty="0" smtClean="0"/>
              <a:t>CEIBA: for mailing list, records of scores, etc.</a:t>
            </a:r>
          </a:p>
          <a:p>
            <a:pPr lvl="2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ceiba.ntu.edu.tw/1062dsa</a:t>
            </a:r>
            <a:endParaRPr lang="en-US" altLang="zh-TW" dirty="0" smtClean="0"/>
          </a:p>
          <a:p>
            <a:r>
              <a:rPr lang="en-US" altLang="zh-TW" dirty="0" smtClean="0"/>
              <a:t>Recordings for DSA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SzPts val="1100"/>
              <a:buFont typeface="Wingdings" panose="05000000000000000000" pitchFamily="2" charset="2"/>
              <a:buChar char="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Since 2015, see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DSA website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5821</TotalTime>
  <Words>1133</Words>
  <Application>Microsoft Office PowerPoint</Application>
  <PresentationFormat>如螢幕大小 (4:3)</PresentationFormat>
  <Paragraphs>169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Intro to CSIE1212-01: Data Structures and Algorithms 資料結構與演算法</vt:lpstr>
      <vt:lpstr>What You Need to Do in DSA</vt:lpstr>
      <vt:lpstr>Course Goals and Prerequisites</vt:lpstr>
      <vt:lpstr>Course Outline</vt:lpstr>
      <vt:lpstr>Textbook and Reference</vt:lpstr>
      <vt:lpstr>About the Instructor</vt:lpstr>
      <vt:lpstr>More about the Instructor</vt:lpstr>
      <vt:lpstr>About TAs</vt:lpstr>
      <vt:lpstr>Important Links</vt:lpstr>
      <vt:lpstr>Rules of the Course</vt:lpstr>
      <vt:lpstr>Grading Policy</vt:lpstr>
      <vt:lpstr>More about Grading</vt:lpstr>
      <vt:lpstr>About Homework</vt:lpstr>
      <vt:lpstr>About Flipped Learning</vt:lpstr>
      <vt:lpstr>Golden Rule to Pass the Class</vt:lpstr>
      <vt:lpstr>Do I Need to Take the Course?</vt:lpstr>
      <vt:lpstr>About Enrollment</vt:lpstr>
      <vt:lpstr>Todo List for Week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Windows User</cp:lastModifiedBy>
  <cp:revision>554</cp:revision>
  <dcterms:created xsi:type="dcterms:W3CDTF">2008-11-09T17:03:56Z</dcterms:created>
  <dcterms:modified xsi:type="dcterms:W3CDTF">2018-02-27T05:55:59Z</dcterms:modified>
</cp:coreProperties>
</file>