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37" r:id="rId3"/>
    <p:sldId id="312" r:id="rId4"/>
    <p:sldId id="339" r:id="rId5"/>
    <p:sldId id="340" r:id="rId6"/>
    <p:sldId id="341" r:id="rId7"/>
    <p:sldId id="34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 autoAdjust="0"/>
    <p:restoredTop sz="98546" autoAdjust="0"/>
  </p:normalViewPr>
  <p:slideViewPr>
    <p:cSldViewPr>
      <p:cViewPr varScale="1">
        <p:scale>
          <a:sx n="101" d="100"/>
          <a:sy n="101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rlab.org/jang/courses/dsa/example/00readme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" TargetMode="External"/><Relationship Id="rId4" Type="http://schemas.openxmlformats.org/officeDocument/2006/relationships/hyperlink" Target="http://www.drmemory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ational_Purif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Shallow Copy</a:t>
            </a:r>
            <a:endParaRPr lang="zh-TW" altLang="en-US" sz="3100" b="1" cap="none" dirty="0">
              <a:latin typeface="+mj-ea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Allocation in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Common programming errors when using “new” for memory allocation in classes</a:t>
            </a:r>
          </a:p>
          <a:p>
            <a:pPr lvl="1"/>
            <a:r>
              <a:rPr lang="en-US" altLang="zh-TW" dirty="0" smtClean="0"/>
              <a:t>Default </a:t>
            </a:r>
            <a:r>
              <a:rPr lang="en-US" altLang="zh-TW" dirty="0" smtClean="0">
                <a:solidFill>
                  <a:srgbClr val="FF0000"/>
                </a:solidFill>
              </a:rPr>
              <a:t>copy constructor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assignment operator</a:t>
            </a:r>
            <a:r>
              <a:rPr lang="en-US" altLang="zh-TW" dirty="0" smtClean="0"/>
              <a:t> are based on “shallow copy”, which leads to errors easily.</a:t>
            </a:r>
          </a:p>
          <a:p>
            <a:pPr lvl="1"/>
            <a:r>
              <a:rPr lang="en-US" altLang="zh-TW" dirty="0" smtClean="0"/>
              <a:t>We need to design our own constructor/operator.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1" y="3717032"/>
            <a:ext cx="4866667" cy="1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50" y="5733256"/>
            <a:ext cx="1314286" cy="8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圓角矩形圖說文字 6"/>
          <p:cNvSpPr/>
          <p:nvPr/>
        </p:nvSpPr>
        <p:spPr>
          <a:xfrm>
            <a:off x="2968039" y="5378207"/>
            <a:ext cx="5512178" cy="715089"/>
          </a:xfrm>
          <a:prstGeom prst="wedgeRoundRectCallout">
            <a:avLst>
              <a:gd name="adj1" fmla="val -67971"/>
              <a:gd name="adj2" fmla="val 4062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Default </a:t>
            </a:r>
            <a:r>
              <a:rPr lang="en-US" altLang="zh-TW" dirty="0" smtClean="0">
                <a:solidFill>
                  <a:srgbClr val="FF0000"/>
                </a:solidFill>
              </a:rPr>
              <a:t>copy constructor </a:t>
            </a:r>
            <a:r>
              <a:rPr lang="en-US" altLang="zh-TW" dirty="0" smtClean="0">
                <a:solidFill>
                  <a:schemeClr val="tx1"/>
                </a:solidFill>
              </a:rPr>
              <a:t>invoked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Shared memory &amp; double deletion!   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Quiz(Midterm)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2784411" y="6154907"/>
            <a:ext cx="5631559" cy="715089"/>
          </a:xfrm>
          <a:prstGeom prst="wedgeRoundRectCallout">
            <a:avLst>
              <a:gd name="adj1" fmla="val -74281"/>
              <a:gd name="adj2" fmla="val 2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Default </a:t>
            </a:r>
            <a:r>
              <a:rPr lang="en-US" altLang="zh-TW" dirty="0" smtClean="0">
                <a:solidFill>
                  <a:srgbClr val="FF0000"/>
                </a:solidFill>
              </a:rPr>
              <a:t>assignment operator </a:t>
            </a:r>
            <a:r>
              <a:rPr lang="en-US" altLang="zh-TW" dirty="0" smtClean="0">
                <a:solidFill>
                  <a:schemeClr val="tx1"/>
                </a:solidFill>
              </a:rPr>
              <a:t>invoked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Share memory, memory leak, and double deletion!    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右大括弧 3"/>
          <p:cNvSpPr/>
          <p:nvPr/>
        </p:nvSpPr>
        <p:spPr>
          <a:xfrm>
            <a:off x="5868144" y="4221088"/>
            <a:ext cx="288032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6228184" y="4221088"/>
            <a:ext cx="2264548" cy="408623"/>
          </a:xfrm>
          <a:prstGeom prst="wedgeRoundRectCallout">
            <a:avLst>
              <a:gd name="adj1" fmla="val 4080"/>
              <a:gd name="adj2" fmla="val 2689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Function overloading!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3995936" y="4892585"/>
            <a:ext cx="1801397" cy="408623"/>
          </a:xfrm>
          <a:prstGeom prst="wedgeRoundRectCallout">
            <a:avLst>
              <a:gd name="adj1" fmla="val -98495"/>
              <a:gd name="adj2" fmla="val -667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Double deletion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2195" y="181068"/>
            <a:ext cx="177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myVec</a:t>
            </a:r>
            <a:r>
              <a:rPr lang="en-US" dirty="0" smtClean="0"/>
              <a:t> b = a;</a:t>
            </a:r>
          </a:p>
          <a:p>
            <a:r>
              <a:rPr lang="en-US" dirty="0" err="1" smtClean="0"/>
              <a:t>myVec</a:t>
            </a:r>
            <a:r>
              <a:rPr lang="en-US" dirty="0" smtClean="0"/>
              <a:t> b(a);   </a:t>
            </a:r>
          </a:p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2059" y="6816462"/>
            <a:ext cx="177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Quiz(Midterm)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Fix “Shallow Copy”?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fix the problem of “shallow copy”</a:t>
            </a:r>
          </a:p>
          <a:p>
            <a:pPr lvl="1"/>
            <a:r>
              <a:rPr lang="en-US" altLang="zh-TW" dirty="0" smtClean="0"/>
              <a:t>Define our own copy constructor</a:t>
            </a:r>
          </a:p>
          <a:p>
            <a:pPr lvl="1"/>
            <a:r>
              <a:rPr lang="en-US" altLang="zh-TW" dirty="0" smtClean="0"/>
              <a:t>Define our own assignment operator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73" y="2937143"/>
            <a:ext cx="6471555" cy="3804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圓角矩形圖說文字 4"/>
          <p:cNvSpPr/>
          <p:nvPr/>
        </p:nvSpPr>
        <p:spPr>
          <a:xfrm>
            <a:off x="3392235" y="4221088"/>
            <a:ext cx="2030943" cy="408623"/>
          </a:xfrm>
          <a:prstGeom prst="wedgeRoundRectCallout">
            <a:avLst>
              <a:gd name="adj1" fmla="val -63396"/>
              <a:gd name="adj2" fmla="val 2036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Avoid memory leak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9972"/>
            <a:ext cx="598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myVec</a:t>
            </a:r>
            <a:r>
              <a:rPr lang="en-US" dirty="0" smtClean="0"/>
              <a:t>&amp; </a:t>
            </a:r>
            <a:r>
              <a:rPr lang="en-US" dirty="0" err="1" smtClean="0"/>
              <a:t>myVec</a:t>
            </a:r>
            <a:r>
              <a:rPr lang="en-US" dirty="0" smtClean="0"/>
              <a:t>::operator=()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err="1" smtClean="0"/>
              <a:t>myVec</a:t>
            </a:r>
            <a:r>
              <a:rPr lang="en-US" dirty="0" smtClean="0"/>
              <a:t>&amp; means return the reference of the “whole object”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Which Fix “Shallow Copy”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Examples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shallowCopy00.cpp: Demo of shallow copy</a:t>
            </a:r>
          </a:p>
          <a:p>
            <a:pPr lvl="1"/>
            <a:r>
              <a:rPr lang="en-US" altLang="zh-TW" dirty="0" smtClean="0"/>
              <a:t>deepCopy00.cpp: Use new copy constructor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only</a:t>
            </a:r>
          </a:p>
          <a:p>
            <a:pPr lvl="1"/>
            <a:r>
              <a:rPr lang="en-US" altLang="zh-TW" dirty="0" smtClean="0"/>
              <a:t>deepCopy01.cpp: Use new assignment </a:t>
            </a:r>
            <a:r>
              <a:rPr lang="en-US" altLang="zh-TW" smtClean="0"/>
              <a:t>operator only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deepCopy02.cpp: Use both</a:t>
            </a:r>
          </a:p>
          <a:p>
            <a:r>
              <a:rPr lang="en-US" altLang="zh-TW" dirty="0" smtClean="0"/>
              <a:t>Lesson learned</a:t>
            </a:r>
          </a:p>
          <a:p>
            <a:pPr lvl="1"/>
            <a:r>
              <a:rPr lang="en-US" altLang="zh-TW" dirty="0" smtClean="0"/>
              <a:t>If a class allocates memory via “new” (or the likes, such as “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” or “</a:t>
            </a:r>
            <a:r>
              <a:rPr lang="en-US" altLang="zh-TW" dirty="0" err="1" smtClean="0"/>
              <a:t>calloc</a:t>
            </a:r>
            <a:r>
              <a:rPr lang="en-US" altLang="zh-TW" dirty="0" smtClean="0"/>
              <a:t>”), we should provide a new </a:t>
            </a:r>
            <a:r>
              <a:rPr lang="en-US" altLang="zh-TW" dirty="0" smtClean="0">
                <a:solidFill>
                  <a:srgbClr val="FF0000"/>
                </a:solidFill>
              </a:rPr>
              <a:t>copy constructor</a:t>
            </a:r>
            <a:r>
              <a:rPr lang="en-US" altLang="zh-TW" dirty="0" smtClean="0"/>
              <a:t> and a new </a:t>
            </a:r>
            <a:r>
              <a:rPr lang="en-US" altLang="zh-TW" dirty="0" smtClean="0">
                <a:solidFill>
                  <a:srgbClr val="FF0000"/>
                </a:solidFill>
              </a:rPr>
              <a:t>assignment operator</a:t>
            </a:r>
            <a:r>
              <a:rPr lang="en-US" altLang="zh-TW" dirty="0" smtClean="0"/>
              <a:t> to allocate new memory for the created copy.</a:t>
            </a:r>
          </a:p>
        </p:txBody>
      </p:sp>
    </p:spTree>
    <p:extLst>
      <p:ext uri="{BB962C8B-B14F-4D97-AF65-F5344CB8AC3E}">
        <p14:creationId xmlns:p14="http://schemas.microsoft.com/office/powerpoint/2010/main" val="27048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Questions</a:t>
            </a:r>
            <a:endParaRPr lang="en-US" altLang="zh-TW" dirty="0"/>
          </a:p>
          <a:p>
            <a:pPr lvl="1"/>
            <a:r>
              <a:rPr lang="en-US" altLang="zh-TW" dirty="0"/>
              <a:t>How to avoid the error message </a:t>
            </a:r>
            <a:r>
              <a:rPr lang="en-US" altLang="zh-TW" dirty="0" smtClean="0"/>
              <a:t>(due to double deletion) in </a:t>
            </a:r>
            <a:r>
              <a:rPr lang="en-US" altLang="zh-TW" dirty="0"/>
              <a:t>shallowCopy00.cpp?</a:t>
            </a:r>
          </a:p>
          <a:p>
            <a:pPr lvl="1"/>
            <a:r>
              <a:rPr lang="en-US" altLang="zh-TW" dirty="0"/>
              <a:t>If we use STL vectors, do we still the problem of “shallow copy”? </a:t>
            </a:r>
            <a:r>
              <a:rPr lang="en-US" altLang="zh-TW" dirty="0">
                <a:sym typeface="Wingdings" panose="05000000000000000000" pitchFamily="2" charset="2"/>
              </a:rPr>
              <a:t> Please give examples and post to FB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Further studies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How to check memory leak?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Tools: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Purify</a:t>
            </a:r>
            <a:r>
              <a:rPr lang="en-US" altLang="zh-TW" dirty="0" smtClean="0">
                <a:sym typeface="Wingdings" panose="05000000000000000000" pitchFamily="2" charset="2"/>
              </a:rPr>
              <a:t> (Windows), </a:t>
            </a:r>
            <a:r>
              <a:rPr lang="en-US" altLang="zh-TW" dirty="0" smtClean="0">
                <a:sym typeface="Wingdings" panose="05000000000000000000" pitchFamily="2" charset="2"/>
                <a:hlinkClick r:id="rId3"/>
              </a:rPr>
              <a:t>Valgrind</a:t>
            </a:r>
            <a:r>
              <a:rPr lang="en-US" altLang="zh-TW" dirty="0" smtClean="0">
                <a:sym typeface="Wingdings" panose="05000000000000000000" pitchFamily="2" charset="2"/>
              </a:rPr>
              <a:t> (Unix/Linux), </a:t>
            </a:r>
            <a:r>
              <a:rPr lang="en-US" altLang="zh-TW" dirty="0" smtClean="0">
                <a:sym typeface="Wingdings" panose="05000000000000000000" pitchFamily="2" charset="2"/>
                <a:hlinkClick r:id="rId4"/>
              </a:rPr>
              <a:t>Dr. Memory</a:t>
            </a:r>
            <a:r>
              <a:rPr lang="en-US" altLang="zh-TW" dirty="0" smtClean="0">
                <a:sym typeface="Wingdings" panose="05000000000000000000" pitchFamily="2" charset="2"/>
              </a:rPr>
              <a:t> (both)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Please post on FB if you know </a:t>
            </a:r>
            <a:r>
              <a:rPr lang="en-US" altLang="zh-TW" smtClean="0">
                <a:sym typeface="Wingdings" panose="05000000000000000000" pitchFamily="2" charset="2"/>
              </a:rPr>
              <a:t>other good tools </a:t>
            </a:r>
            <a:r>
              <a:rPr lang="en-US" altLang="zh-TW" dirty="0" smtClean="0">
                <a:sym typeface="Wingdings" panose="05000000000000000000" pitchFamily="2" charset="2"/>
              </a:rPr>
              <a:t>to identify memory leak.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How to avoid memory leak?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Use STL (standard template library)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51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program is used to record each student’s quiz scores</a:t>
            </a:r>
          </a:p>
          <a:p>
            <a:pPr lvl="1"/>
            <a:r>
              <a:rPr lang="en-US" altLang="zh-TW" dirty="0" smtClean="0"/>
              <a:t>Class definition: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Main program: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Quiz:</a:t>
            </a:r>
          </a:p>
          <a:p>
            <a:pPr lvl="2"/>
            <a:r>
              <a:rPr lang="en-US" altLang="zh-TW" dirty="0" smtClean="0"/>
              <a:t>What are the contents of a and b?</a:t>
            </a:r>
          </a:p>
          <a:p>
            <a:pPr lvl="2"/>
            <a:r>
              <a:rPr lang="en-US" altLang="zh-TW" dirty="0" smtClean="0"/>
              <a:t>What are the two potential problems of this program?</a:t>
            </a:r>
          </a:p>
          <a:p>
            <a:pPr lvl="3"/>
            <a:r>
              <a:rPr lang="en-US" altLang="zh-TW" dirty="0" smtClean="0"/>
              <a:t>Shared memory &amp; double deletion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96" y="2259439"/>
            <a:ext cx="4782364" cy="1313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96" y="3852303"/>
            <a:ext cx="4494332" cy="1232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const</a:t>
            </a:r>
            <a:r>
              <a:rPr lang="zh-TW" altLang="en-US" dirty="0" smtClean="0"/>
              <a:t> 放在變數前面或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外面</a:t>
            </a:r>
            <a:endParaRPr lang="en-US" altLang="zh-TW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Inline </a:t>
            </a:r>
            <a:r>
              <a:rPr lang="zh-TW" altLang="en-US" dirty="0" smtClean="0"/>
              <a:t>好處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3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4911</TotalTime>
  <Words>383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Mangal</vt:lpstr>
      <vt:lpstr>Wingdings</vt:lpstr>
      <vt:lpstr>Wingdings 2</vt:lpstr>
      <vt:lpstr>新細明體</vt:lpstr>
      <vt:lpstr>標楷體</vt:lpstr>
      <vt:lpstr>壁窗</vt:lpstr>
      <vt:lpstr>Shallow Copy</vt:lpstr>
      <vt:lpstr>Memory Allocation in Classes</vt:lpstr>
      <vt:lpstr>How to Fix “Shallow Copy”?</vt:lpstr>
      <vt:lpstr>Examples Which Fix “Shallow Copy”</vt:lpstr>
      <vt:lpstr>Q &amp; A</vt:lpstr>
      <vt:lpstr>Quiz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鄭晏奇</cp:lastModifiedBy>
  <cp:revision>483</cp:revision>
  <dcterms:created xsi:type="dcterms:W3CDTF">2008-11-09T17:03:56Z</dcterms:created>
  <dcterms:modified xsi:type="dcterms:W3CDTF">2018-03-06T15:04:23Z</dcterms:modified>
</cp:coreProperties>
</file>