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41" r:id="rId3"/>
    <p:sldId id="343" r:id="rId4"/>
    <p:sldId id="347" r:id="rId5"/>
    <p:sldId id="344" r:id="rId6"/>
    <p:sldId id="34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100" d="100"/>
          <a:sy n="100" d="100"/>
        </p:scale>
        <p:origin x="1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vector/vector/" TargetMode="External"/><Relationship Id="rId7" Type="http://schemas.openxmlformats.org/officeDocument/2006/relationships/hyperlink" Target="http://www.cplusplus.com/reference/vector/vector/capacit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plusplus.com/reference/vector/vector/size" TargetMode="External"/><Relationship Id="rId5" Type="http://schemas.openxmlformats.org/officeDocument/2006/relationships/hyperlink" Target="http://www.cplusplus.com/vector" TargetMode="External"/><Relationship Id="rId4" Type="http://schemas.openxmlformats.org/officeDocument/2006/relationships/hyperlink" Target="http://www.cplusplus.com/reference/vector/vector/reserv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>
                <a:hlinkClick r:id="rId3"/>
              </a:rPr>
              <a:t>vector</a:t>
            </a:r>
            <a:r>
              <a:rPr lang="en-US" altLang="zh-TW" b="1" dirty="0"/>
              <a:t>::</a:t>
            </a:r>
            <a:r>
              <a:rPr lang="en-US" altLang="zh-TW" b="1" dirty="0" smtClean="0"/>
              <a:t>reserve </a:t>
            </a:r>
            <a:r>
              <a:rPr lang="en-US" altLang="zh-TW" b="1" dirty="0" smtClean="0">
                <a:sym typeface="Wingdings" panose="05000000000000000000" pitchFamily="2" charset="2"/>
              </a:rPr>
              <a:t> </a:t>
            </a:r>
            <a:r>
              <a:rPr lang="en-US" altLang="zh-TW" b="1" dirty="0" smtClean="0"/>
              <a:t>Request </a:t>
            </a:r>
            <a:r>
              <a:rPr lang="en-US" altLang="zh-TW" b="1" dirty="0"/>
              <a:t>a change in </a:t>
            </a:r>
            <a:r>
              <a:rPr lang="en-US" altLang="zh-TW" b="1" dirty="0" smtClean="0"/>
              <a:t>capacity</a:t>
            </a:r>
          </a:p>
          <a:p>
            <a:r>
              <a:rPr lang="en-US" altLang="zh-TW" b="1" dirty="0"/>
              <a:t>	</a:t>
            </a:r>
            <a:r>
              <a:rPr lang="en-US" altLang="zh-TW" b="1" dirty="0">
                <a:hlinkClick r:id="rId4"/>
              </a:rPr>
              <a:t>http://www.cplusplus.com/reference/vector/vector/reserve</a:t>
            </a:r>
            <a:r>
              <a:rPr lang="en-US" altLang="zh-TW" b="1" dirty="0" smtClean="0">
                <a:hlinkClick r:id="rId4"/>
              </a:rPr>
              <a:t>/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err="1"/>
              <a:t>std</a:t>
            </a:r>
            <a:r>
              <a:rPr lang="en-US" altLang="zh-TW" b="1" dirty="0"/>
              <a:t>::</a:t>
            </a:r>
            <a:r>
              <a:rPr lang="en-US" altLang="zh-TW" b="1" dirty="0">
                <a:hlinkClick r:id="rId3"/>
              </a:rPr>
              <a:t>vector</a:t>
            </a:r>
            <a:r>
              <a:rPr lang="en-US" altLang="zh-TW" b="1" dirty="0"/>
              <a:t>::</a:t>
            </a:r>
            <a:r>
              <a:rPr lang="en-US" altLang="zh-TW" b="1" dirty="0" smtClean="0"/>
              <a:t>size </a:t>
            </a:r>
            <a:r>
              <a:rPr lang="en-US" altLang="zh-TW" b="1" dirty="0" smtClean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Returns the number of elements in the </a:t>
            </a:r>
            <a:r>
              <a:rPr lang="en-US" altLang="zh-TW" dirty="0">
                <a:hlinkClick r:id="rId5"/>
              </a:rPr>
              <a:t>vector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/>
              <a:t>	</a:t>
            </a:r>
            <a:r>
              <a:rPr lang="en-US" altLang="zh-TW" b="1" dirty="0">
                <a:hlinkClick r:id="rId6"/>
              </a:rPr>
              <a:t>http://</a:t>
            </a:r>
            <a:r>
              <a:rPr lang="en-US" altLang="zh-TW" b="1" dirty="0" smtClean="0">
                <a:hlinkClick r:id="rId6"/>
              </a:rPr>
              <a:t>www.cplusplus.com/reference/vector/vector/size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std</a:t>
            </a:r>
            <a:r>
              <a:rPr lang="en-US" altLang="zh-TW" b="1" dirty="0"/>
              <a:t>::</a:t>
            </a:r>
            <a:r>
              <a:rPr lang="en-US" altLang="zh-TW" b="1" dirty="0">
                <a:hlinkClick r:id="rId3"/>
              </a:rPr>
              <a:t>vector</a:t>
            </a:r>
            <a:r>
              <a:rPr lang="en-US" altLang="zh-TW" b="1" dirty="0"/>
              <a:t>::capacity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Returns </a:t>
            </a:r>
            <a:r>
              <a:rPr lang="en-US" altLang="zh-TW" dirty="0"/>
              <a:t>the size of the storage space currently allocated for the </a:t>
            </a:r>
            <a:r>
              <a:rPr lang="en-US" altLang="zh-TW" dirty="0">
                <a:hlinkClick r:id="rId5"/>
              </a:rPr>
              <a:t>vector</a:t>
            </a:r>
            <a:r>
              <a:rPr lang="en-US" altLang="zh-TW" dirty="0"/>
              <a:t>, expressed in terms of elements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hlinkClick r:id="rId7"/>
              </a:rPr>
              <a:t>http://www.cplusplus.com/reference/vector/vector/capacity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s.smu.ca/~porter/csc/ref/stl/faq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.smu.ca/~porter/csc/ref/stl/tutorial_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dsa/ex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" TargetMode="External"/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.smu.ca/~porter/csc/ref/stl/" TargetMode="External"/><Relationship Id="rId4" Type="http://schemas.openxmlformats.org/officeDocument/2006/relationships/hyperlink" Target="http://en.cppreference.com/w/cpp/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Standard Template Library: Vectors</a:t>
            </a:r>
            <a:endParaRPr lang="zh-TW" altLang="en-US" sz="3100" b="1" cap="none" dirty="0">
              <a:latin typeface="+mj-ea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Standard Template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Standard Template Library (STL)</a:t>
            </a:r>
            <a:endParaRPr lang="en-US" altLang="zh-TW" dirty="0"/>
          </a:p>
          <a:p>
            <a:pPr lvl="1"/>
            <a:r>
              <a:rPr lang="en-US" altLang="zh-TW" dirty="0" smtClean="0"/>
              <a:t>A collection of useful classes for common data structures</a:t>
            </a:r>
          </a:p>
          <a:p>
            <a:r>
              <a:rPr lang="en-US" altLang="zh-TW" dirty="0" smtClean="0"/>
              <a:t>STL provides data structures for standard containers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Each type of STL can store objects of any kinds.</a:t>
            </a:r>
          </a:p>
          <a:p>
            <a:r>
              <a:rPr lang="en-US" altLang="zh-TW" dirty="0" smtClean="0"/>
              <a:t>FAQ for STL</a:t>
            </a:r>
          </a:p>
          <a:p>
            <a:pPr lvl="1"/>
            <a:r>
              <a:rPr lang="en-US" altLang="zh-TW" dirty="0">
                <a:hlinkClick r:id="rId2"/>
              </a:rPr>
              <a:t>http://cs.smu.ca/~</a:t>
            </a:r>
            <a:r>
              <a:rPr lang="en-US" altLang="zh-TW" dirty="0" smtClean="0">
                <a:hlinkClick r:id="rId2"/>
              </a:rPr>
              <a:t>porter/csc/ref/stl/faq.html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9" y="2918739"/>
            <a:ext cx="4464496" cy="1950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901014" cy="1143000"/>
          </a:xfrm>
        </p:spPr>
        <p:txBody>
          <a:bodyPr/>
          <a:lstStyle/>
          <a:p>
            <a:r>
              <a:rPr lang="en-US" altLang="zh-TW" dirty="0" smtClean="0"/>
              <a:t>Strength and Weakness of STL 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Advantages of STL vectors (over standard C/C++ arrays)</a:t>
            </a:r>
          </a:p>
          <a:p>
            <a:pPr lvl="1"/>
            <a:r>
              <a:rPr lang="en-US" altLang="zh-TW" dirty="0" smtClean="0"/>
              <a:t>Flexible element access</a:t>
            </a:r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</a:rPr>
              <a:t>vec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No range check, but more efficient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vec.at(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With range check</a:t>
            </a:r>
            <a:endParaRPr lang="en-US" altLang="zh-TW" dirty="0"/>
          </a:p>
          <a:p>
            <a:pPr lvl="1"/>
            <a:r>
              <a:rPr lang="en-US" altLang="zh-TW" dirty="0" smtClean="0"/>
              <a:t>Dynamic growth of arrays</a:t>
            </a:r>
          </a:p>
          <a:p>
            <a:pPr lvl="2"/>
            <a:r>
              <a:rPr lang="en-US" altLang="zh-TW" dirty="0" smtClean="0"/>
              <a:t>Memory are automatic allocated (and reallocated)</a:t>
            </a:r>
          </a:p>
          <a:p>
            <a:pPr lvl="1"/>
            <a:r>
              <a:rPr lang="en-US" altLang="zh-TW" dirty="0" smtClean="0"/>
              <a:t>Less likely to have memory leak</a:t>
            </a:r>
          </a:p>
          <a:p>
            <a:pPr lvl="2"/>
            <a:r>
              <a:rPr lang="en-US" altLang="zh-TW" dirty="0" smtClean="0"/>
              <a:t>No need to delete/free memory explicitly</a:t>
            </a:r>
          </a:p>
          <a:p>
            <a:pPr lvl="1"/>
            <a:r>
              <a:rPr lang="en-US" altLang="zh-TW" dirty="0" smtClean="0"/>
              <a:t>Built-in methods for common array operations</a:t>
            </a:r>
          </a:p>
          <a:p>
            <a:r>
              <a:rPr lang="en-US" altLang="zh-TW" dirty="0" smtClean="0"/>
              <a:t>Disadvantages of STL vectors</a:t>
            </a:r>
          </a:p>
          <a:p>
            <a:pPr lvl="1"/>
            <a:r>
              <a:rPr lang="en-US" altLang="zh-TW" dirty="0" smtClean="0"/>
              <a:t>Not as efficient as standard C/C++ arrays</a:t>
            </a:r>
          </a:p>
          <a:p>
            <a:r>
              <a:rPr lang="en-US" altLang="zh-TW" dirty="0" smtClean="0"/>
              <a:t>Comprehensive comparison</a:t>
            </a:r>
          </a:p>
          <a:p>
            <a:pPr lvl="1"/>
            <a:r>
              <a:rPr lang="en-US" altLang="zh-TW" dirty="0">
                <a:hlinkClick r:id="rId2"/>
              </a:rPr>
              <a:t>http://cs.smu.ca/~</a:t>
            </a:r>
            <a:r>
              <a:rPr lang="en-US" altLang="zh-TW" dirty="0" smtClean="0">
                <a:hlinkClick r:id="rId2"/>
              </a:rPr>
              <a:t>porter/csc/ref/stl/tutorial_intro.html</a:t>
            </a:r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7169812" y="1004153"/>
            <a:ext cx="714556" cy="408623"/>
          </a:xfrm>
          <a:prstGeom prst="wedgeRoundRectCallout">
            <a:avLst>
              <a:gd name="adj1" fmla="val 14805"/>
              <a:gd name="adj2" fmla="val 1377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Quiz!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STL Vectors and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#include &lt;algorithm&gt;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06" y="2204864"/>
            <a:ext cx="6914286" cy="401904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29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901014" cy="1143000"/>
          </a:xfrm>
        </p:spPr>
        <p:txBody>
          <a:bodyPr/>
          <a:lstStyle/>
          <a:p>
            <a:r>
              <a:rPr lang="en-US" altLang="zh-TW" dirty="0" smtClean="0"/>
              <a:t>Examples of STL 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Some example of STL vectors is here: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mirlab.org/jang/courses/dsa/example</a:t>
            </a:r>
            <a:endParaRPr lang="en-US" altLang="zh-TW" dirty="0" smtClean="0"/>
          </a:p>
          <a:p>
            <a:r>
              <a:rPr lang="en-US" altLang="zh-TW" dirty="0" smtClean="0"/>
              <a:t>Memory of STL vectors is </a:t>
            </a:r>
            <a:r>
              <a:rPr lang="en-US" altLang="zh-TW" dirty="0"/>
              <a:t>allocated implicitly</a:t>
            </a:r>
          </a:p>
          <a:p>
            <a:pPr lvl="1"/>
            <a:r>
              <a:rPr lang="en-US" altLang="zh-TW" dirty="0"/>
              <a:t>You can reserve a vector of size n by </a:t>
            </a:r>
            <a:r>
              <a:rPr lang="en-US" altLang="zh-TW" dirty="0" smtClean="0"/>
              <a:t>“</a:t>
            </a:r>
            <a:r>
              <a:rPr lang="en-US" altLang="zh-TW" smtClean="0"/>
              <a:t>x.reserve</a:t>
            </a:r>
            <a:r>
              <a:rPr lang="en-US" altLang="zh-TW" dirty="0" smtClean="0"/>
              <a:t>(n</a:t>
            </a:r>
            <a:r>
              <a:rPr lang="en-US" altLang="zh-TW" dirty="0"/>
              <a:t>)”.</a:t>
            </a:r>
          </a:p>
          <a:p>
            <a:pPr lvl="1"/>
            <a:r>
              <a:rPr lang="en-US" altLang="zh-TW" dirty="0"/>
              <a:t>You can keep on pushing back to go beyond </a:t>
            </a:r>
            <a:r>
              <a:rPr lang="en-US" altLang="zh-TW" dirty="0" smtClean="0"/>
              <a:t>n.</a:t>
            </a:r>
            <a:endParaRPr lang="en-US" altLang="zh-TW" dirty="0"/>
          </a:p>
          <a:p>
            <a:pPr lvl="1"/>
            <a:r>
              <a:rPr lang="en-US" altLang="zh-TW" dirty="0"/>
              <a:t>Once </a:t>
            </a:r>
            <a:r>
              <a:rPr lang="en-US" altLang="zh-TW" dirty="0" smtClean="0"/>
              <a:t>it go explodes, a new size of k*n is allocated implicitly.</a:t>
            </a:r>
          </a:p>
          <a:p>
            <a:r>
              <a:rPr lang="en-US" altLang="zh-TW" dirty="0" smtClean="0"/>
              <a:t>Quiz: Given an STL vector x…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does "</a:t>
            </a:r>
            <a:r>
              <a:rPr lang="en-US" altLang="zh-TW" dirty="0" err="1" smtClean="0"/>
              <a:t>x.reserve</a:t>
            </a:r>
            <a:r>
              <a:rPr lang="en-US" altLang="zh-TW" dirty="0" smtClean="0"/>
              <a:t>(25</a:t>
            </a:r>
            <a:r>
              <a:rPr lang="en-US" altLang="zh-TW" dirty="0"/>
              <a:t>)" mean?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is the difference between </a:t>
            </a:r>
            <a:r>
              <a:rPr lang="en-US" altLang="zh-TW" dirty="0" smtClean="0"/>
              <a:t>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</a:t>
            </a:r>
            <a:r>
              <a:rPr lang="en-US" altLang="zh-TW" dirty="0"/>
              <a:t>and x.at(</a:t>
            </a:r>
            <a:r>
              <a:rPr lang="en-US" altLang="zh-TW" dirty="0" err="1"/>
              <a:t>i</a:t>
            </a:r>
            <a:r>
              <a:rPr lang="en-US" altLang="zh-TW" dirty="0"/>
              <a:t>)?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is the difference between </a:t>
            </a:r>
            <a:r>
              <a:rPr lang="en-US" altLang="zh-TW" dirty="0" err="1"/>
              <a:t>x.size</a:t>
            </a:r>
            <a:r>
              <a:rPr lang="en-US" altLang="zh-TW" dirty="0"/>
              <a:t>() and </a:t>
            </a:r>
            <a:r>
              <a:rPr lang="en-US" altLang="zh-TW" dirty="0" err="1"/>
              <a:t>x.capacity</a:t>
            </a:r>
            <a:r>
              <a:rPr lang="en-US" altLang="zh-TW" dirty="0"/>
              <a:t>()?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0" y="4941168"/>
            <a:ext cx="714556" cy="408623"/>
          </a:xfrm>
          <a:prstGeom prst="wedgeRoundRectCallout">
            <a:avLst>
              <a:gd name="adj1" fmla="val 14805"/>
              <a:gd name="adj2" fmla="val 1377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Quiz!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5364088" y="4149080"/>
            <a:ext cx="2217159" cy="408623"/>
          </a:xfrm>
          <a:prstGeom prst="wedgeRoundRectCallout">
            <a:avLst>
              <a:gd name="adj1" fmla="val -65578"/>
              <a:gd name="adj2" fmla="val -5771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Compiler dependent!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901014" cy="1143000"/>
          </a:xfrm>
        </p:spPr>
        <p:txBody>
          <a:bodyPr/>
          <a:lstStyle/>
          <a:p>
            <a:r>
              <a:rPr lang="en-US" altLang="zh-TW" dirty="0" smtClean="0"/>
              <a:t>Resources &amp; 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Member functions of STL vectors</a:t>
            </a:r>
          </a:p>
          <a:p>
            <a:pPr lvl="1"/>
            <a:r>
              <a:rPr lang="en-US" altLang="zh-TW" dirty="0">
                <a:hlinkClick r:id="rId2"/>
              </a:rPr>
              <a:t>http://www.cplusplus.com/reference/vector/vector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Algorithms that can be used for STL vectors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www.cplusplus.com/reference/algorithm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en.cppreference.com/w/cpp/algorithm</a:t>
            </a:r>
            <a:endParaRPr lang="en-US" altLang="zh-TW" dirty="0"/>
          </a:p>
          <a:p>
            <a:r>
              <a:rPr lang="en-US" altLang="zh-TW" dirty="0" smtClean="0"/>
              <a:t>A comprehensive site for STL</a:t>
            </a:r>
          </a:p>
          <a:p>
            <a:pPr lvl="1"/>
            <a:r>
              <a:rPr lang="en-US" altLang="zh-TW" dirty="0">
                <a:hlinkClick r:id="rId5"/>
              </a:rPr>
              <a:t>http://cs.smu.ca/~porter/csc/ref/stl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5826346" y="3789040"/>
            <a:ext cx="2922118" cy="576263"/>
          </a:xfrm>
          <a:prstGeom prst="wedgeRoundRectCallout">
            <a:avLst>
              <a:gd name="adj1" fmla="val -36611"/>
              <a:gd name="adj2" fmla="val -10531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Check the list before you go!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Don’t reinvent the wheel!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7193</TotalTime>
  <Words>319</Words>
  <Application>Microsoft Office PowerPoint</Application>
  <PresentationFormat>如螢幕大小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Calibri</vt:lpstr>
      <vt:lpstr>Wingdings</vt:lpstr>
      <vt:lpstr>Wingdings 2</vt:lpstr>
      <vt:lpstr>壁窗</vt:lpstr>
      <vt:lpstr>Standard Template Library: Vectors</vt:lpstr>
      <vt:lpstr>Intro. to Standard Template Library</vt:lpstr>
      <vt:lpstr>Strength and Weakness of STL vectors</vt:lpstr>
      <vt:lpstr>STL Vectors and Algorithms</vt:lpstr>
      <vt:lpstr>Examples of STL Vectors</vt:lpstr>
      <vt:lpstr>Resources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rogerjang</cp:lastModifiedBy>
  <cp:revision>512</cp:revision>
  <dcterms:created xsi:type="dcterms:W3CDTF">2008-11-09T17:03:56Z</dcterms:created>
  <dcterms:modified xsi:type="dcterms:W3CDTF">2017-03-21T00:27:53Z</dcterms:modified>
</cp:coreProperties>
</file>