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handoutMasterIdLst>
    <p:handoutMasterId r:id="rId10"/>
  </p:handoutMasterIdLst>
  <p:sldIdLst>
    <p:sldId id="256" r:id="rId2"/>
    <p:sldId id="311" r:id="rId3"/>
    <p:sldId id="314" r:id="rId4"/>
    <p:sldId id="315" r:id="rId5"/>
    <p:sldId id="316" r:id="rId6"/>
    <p:sldId id="317" r:id="rId7"/>
    <p:sldId id="275" r:id="rId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8546" autoAdjust="0"/>
  </p:normalViewPr>
  <p:slideViewPr>
    <p:cSldViewPr>
      <p:cViewPr varScale="1">
        <p:scale>
          <a:sx n="101" d="100"/>
          <a:sy n="101" d="100"/>
        </p:scale>
        <p:origin x="1360" y="72"/>
      </p:cViewPr>
      <p:guideLst>
        <p:guide orient="horz" pos="2160"/>
        <p:guide pos="2880"/>
      </p:guideLst>
    </p:cSldViewPr>
  </p:slideViewPr>
  <p:outlineViewPr>
    <p:cViewPr>
      <p:scale>
        <a:sx n="33" d="100"/>
        <a:sy n="33" d="100"/>
      </p:scale>
      <p:origin x="0" y="6178"/>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3" d="100"/>
          <a:sy n="53" d="100"/>
        </p:scale>
        <p:origin x="1796"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BF13AC-F7EB-4777-9E49-581A4904525B}" type="datetimeFigureOut">
              <a:rPr lang="zh-TW" altLang="en-US" smtClean="0"/>
              <a:pPr/>
              <a:t>2018/2/26</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A66C95-0D41-448E-A332-327BB5F29A4B}" type="slidenum">
              <a:rPr lang="zh-TW" altLang="en-US" smtClean="0"/>
              <a:pPr/>
              <a:t>‹#›</a:t>
            </a:fld>
            <a:endParaRPr lang="zh-TW" altLang="en-US"/>
          </a:p>
        </p:txBody>
      </p:sp>
    </p:spTree>
    <p:extLst>
      <p:ext uri="{BB962C8B-B14F-4D97-AF65-F5344CB8AC3E}">
        <p14:creationId xmlns:p14="http://schemas.microsoft.com/office/powerpoint/2010/main" val="93648057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1D7637-36C6-481B-974F-5F218DAE9B6A}" type="datetimeFigureOut">
              <a:rPr lang="zh-TW" altLang="en-US" smtClean="0"/>
              <a:pPr/>
              <a:t>2018/2/26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62C572-1BA5-477C-B07B-B3E31F0FDA36}" type="slidenum">
              <a:rPr lang="zh-TW" altLang="en-US" smtClean="0"/>
              <a:pPr/>
              <a:t>‹#›</a:t>
            </a:fld>
            <a:endParaRPr lang="zh-TW" altLang="en-US"/>
          </a:p>
        </p:txBody>
      </p:sp>
    </p:spTree>
    <p:extLst>
      <p:ext uri="{BB962C8B-B14F-4D97-AF65-F5344CB8AC3E}">
        <p14:creationId xmlns:p14="http://schemas.microsoft.com/office/powerpoint/2010/main" val="407103070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dirty="0"/>
              <a:t>What is a memory leak in C++, and provide an example?</a:t>
            </a:r>
          </a:p>
          <a:p>
            <a:r>
              <a:rPr lang="en-US" altLang="zh-TW" dirty="0" smtClean="0"/>
              <a:t>A </a:t>
            </a:r>
            <a:r>
              <a:rPr lang="en-US" altLang="zh-TW" dirty="0"/>
              <a:t>memory leak occurs when a piece (or pieces) of memory that was previously allocated by a programmer is not properly deallocated by the programmer. Even though that memory is no longer in use by the program, it is still “reserved”, and that piece of memory can not be used by the program until it is properly deallocated by the programmer. That’s why it’s called a </a:t>
            </a:r>
            <a:r>
              <a:rPr lang="en-US" altLang="zh-TW" dirty="0" err="1"/>
              <a:t>memory</a:t>
            </a:r>
            <a:r>
              <a:rPr lang="en-US" altLang="zh-TW" i="1" dirty="0" err="1"/>
              <a:t>leak</a:t>
            </a:r>
            <a:r>
              <a:rPr lang="en-US" altLang="zh-TW" dirty="0"/>
              <a:t> – because it’s like a leaky faucet in which water is being wasted, only in this case it’s computer memory.</a:t>
            </a:r>
          </a:p>
          <a:p>
            <a:endParaRPr lang="en-US" altLang="zh-TW" b="1" dirty="0" smtClean="0"/>
          </a:p>
          <a:p>
            <a:r>
              <a:rPr lang="en-US" altLang="zh-TW" b="1" dirty="0" smtClean="0"/>
              <a:t>What </a:t>
            </a:r>
            <a:r>
              <a:rPr lang="en-US" altLang="zh-TW" b="1" dirty="0"/>
              <a:t>problems can be caused by memory leaks?</a:t>
            </a:r>
          </a:p>
          <a:p>
            <a:r>
              <a:rPr lang="en-US" altLang="zh-TW" dirty="0"/>
              <a:t>The problem caused by a memory leak is that it leaves chunk(s) of memory unavailable for use by the programmer. If a program has a lot of memory that hasn’t been deallocated, then that could really slow down the performance of the program. If there’s no memory left in the program because of memory leaks, then that could of course cause the program to crash.</a:t>
            </a:r>
          </a:p>
          <a:p>
            <a:endParaRPr lang="zh-TW" altLang="en-US" dirty="0"/>
          </a:p>
        </p:txBody>
      </p:sp>
    </p:spTree>
    <p:extLst>
      <p:ext uri="{BB962C8B-B14F-4D97-AF65-F5344CB8AC3E}">
        <p14:creationId xmlns:p14="http://schemas.microsoft.com/office/powerpoint/2010/main" val="3421724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1"/>
      </p:bgRef>
    </p:bg>
    <p:spTree>
      <p:nvGrpSpPr>
        <p:cNvPr id="1" name=""/>
        <p:cNvGrpSpPr/>
        <p:nvPr/>
      </p:nvGrpSpPr>
      <p:grpSpPr>
        <a:xfrm>
          <a:off x="0" y="0"/>
          <a:ext cx="0" cy="0"/>
          <a:chOff x="0" y="0"/>
          <a:chExt cx="0" cy="0"/>
        </a:xfrm>
      </p:grpSpPr>
      <p:sp>
        <p:nvSpPr>
          <p:cNvPr id="8" name="標題 7"/>
          <p:cNvSpPr>
            <a:spLocks noGrp="1"/>
          </p:cNvSpPr>
          <p:nvPr>
            <p:ph type="ctrTitle"/>
          </p:nvPr>
        </p:nvSpPr>
        <p:spPr>
          <a:xfrm>
            <a:off x="2286000" y="3124200"/>
            <a:ext cx="6172200" cy="1894362"/>
          </a:xfrm>
        </p:spPr>
        <p:txBody>
          <a:bodyPr>
            <a:normAutofit/>
          </a:bodyPr>
          <a:lstStyle>
            <a:lvl1pPr>
              <a:defRPr sz="3500" b="0" i="0"/>
            </a:lvl1pPr>
          </a:lstStyle>
          <a:p>
            <a:r>
              <a:rPr kumimoji="0" lang="zh-TW" altLang="en-US" dirty="0" smtClean="0"/>
              <a:t>按一下以編輯母片標題樣式</a:t>
            </a:r>
            <a:endParaRPr kumimoji="0" lang="en-US" dirty="0"/>
          </a:p>
        </p:txBody>
      </p:sp>
      <p:sp>
        <p:nvSpPr>
          <p:cNvPr id="9" name="副標題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dirty="0" smtClean="0"/>
              <a:t>按一下以編輯母片副標題樣式</a:t>
            </a:r>
            <a:endParaRPr kumimoji="0" lang="en-US" dirty="0"/>
          </a:p>
        </p:txBody>
      </p:sp>
      <p:sp>
        <p:nvSpPr>
          <p:cNvPr id="28" name="日期版面配置區 27"/>
          <p:cNvSpPr>
            <a:spLocks noGrp="1"/>
          </p:cNvSpPr>
          <p:nvPr>
            <p:ph type="dt" sz="half" idx="10"/>
          </p:nvPr>
        </p:nvSpPr>
        <p:spPr bwMode="auto">
          <a:xfrm rot="5400000">
            <a:off x="7764621" y="1174097"/>
            <a:ext cx="2286000" cy="381000"/>
          </a:xfrm>
          <a:prstGeom prst="rect">
            <a:avLst/>
          </a:prstGeom>
        </p:spPr>
        <p:txBody>
          <a:bodyPr/>
          <a:lstStyle/>
          <a:p>
            <a:fld id="{EC2AF713-F6D1-4B03-802B-E6472EF385F8}" type="datetimeFigureOut">
              <a:rPr lang="zh-TW" altLang="en-US" smtClean="0"/>
              <a:pPr/>
              <a:t>2018/2/26</a:t>
            </a:fld>
            <a:endParaRPr lang="zh-TW" altLang="en-US"/>
          </a:p>
        </p:txBody>
      </p:sp>
      <p:sp>
        <p:nvSpPr>
          <p:cNvPr id="17" name="頁尾版面配置區 16"/>
          <p:cNvSpPr>
            <a:spLocks noGrp="1"/>
          </p:cNvSpPr>
          <p:nvPr>
            <p:ph type="ftr" sz="quarter" idx="11"/>
          </p:nvPr>
        </p:nvSpPr>
        <p:spPr bwMode="auto">
          <a:xfrm rot="5400000">
            <a:off x="7077269" y="4181669"/>
            <a:ext cx="3657600" cy="384048"/>
          </a:xfrm>
          <a:prstGeom prst="rect">
            <a:avLst/>
          </a:prstGeom>
        </p:spPr>
        <p:txBody>
          <a:bodyPr/>
          <a:lstStyle/>
          <a:p>
            <a:endParaRPr lang="zh-TW"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接點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線接點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線接點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接點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接點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線接點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橢圓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橢圓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橢圓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橢圓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橢圓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投影片編號版面配置區 28"/>
          <p:cNvSpPr>
            <a:spLocks noGrp="1"/>
          </p:cNvSpPr>
          <p:nvPr>
            <p:ph type="sldNum" sz="quarter" idx="12"/>
          </p:nvPr>
        </p:nvSpPr>
        <p:spPr bwMode="auto">
          <a:xfrm>
            <a:off x="1325544" y="4928702"/>
            <a:ext cx="609600" cy="517524"/>
          </a:xfrm>
          <a:prstGeom prst="rect">
            <a:avLst/>
          </a:prstGeom>
        </p:spPr>
        <p:txBody>
          <a:bodyPr/>
          <a:lstStyle/>
          <a:p>
            <a:fld id="{93BD6009-2A66-4F07-812F-9E9F9B397B69}" type="slidenum">
              <a:rPr lang="zh-TW" altLang="en-US" smtClean="0"/>
              <a:pPr/>
              <a:t>‹#›</a:t>
            </a:fld>
            <a:endParaRPr lang="zh-TW" altLang="en-US" dirty="0"/>
          </a:p>
        </p:txBody>
      </p:sp>
      <p:pic>
        <p:nvPicPr>
          <p:cNvPr id="30" name="圖片 29" descr="mir_logo.gif"/>
          <p:cNvPicPr>
            <a:picLocks noChangeAspect="1"/>
          </p:cNvPicPr>
          <p:nvPr userDrawn="1"/>
        </p:nvPicPr>
        <p:blipFill>
          <a:blip r:embed="rId2"/>
          <a:stretch>
            <a:fillRect/>
          </a:stretch>
        </p:blipFill>
        <p:spPr>
          <a:xfrm>
            <a:off x="7491442" y="278112"/>
            <a:ext cx="1295400" cy="579120"/>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rot="5400000">
            <a:off x="7589520" y="1081851"/>
            <a:ext cx="2011680" cy="384048"/>
          </a:xfrm>
          <a:prstGeom prst="rect">
            <a:avLst/>
          </a:prstGeom>
        </p:spPr>
        <p:txBody>
          <a:bodyPr/>
          <a:lstStyle/>
          <a:p>
            <a:fld id="{EC2AF713-F6D1-4B03-802B-E6472EF385F8}" type="datetimeFigureOut">
              <a:rPr lang="zh-TW" altLang="en-US" smtClean="0"/>
              <a:pPr/>
              <a:t>2018/2/26</a:t>
            </a:fld>
            <a:endParaRPr lang="zh-TW" altLang="en-US"/>
          </a:p>
        </p:txBody>
      </p:sp>
      <p:sp>
        <p:nvSpPr>
          <p:cNvPr id="5" name="頁尾版面配置區 4"/>
          <p:cNvSpPr>
            <a:spLocks noGrp="1"/>
          </p:cNvSpPr>
          <p:nvPr>
            <p:ph type="ftr" sz="quarter" idx="11"/>
          </p:nvPr>
        </p:nvSpPr>
        <p:spPr>
          <a:xfrm rot="5400000">
            <a:off x="6990186" y="3737240"/>
            <a:ext cx="3200400" cy="365760"/>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8129016" y="5734050"/>
            <a:ext cx="609600" cy="521208"/>
          </a:xfrm>
          <a:prstGeom prst="rect">
            <a:avLst/>
          </a:prstGeom>
        </p:spPr>
        <p:txBody>
          <a:bodyPr/>
          <a:lstStyle/>
          <a:p>
            <a:fld id="{93BD6009-2A66-4F07-812F-9E9F9B397B69}"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9"/>
            <a:ext cx="1676400"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rot="5400000">
            <a:off x="7589520" y="1081851"/>
            <a:ext cx="2011680" cy="384048"/>
          </a:xfrm>
          <a:prstGeom prst="rect">
            <a:avLst/>
          </a:prstGeom>
        </p:spPr>
        <p:txBody>
          <a:bodyPr/>
          <a:lstStyle/>
          <a:p>
            <a:fld id="{EC2AF713-F6D1-4B03-802B-E6472EF385F8}" type="datetimeFigureOut">
              <a:rPr lang="zh-TW" altLang="en-US" smtClean="0"/>
              <a:pPr/>
              <a:t>2018/2/26</a:t>
            </a:fld>
            <a:endParaRPr lang="zh-TW" altLang="en-US"/>
          </a:p>
        </p:txBody>
      </p:sp>
      <p:sp>
        <p:nvSpPr>
          <p:cNvPr id="5" name="頁尾版面配置區 4"/>
          <p:cNvSpPr>
            <a:spLocks noGrp="1"/>
          </p:cNvSpPr>
          <p:nvPr>
            <p:ph type="ftr" sz="quarter" idx="11"/>
          </p:nvPr>
        </p:nvSpPr>
        <p:spPr>
          <a:xfrm rot="5400000">
            <a:off x="6990186" y="3737240"/>
            <a:ext cx="3200400" cy="365760"/>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8129016" y="5734050"/>
            <a:ext cx="609600" cy="521208"/>
          </a:xfrm>
          <a:prstGeom prst="rect">
            <a:avLst/>
          </a:prstGeom>
        </p:spPr>
        <p:txBody>
          <a:bodyPr/>
          <a:lstStyle/>
          <a:p>
            <a:fld id="{93BD6009-2A66-4F07-812F-9E9F9B397B69}"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7901014" cy="1143000"/>
          </a:xfrm>
        </p:spPr>
        <p:txBody>
          <a:bodyPr>
            <a:normAutofit/>
          </a:bodyPr>
          <a:lstStyle>
            <a:lvl1pPr>
              <a:defRPr sz="3100" b="0" i="0" cap="none" baseline="0">
                <a:latin typeface="+mj-lt"/>
              </a:defRPr>
            </a:lvl1pPr>
          </a:lstStyle>
          <a:p>
            <a:r>
              <a:rPr kumimoji="0" lang="zh-TW" altLang="en-US" dirty="0" smtClean="0"/>
              <a:t>按一下以編輯母片標題樣式</a:t>
            </a:r>
            <a:endParaRPr kumimoji="0" lang="en-US" dirty="0"/>
          </a:p>
        </p:txBody>
      </p:sp>
      <p:sp>
        <p:nvSpPr>
          <p:cNvPr id="8" name="內容版面配置區 7"/>
          <p:cNvSpPr>
            <a:spLocks noGrp="1"/>
          </p:cNvSpPr>
          <p:nvPr>
            <p:ph sz="quarter" idx="1"/>
          </p:nvPr>
        </p:nvSpPr>
        <p:spPr>
          <a:xfrm>
            <a:off x="457200" y="1714488"/>
            <a:ext cx="7467600" cy="4759464"/>
          </a:xfrm>
        </p:spPr>
        <p:txBody>
          <a:bodyPr/>
          <a:lstStyle>
            <a:lvl1pPr>
              <a:defRPr>
                <a:latin typeface="+mn-lt"/>
                <a:ea typeface="標楷體" pitchFamily="65" charset="-120"/>
              </a:defRPr>
            </a:lvl1pPr>
            <a:lvl2pPr>
              <a:defRPr>
                <a:latin typeface="+mn-lt"/>
                <a:ea typeface="標楷體" pitchFamily="65" charset="-120"/>
              </a:defRPr>
            </a:lvl2pPr>
            <a:lvl3pPr>
              <a:defRPr sz="1900">
                <a:latin typeface="+mn-lt"/>
                <a:ea typeface="標楷體" pitchFamily="65" charset="-120"/>
              </a:defRPr>
            </a:lvl3pPr>
            <a:lvl4pPr>
              <a:defRPr>
                <a:latin typeface="+mn-lt"/>
                <a:ea typeface="標楷體" pitchFamily="65" charset="-120"/>
              </a:defRPr>
            </a:lvl4pPr>
            <a:lvl5pPr>
              <a:defRPr>
                <a:latin typeface="+mn-lt"/>
                <a:ea typeface="標楷體" pitchFamily="65" charset="-120"/>
              </a:defRPr>
            </a:lvl5pPr>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7" name="日期版面配置區 6"/>
          <p:cNvSpPr>
            <a:spLocks noGrp="1"/>
          </p:cNvSpPr>
          <p:nvPr>
            <p:ph type="dt" sz="half" idx="14"/>
          </p:nvPr>
        </p:nvSpPr>
        <p:spPr>
          <a:xfrm rot="5400000">
            <a:off x="7589520" y="1081851"/>
            <a:ext cx="2011680" cy="384048"/>
          </a:xfrm>
          <a:prstGeom prst="rect">
            <a:avLst/>
          </a:prstGeom>
        </p:spPr>
        <p:txBody>
          <a:bodyPr rtlCol="0"/>
          <a:lstStyle/>
          <a:p>
            <a:fld id="{EC2AF713-F6D1-4B03-802B-E6472EF385F8}" type="datetimeFigureOut">
              <a:rPr lang="zh-TW" altLang="en-US" smtClean="0"/>
              <a:pPr/>
              <a:t>2018/2/26</a:t>
            </a:fld>
            <a:endParaRPr lang="zh-TW" altLang="en-US" dirty="0"/>
          </a:p>
        </p:txBody>
      </p:sp>
      <p:sp>
        <p:nvSpPr>
          <p:cNvPr id="10" name="頁尾版面配置區 9"/>
          <p:cNvSpPr>
            <a:spLocks noGrp="1"/>
          </p:cNvSpPr>
          <p:nvPr>
            <p:ph type="ftr" sz="quarter" idx="16"/>
          </p:nvPr>
        </p:nvSpPr>
        <p:spPr>
          <a:xfrm rot="5400000">
            <a:off x="6990186" y="3737240"/>
            <a:ext cx="3200400" cy="365760"/>
          </a:xfrm>
          <a:prstGeom prst="rect">
            <a:avLst/>
          </a:prstGeom>
        </p:spPr>
        <p:txBody>
          <a:bodyPr rtlCol="0"/>
          <a:lstStyle/>
          <a:p>
            <a:endParaRPr lang="zh-TW" altLang="en-US" dirty="0"/>
          </a:p>
        </p:txBody>
      </p:sp>
      <p:pic>
        <p:nvPicPr>
          <p:cNvPr id="6" name="圖片 5" descr="mir_logo.gif"/>
          <p:cNvPicPr>
            <a:picLocks noChangeAspect="1"/>
          </p:cNvPicPr>
          <p:nvPr userDrawn="1"/>
        </p:nvPicPr>
        <p:blipFill>
          <a:blip r:embed="rId2"/>
          <a:stretch>
            <a:fillRect/>
          </a:stretch>
        </p:blipFill>
        <p:spPr>
          <a:xfrm>
            <a:off x="7286644" y="135236"/>
            <a:ext cx="1295400" cy="57912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2286000" y="2895600"/>
            <a:ext cx="6172200" cy="2053590"/>
          </a:xfrm>
        </p:spPr>
        <p:txBody>
          <a:bodyPr/>
          <a:lstStyle>
            <a:lvl1pPr algn="l">
              <a:buNone/>
              <a:defRPr sz="3000" b="1" cap="small" baseline="0"/>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bwMode="auto">
          <a:xfrm rot="5400000">
            <a:off x="7763256" y="1170432"/>
            <a:ext cx="2286000" cy="381000"/>
          </a:xfrm>
          <a:prstGeom prst="rect">
            <a:avLst/>
          </a:prstGeom>
        </p:spPr>
        <p:txBody>
          <a:bodyPr/>
          <a:lstStyle/>
          <a:p>
            <a:fld id="{EC2AF713-F6D1-4B03-802B-E6472EF385F8}" type="datetimeFigureOut">
              <a:rPr lang="zh-TW" altLang="en-US" smtClean="0"/>
              <a:pPr/>
              <a:t>2018/2/26</a:t>
            </a:fld>
            <a:endParaRPr lang="zh-TW" altLang="en-US"/>
          </a:p>
        </p:txBody>
      </p:sp>
      <p:sp>
        <p:nvSpPr>
          <p:cNvPr id="5" name="頁尾版面配置區 4"/>
          <p:cNvSpPr>
            <a:spLocks noGrp="1"/>
          </p:cNvSpPr>
          <p:nvPr>
            <p:ph type="ftr" sz="quarter" idx="11"/>
          </p:nvPr>
        </p:nvSpPr>
        <p:spPr bwMode="auto">
          <a:xfrm rot="5400000">
            <a:off x="7077456" y="4178808"/>
            <a:ext cx="3657600" cy="384048"/>
          </a:xfrm>
          <a:prstGeom prst="rect">
            <a:avLst/>
          </a:prstGeom>
        </p:spPr>
        <p:txBody>
          <a:bodyPr/>
          <a:lstStyle/>
          <a:p>
            <a:endParaRPr lang="zh-TW"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接點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線接點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接點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接點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線接點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橢圓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橢圓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橢圓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橢圓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橢圓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線接點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投影片編號版面配置區 5"/>
          <p:cNvSpPr>
            <a:spLocks noGrp="1"/>
          </p:cNvSpPr>
          <p:nvPr>
            <p:ph type="sldNum" sz="quarter" idx="12"/>
          </p:nvPr>
        </p:nvSpPr>
        <p:spPr bwMode="auto">
          <a:xfrm>
            <a:off x="1340616" y="4928702"/>
            <a:ext cx="609600" cy="517524"/>
          </a:xfrm>
          <a:prstGeom prst="rect">
            <a:avLst/>
          </a:prstGeom>
        </p:spPr>
        <p:txBody>
          <a:bodyPr/>
          <a:lstStyle/>
          <a:p>
            <a:fld id="{93BD6009-2A66-4F07-812F-9E9F9B397B69}"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dirty="0" smtClean="0"/>
              <a:t>按一下以編輯母片標題樣式</a:t>
            </a:r>
            <a:endParaRPr kumimoji="0" lang="en-US" dirty="0"/>
          </a:p>
        </p:txBody>
      </p:sp>
      <p:sp>
        <p:nvSpPr>
          <p:cNvPr id="5" name="日期版面配置區 4"/>
          <p:cNvSpPr>
            <a:spLocks noGrp="1"/>
          </p:cNvSpPr>
          <p:nvPr>
            <p:ph type="dt" sz="half" idx="10"/>
          </p:nvPr>
        </p:nvSpPr>
        <p:spPr>
          <a:xfrm rot="5400000">
            <a:off x="7589520" y="1081851"/>
            <a:ext cx="2011680" cy="384048"/>
          </a:xfrm>
          <a:prstGeom prst="rect">
            <a:avLst/>
          </a:prstGeom>
        </p:spPr>
        <p:txBody>
          <a:bodyPr/>
          <a:lstStyle/>
          <a:p>
            <a:fld id="{EC2AF713-F6D1-4B03-802B-E6472EF385F8}" type="datetimeFigureOut">
              <a:rPr lang="zh-TW" altLang="en-US" smtClean="0"/>
              <a:pPr/>
              <a:t>2018/2/26</a:t>
            </a:fld>
            <a:endParaRPr lang="zh-TW" altLang="en-US"/>
          </a:p>
        </p:txBody>
      </p:sp>
      <p:sp>
        <p:nvSpPr>
          <p:cNvPr id="6" name="頁尾版面配置區 5"/>
          <p:cNvSpPr>
            <a:spLocks noGrp="1"/>
          </p:cNvSpPr>
          <p:nvPr>
            <p:ph type="ftr" sz="quarter" idx="11"/>
          </p:nvPr>
        </p:nvSpPr>
        <p:spPr>
          <a:xfrm rot="5400000">
            <a:off x="6990186" y="3737240"/>
            <a:ext cx="3200400" cy="365760"/>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8129016" y="5734050"/>
            <a:ext cx="609600" cy="521208"/>
          </a:xfrm>
          <a:prstGeom prst="rect">
            <a:avLst/>
          </a:prstGeom>
        </p:spPr>
        <p:txBody>
          <a:bodyPr/>
          <a:lstStyle/>
          <a:p>
            <a:fld id="{93BD6009-2A66-4F07-812F-9E9F9B397B69}" type="slidenum">
              <a:rPr lang="zh-TW" altLang="en-US" smtClean="0"/>
              <a:pPr/>
              <a:t>‹#›</a:t>
            </a:fld>
            <a:endParaRPr lang="zh-TW" altLang="en-US"/>
          </a:p>
        </p:txBody>
      </p:sp>
      <p:sp>
        <p:nvSpPr>
          <p:cNvPr id="9" name="內容版面配置區 8"/>
          <p:cNvSpPr>
            <a:spLocks noGrp="1"/>
          </p:cNvSpPr>
          <p:nvPr>
            <p:ph sz="quarter" idx="1"/>
          </p:nvPr>
        </p:nvSpPr>
        <p:spPr>
          <a:xfrm>
            <a:off x="457200" y="1600200"/>
            <a:ext cx="3657600" cy="4572000"/>
          </a:xfrm>
        </p:spPr>
        <p:txBody>
          <a:bodyPr/>
          <a:lstStyle>
            <a:lvl1pPr>
              <a:defRPr>
                <a:latin typeface="標楷體" panose="03000509000000000000" pitchFamily="65" charset="-120"/>
                <a:ea typeface="標楷體" panose="03000509000000000000" pitchFamily="65" charset="-120"/>
              </a:defRPr>
            </a:lvl1pPr>
            <a:lvl2pPr>
              <a:defRPr>
                <a:latin typeface="標楷體" panose="03000509000000000000" pitchFamily="65" charset="-120"/>
                <a:ea typeface="標楷體" panose="03000509000000000000" pitchFamily="65" charset="-120"/>
              </a:defRPr>
            </a:lvl2pPr>
            <a:lvl3pPr>
              <a:defRPr>
                <a:latin typeface="標楷體" panose="03000509000000000000" pitchFamily="65" charset="-120"/>
                <a:ea typeface="標楷體" panose="03000509000000000000" pitchFamily="65" charset="-120"/>
              </a:defRPr>
            </a:lvl3pPr>
            <a:lvl4pPr>
              <a:defRPr>
                <a:latin typeface="標楷體" panose="03000509000000000000" pitchFamily="65" charset="-120"/>
                <a:ea typeface="標楷體" panose="03000509000000000000" pitchFamily="65" charset="-120"/>
              </a:defRPr>
            </a:lvl4pPr>
            <a:lvl5pPr>
              <a:defRPr>
                <a:latin typeface="標楷體" panose="03000509000000000000" pitchFamily="65" charset="-120"/>
                <a:ea typeface="標楷體" panose="03000509000000000000" pitchFamily="65" charset="-120"/>
              </a:defRPr>
            </a:lvl5pPr>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11" name="內容版面配置區 10"/>
          <p:cNvSpPr>
            <a:spLocks noGrp="1"/>
          </p:cNvSpPr>
          <p:nvPr>
            <p:ph sz="quarter" idx="2"/>
          </p:nvPr>
        </p:nvSpPr>
        <p:spPr>
          <a:xfrm>
            <a:off x="4270248" y="1600200"/>
            <a:ext cx="3657600" cy="4572000"/>
          </a:xfrm>
        </p:spPr>
        <p:txBody>
          <a:bodyPr/>
          <a:lstStyle>
            <a:lvl1pPr>
              <a:defRPr>
                <a:latin typeface="標楷體" panose="03000509000000000000" pitchFamily="65" charset="-120"/>
                <a:ea typeface="標楷體" panose="03000509000000000000" pitchFamily="65" charset="-120"/>
              </a:defRPr>
            </a:lvl1pPr>
            <a:lvl2pPr>
              <a:defRPr>
                <a:latin typeface="標楷體" panose="03000509000000000000" pitchFamily="65" charset="-120"/>
                <a:ea typeface="標楷體" panose="03000509000000000000" pitchFamily="65" charset="-120"/>
              </a:defRPr>
            </a:lvl2pPr>
            <a:lvl3pPr>
              <a:defRPr>
                <a:latin typeface="標楷體" panose="03000509000000000000" pitchFamily="65" charset="-120"/>
                <a:ea typeface="標楷體" panose="03000509000000000000" pitchFamily="65" charset="-120"/>
              </a:defRPr>
            </a:lvl3pPr>
            <a:lvl4pPr>
              <a:defRPr>
                <a:latin typeface="標楷體" panose="03000509000000000000" pitchFamily="65" charset="-120"/>
                <a:ea typeface="標楷體" panose="03000509000000000000" pitchFamily="65" charset="-120"/>
              </a:defRPr>
            </a:lvl4pPr>
            <a:lvl5pPr>
              <a:defRPr>
                <a:latin typeface="標楷體" panose="03000509000000000000" pitchFamily="65" charset="-120"/>
                <a:ea typeface="標楷體" panose="03000509000000000000" pitchFamily="65" charset="-120"/>
              </a:defRPr>
            </a:lvl5pPr>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7543800" cy="1143000"/>
          </a:xfrm>
        </p:spPr>
        <p:txBody>
          <a:bodyPr anchor="b"/>
          <a:lstStyle>
            <a:lvl1pPr>
              <a:defRPr/>
            </a:lvl1pPr>
          </a:lstStyle>
          <a:p>
            <a:r>
              <a:rPr kumimoji="0" lang="zh-TW" altLang="en-US" smtClean="0"/>
              <a:t>按一下以編輯母片標題樣式</a:t>
            </a:r>
            <a:endParaRPr kumimoji="0" lang="en-US"/>
          </a:p>
        </p:txBody>
      </p:sp>
      <p:sp>
        <p:nvSpPr>
          <p:cNvPr id="7" name="日期版面配置區 6"/>
          <p:cNvSpPr>
            <a:spLocks noGrp="1"/>
          </p:cNvSpPr>
          <p:nvPr>
            <p:ph type="dt" sz="half" idx="10"/>
          </p:nvPr>
        </p:nvSpPr>
        <p:spPr>
          <a:xfrm rot="5400000">
            <a:off x="7589520" y="1081851"/>
            <a:ext cx="2011680" cy="384048"/>
          </a:xfrm>
          <a:prstGeom prst="rect">
            <a:avLst/>
          </a:prstGeom>
        </p:spPr>
        <p:txBody>
          <a:bodyPr/>
          <a:lstStyle/>
          <a:p>
            <a:fld id="{EC2AF713-F6D1-4B03-802B-E6472EF385F8}" type="datetimeFigureOut">
              <a:rPr lang="zh-TW" altLang="en-US" smtClean="0"/>
              <a:pPr/>
              <a:t>2018/2/26</a:t>
            </a:fld>
            <a:endParaRPr lang="zh-TW" altLang="en-US"/>
          </a:p>
        </p:txBody>
      </p:sp>
      <p:sp>
        <p:nvSpPr>
          <p:cNvPr id="8" name="頁尾版面配置區 7"/>
          <p:cNvSpPr>
            <a:spLocks noGrp="1"/>
          </p:cNvSpPr>
          <p:nvPr>
            <p:ph type="ftr" sz="quarter" idx="11"/>
          </p:nvPr>
        </p:nvSpPr>
        <p:spPr>
          <a:xfrm rot="5400000">
            <a:off x="6990186" y="3737240"/>
            <a:ext cx="3200400" cy="365760"/>
          </a:xfrm>
          <a:prstGeom prst="rect">
            <a:avLst/>
          </a:prstGeom>
        </p:spPr>
        <p:txBody>
          <a:bodyPr/>
          <a:lstStyle/>
          <a:p>
            <a:endParaRPr lang="zh-TW" altLang="en-US"/>
          </a:p>
        </p:txBody>
      </p:sp>
      <p:sp>
        <p:nvSpPr>
          <p:cNvPr id="9" name="投影片編號版面配置區 8"/>
          <p:cNvSpPr>
            <a:spLocks noGrp="1"/>
          </p:cNvSpPr>
          <p:nvPr>
            <p:ph type="sldNum" sz="quarter" idx="12"/>
          </p:nvPr>
        </p:nvSpPr>
        <p:spPr>
          <a:xfrm>
            <a:off x="8129016" y="5734050"/>
            <a:ext cx="609600" cy="521208"/>
          </a:xfrm>
          <a:prstGeom prst="rect">
            <a:avLst/>
          </a:prstGeom>
        </p:spPr>
        <p:txBody>
          <a:bodyPr/>
          <a:lstStyle/>
          <a:p>
            <a:fld id="{93BD6009-2A66-4F07-812F-9E9F9B397B69}" type="slidenum">
              <a:rPr lang="zh-TW" altLang="en-US" smtClean="0"/>
              <a:pPr/>
              <a:t>‹#›</a:t>
            </a:fld>
            <a:endParaRPr lang="zh-TW" altLang="en-US"/>
          </a:p>
        </p:txBody>
      </p:sp>
      <p:sp>
        <p:nvSpPr>
          <p:cNvPr id="11" name="內容版面配置區 10"/>
          <p:cNvSpPr>
            <a:spLocks noGrp="1"/>
          </p:cNvSpPr>
          <p:nvPr>
            <p:ph sz="quarter" idx="2"/>
          </p:nvPr>
        </p:nvSpPr>
        <p:spPr>
          <a:xfrm>
            <a:off x="457200" y="2362200"/>
            <a:ext cx="3657600" cy="38862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quarter" idx="4"/>
          </p:nvPr>
        </p:nvSpPr>
        <p:spPr>
          <a:xfrm>
            <a:off x="4371975" y="2362200"/>
            <a:ext cx="3657600" cy="38862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2" name="文字版面配置區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TW" altLang="en-US" smtClean="0"/>
              <a:t>按一下以編輯母片文字樣式</a:t>
            </a:r>
          </a:p>
        </p:txBody>
      </p:sp>
      <p:sp>
        <p:nvSpPr>
          <p:cNvPr id="14" name="文字版面配置區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TW" altLang="en-US" smtClean="0"/>
              <a:t>按一下以編輯母片文字樣式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6" name="日期版面配置區 5"/>
          <p:cNvSpPr>
            <a:spLocks noGrp="1"/>
          </p:cNvSpPr>
          <p:nvPr>
            <p:ph type="dt" sz="half" idx="10"/>
          </p:nvPr>
        </p:nvSpPr>
        <p:spPr>
          <a:xfrm rot="5400000">
            <a:off x="7589520" y="1081851"/>
            <a:ext cx="2011680" cy="384048"/>
          </a:xfrm>
          <a:prstGeom prst="rect">
            <a:avLst/>
          </a:prstGeom>
        </p:spPr>
        <p:txBody>
          <a:bodyPr rtlCol="0"/>
          <a:lstStyle/>
          <a:p>
            <a:fld id="{EC2AF713-F6D1-4B03-802B-E6472EF385F8}" type="datetimeFigureOut">
              <a:rPr lang="zh-TW" altLang="en-US" smtClean="0"/>
              <a:pPr/>
              <a:t>2018/2/26</a:t>
            </a:fld>
            <a:endParaRPr lang="zh-TW" altLang="en-US"/>
          </a:p>
        </p:txBody>
      </p:sp>
      <p:sp>
        <p:nvSpPr>
          <p:cNvPr id="7" name="投影片編號版面配置區 6"/>
          <p:cNvSpPr>
            <a:spLocks noGrp="1"/>
          </p:cNvSpPr>
          <p:nvPr>
            <p:ph type="sldNum" sz="quarter" idx="11"/>
          </p:nvPr>
        </p:nvSpPr>
        <p:spPr>
          <a:xfrm>
            <a:off x="8129016" y="5734050"/>
            <a:ext cx="609600" cy="521208"/>
          </a:xfrm>
          <a:prstGeom prst="rect">
            <a:avLst/>
          </a:prstGeom>
        </p:spPr>
        <p:txBody>
          <a:bodyPr rtlCol="0"/>
          <a:lstStyle/>
          <a:p>
            <a:fld id="{93BD6009-2A66-4F07-812F-9E9F9B397B69}" type="slidenum">
              <a:rPr lang="zh-TW" altLang="en-US" smtClean="0"/>
              <a:pPr/>
              <a:t>‹#›</a:t>
            </a:fld>
            <a:endParaRPr lang="zh-TW" altLang="en-US"/>
          </a:p>
        </p:txBody>
      </p:sp>
      <p:sp>
        <p:nvSpPr>
          <p:cNvPr id="8" name="頁尾版面配置區 7"/>
          <p:cNvSpPr>
            <a:spLocks noGrp="1"/>
          </p:cNvSpPr>
          <p:nvPr>
            <p:ph type="ftr" sz="quarter" idx="12"/>
          </p:nvPr>
        </p:nvSpPr>
        <p:spPr>
          <a:xfrm rot="5400000">
            <a:off x="6990186" y="3737240"/>
            <a:ext cx="3200400" cy="365760"/>
          </a:xfrm>
          <a:prstGeom prst="rect">
            <a:avLst/>
          </a:prstGeom>
        </p:spPr>
        <p:txBody>
          <a:bodyPr rtlCol="0"/>
          <a:lstStyle/>
          <a:p>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rot="5400000">
            <a:off x="7589520" y="1081851"/>
            <a:ext cx="2011680" cy="384048"/>
          </a:xfrm>
          <a:prstGeom prst="rect">
            <a:avLst/>
          </a:prstGeom>
        </p:spPr>
        <p:txBody>
          <a:bodyPr/>
          <a:lstStyle/>
          <a:p>
            <a:fld id="{EC2AF713-F6D1-4B03-802B-E6472EF385F8}" type="datetimeFigureOut">
              <a:rPr lang="zh-TW" altLang="en-US" smtClean="0"/>
              <a:pPr/>
              <a:t>2018/2/26</a:t>
            </a:fld>
            <a:endParaRPr lang="zh-TW" altLang="en-US"/>
          </a:p>
        </p:txBody>
      </p:sp>
      <p:sp>
        <p:nvSpPr>
          <p:cNvPr id="3" name="頁尾版面配置區 2"/>
          <p:cNvSpPr>
            <a:spLocks noGrp="1"/>
          </p:cNvSpPr>
          <p:nvPr>
            <p:ph type="ftr" sz="quarter" idx="11"/>
          </p:nvPr>
        </p:nvSpPr>
        <p:spPr>
          <a:xfrm rot="5400000">
            <a:off x="6990186" y="3737240"/>
            <a:ext cx="3200400" cy="365760"/>
          </a:xfrm>
          <a:prstGeom prst="rect">
            <a:avLst/>
          </a:prstGeom>
        </p:spPr>
        <p:txBody>
          <a:bodyPr/>
          <a:lstStyle/>
          <a:p>
            <a:endParaRPr lang="zh-TW" altLang="en-US"/>
          </a:p>
        </p:txBody>
      </p:sp>
      <p:sp>
        <p:nvSpPr>
          <p:cNvPr id="4" name="投影片編號版面配置區 3"/>
          <p:cNvSpPr>
            <a:spLocks noGrp="1"/>
          </p:cNvSpPr>
          <p:nvPr>
            <p:ph type="sldNum" sz="quarter" idx="12"/>
          </p:nvPr>
        </p:nvSpPr>
        <p:spPr>
          <a:xfrm>
            <a:off x="8129016" y="5734050"/>
            <a:ext cx="609600" cy="521208"/>
          </a:xfrm>
          <a:prstGeom prst="rect">
            <a:avLst/>
          </a:prstGeom>
        </p:spPr>
        <p:txBody>
          <a:bodyPr/>
          <a:lstStyle/>
          <a:p>
            <a:fld id="{93BD6009-2A66-4F07-812F-9E9F9B397B69}"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1">
        <a:schemeClr val="bg1"/>
      </p:bgRef>
    </p:bg>
    <p:spTree>
      <p:nvGrpSpPr>
        <p:cNvPr id="1" name=""/>
        <p:cNvGrpSpPr/>
        <p:nvPr/>
      </p:nvGrpSpPr>
      <p:grpSpPr>
        <a:xfrm>
          <a:off x="0" y="0"/>
          <a:ext cx="0" cy="0"/>
          <a:chOff x="0" y="0"/>
          <a:chExt cx="0" cy="0"/>
        </a:xfrm>
      </p:grpSpPr>
      <p:sp>
        <p:nvSpPr>
          <p:cNvPr id="10" name="直線接點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標題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8" name="直線接點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線接點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線接點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接點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橢圓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內容版面配置區 17"/>
          <p:cNvSpPr>
            <a:spLocks noGrp="1"/>
          </p:cNvSpPr>
          <p:nvPr>
            <p:ph sz="quarter" idx="1"/>
          </p:nvPr>
        </p:nvSpPr>
        <p:spPr>
          <a:xfrm>
            <a:off x="304800" y="274320"/>
            <a:ext cx="5638800" cy="6327648"/>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21" name="日期版面配置區 20"/>
          <p:cNvSpPr>
            <a:spLocks noGrp="1"/>
          </p:cNvSpPr>
          <p:nvPr>
            <p:ph type="dt" sz="half" idx="14"/>
          </p:nvPr>
        </p:nvSpPr>
        <p:spPr>
          <a:xfrm rot="5400000">
            <a:off x="7589520" y="1081851"/>
            <a:ext cx="2011680" cy="384048"/>
          </a:xfrm>
          <a:prstGeom prst="rect">
            <a:avLst/>
          </a:prstGeom>
        </p:spPr>
        <p:txBody>
          <a:bodyPr rtlCol="0"/>
          <a:lstStyle/>
          <a:p>
            <a:fld id="{EC2AF713-F6D1-4B03-802B-E6472EF385F8}" type="datetimeFigureOut">
              <a:rPr lang="zh-TW" altLang="en-US" smtClean="0"/>
              <a:pPr/>
              <a:t>2018/2/26</a:t>
            </a:fld>
            <a:endParaRPr lang="zh-TW" altLang="en-US"/>
          </a:p>
        </p:txBody>
      </p:sp>
      <p:sp>
        <p:nvSpPr>
          <p:cNvPr id="22" name="投影片編號版面配置區 21"/>
          <p:cNvSpPr>
            <a:spLocks noGrp="1"/>
          </p:cNvSpPr>
          <p:nvPr>
            <p:ph type="sldNum" sz="quarter" idx="15"/>
          </p:nvPr>
        </p:nvSpPr>
        <p:spPr>
          <a:xfrm>
            <a:off x="8129016" y="5734050"/>
            <a:ext cx="609600" cy="521208"/>
          </a:xfrm>
          <a:prstGeom prst="rect">
            <a:avLst/>
          </a:prstGeom>
        </p:spPr>
        <p:txBody>
          <a:bodyPr rtlCol="0"/>
          <a:lstStyle/>
          <a:p>
            <a:fld id="{93BD6009-2A66-4F07-812F-9E9F9B397B69}" type="slidenum">
              <a:rPr lang="zh-TW" altLang="en-US" smtClean="0"/>
              <a:pPr/>
              <a:t>‹#›</a:t>
            </a:fld>
            <a:endParaRPr lang="zh-TW" altLang="en-US"/>
          </a:p>
        </p:txBody>
      </p:sp>
      <p:sp>
        <p:nvSpPr>
          <p:cNvPr id="23" name="頁尾版面配置區 22"/>
          <p:cNvSpPr>
            <a:spLocks noGrp="1"/>
          </p:cNvSpPr>
          <p:nvPr>
            <p:ph type="ftr" sz="quarter" idx="16"/>
          </p:nvPr>
        </p:nvSpPr>
        <p:spPr>
          <a:xfrm rot="5400000">
            <a:off x="6990186" y="3737240"/>
            <a:ext cx="3200400" cy="365760"/>
          </a:xfrm>
          <a:prstGeom prst="rect">
            <a:avLst/>
          </a:prstGeom>
        </p:spPr>
        <p:txBody>
          <a:bodyPr rtlCol="0"/>
          <a:lstStyle/>
          <a:p>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9" name="直線接點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橢圓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標題 1"/>
          <p:cNvSpPr>
            <a:spLocks noGrp="1"/>
          </p:cNvSpPr>
          <p:nvPr>
            <p:ph type="title"/>
          </p:nvPr>
        </p:nvSpPr>
        <p:spPr>
          <a:xfrm rot="5400000">
            <a:off x="3350133" y="3200400"/>
            <a:ext cx="6309360" cy="457200"/>
          </a:xfrm>
        </p:spPr>
        <p:txBody>
          <a:bodyPr anchor="b"/>
          <a:lstStyle>
            <a:lvl1pPr algn="l">
              <a:buNone/>
              <a:defRPr sz="2000" b="1"/>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TW" altLang="en-US" smtClean="0"/>
              <a:t>按一下圖示以新增圖片</a:t>
            </a:r>
            <a:endParaRPr kumimoji="0" lang="en-US" dirty="0"/>
          </a:p>
        </p:txBody>
      </p:sp>
      <p:sp>
        <p:nvSpPr>
          <p:cNvPr id="4" name="文字版面配置區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10" name="直線接點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線接點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線接點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線接點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版面配置區 16"/>
          <p:cNvSpPr>
            <a:spLocks noGrp="1"/>
          </p:cNvSpPr>
          <p:nvPr>
            <p:ph type="dt" sz="half" idx="10"/>
          </p:nvPr>
        </p:nvSpPr>
        <p:spPr>
          <a:xfrm rot="5400000">
            <a:off x="7589520" y="1081851"/>
            <a:ext cx="2011680" cy="384048"/>
          </a:xfrm>
          <a:prstGeom prst="rect">
            <a:avLst/>
          </a:prstGeom>
        </p:spPr>
        <p:txBody>
          <a:bodyPr rtlCol="0"/>
          <a:lstStyle/>
          <a:p>
            <a:fld id="{EC2AF713-F6D1-4B03-802B-E6472EF385F8}" type="datetimeFigureOut">
              <a:rPr lang="zh-TW" altLang="en-US" smtClean="0"/>
              <a:pPr/>
              <a:t>2018/2/26</a:t>
            </a:fld>
            <a:endParaRPr lang="zh-TW" altLang="en-US"/>
          </a:p>
        </p:txBody>
      </p:sp>
      <p:sp>
        <p:nvSpPr>
          <p:cNvPr id="18" name="投影片編號版面配置區 17"/>
          <p:cNvSpPr>
            <a:spLocks noGrp="1"/>
          </p:cNvSpPr>
          <p:nvPr>
            <p:ph type="sldNum" sz="quarter" idx="11"/>
          </p:nvPr>
        </p:nvSpPr>
        <p:spPr>
          <a:xfrm>
            <a:off x="8129016" y="5734050"/>
            <a:ext cx="609600" cy="521208"/>
          </a:xfrm>
          <a:prstGeom prst="rect">
            <a:avLst/>
          </a:prstGeom>
        </p:spPr>
        <p:txBody>
          <a:bodyPr rtlCol="0"/>
          <a:lstStyle/>
          <a:p>
            <a:fld id="{93BD6009-2A66-4F07-812F-9E9F9B397B69}" type="slidenum">
              <a:rPr lang="zh-TW" altLang="en-US" smtClean="0"/>
              <a:pPr/>
              <a:t>‹#›</a:t>
            </a:fld>
            <a:endParaRPr lang="zh-TW" altLang="en-US"/>
          </a:p>
        </p:txBody>
      </p:sp>
      <p:sp>
        <p:nvSpPr>
          <p:cNvPr id="21" name="頁尾版面配置區 20"/>
          <p:cNvSpPr>
            <a:spLocks noGrp="1"/>
          </p:cNvSpPr>
          <p:nvPr>
            <p:ph type="ftr" sz="quarter" idx="12"/>
          </p:nvPr>
        </p:nvSpPr>
        <p:spPr>
          <a:xfrm rot="5400000">
            <a:off x="6990186" y="3737240"/>
            <a:ext cx="3200400" cy="365760"/>
          </a:xfrm>
          <a:prstGeom prst="rect">
            <a:avLst/>
          </a:prstGeom>
        </p:spPr>
        <p:txBody>
          <a:bodyPr rtlCol="0"/>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線接點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標題版面配置區 21"/>
          <p:cNvSpPr>
            <a:spLocks noGrp="1"/>
          </p:cNvSpPr>
          <p:nvPr>
            <p:ph type="title"/>
          </p:nvPr>
        </p:nvSpPr>
        <p:spPr>
          <a:xfrm>
            <a:off x="457200" y="274638"/>
            <a:ext cx="7467600" cy="1143000"/>
          </a:xfrm>
          <a:prstGeom prst="rect">
            <a:avLst/>
          </a:prstGeom>
        </p:spPr>
        <p:txBody>
          <a:bodyPr vert="horz" anchor="b">
            <a:normAutofit/>
          </a:bodyPr>
          <a:lstStyle/>
          <a:p>
            <a:r>
              <a:rPr kumimoji="0" lang="zh-TW" altLang="en-US" dirty="0" smtClean="0"/>
              <a:t>按一下以編輯母片標題樣式</a:t>
            </a:r>
            <a:endParaRPr kumimoji="0" lang="en-US" dirty="0"/>
          </a:p>
        </p:txBody>
      </p:sp>
      <p:sp>
        <p:nvSpPr>
          <p:cNvPr id="13" name="文字版面配置區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TW" altLang="en-US" dirty="0" smtClean="0"/>
              <a:t>按一下以編輯母片文字樣式</a:t>
            </a:r>
          </a:p>
          <a:p>
            <a:pPr lvl="1" eaLnBrk="1" latinLnBrk="0" hangingPunct="1"/>
            <a:r>
              <a:rPr kumimoji="0" lang="zh-TW" altLang="en-US" dirty="0" smtClean="0"/>
              <a:t>第二層</a:t>
            </a:r>
          </a:p>
          <a:p>
            <a:pPr lvl="2" eaLnBrk="1" latinLnBrk="0" hangingPunct="1"/>
            <a:r>
              <a:rPr kumimoji="0" lang="zh-TW" altLang="en-US" dirty="0" smtClean="0"/>
              <a:t>第三層</a:t>
            </a:r>
          </a:p>
          <a:p>
            <a:pPr lvl="3" eaLnBrk="1" latinLnBrk="0" hangingPunct="1"/>
            <a:r>
              <a:rPr kumimoji="0" lang="zh-TW" altLang="en-US" dirty="0" smtClean="0"/>
              <a:t>第四層</a:t>
            </a:r>
          </a:p>
          <a:p>
            <a:pPr lvl="4" eaLnBrk="1" latinLnBrk="0" hangingPunct="1"/>
            <a:r>
              <a:rPr kumimoji="0" lang="zh-TW" altLang="en-US" dirty="0" smtClean="0"/>
              <a:t>第五層</a:t>
            </a:r>
            <a:endParaRPr kumimoji="0" lang="en-US" dirty="0"/>
          </a:p>
        </p:txBody>
      </p:sp>
      <p:sp>
        <p:nvSpPr>
          <p:cNvPr id="7" name="直線接點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線接點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接點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cxnSp>
        <p:nvCxnSpPr>
          <p:cNvPr id="15" name="直線接點 14"/>
          <p:cNvCxnSpPr/>
          <p:nvPr userDrawn="1"/>
        </p:nvCxnSpPr>
        <p:spPr>
          <a:xfrm>
            <a:off x="214282" y="1500174"/>
            <a:ext cx="842968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接點 18"/>
          <p:cNvCxnSpPr/>
          <p:nvPr userDrawn="1"/>
        </p:nvCxnSpPr>
        <p:spPr>
          <a:xfrm>
            <a:off x="214282" y="1571612"/>
            <a:ext cx="8429684" cy="1588"/>
          </a:xfrm>
          <a:prstGeom prst="line">
            <a:avLst/>
          </a:prstGeom>
          <a:ln>
            <a:solidFill>
              <a:schemeClr val="accent1">
                <a:lumMod val="60000"/>
                <a:lumOff val="40000"/>
              </a:schemeClr>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2" name="橢圓 11"/>
          <p:cNvSpPr/>
          <p:nvPr userDrawn="1"/>
        </p:nvSpPr>
        <p:spPr>
          <a:xfrm>
            <a:off x="8635396" y="628652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矩形 13"/>
          <p:cNvSpPr/>
          <p:nvPr userDrawn="1"/>
        </p:nvSpPr>
        <p:spPr>
          <a:xfrm>
            <a:off x="8615418" y="6286520"/>
            <a:ext cx="457176" cy="369332"/>
          </a:xfrm>
          <a:prstGeom prst="rect">
            <a:avLst/>
          </a:prstGeom>
        </p:spPr>
        <p:txBody>
          <a:bodyPr wrap="none">
            <a:spAutoFit/>
          </a:bodyPr>
          <a:lstStyle/>
          <a:p>
            <a:fld id="{93BD6009-2A66-4F07-812F-9E9F9B397B69}" type="slidenum">
              <a:rPr lang="zh-TW" altLang="en-US" smtClean="0">
                <a:solidFill>
                  <a:schemeClr val="accent3">
                    <a:lumMod val="75000"/>
                  </a:schemeClr>
                </a:solidFill>
              </a:rPr>
              <a:pPr/>
              <a:t>‹#›</a:t>
            </a:fld>
            <a:endParaRPr lang="zh-TW" altLang="en-US" dirty="0">
              <a:solidFill>
                <a:schemeClr val="accent3">
                  <a:lumMod val="75000"/>
                </a:scheme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100" b="1" kern="1200" cap="small" baseline="0">
          <a:solidFill>
            <a:schemeClr val="tx2"/>
          </a:solidFill>
          <a:latin typeface="標楷體" pitchFamily="65" charset="-120"/>
          <a:ea typeface="標楷體" pitchFamily="65" charset="-120"/>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9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mirlab.org/jang/courses/dsa/exampl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mirlab.org/jang/courses/dsa/exampl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mirlab.org/jang/courses/dsa/example"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cplusplus.com/" TargetMode="External"/><Relationship Id="rId2" Type="http://schemas.openxmlformats.org/officeDocument/2006/relationships/hyperlink" Target="http://www.cplusplus.com/doc/tutorial/" TargetMode="External"/><Relationship Id="rId1" Type="http://schemas.openxmlformats.org/officeDocument/2006/relationships/slideLayout" Target="../slideLayouts/slideLayout2.xml"/><Relationship Id="rId6" Type="http://schemas.openxmlformats.org/officeDocument/2006/relationships/hyperlink" Target="http://www.slideshare.net/olvemaudal/deep-c/" TargetMode="External"/><Relationship Id="rId5" Type="http://schemas.openxmlformats.org/officeDocument/2006/relationships/hyperlink" Target="http://www.cprogramming.com/" TargetMode="External"/><Relationship Id="rId4" Type="http://schemas.openxmlformats.org/officeDocument/2006/relationships/hyperlink" Target="http://www.cprogramming.com/tutorial/c++-tutorial.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500298" y="1857364"/>
            <a:ext cx="6172200" cy="2571768"/>
          </a:xfrm>
        </p:spPr>
        <p:txBody>
          <a:bodyPr anchor="ctr">
            <a:normAutofit/>
          </a:bodyPr>
          <a:lstStyle/>
          <a:p>
            <a:pPr algn="ctr"/>
            <a:r>
              <a:rPr lang="en-US" altLang="zh-TW" sz="3100" b="1" cap="none" dirty="0" smtClean="0">
                <a:latin typeface="+mj-ea"/>
              </a:rPr>
              <a:t>From C to C++</a:t>
            </a:r>
            <a:endParaRPr lang="zh-TW" altLang="en-US" sz="3100" b="1" cap="none" dirty="0">
              <a:latin typeface="+mj-ea"/>
            </a:endParaRPr>
          </a:p>
        </p:txBody>
      </p:sp>
      <p:sp>
        <p:nvSpPr>
          <p:cNvPr id="5" name="副標題 2"/>
          <p:cNvSpPr txBox="1">
            <a:spLocks/>
          </p:cNvSpPr>
          <p:nvPr/>
        </p:nvSpPr>
        <p:spPr>
          <a:xfrm>
            <a:off x="2483768" y="4437112"/>
            <a:ext cx="6172200" cy="1214446"/>
          </a:xfrm>
          <a:prstGeom prst="rect">
            <a:avLst/>
          </a:prstGeom>
        </p:spPr>
        <p:txBody>
          <a:bodyPr vert="horz">
            <a:normAutofit/>
          </a:bodyPr>
          <a:lstStyle/>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US" altLang="zh-TW" sz="2000" dirty="0" err="1" smtClean="0">
                <a:solidFill>
                  <a:schemeClr val="tx2"/>
                </a:solidFill>
                <a:ea typeface="標楷體" pitchFamily="65" charset="-120"/>
              </a:rPr>
              <a:t>Jyh-Shing</a:t>
            </a:r>
            <a:r>
              <a:rPr lang="en-US" altLang="zh-TW" sz="2000" dirty="0" smtClean="0">
                <a:solidFill>
                  <a:schemeClr val="tx2"/>
                </a:solidFill>
                <a:ea typeface="標楷體" pitchFamily="65" charset="-120"/>
              </a:rPr>
              <a:t> Roger Jang</a:t>
            </a:r>
            <a:r>
              <a:rPr lang="en-US" altLang="zh-TW" sz="2000" dirty="0">
                <a:solidFill>
                  <a:schemeClr val="tx2"/>
                </a:solidFill>
                <a:ea typeface="標楷體" pitchFamily="65" charset="-120"/>
              </a:rPr>
              <a:t> </a:t>
            </a:r>
            <a:r>
              <a:rPr lang="en-US" altLang="zh-TW" sz="2000" dirty="0" smtClean="0">
                <a:solidFill>
                  <a:schemeClr val="tx2"/>
                </a:solidFill>
                <a:ea typeface="標楷體" pitchFamily="65" charset="-120"/>
              </a:rPr>
              <a:t>(</a:t>
            </a:r>
            <a:r>
              <a:rPr lang="zh-TW" altLang="en-US" sz="2000" dirty="0" smtClean="0">
                <a:solidFill>
                  <a:schemeClr val="tx2"/>
                </a:solidFill>
                <a:ea typeface="標楷體" pitchFamily="65" charset="-120"/>
              </a:rPr>
              <a:t>張智星</a:t>
            </a:r>
            <a:r>
              <a:rPr lang="en-US" altLang="zh-TW" sz="2000" dirty="0" smtClean="0">
                <a:solidFill>
                  <a:schemeClr val="tx2"/>
                </a:solidFill>
                <a:ea typeface="標楷體" pitchFamily="65" charset="-120"/>
              </a:rPr>
              <a:t>)</a:t>
            </a:r>
          </a:p>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US" altLang="zh-TW" sz="2000" dirty="0" smtClean="0">
                <a:solidFill>
                  <a:schemeClr val="tx2"/>
                </a:solidFill>
                <a:ea typeface="標楷體" pitchFamily="65" charset="-120"/>
              </a:rPr>
              <a:t>CSIE </a:t>
            </a:r>
            <a:r>
              <a:rPr lang="en-US" altLang="zh-TW" sz="2000" dirty="0" err="1" smtClean="0">
                <a:solidFill>
                  <a:schemeClr val="tx2"/>
                </a:solidFill>
                <a:ea typeface="標楷體" pitchFamily="65" charset="-120"/>
              </a:rPr>
              <a:t>Dept</a:t>
            </a:r>
            <a:r>
              <a:rPr lang="en-US" altLang="zh-TW" sz="2000" dirty="0" smtClean="0">
                <a:solidFill>
                  <a:schemeClr val="tx2"/>
                </a:solidFill>
                <a:ea typeface="標楷體" pitchFamily="65" charset="-120"/>
              </a:rPr>
              <a:t>, National Taiwan University</a:t>
            </a:r>
          </a:p>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lang="zh-TW" altLang="en-US" sz="2000" dirty="0" smtClean="0">
              <a:solidFill>
                <a:schemeClr val="tx2"/>
              </a:solidFill>
              <a:ea typeface="標楷體" pitchFamily="65" charset="-12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Enhancement of C++</a:t>
            </a:r>
            <a:endParaRPr lang="zh-TW" altLang="en-US" dirty="0"/>
          </a:p>
        </p:txBody>
      </p:sp>
      <p:sp>
        <p:nvSpPr>
          <p:cNvPr id="3" name="內容版面配置區 2"/>
          <p:cNvSpPr>
            <a:spLocks noGrp="1"/>
          </p:cNvSpPr>
          <p:nvPr>
            <p:ph sz="quarter" idx="1"/>
          </p:nvPr>
        </p:nvSpPr>
        <p:spPr/>
        <p:txBody>
          <a:bodyPr/>
          <a:lstStyle/>
          <a:p>
            <a:r>
              <a:rPr lang="en-US" altLang="zh-TW" dirty="0" smtClean="0"/>
              <a:t>Some features of C++ that are not part of C</a:t>
            </a:r>
          </a:p>
          <a:p>
            <a:pPr lvl="1"/>
            <a:r>
              <a:rPr lang="en-US" altLang="zh-TW" dirty="0" smtClean="0"/>
              <a:t>Reference types</a:t>
            </a:r>
          </a:p>
          <a:p>
            <a:pPr lvl="1"/>
            <a:r>
              <a:rPr lang="en-US" altLang="zh-TW" smtClean="0"/>
              <a:t>Function/operator </a:t>
            </a:r>
            <a:r>
              <a:rPr lang="en-US" altLang="zh-TW" dirty="0" smtClean="0"/>
              <a:t>overloading</a:t>
            </a:r>
          </a:p>
          <a:p>
            <a:pPr lvl="1"/>
            <a:r>
              <a:rPr lang="en-US" altLang="zh-TW" dirty="0" smtClean="0"/>
              <a:t>Function/class templates</a:t>
            </a:r>
          </a:p>
          <a:p>
            <a:pPr lvl="1"/>
            <a:r>
              <a:rPr lang="en-US" altLang="zh-TW" dirty="0" smtClean="0"/>
              <a:t>Exception handling</a:t>
            </a:r>
          </a:p>
          <a:p>
            <a:pPr lvl="1"/>
            <a:r>
              <a:rPr lang="en-US" altLang="zh-TW" dirty="0" smtClean="0"/>
              <a:t>Default function arguments</a:t>
            </a:r>
          </a:p>
          <a:p>
            <a:pPr lvl="1"/>
            <a:r>
              <a:rPr lang="en-US" altLang="zh-TW" dirty="0" smtClean="0"/>
              <a:t>Object-oriented programming</a:t>
            </a:r>
          </a:p>
          <a:p>
            <a:pPr lvl="1"/>
            <a:r>
              <a:rPr lang="en-US" altLang="zh-TW" dirty="0" smtClean="0"/>
              <a:t>…</a:t>
            </a:r>
          </a:p>
          <a:p>
            <a:r>
              <a:rPr lang="en-US" altLang="zh-TW" dirty="0" smtClean="0"/>
              <a:t>C++ shares C’s ability to deal efficiently with hardware at the level of bits, bytes, words, addresses, etc. </a:t>
            </a:r>
            <a:r>
              <a:rPr lang="en-US" altLang="zh-TW" dirty="0" smtClean="0">
                <a:sym typeface="Wingdings" panose="05000000000000000000" pitchFamily="2" charset="2"/>
              </a:rPr>
              <a:t> C++ has grown to be a </a:t>
            </a:r>
            <a:r>
              <a:rPr lang="en-US" altLang="zh-TW" dirty="0" smtClean="0">
                <a:solidFill>
                  <a:srgbClr val="FF0000"/>
                </a:solidFill>
                <a:sym typeface="Wingdings" panose="05000000000000000000" pitchFamily="2" charset="2"/>
              </a:rPr>
              <a:t>complex programming language</a:t>
            </a:r>
            <a:r>
              <a:rPr lang="en-US" altLang="zh-TW" dirty="0" smtClean="0">
                <a:sym typeface="Wingdings" panose="05000000000000000000" pitchFamily="2" charset="2"/>
              </a:rPr>
              <a:t>!</a:t>
            </a:r>
            <a:endParaRPr lang="en-US" altLang="zh-TW" dirty="0" smtClean="0"/>
          </a:p>
          <a:p>
            <a:pPr lvl="1"/>
            <a:endParaRPr lang="en-US" altLang="zh-TW" dirty="0" smtClean="0"/>
          </a:p>
          <a:p>
            <a:pPr lvl="1"/>
            <a:endParaRPr lang="en-US" altLang="zh-TW" dirty="0" smtClean="0"/>
          </a:p>
        </p:txBody>
      </p:sp>
      <p:sp>
        <p:nvSpPr>
          <p:cNvPr id="4" name="流程圖: 替代處理程序 3"/>
          <p:cNvSpPr/>
          <p:nvPr/>
        </p:nvSpPr>
        <p:spPr>
          <a:xfrm>
            <a:off x="1102436" y="6093296"/>
            <a:ext cx="6061852" cy="510778"/>
          </a:xfrm>
          <a:prstGeom prst="flowChartAlternateProcess">
            <a:avLst/>
          </a:prstGeom>
          <a:solidFill>
            <a:srgbClr val="FFFF99"/>
          </a:solidFill>
          <a:ln>
            <a:noFill/>
          </a:ln>
          <a:effectLst>
            <a:outerShdw blurRad="127000" dist="76200" dir="2400000" algn="ctr" rotWithShape="0">
              <a:schemeClr val="tx1">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TW" sz="2400" dirty="0" smtClean="0">
                <a:solidFill>
                  <a:schemeClr val="tx1"/>
                </a:solidFill>
              </a:rPr>
              <a:t>It takes years to be a savvy C/C++ programmer!</a:t>
            </a:r>
            <a:endParaRPr lang="zh-TW" altLang="en-US" sz="2400" dirty="0">
              <a:solidFill>
                <a:schemeClr val="tx1"/>
              </a:solidFill>
            </a:endParaRPr>
          </a:p>
        </p:txBody>
      </p:sp>
    </p:spTree>
    <p:extLst>
      <p:ext uri="{BB962C8B-B14F-4D97-AF65-F5344CB8AC3E}">
        <p14:creationId xmlns:p14="http://schemas.microsoft.com/office/powerpoint/2010/main" val="2030265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Our First Few C++ Programs</a:t>
            </a:r>
            <a:endParaRPr lang="zh-TW" altLang="en-US" dirty="0"/>
          </a:p>
        </p:txBody>
      </p:sp>
      <p:sp>
        <p:nvSpPr>
          <p:cNvPr id="3" name="內容版面配置區 2"/>
          <p:cNvSpPr>
            <a:spLocks noGrp="1"/>
          </p:cNvSpPr>
          <p:nvPr>
            <p:ph sz="quarter" idx="1"/>
          </p:nvPr>
        </p:nvSpPr>
        <p:spPr/>
        <p:txBody>
          <a:bodyPr>
            <a:normAutofit/>
          </a:bodyPr>
          <a:lstStyle/>
          <a:p>
            <a:r>
              <a:rPr lang="en-US" altLang="zh-TW" dirty="0" smtClean="0"/>
              <a:t>First several examples of C++ programs of this course</a:t>
            </a:r>
          </a:p>
          <a:p>
            <a:pPr lvl="1"/>
            <a:r>
              <a:rPr lang="en-US" altLang="zh-TW" dirty="0" smtClean="0">
                <a:hlinkClick r:id="rId2"/>
              </a:rPr>
              <a:t>http://mirlab.org/jang/courses/dsa/example</a:t>
            </a:r>
            <a:endParaRPr lang="en-US" altLang="zh-TW" dirty="0" smtClean="0"/>
          </a:p>
          <a:p>
            <a:pPr lvl="1"/>
            <a:r>
              <a:rPr lang="en-US" altLang="zh-TW" dirty="0" smtClean="0"/>
              <a:t>Let’s check out some examples…</a:t>
            </a:r>
          </a:p>
          <a:p>
            <a:r>
              <a:rPr lang="en-US" altLang="zh-TW" dirty="0" smtClean="0"/>
              <a:t>More examples via Google</a:t>
            </a:r>
          </a:p>
          <a:p>
            <a:pPr lvl="1"/>
            <a:r>
              <a:rPr lang="en-US" altLang="zh-TW" dirty="0" smtClean="0"/>
              <a:t>Google “</a:t>
            </a:r>
            <a:r>
              <a:rPr lang="en-US" altLang="zh-TW" dirty="0" err="1" smtClean="0"/>
              <a:t>c++</a:t>
            </a:r>
            <a:r>
              <a:rPr lang="en-US" altLang="zh-TW" dirty="0" smtClean="0"/>
              <a:t> example vector unique”</a:t>
            </a:r>
          </a:p>
          <a:p>
            <a:r>
              <a:rPr lang="en-US" altLang="zh-TW" dirty="0" smtClean="0"/>
              <a:t>Choices of compilers</a:t>
            </a:r>
          </a:p>
          <a:p>
            <a:pPr lvl="1"/>
            <a:r>
              <a:rPr lang="en-US" altLang="zh-TW" dirty="0" smtClean="0"/>
              <a:t>Unix/Linux: g++</a:t>
            </a:r>
          </a:p>
          <a:p>
            <a:pPr lvl="1"/>
            <a:r>
              <a:rPr lang="en-US" altLang="zh-TW" dirty="0" smtClean="0"/>
              <a:t>Mac: g++</a:t>
            </a:r>
          </a:p>
          <a:p>
            <a:pPr lvl="1"/>
            <a:r>
              <a:rPr lang="en-US" altLang="zh-TW" dirty="0" smtClean="0"/>
              <a:t>Windows</a:t>
            </a:r>
          </a:p>
          <a:p>
            <a:pPr lvl="2"/>
            <a:r>
              <a:rPr lang="en-US" altLang="zh-TW" dirty="0" smtClean="0"/>
              <a:t>Window’s bash (g++)</a:t>
            </a:r>
          </a:p>
          <a:p>
            <a:pPr lvl="2"/>
            <a:r>
              <a:rPr lang="en-US" altLang="zh-TW" dirty="0" smtClean="0"/>
              <a:t>Dev C++ (g++.exe)</a:t>
            </a:r>
          </a:p>
          <a:p>
            <a:pPr lvl="2"/>
            <a:r>
              <a:rPr lang="en-US" altLang="zh-TW" dirty="0" smtClean="0"/>
              <a:t>MS Visual Studio (cl.exe)</a:t>
            </a:r>
          </a:p>
        </p:txBody>
      </p:sp>
      <p:sp>
        <p:nvSpPr>
          <p:cNvPr id="5" name="圓角矩形圖說文字 4"/>
          <p:cNvSpPr/>
          <p:nvPr/>
        </p:nvSpPr>
        <p:spPr>
          <a:xfrm>
            <a:off x="5050397" y="2804353"/>
            <a:ext cx="2977987" cy="408623"/>
          </a:xfrm>
          <a:prstGeom prst="wedgeRoundRectCallout">
            <a:avLst>
              <a:gd name="adj1" fmla="val -31649"/>
              <a:gd name="adj2" fmla="val -116021"/>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TW" dirty="0" smtClean="0">
                <a:solidFill>
                  <a:schemeClr val="tx1"/>
                </a:solidFill>
              </a:rPr>
              <a:t>Examples are very important!</a:t>
            </a:r>
            <a:endParaRPr lang="zh-TW" altLang="en-US" dirty="0">
              <a:solidFill>
                <a:schemeClr val="tx1"/>
              </a:solidFill>
            </a:endParaRPr>
          </a:p>
        </p:txBody>
      </p:sp>
    </p:spTree>
    <p:extLst>
      <p:ext uri="{BB962C8B-B14F-4D97-AF65-F5344CB8AC3E}">
        <p14:creationId xmlns:p14="http://schemas.microsoft.com/office/powerpoint/2010/main" val="1096757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Pointers and Arrays</a:t>
            </a:r>
            <a:endParaRPr lang="zh-TW" altLang="en-US" dirty="0"/>
          </a:p>
        </p:txBody>
      </p:sp>
      <p:sp>
        <p:nvSpPr>
          <p:cNvPr id="3" name="內容版面配置區 2"/>
          <p:cNvSpPr>
            <a:spLocks noGrp="1"/>
          </p:cNvSpPr>
          <p:nvPr>
            <p:ph sz="quarter" idx="1"/>
          </p:nvPr>
        </p:nvSpPr>
        <p:spPr/>
        <p:txBody>
          <a:bodyPr>
            <a:normAutofit/>
          </a:bodyPr>
          <a:lstStyle/>
          <a:p>
            <a:r>
              <a:rPr lang="en-US" altLang="zh-TW" dirty="0" smtClean="0"/>
              <a:t>Do you know pointers in C?</a:t>
            </a:r>
          </a:p>
          <a:p>
            <a:pPr lvl="1"/>
            <a:r>
              <a:rPr lang="en-US" altLang="zh-TW" dirty="0" smtClean="0"/>
              <a:t>Very dangerous! (But convenient!)</a:t>
            </a:r>
          </a:p>
          <a:p>
            <a:r>
              <a:rPr lang="en-US" altLang="zh-TW" dirty="0" smtClean="0"/>
              <a:t>What could go wrong?</a:t>
            </a:r>
          </a:p>
          <a:p>
            <a:pPr lvl="1"/>
            <a:r>
              <a:rPr lang="en-US" altLang="zh-TW" dirty="0" smtClean="0"/>
              <a:t>Confusing grammar</a:t>
            </a:r>
          </a:p>
          <a:p>
            <a:pPr lvl="2"/>
            <a:r>
              <a:rPr lang="en-US" altLang="zh-TW" dirty="0" err="1" smtClean="0"/>
              <a:t>int</a:t>
            </a:r>
            <a:r>
              <a:rPr lang="en-US" altLang="zh-TW" dirty="0" smtClean="0"/>
              <a:t>* x, y, z; </a:t>
            </a:r>
            <a:r>
              <a:rPr lang="en-US" altLang="zh-TW" dirty="0" smtClean="0">
                <a:sym typeface="Wingdings" panose="05000000000000000000" pitchFamily="2" charset="2"/>
              </a:rPr>
              <a:t> </a:t>
            </a:r>
            <a:r>
              <a:rPr lang="en-US" altLang="zh-TW" dirty="0" err="1" smtClean="0">
                <a:sym typeface="Wingdings" panose="05000000000000000000" pitchFamily="2" charset="2"/>
              </a:rPr>
              <a:t>int</a:t>
            </a:r>
            <a:r>
              <a:rPr lang="en-US" altLang="zh-TW" dirty="0" smtClean="0">
                <a:sym typeface="Wingdings" panose="05000000000000000000" pitchFamily="2" charset="2"/>
              </a:rPr>
              <a:t> *x, y, z;</a:t>
            </a:r>
          </a:p>
          <a:p>
            <a:pPr lvl="1"/>
            <a:r>
              <a:rPr lang="en-US" altLang="zh-TW" dirty="0" smtClean="0">
                <a:sym typeface="Wingdings" panose="05000000000000000000" pitchFamily="2" charset="2"/>
              </a:rPr>
              <a:t>Delete memory that has not been allocated</a:t>
            </a:r>
          </a:p>
          <a:p>
            <a:pPr lvl="2"/>
            <a:r>
              <a:rPr lang="en-US" altLang="zh-TW" dirty="0" smtClean="0">
                <a:sym typeface="Wingdings" panose="05000000000000000000" pitchFamily="2" charset="2"/>
              </a:rPr>
              <a:t>Double deletes are not allowed!</a:t>
            </a:r>
          </a:p>
          <a:p>
            <a:pPr lvl="1"/>
            <a:r>
              <a:rPr lang="en-US" altLang="zh-TW" dirty="0" smtClean="0">
                <a:sym typeface="Wingdings" panose="05000000000000000000" pitchFamily="2" charset="2"/>
              </a:rPr>
              <a:t>Check the availability of allocated memory</a:t>
            </a:r>
            <a:endParaRPr lang="en-US" altLang="zh-TW" dirty="0" smtClean="0"/>
          </a:p>
          <a:p>
            <a:pPr lvl="1"/>
            <a:r>
              <a:rPr lang="en-US" altLang="zh-TW" dirty="0" smtClean="0"/>
              <a:t>Memory leak (see next page)</a:t>
            </a:r>
          </a:p>
          <a:p>
            <a:pPr lvl="1"/>
            <a:r>
              <a:rPr lang="en-US" altLang="zh-TW" dirty="0" smtClean="0"/>
              <a:t>Out-of-bound indexing </a:t>
            </a:r>
            <a:r>
              <a:rPr lang="en-US" altLang="zh-TW" dirty="0"/>
              <a:t>for arrays </a:t>
            </a:r>
            <a:r>
              <a:rPr lang="en-US" altLang="zh-TW" dirty="0" smtClean="0"/>
              <a:t>(</a:t>
            </a:r>
            <a:r>
              <a:rPr lang="en-US" altLang="zh-TW" dirty="0" smtClean="0">
                <a:hlinkClick r:id="rId2"/>
              </a:rPr>
              <a:t>example</a:t>
            </a:r>
            <a:r>
              <a:rPr lang="en-US" altLang="zh-TW" dirty="0" smtClean="0"/>
              <a:t>)</a:t>
            </a:r>
          </a:p>
          <a:p>
            <a:pPr lvl="2"/>
            <a:r>
              <a:rPr lang="en-US" altLang="zh-TW" dirty="0" smtClean="0"/>
              <a:t>For efficiency, C/C++ does not perform boundary checking!</a:t>
            </a:r>
          </a:p>
        </p:txBody>
      </p:sp>
      <p:sp>
        <p:nvSpPr>
          <p:cNvPr id="6" name="圓角矩形圖說文字 5"/>
          <p:cNvSpPr/>
          <p:nvPr/>
        </p:nvSpPr>
        <p:spPr>
          <a:xfrm>
            <a:off x="2411760" y="6332745"/>
            <a:ext cx="5768760" cy="408623"/>
          </a:xfrm>
          <a:prstGeom prst="wedgeRoundRectCallout">
            <a:avLst>
              <a:gd name="adj1" fmla="val 13526"/>
              <a:gd name="adj2" fmla="val -113783"/>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TW" dirty="0" smtClean="0">
                <a:solidFill>
                  <a:schemeClr val="tx1"/>
                </a:solidFill>
              </a:rPr>
              <a:t>Use STL vectors and vec.at() for safe (but inefficient) access.</a:t>
            </a:r>
            <a:endParaRPr lang="zh-TW" altLang="en-US" dirty="0">
              <a:solidFill>
                <a:schemeClr val="tx1"/>
              </a:solidFill>
            </a:endParaRPr>
          </a:p>
        </p:txBody>
      </p:sp>
      <p:sp>
        <p:nvSpPr>
          <p:cNvPr id="4" name="矩形 3"/>
          <p:cNvSpPr/>
          <p:nvPr/>
        </p:nvSpPr>
        <p:spPr>
          <a:xfrm>
            <a:off x="5076056" y="1916832"/>
            <a:ext cx="3528392"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72295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Memory Leak</a:t>
            </a:r>
            <a:endParaRPr lang="zh-TW" altLang="en-US" dirty="0"/>
          </a:p>
        </p:txBody>
      </p:sp>
      <p:sp>
        <p:nvSpPr>
          <p:cNvPr id="3" name="內容版面配置區 2"/>
          <p:cNvSpPr>
            <a:spLocks noGrp="1"/>
          </p:cNvSpPr>
          <p:nvPr>
            <p:ph sz="quarter" idx="1"/>
          </p:nvPr>
        </p:nvSpPr>
        <p:spPr/>
        <p:txBody>
          <a:bodyPr>
            <a:normAutofit/>
          </a:bodyPr>
          <a:lstStyle/>
          <a:p>
            <a:r>
              <a:rPr lang="en-US" altLang="zh-TW" dirty="0"/>
              <a:t>D</a:t>
            </a:r>
            <a:r>
              <a:rPr lang="en-US" altLang="zh-TW" dirty="0" smtClean="0"/>
              <a:t>efinition of memory leak</a:t>
            </a:r>
          </a:p>
          <a:p>
            <a:pPr lvl="1"/>
            <a:r>
              <a:rPr lang="en-US" altLang="zh-TW" dirty="0" smtClean="0"/>
              <a:t>A memory leak occurs when you call “new” without calling a corresponding “delete” later.</a:t>
            </a:r>
          </a:p>
          <a:p>
            <a:r>
              <a:rPr lang="en-US" altLang="zh-TW" dirty="0" smtClean="0"/>
              <a:t>How to avoid it?</a:t>
            </a:r>
          </a:p>
          <a:p>
            <a:pPr lvl="1"/>
            <a:r>
              <a:rPr lang="en-US" altLang="zh-TW" dirty="0"/>
              <a:t>C++: “new” and “delete” must appear in pairs!</a:t>
            </a:r>
          </a:p>
          <a:p>
            <a:pPr lvl="1"/>
            <a:r>
              <a:rPr lang="en-US" altLang="zh-TW" dirty="0"/>
              <a:t>C: “</a:t>
            </a:r>
            <a:r>
              <a:rPr lang="en-US" altLang="zh-TW" dirty="0" err="1"/>
              <a:t>malloc</a:t>
            </a:r>
            <a:r>
              <a:rPr lang="en-US" altLang="zh-TW" dirty="0"/>
              <a:t>” (or “</a:t>
            </a:r>
            <a:r>
              <a:rPr lang="en-US" altLang="zh-TW" dirty="0" err="1"/>
              <a:t>calloc</a:t>
            </a:r>
            <a:r>
              <a:rPr lang="en-US" altLang="zh-TW" dirty="0"/>
              <a:t>”, or “</a:t>
            </a:r>
            <a:r>
              <a:rPr lang="en-US" altLang="zh-TW" dirty="0" err="1"/>
              <a:t>realloc</a:t>
            </a:r>
            <a:r>
              <a:rPr lang="en-US" altLang="zh-TW" dirty="0"/>
              <a:t>”) and “free” must appear in pairs</a:t>
            </a:r>
            <a:r>
              <a:rPr lang="en-US" altLang="zh-TW" dirty="0" smtClean="0"/>
              <a:t>!</a:t>
            </a:r>
          </a:p>
          <a:p>
            <a:r>
              <a:rPr lang="en-US" altLang="zh-TW" dirty="0" smtClean="0"/>
              <a:t>Example</a:t>
            </a:r>
          </a:p>
        </p:txBody>
      </p:sp>
      <p:pic>
        <p:nvPicPr>
          <p:cNvPr id="4" name="圖片 3"/>
          <p:cNvPicPr>
            <a:picLocks noChangeAspect="1"/>
          </p:cNvPicPr>
          <p:nvPr/>
        </p:nvPicPr>
        <p:blipFill>
          <a:blip r:embed="rId3"/>
          <a:stretch>
            <a:fillRect/>
          </a:stretch>
        </p:blipFill>
        <p:spPr>
          <a:xfrm>
            <a:off x="2195736" y="4437112"/>
            <a:ext cx="2467373" cy="2238033"/>
          </a:xfrm>
          <a:prstGeom prst="rect">
            <a:avLst/>
          </a:prstGeom>
          <a:ln>
            <a:solidFill>
              <a:schemeClr val="tx1"/>
            </a:solidFill>
          </a:ln>
        </p:spPr>
      </p:pic>
      <p:pic>
        <p:nvPicPr>
          <p:cNvPr id="7" name="圖片 6"/>
          <p:cNvPicPr>
            <a:picLocks noChangeAspect="1"/>
          </p:cNvPicPr>
          <p:nvPr/>
        </p:nvPicPr>
        <p:blipFill>
          <a:blip r:embed="rId4"/>
          <a:stretch>
            <a:fillRect/>
          </a:stretch>
        </p:blipFill>
        <p:spPr>
          <a:xfrm>
            <a:off x="4887499" y="4516753"/>
            <a:ext cx="2657143" cy="1352381"/>
          </a:xfrm>
          <a:prstGeom prst="rect">
            <a:avLst/>
          </a:prstGeom>
          <a:ln>
            <a:solidFill>
              <a:schemeClr val="tx1"/>
            </a:solidFill>
          </a:ln>
        </p:spPr>
      </p:pic>
      <p:sp>
        <p:nvSpPr>
          <p:cNvPr id="8" name="圓角矩形圖說文字 7"/>
          <p:cNvSpPr/>
          <p:nvPr/>
        </p:nvSpPr>
        <p:spPr>
          <a:xfrm>
            <a:off x="5004048" y="2564904"/>
            <a:ext cx="3112656" cy="715089"/>
          </a:xfrm>
          <a:prstGeom prst="wedgeRoundRectCallout">
            <a:avLst>
              <a:gd name="adj1" fmla="val 19754"/>
              <a:gd name="adj2" fmla="val 9294"/>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TW" dirty="0" smtClean="0">
                <a:solidFill>
                  <a:schemeClr val="tx1"/>
                </a:solidFill>
              </a:rPr>
              <a:t>Sometimes it’s not so obvious!</a:t>
            </a:r>
          </a:p>
          <a:p>
            <a:pPr algn="ctr"/>
            <a:r>
              <a:rPr lang="en-US" altLang="zh-TW" dirty="0" smtClean="0">
                <a:solidFill>
                  <a:schemeClr val="tx1"/>
                </a:solidFill>
              </a:rPr>
              <a:t>(See “shallow copy”.)</a:t>
            </a:r>
            <a:endParaRPr lang="zh-TW" altLang="en-US" dirty="0">
              <a:solidFill>
                <a:schemeClr val="tx1"/>
              </a:solidFill>
            </a:endParaRPr>
          </a:p>
        </p:txBody>
      </p:sp>
      <p:sp>
        <p:nvSpPr>
          <p:cNvPr id="9" name="圓角矩形圖說文字 8"/>
          <p:cNvSpPr/>
          <p:nvPr/>
        </p:nvSpPr>
        <p:spPr>
          <a:xfrm>
            <a:off x="5255261" y="932145"/>
            <a:ext cx="714556" cy="408623"/>
          </a:xfrm>
          <a:prstGeom prst="wedgeRoundRectCallout">
            <a:avLst>
              <a:gd name="adj1" fmla="val 14805"/>
              <a:gd name="adj2" fmla="val 13770"/>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TW" dirty="0" smtClean="0">
                <a:solidFill>
                  <a:srgbClr val="FF0000"/>
                </a:solidFill>
              </a:rPr>
              <a:t>Quiz!</a:t>
            </a:r>
            <a:endParaRPr lang="zh-TW" altLang="en-US" dirty="0">
              <a:solidFill>
                <a:srgbClr val="FF0000"/>
              </a:solidFill>
            </a:endParaRPr>
          </a:p>
        </p:txBody>
      </p:sp>
      <p:sp>
        <p:nvSpPr>
          <p:cNvPr id="10" name="圓角矩形圖說文字 9"/>
          <p:cNvSpPr/>
          <p:nvPr/>
        </p:nvSpPr>
        <p:spPr>
          <a:xfrm>
            <a:off x="5436096" y="6116721"/>
            <a:ext cx="1739501" cy="408623"/>
          </a:xfrm>
          <a:prstGeom prst="wedgeRoundRectCallout">
            <a:avLst>
              <a:gd name="adj1" fmla="val 19754"/>
              <a:gd name="adj2" fmla="val 9294"/>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TW" dirty="0" smtClean="0">
                <a:solidFill>
                  <a:schemeClr val="tx1"/>
                </a:solidFill>
                <a:hlinkClick r:id="rId5"/>
              </a:rPr>
              <a:t>More examples!</a:t>
            </a:r>
            <a:endParaRPr lang="zh-TW" altLang="en-US" dirty="0">
              <a:solidFill>
                <a:schemeClr val="tx1"/>
              </a:solidFill>
            </a:endParaRPr>
          </a:p>
        </p:txBody>
      </p:sp>
    </p:spTree>
    <p:extLst>
      <p:ext uri="{BB962C8B-B14F-4D97-AF65-F5344CB8AC3E}">
        <p14:creationId xmlns:p14="http://schemas.microsoft.com/office/powerpoint/2010/main" val="1316443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Tackle Memory Leak?</a:t>
            </a:r>
            <a:endParaRPr lang="zh-TW" altLang="en-US" dirty="0"/>
          </a:p>
        </p:txBody>
      </p:sp>
      <p:sp>
        <p:nvSpPr>
          <p:cNvPr id="3" name="內容版面配置區 2"/>
          <p:cNvSpPr>
            <a:spLocks noGrp="1"/>
          </p:cNvSpPr>
          <p:nvPr>
            <p:ph sz="quarter" idx="1"/>
          </p:nvPr>
        </p:nvSpPr>
        <p:spPr/>
        <p:txBody>
          <a:bodyPr>
            <a:normAutofit lnSpcReduction="10000"/>
          </a:bodyPr>
          <a:lstStyle/>
          <a:p>
            <a:r>
              <a:rPr lang="en-US" altLang="zh-TW" dirty="0" smtClean="0"/>
              <a:t>Good programming </a:t>
            </a:r>
            <a:r>
              <a:rPr lang="en-US" altLang="zh-TW" dirty="0" smtClean="0"/>
              <a:t>style</a:t>
            </a:r>
            <a:endParaRPr lang="en-US" altLang="zh-TW" dirty="0" smtClean="0">
              <a:sym typeface="Wingdings" panose="05000000000000000000" pitchFamily="2" charset="2"/>
            </a:endParaRPr>
          </a:p>
          <a:p>
            <a:pPr lvl="1"/>
            <a:r>
              <a:rPr lang="en-US" altLang="zh-TW" dirty="0" smtClean="0">
                <a:sym typeface="Wingdings" panose="05000000000000000000" pitchFamily="2" charset="2"/>
              </a:rPr>
              <a:t>Delete/free </a:t>
            </a:r>
            <a:r>
              <a:rPr lang="en-US" altLang="zh-TW" dirty="0" smtClean="0">
                <a:sym typeface="Wingdings" panose="05000000000000000000" pitchFamily="2" charset="2"/>
              </a:rPr>
              <a:t>pairs should appear in the same </a:t>
            </a:r>
            <a:r>
              <a:rPr lang="en-US" altLang="zh-TW" dirty="0" smtClean="0">
                <a:sym typeface="Wingdings" panose="05000000000000000000" pitchFamily="2" charset="2"/>
              </a:rPr>
              <a:t>scope</a:t>
            </a:r>
          </a:p>
          <a:p>
            <a:pPr lvl="2"/>
            <a:r>
              <a:rPr lang="en-US" altLang="zh-TW" dirty="0">
                <a:sym typeface="Wingdings" panose="05000000000000000000" pitchFamily="2" charset="2"/>
              </a:rPr>
              <a:t>Do not allocate memory in a </a:t>
            </a:r>
            <a:r>
              <a:rPr lang="en-US" altLang="zh-TW" dirty="0" smtClean="0">
                <a:sym typeface="Wingdings" panose="05000000000000000000" pitchFamily="2" charset="2"/>
              </a:rPr>
              <a:t>function and free it outside.</a:t>
            </a:r>
            <a:endParaRPr lang="en-US" altLang="zh-TW" dirty="0" smtClean="0">
              <a:sym typeface="Wingdings" panose="05000000000000000000" pitchFamily="2" charset="2"/>
            </a:endParaRPr>
          </a:p>
          <a:p>
            <a:pPr lvl="1"/>
            <a:r>
              <a:rPr lang="en-US" altLang="zh-TW" dirty="0" smtClean="0">
                <a:sym typeface="Wingdings" panose="05000000000000000000" pitchFamily="2" charset="2"/>
              </a:rPr>
              <a:t>Avoid shallow copy</a:t>
            </a:r>
          </a:p>
          <a:p>
            <a:pPr lvl="1"/>
            <a:r>
              <a:rPr lang="en-US" altLang="zh-TW" dirty="0" smtClean="0">
                <a:sym typeface="Wingdings" panose="05000000000000000000" pitchFamily="2" charset="2"/>
              </a:rPr>
              <a:t>…</a:t>
            </a:r>
          </a:p>
          <a:p>
            <a:r>
              <a:rPr lang="en-US" altLang="zh-TW" dirty="0" smtClean="0">
                <a:sym typeface="Wingdings" panose="05000000000000000000" pitchFamily="2" charset="2"/>
              </a:rPr>
              <a:t>Libraries</a:t>
            </a:r>
          </a:p>
          <a:p>
            <a:pPr lvl="1"/>
            <a:r>
              <a:rPr lang="en-US" altLang="zh-TW" dirty="0" smtClean="0">
                <a:sym typeface="Wingdings" panose="05000000000000000000" pitchFamily="2" charset="2"/>
              </a:rPr>
              <a:t>STL vectors</a:t>
            </a:r>
          </a:p>
          <a:p>
            <a:pPr lvl="1"/>
            <a:r>
              <a:rPr lang="en-US" altLang="zh-TW" dirty="0" smtClean="0">
                <a:sym typeface="Wingdings" panose="05000000000000000000" pitchFamily="2" charset="2"/>
              </a:rPr>
              <a:t>Smart pointers</a:t>
            </a:r>
          </a:p>
          <a:p>
            <a:pPr lvl="1"/>
            <a:r>
              <a:rPr lang="en-US" altLang="zh-TW" dirty="0" smtClean="0">
                <a:sym typeface="Wingdings" panose="05000000000000000000" pitchFamily="2" charset="2"/>
              </a:rPr>
              <a:t>…</a:t>
            </a:r>
            <a:endParaRPr lang="en-US" altLang="zh-TW" dirty="0" smtClean="0">
              <a:sym typeface="Wingdings" panose="05000000000000000000" pitchFamily="2" charset="2"/>
            </a:endParaRPr>
          </a:p>
          <a:p>
            <a:r>
              <a:rPr lang="en-US" altLang="zh-TW" dirty="0" smtClean="0">
                <a:sym typeface="Wingdings" panose="05000000000000000000" pitchFamily="2" charset="2"/>
              </a:rPr>
              <a:t>Tools </a:t>
            </a:r>
            <a:r>
              <a:rPr lang="en-US" altLang="zh-TW" smtClean="0">
                <a:sym typeface="Wingdings" panose="05000000000000000000" pitchFamily="2" charset="2"/>
              </a:rPr>
              <a:t>for debugging</a:t>
            </a:r>
            <a:endParaRPr lang="en-US" altLang="zh-TW" dirty="0" smtClean="0">
              <a:sym typeface="Wingdings" panose="05000000000000000000" pitchFamily="2" charset="2"/>
            </a:endParaRPr>
          </a:p>
          <a:p>
            <a:pPr lvl="1"/>
            <a:r>
              <a:rPr lang="en-US" altLang="zh-TW" dirty="0" smtClean="0">
                <a:sym typeface="Wingdings" panose="05000000000000000000" pitchFamily="2" charset="2"/>
              </a:rPr>
              <a:t>Windows: Purify</a:t>
            </a:r>
          </a:p>
          <a:p>
            <a:pPr lvl="1"/>
            <a:r>
              <a:rPr lang="en-US" altLang="zh-TW" dirty="0" smtClean="0">
                <a:sym typeface="Wingdings" panose="05000000000000000000" pitchFamily="2" charset="2"/>
              </a:rPr>
              <a:t>Unix/</a:t>
            </a:r>
            <a:r>
              <a:rPr lang="en-US" altLang="zh-TW" dirty="0" err="1" smtClean="0">
                <a:sym typeface="Wingdings" panose="05000000000000000000" pitchFamily="2" charset="2"/>
              </a:rPr>
              <a:t>linux</a:t>
            </a:r>
            <a:r>
              <a:rPr lang="en-US" altLang="zh-TW" dirty="0" smtClean="0">
                <a:sym typeface="Wingdings" panose="05000000000000000000" pitchFamily="2" charset="2"/>
              </a:rPr>
              <a:t>: </a:t>
            </a:r>
            <a:r>
              <a:rPr lang="en-US" altLang="zh-TW" dirty="0" err="1" smtClean="0">
                <a:sym typeface="Wingdings" panose="05000000000000000000" pitchFamily="2" charset="2"/>
              </a:rPr>
              <a:t>Valgrind</a:t>
            </a:r>
            <a:endParaRPr lang="en-US" altLang="zh-TW" dirty="0" smtClean="0"/>
          </a:p>
          <a:p>
            <a:pPr lvl="1"/>
            <a:endParaRPr lang="zh-TW" altLang="en-US" dirty="0"/>
          </a:p>
        </p:txBody>
      </p:sp>
      <p:sp>
        <p:nvSpPr>
          <p:cNvPr id="5" name="圓角矩形圖說文字 4"/>
          <p:cNvSpPr/>
          <p:nvPr/>
        </p:nvSpPr>
        <p:spPr>
          <a:xfrm>
            <a:off x="4592501" y="3356992"/>
            <a:ext cx="3057293" cy="408623"/>
          </a:xfrm>
          <a:prstGeom prst="wedgeRoundRectCallout">
            <a:avLst>
              <a:gd name="adj1" fmla="val 10567"/>
              <a:gd name="adj2" fmla="val -30984"/>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TW" dirty="0" smtClean="0">
                <a:solidFill>
                  <a:srgbClr val="FF0000"/>
                </a:solidFill>
              </a:rPr>
              <a:t>Google </a:t>
            </a:r>
            <a:r>
              <a:rPr lang="en-US" altLang="zh-TW" dirty="0" smtClean="0">
                <a:solidFill>
                  <a:srgbClr val="FF0000"/>
                </a:solidFill>
              </a:rPr>
              <a:t>“avoid memory leak”…</a:t>
            </a:r>
            <a:endParaRPr lang="zh-TW" altLang="en-US" dirty="0">
              <a:solidFill>
                <a:srgbClr val="FF0000"/>
              </a:solidFill>
            </a:endParaRPr>
          </a:p>
        </p:txBody>
      </p:sp>
    </p:spTree>
    <p:extLst>
      <p:ext uri="{BB962C8B-B14F-4D97-AF65-F5344CB8AC3E}">
        <p14:creationId xmlns:p14="http://schemas.microsoft.com/office/powerpoint/2010/main" val="3469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Online Tutorials for C++</a:t>
            </a:r>
            <a:endParaRPr lang="zh-TW" altLang="en-US" dirty="0"/>
          </a:p>
        </p:txBody>
      </p:sp>
      <p:sp>
        <p:nvSpPr>
          <p:cNvPr id="3" name="內容版面配置區 2"/>
          <p:cNvSpPr>
            <a:spLocks noGrp="1"/>
          </p:cNvSpPr>
          <p:nvPr>
            <p:ph sz="quarter" idx="1"/>
          </p:nvPr>
        </p:nvSpPr>
        <p:spPr/>
        <p:txBody>
          <a:bodyPr/>
          <a:lstStyle/>
          <a:p>
            <a:r>
              <a:rPr lang="en-US" altLang="zh-TW" dirty="0" smtClean="0"/>
              <a:t>There are quite a few good online tutorials on C++</a:t>
            </a:r>
          </a:p>
          <a:p>
            <a:pPr lvl="1"/>
            <a:r>
              <a:rPr lang="en-US" altLang="zh-TW" dirty="0" smtClean="0">
                <a:hlinkClick r:id="rId2"/>
              </a:rPr>
              <a:t>C++ tutorial at </a:t>
            </a:r>
            <a:r>
              <a:rPr lang="en-US" altLang="zh-TW" dirty="0" smtClean="0">
                <a:hlinkClick r:id="rId3"/>
              </a:rPr>
              <a:t>www.cplusplus.com</a:t>
            </a:r>
            <a:endParaRPr lang="en-US" altLang="zh-TW" dirty="0" smtClean="0"/>
          </a:p>
          <a:p>
            <a:pPr lvl="1"/>
            <a:r>
              <a:rPr lang="en-US" altLang="zh-TW" dirty="0">
                <a:hlinkClick r:id="rId4"/>
              </a:rPr>
              <a:t>C++ tutorial at </a:t>
            </a:r>
            <a:r>
              <a:rPr lang="en-US" altLang="zh-TW" dirty="0" smtClean="0">
                <a:hlinkClick r:id="rId5"/>
              </a:rPr>
              <a:t>www.cprogramming.com</a:t>
            </a:r>
            <a:endParaRPr lang="en-US" altLang="zh-TW" dirty="0" smtClean="0"/>
          </a:p>
          <a:p>
            <a:r>
              <a:rPr lang="en-US" altLang="zh-TW" dirty="0" smtClean="0"/>
              <a:t>Do you think you know C/C++ already?</a:t>
            </a:r>
          </a:p>
          <a:p>
            <a:pPr lvl="1"/>
            <a:r>
              <a:rPr lang="en-US" altLang="zh-TW" dirty="0" smtClean="0">
                <a:hlinkClick r:id="rId6"/>
              </a:rPr>
              <a:t>Deep C</a:t>
            </a:r>
            <a:endParaRPr lang="en-US" altLang="zh-TW" dirty="0" smtClean="0"/>
          </a:p>
          <a:p>
            <a:endParaRPr lang="en-US" altLang="zh-TW"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壁窗">
  <a:themeElements>
    <a:clrScheme name="壁窗">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壁窗">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6777</TotalTime>
  <Words>528</Words>
  <Application>Microsoft Office PowerPoint</Application>
  <PresentationFormat>如螢幕大小 (4:3)</PresentationFormat>
  <Paragraphs>77</Paragraphs>
  <Slides>7</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vt:i4>
      </vt:variant>
    </vt:vector>
  </HeadingPairs>
  <TitlesOfParts>
    <vt:vector size="13" baseType="lpstr">
      <vt:lpstr>新細明體</vt:lpstr>
      <vt:lpstr>標楷體</vt:lpstr>
      <vt:lpstr>Calibri</vt:lpstr>
      <vt:lpstr>Wingdings</vt:lpstr>
      <vt:lpstr>Wingdings 2</vt:lpstr>
      <vt:lpstr>壁窗</vt:lpstr>
      <vt:lpstr>From C to C++</vt:lpstr>
      <vt:lpstr>Enhancement of C++</vt:lpstr>
      <vt:lpstr>Our First Few C++ Programs</vt:lpstr>
      <vt:lpstr>Pointers and Arrays</vt:lpstr>
      <vt:lpstr>Memory Leak</vt:lpstr>
      <vt:lpstr>How to Tackle Memory Leak?</vt:lpstr>
      <vt:lpstr>Online Tutorials for 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使用 HTS 進行中文語音合成之研究</dc:title>
  <dc:creator>heycat</dc:creator>
  <cp:lastModifiedBy>Windows User</cp:lastModifiedBy>
  <cp:revision>467</cp:revision>
  <dcterms:created xsi:type="dcterms:W3CDTF">2008-11-09T17:03:56Z</dcterms:created>
  <dcterms:modified xsi:type="dcterms:W3CDTF">2018-02-26T01:03:46Z</dcterms:modified>
</cp:coreProperties>
</file>