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41" r:id="rId3"/>
    <p:sldId id="344" r:id="rId4"/>
    <p:sldId id="343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3" autoAdjust="0"/>
    <p:restoredTop sz="98546" autoAdjust="0"/>
  </p:normalViewPr>
  <p:slideViewPr>
    <p:cSldViewPr>
      <p:cViewPr varScale="1">
        <p:scale>
          <a:sx n="102" d="100"/>
          <a:sy n="102" d="100"/>
        </p:scale>
        <p:origin x="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80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30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>
            <a:normAutofit/>
          </a:bodyPr>
          <a:lstStyle>
            <a:lvl1pPr>
              <a:defRPr sz="3100" b="0" i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 sz="1900"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2018/3/13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615418" y="628652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small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mirlab.org/jang/courses/dsa/example/twoDim/list.asp" TargetMode="External"/><Relationship Id="rId5" Type="http://schemas.openxmlformats.org/officeDocument/2006/relationships/hyperlink" Target="https://gcc.gnu.org/onlinedocs/gcc/Optimize-Options.html" TargetMode="External"/><Relationship Id="rId6" Type="http://schemas.openxmlformats.org/officeDocument/2006/relationships/hyperlink" Target="https://stackoverflow.com/questions/12813494/why-do-we-need-to-specify-the-column-size-when-passing-a-2d-array-as-a-parame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rlab.org/jang/courses/dsa/example/00readme.asp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0298" y="1857364"/>
            <a:ext cx="6172200" cy="257176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100" b="1" cap="none" dirty="0" smtClean="0">
                <a:latin typeface="+mj-ea"/>
              </a:rPr>
              <a:t>Two-Dimensional Arrays</a:t>
            </a:r>
            <a:endParaRPr lang="zh-TW" altLang="en-US" sz="3100" b="1" cap="none" dirty="0">
              <a:latin typeface="+mj-ea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483768" y="4437112"/>
            <a:ext cx="617220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Jyh-Shing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 Roger Jang</a:t>
            </a:r>
            <a:r>
              <a:rPr lang="en-US" altLang="zh-TW" sz="2000" dirty="0">
                <a:solidFill>
                  <a:schemeClr val="tx2"/>
                </a:solidFill>
                <a:ea typeface="標楷體" pitchFamily="65" charset="-120"/>
              </a:rPr>
              <a:t> 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(</a:t>
            </a:r>
            <a:r>
              <a:rPr lang="zh-TW" altLang="en-US" sz="2000" dirty="0" smtClean="0">
                <a:solidFill>
                  <a:schemeClr val="tx2"/>
                </a:solidFill>
                <a:ea typeface="標楷體" pitchFamily="65" charset="-120"/>
              </a:rPr>
              <a:t>張智星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CSIE </a:t>
            </a: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Dept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, National Taiwan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zh-TW" altLang="en-US" sz="2000" dirty="0" smtClean="0">
              <a:solidFill>
                <a:schemeClr val="tx2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Dynamically Allocated Matrices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 to create and delete a dynamically allocated matrix of n by m:</a:t>
            </a:r>
          </a:p>
          <a:p>
            <a:pPr lvl="1"/>
            <a:r>
              <a:rPr lang="en-US" altLang="zh-TW" dirty="0" smtClean="0"/>
              <a:t>Create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Delete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Using STL vectors instead</a:t>
            </a:r>
          </a:p>
          <a:p>
            <a:pPr lvl="1"/>
            <a:r>
              <a:rPr lang="en-US" altLang="zh-TW" dirty="0" smtClean="0"/>
              <a:t>Declare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Delete: do nothing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71" y="2924944"/>
            <a:ext cx="6142857" cy="7428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01" y="4077072"/>
            <a:ext cx="6057143" cy="7904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5663566"/>
            <a:ext cx="4019048" cy="2857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03848" y="2348880"/>
            <a:ext cx="515436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7033638" y="3224688"/>
            <a:ext cx="1954079" cy="408623"/>
          </a:xfrm>
          <a:prstGeom prst="wedgeRoundRectCallout">
            <a:avLst>
              <a:gd name="adj1" fmla="val -64465"/>
              <a:gd name="adj2" fmla="val -186821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 2D matrix of 3x5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Ways to Compute</a:t>
            </a:r>
            <a:br>
              <a:rPr lang="en-US" altLang="zh-TW" dirty="0" smtClean="0"/>
            </a:br>
            <a:r>
              <a:rPr lang="en-US" altLang="zh-TW" dirty="0" smtClean="0"/>
              <a:t>Sum of Elements in a 2D Matrix</a:t>
            </a:r>
            <a:endParaRPr lang="zh-TW" alt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Row sum first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Column sum first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97" y="2204864"/>
            <a:ext cx="4371975" cy="18478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7" y="4893518"/>
            <a:ext cx="4410075" cy="1847850"/>
          </a:xfrm>
          <a:prstGeom prst="rect">
            <a:avLst/>
          </a:prstGeom>
        </p:spPr>
      </p:pic>
      <p:sp>
        <p:nvSpPr>
          <p:cNvPr id="15" name="圓角矩形圖說文字 14"/>
          <p:cNvSpPr/>
          <p:nvPr/>
        </p:nvSpPr>
        <p:spPr>
          <a:xfrm>
            <a:off x="5851256" y="908720"/>
            <a:ext cx="2825200" cy="408623"/>
          </a:xfrm>
          <a:prstGeom prst="wedgeRoundRectCallout">
            <a:avLst>
              <a:gd name="adj1" fmla="val 13078"/>
              <a:gd name="adj2" fmla="val -1277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Quiz</a:t>
            </a:r>
            <a:r>
              <a:rPr lang="en-US" altLang="zh-TW" dirty="0" smtClean="0">
                <a:solidFill>
                  <a:schemeClr val="tx1"/>
                </a:solidFill>
              </a:rPr>
              <a:t>: Which is faster? Why?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6228184" y="1772816"/>
            <a:ext cx="1356889" cy="408623"/>
          </a:xfrm>
          <a:prstGeom prst="wedgeRoundRectCallout">
            <a:avLst>
              <a:gd name="adj1" fmla="val 13078"/>
              <a:gd name="adj2" fmla="val -1277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hlinkClick r:id="rId4"/>
              </a:rPr>
              <a:t>Link to code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5207455" y="2348880"/>
            <a:ext cx="3469001" cy="715089"/>
          </a:xfrm>
          <a:prstGeom prst="wedgeRoundRectCallout">
            <a:avLst>
              <a:gd name="adj1" fmla="val 13078"/>
              <a:gd name="adj2" fmla="val -1277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hlinkClick r:id="rId5"/>
              </a:rPr>
              <a:t>Add compiler optimization option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-O0, -O2, -O3, -</a:t>
            </a:r>
            <a:r>
              <a:rPr lang="en-US" altLang="zh-TW" dirty="0" err="1" smtClean="0">
                <a:solidFill>
                  <a:schemeClr val="tx1"/>
                </a:solidFill>
              </a:rPr>
              <a:t>Ofast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4330522" y="3645024"/>
            <a:ext cx="4345934" cy="408623"/>
          </a:xfrm>
          <a:prstGeom prst="wedgeRoundRectCallout">
            <a:avLst>
              <a:gd name="adj1" fmla="val 13078"/>
              <a:gd name="adj2" fmla="val -1277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hlinkClick r:id="rId6"/>
              </a:rPr>
              <a:t>Why do we need to specify the column size?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8927" y="1375671"/>
            <a:ext cx="640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sum. Numbers are stored in contiguous space, thus it’s faster.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4240" y="4772337"/>
            <a:ext cx="3064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要將 </a:t>
            </a:r>
            <a:r>
              <a:rPr lang="en-US" altLang="zh-TW" dirty="0" smtClean="0"/>
              <a:t>col </a:t>
            </a:r>
            <a:r>
              <a:rPr lang="zh-TW" altLang="en-US" dirty="0" smtClean="0"/>
              <a:t>傳進去</a:t>
            </a:r>
            <a:endParaRPr lang="en-US" altLang="zh-TW" dirty="0" smtClean="0"/>
          </a:p>
          <a:p>
            <a:r>
              <a:rPr lang="en-US" dirty="0" smtClean="0"/>
              <a:t>C++ </a:t>
            </a:r>
            <a:r>
              <a:rPr lang="zh-TW" altLang="en-US" dirty="0" smtClean="0"/>
              <a:t>才知道要跳多少個</a:t>
            </a:r>
            <a:endParaRPr lang="en-US" altLang="zh-TW" dirty="0" smtClean="0"/>
          </a:p>
          <a:p>
            <a:r>
              <a:rPr lang="zh-TW" altLang="en-US" dirty="0" smtClean="0"/>
              <a:t>記憶體（因為 例如 </a:t>
            </a:r>
            <a:r>
              <a:rPr lang="en-US" altLang="zh-TW" dirty="0" smtClean="0"/>
              <a:t>3x5</a:t>
            </a:r>
          </a:p>
          <a:p>
            <a:r>
              <a:rPr lang="zh-TW" altLang="en-US" dirty="0" smtClean="0"/>
              <a:t>的 </a:t>
            </a:r>
            <a:r>
              <a:rPr lang="en-US" altLang="zh-TW" dirty="0" smtClean="0"/>
              <a:t>2D Matrix </a:t>
            </a:r>
            <a:r>
              <a:rPr lang="zh-TW" altLang="en-US" dirty="0" smtClean="0"/>
              <a:t>是連續的記憶體</a:t>
            </a:r>
            <a:endParaRPr lang="en-US" altLang="zh-TW" dirty="0" smtClean="0"/>
          </a:p>
          <a:p>
            <a:r>
              <a:rPr lang="zh-TW" altLang="en-US" dirty="0" smtClean="0"/>
              <a:t>告知 </a:t>
            </a:r>
            <a:r>
              <a:rPr lang="en-US" altLang="zh-TW" dirty="0" smtClean="0"/>
              <a:t>col</a:t>
            </a:r>
            <a:r>
              <a:rPr lang="zh-TW" altLang="en-US" dirty="0" smtClean="0"/>
              <a:t> 後，例如 </a:t>
            </a:r>
            <a:r>
              <a:rPr lang="en-US" altLang="zh-TW" dirty="0" smtClean="0"/>
              <a:t>array[2][3]</a:t>
            </a:r>
          </a:p>
          <a:p>
            <a:r>
              <a:rPr lang="en-US" dirty="0" smtClean="0"/>
              <a:t>C++ </a:t>
            </a:r>
            <a:r>
              <a:rPr lang="zh-TW" altLang="en-US" dirty="0" smtClean="0"/>
              <a:t>就知道是 </a:t>
            </a:r>
            <a:r>
              <a:rPr lang="en-US" altLang="zh-TW" smtClean="0"/>
              <a:t>2 * col + 3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Game of Tic-Tac-Toe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Examples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ticTacToe00.cpp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Observation</a:t>
            </a:r>
          </a:p>
          <a:p>
            <a:pPr lvl="1"/>
            <a:r>
              <a:rPr lang="en-US" altLang="zh-TW" dirty="0" smtClean="0"/>
              <a:t>It quite easy to implement it as an interactive game.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708920"/>
            <a:ext cx="4666667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4507</TotalTime>
  <Words>173</Words>
  <Application>Microsoft Macintosh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Calibri</vt:lpstr>
      <vt:lpstr>Wingdings</vt:lpstr>
      <vt:lpstr>Wingdings 2</vt:lpstr>
      <vt:lpstr>壁窗</vt:lpstr>
      <vt:lpstr>Two-Dimensional Arrays</vt:lpstr>
      <vt:lpstr>Dynamically Allocated Matrices</vt:lpstr>
      <vt:lpstr>Two Ways to Compute Sum of Elements in a 2D Matrix</vt:lpstr>
      <vt:lpstr>Example: Game of Tic-Tac-Toe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鄭晏奇</cp:lastModifiedBy>
  <cp:revision>490</cp:revision>
  <dcterms:created xsi:type="dcterms:W3CDTF">2008-11-09T17:03:56Z</dcterms:created>
  <dcterms:modified xsi:type="dcterms:W3CDTF">2018-03-13T07:52:31Z</dcterms:modified>
</cp:coreProperties>
</file>