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 Medium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B37519-47A6-4D35-A751-6CBF1232BD34}">
  <a:tblStyle styleId="{73B37519-47A6-4D35-A751-6CBF1232BD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21" Type="http://schemas.openxmlformats.org/officeDocument/2006/relationships/font" Target="fonts/HelveticaNeueLight-boldItalic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Medium-bold.fntdata"/><Relationship Id="rId14" Type="http://schemas.openxmlformats.org/officeDocument/2006/relationships/font" Target="fonts/MontserratMedium-regular.fntdata"/><Relationship Id="rId17" Type="http://schemas.openxmlformats.org/officeDocument/2006/relationships/font" Target="fonts/MontserratMedium-boldItalic.fntdata"/><Relationship Id="rId16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ca4b93ef_0_7:notes"/>
          <p:cNvSpPr txBox="1"/>
          <p:nvPr>
            <p:ph idx="1" type="body"/>
          </p:nvPr>
        </p:nvSpPr>
        <p:spPr>
          <a:xfrm>
            <a:off x="940304" y="4000962"/>
            <a:ext cx="51717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d1ca4b93ef_0_7:notes"/>
          <p:cNvSpPr/>
          <p:nvPr>
            <p:ph idx="2" type="sldImg"/>
          </p:nvPr>
        </p:nvSpPr>
        <p:spPr>
          <a:xfrm>
            <a:off x="391793" y="631731"/>
            <a:ext cx="6268800" cy="315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ca4b93ef_0_24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d1ca4b93ef_0_24:notes"/>
          <p:cNvSpPr/>
          <p:nvPr>
            <p:ph idx="2" type="sldImg"/>
          </p:nvPr>
        </p:nvSpPr>
        <p:spPr>
          <a:xfrm>
            <a:off x="27753" y="685838"/>
            <a:ext cx="6804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ca4b93ef_0_126:notes"/>
          <p:cNvSpPr/>
          <p:nvPr>
            <p:ph idx="2" type="sldImg"/>
          </p:nvPr>
        </p:nvSpPr>
        <p:spPr>
          <a:xfrm>
            <a:off x="27753" y="685838"/>
            <a:ext cx="6804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ca4b93ef_0_126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&amp; Untertitel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484637" y="4905375"/>
            <a:ext cx="170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eile_Unten_Lila">
  <p:cSld name="1_Zeile_Unten_Li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TIA Logo Magenta-Orange RGB.png"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0975" y="285749"/>
            <a:ext cx="1055081" cy="76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4"/>
          <p:cNvPicPr preferRelativeResize="0"/>
          <p:nvPr/>
        </p:nvPicPr>
        <p:blipFill rotWithShape="1">
          <a:blip r:embed="rId3">
            <a:alphaModFix/>
          </a:blip>
          <a:srcRect b="0" l="43212" r="43212" t="0"/>
          <a:stretch/>
        </p:blipFill>
        <p:spPr>
          <a:xfrm rot="5400000">
            <a:off x="3467981" y="1124967"/>
            <a:ext cx="2206927" cy="914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993" y="1279800"/>
            <a:ext cx="346710" cy="34671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85750" y="715172"/>
            <a:ext cx="5780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844F"/>
              </a:buClr>
              <a:buSzPts val="8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6225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1462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462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1462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1462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1462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1462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53724" y="1248978"/>
            <a:ext cx="69474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6225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1462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462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1462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1462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1462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1462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853678" y="3145036"/>
            <a:ext cx="6947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6225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1462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462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1462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1462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1462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1462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4" type="body"/>
          </p:nvPr>
        </p:nvSpPr>
        <p:spPr>
          <a:xfrm>
            <a:off x="285750" y="296753"/>
            <a:ext cx="37719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6225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1462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462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1462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1462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1462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1462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75"/>
              <a:buFont typeface="Arial"/>
              <a:buChar char="•"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_blanko">
  <p:cSld name="Logo_blank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TIA Logo Magenta-Orange RGB.png"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0975" y="285749"/>
            <a:ext cx="1055081" cy="76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" id="66" name="Google Shape;66;p16"/>
          <p:cNvPicPr preferRelativeResize="0"/>
          <p:nvPr/>
        </p:nvPicPr>
        <p:blipFill rotWithShape="1">
          <a:blip r:embed="rId3">
            <a:alphaModFix/>
          </a:blip>
          <a:srcRect b="24812" l="0" r="47619" t="0"/>
          <a:stretch/>
        </p:blipFill>
        <p:spPr>
          <a:xfrm>
            <a:off x="6164211" y="350690"/>
            <a:ext cx="3001589" cy="483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IA Logo Magenta-Orange RGB.png" id="67" name="Google Shape;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0975" y="285749"/>
            <a:ext cx="1055081" cy="76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300" y="4204750"/>
            <a:ext cx="1149400" cy="2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/>
        </p:nvSpPr>
        <p:spPr>
          <a:xfrm>
            <a:off x="714799" y="1239856"/>
            <a:ext cx="2949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2E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FIWARE</a:t>
            </a:r>
            <a:r>
              <a:rPr lang="en-GB" sz="2400">
                <a:solidFill>
                  <a:srgbClr val="5DC0C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4Africa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714800" y="1901825"/>
            <a:ext cx="5015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2E6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 Cases Template</a:t>
            </a:r>
            <a:endParaRPr sz="2300">
              <a:solidFill>
                <a:srgbClr val="002E6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6">
            <a:alphaModFix/>
          </a:blip>
          <a:srcRect b="0" l="0" r="45151" t="0"/>
          <a:stretch/>
        </p:blipFill>
        <p:spPr>
          <a:xfrm>
            <a:off x="469375" y="3570650"/>
            <a:ext cx="3243899" cy="13803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714800" y="2412900"/>
            <a:ext cx="501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2E6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Dakar Technical Training </a:t>
            </a:r>
            <a:endParaRPr>
              <a:solidFill>
                <a:srgbClr val="002E6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2E6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6-10 May 2024</a:t>
            </a:r>
            <a:endParaRPr>
              <a:solidFill>
                <a:srgbClr val="002E6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575" y="4162225"/>
            <a:ext cx="1149400" cy="2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85750" y="588072"/>
            <a:ext cx="5780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6E0F4B"/>
                </a:solidFill>
              </a:rPr>
              <a:t>How it works</a:t>
            </a:r>
            <a:endParaRPr b="1" sz="2000">
              <a:solidFill>
                <a:srgbClr val="6E0F4B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52975" y="1267475"/>
            <a:ext cx="78741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1.</a:t>
            </a:r>
            <a:r>
              <a:rPr b="1" lang="en-GB" sz="1600">
                <a:solidFill>
                  <a:schemeClr val="dk1"/>
                </a:solidFill>
              </a:rPr>
              <a:t>Title:</a:t>
            </a:r>
            <a:r>
              <a:rPr lang="en-GB" sz="1600">
                <a:solidFill>
                  <a:schemeClr val="dk1"/>
                </a:solidFill>
              </a:rPr>
              <a:t> Give your idea a catchy title that attracts attention.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2.</a:t>
            </a:r>
            <a:r>
              <a:rPr b="1" lang="en-GB" sz="1600">
                <a:solidFill>
                  <a:schemeClr val="dk1"/>
                </a:solidFill>
              </a:rPr>
              <a:t>Elevator pitch:</a:t>
            </a:r>
            <a:r>
              <a:rPr lang="en-GB" sz="1600">
                <a:solidFill>
                  <a:schemeClr val="dk1"/>
                </a:solidFill>
              </a:rPr>
              <a:t> Add an elevator pitch that contains the essence of your idea.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3.</a:t>
            </a:r>
            <a:r>
              <a:rPr b="1" lang="en-GB" sz="1600">
                <a:solidFill>
                  <a:schemeClr val="dk1"/>
                </a:solidFill>
              </a:rPr>
              <a:t>Target group: </a:t>
            </a:r>
            <a:r>
              <a:rPr lang="en-GB" sz="1600">
                <a:solidFill>
                  <a:schemeClr val="dk1"/>
                </a:solidFill>
              </a:rPr>
              <a:t>Add the group of users that your idea is addressing.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4.</a:t>
            </a:r>
            <a:r>
              <a:rPr b="1" lang="en-GB" sz="1600">
                <a:solidFill>
                  <a:schemeClr val="dk1"/>
                </a:solidFill>
              </a:rPr>
              <a:t>Problem: </a:t>
            </a:r>
            <a:r>
              <a:rPr lang="en-GB" sz="1600">
                <a:solidFill>
                  <a:schemeClr val="dk1"/>
                </a:solidFill>
              </a:rPr>
              <a:t>Each idea should solve a specific user problem. Write down which pain points your idea solves.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5.</a:t>
            </a:r>
            <a:r>
              <a:rPr b="1" lang="en-GB" sz="1600">
                <a:solidFill>
                  <a:schemeClr val="dk1"/>
                </a:solidFill>
              </a:rPr>
              <a:t>Solution: </a:t>
            </a:r>
            <a:r>
              <a:rPr lang="en-GB" sz="1600">
                <a:solidFill>
                  <a:schemeClr val="dk1"/>
                </a:solidFill>
              </a:rPr>
              <a:t>Add more detail to your idea by describing what it is, how it works and where and when it can be used by your target group.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6.</a:t>
            </a:r>
            <a:r>
              <a:rPr b="1" lang="en-GB" sz="1600">
                <a:solidFill>
                  <a:schemeClr val="dk1"/>
                </a:solidFill>
              </a:rPr>
              <a:t>Benefits: </a:t>
            </a:r>
            <a:r>
              <a:rPr lang="en-GB" sz="1600">
                <a:solidFill>
                  <a:schemeClr val="dk1"/>
                </a:solidFill>
              </a:rPr>
              <a:t>Finish your Idea by noting down how you, your company or your clients will benefit from your solution.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85749" y="296753"/>
            <a:ext cx="6304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7D41"/>
                </a:solidFill>
              </a:rPr>
              <a:t>FIWARE4Africa Use Case Template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650" y="4522825"/>
            <a:ext cx="1149400" cy="2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85749" y="296753"/>
            <a:ext cx="6304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7D41"/>
                </a:solidFill>
              </a:rPr>
              <a:t>FIWARE4Africa Use Case Template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85750" y="530075"/>
            <a:ext cx="17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Use Case Title: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285750" y="1113375"/>
            <a:ext cx="7089300" cy="816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497525" y="1113496"/>
            <a:ext cx="1292700" cy="8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5325" y="1122500"/>
            <a:ext cx="576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</a:rPr>
              <a:t>Elevator pitch: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7497525" y="1113375"/>
            <a:ext cx="120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</a:rPr>
              <a:t>Target Group</a:t>
            </a:r>
            <a:r>
              <a:rPr b="1" lang="en-GB" sz="900">
                <a:solidFill>
                  <a:schemeClr val="dk2"/>
                </a:solidFill>
              </a:rPr>
              <a:t>: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44519" y="1338047"/>
            <a:ext cx="6995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dk2"/>
                </a:solidFill>
              </a:rPr>
              <a:t>Describe your idea in one concise sentence by including the user's problem and how it is solved by your solution.</a:t>
            </a:r>
            <a:endParaRPr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497525" y="1377880"/>
            <a:ext cx="129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19750" y="19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{73B37519-47A6-4D35-A751-6CBF1232BD34}</a:tableStyleId>
              </a:tblPr>
              <a:tblGrid>
                <a:gridCol w="1623625"/>
                <a:gridCol w="4990400"/>
                <a:gridCol w="1890475"/>
              </a:tblGrid>
              <a:tr h="28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434343"/>
                          </a:solidFill>
                        </a:rPr>
                        <a:t>Problem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434343"/>
                          </a:solidFill>
                        </a:rPr>
                        <a:t>Solution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434343"/>
                          </a:solidFill>
                        </a:rPr>
                        <a:t>Benefits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Which major user pains are being adressed?</a:t>
                      </a:r>
                      <a:endParaRPr i="1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….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…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…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…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…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rgbClr val="434343"/>
                          </a:solidFill>
                        </a:rPr>
                        <a:t>What</a:t>
                      </a: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 i(What is happening)?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/>
                        <a:t>How will you benefit</a:t>
                      </a:r>
                      <a:endParaRPr b="1" i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/>
                        <a:t>from your solution?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rgbClr val="434343"/>
                          </a:solidFill>
                        </a:rPr>
                        <a:t>How</a:t>
                      </a: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 (What is being used (tools, technologies, ...)?</a:t>
                      </a:r>
                      <a:endParaRPr sz="1000"/>
                    </a:p>
                  </a:txBody>
                  <a:tcPr marT="91425" marB="91425" marR="91425" marL="91425"/>
                </a:tc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/>
                        <a:t>Where and when? </a:t>
                      </a:r>
                      <a:r>
                        <a:rPr i="1" lang="en-GB" sz="1000"/>
                        <a:t>What is the context (e.g. channels, touchpoints, etc.) ?</a:t>
                      </a:r>
                      <a:endParaRPr i="1" sz="1000"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Importance: (0-5)</a:t>
                      </a:r>
                      <a:endParaRPr i="1"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Effort</a:t>
                      </a: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: (0-5)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Impact</a:t>
                      </a:r>
                      <a:r>
                        <a:rPr i="1" lang="en-GB" sz="1000">
                          <a:solidFill>
                            <a:srgbClr val="434343"/>
                          </a:solidFill>
                        </a:rPr>
                        <a:t>: (0-5)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-1687275" y="3252100"/>
            <a:ext cx="179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15325" y="4490425"/>
            <a:ext cx="1857900" cy="524700"/>
          </a:xfrm>
          <a:prstGeom prst="wedgeRectCallout">
            <a:avLst>
              <a:gd fmla="val -29576" name="adj1"/>
              <a:gd fmla="val -7075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2"/>
                </a:solidFill>
              </a:rPr>
              <a:t>The level of importance depicts how crucial the respective problem is to users. Base this assessment on your user research findings.</a:t>
            </a:r>
            <a:endParaRPr sz="700"/>
          </a:p>
        </p:txBody>
      </p:sp>
      <p:sp>
        <p:nvSpPr>
          <p:cNvPr id="97" name="Google Shape;97;p18"/>
          <p:cNvSpPr/>
          <p:nvPr/>
        </p:nvSpPr>
        <p:spPr>
          <a:xfrm>
            <a:off x="2336423" y="4490425"/>
            <a:ext cx="1630500" cy="524700"/>
          </a:xfrm>
          <a:prstGeom prst="wedgeRectCallout">
            <a:avLst>
              <a:gd fmla="val -39347" name="adj1"/>
              <a:gd fmla="val -686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The level of effort refers to the effort you or your client has to apply in order to implement the idea.</a:t>
            </a:r>
            <a:endParaRPr sz="700"/>
          </a:p>
        </p:txBody>
      </p:sp>
      <p:sp>
        <p:nvSpPr>
          <p:cNvPr id="98" name="Google Shape;98;p18"/>
          <p:cNvSpPr/>
          <p:nvPr/>
        </p:nvSpPr>
        <p:spPr>
          <a:xfrm>
            <a:off x="4997925" y="4490425"/>
            <a:ext cx="2728200" cy="524700"/>
          </a:xfrm>
          <a:prstGeom prst="wedgeRectCallout">
            <a:avLst>
              <a:gd fmla="val 29269" name="adj1"/>
              <a:gd fmla="val -828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The level of impact represents your estimation of the positive impact your solution will have for you, your company or your clients.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