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8" r:id="rId3"/>
    <p:sldId id="259" r:id="rId4"/>
    <p:sldId id="260" r:id="rId5"/>
    <p:sldId id="261" r:id="rId6"/>
    <p:sldId id="265" r:id="rId7"/>
    <p:sldId id="267" r:id="rId8"/>
    <p:sldId id="269" r:id="rId9"/>
    <p:sldId id="270" r:id="rId10"/>
    <p:sldId id="271" r:id="rId11"/>
    <p:sldId id="272" r:id="rId12"/>
    <p:sldId id="275" r:id="rId13"/>
    <p:sldId id="276" r:id="rId14"/>
    <p:sldId id="279" r:id="rId15"/>
    <p:sldId id="281" r:id="rId16"/>
    <p:sldId id="282" r:id="rId17"/>
    <p:sldId id="287" r:id="rId18"/>
    <p:sldId id="288" r:id="rId19"/>
    <p:sldId id="290" r:id="rId20"/>
    <p:sldId id="291" r:id="rId21"/>
    <p:sldId id="292" r:id="rId22"/>
    <p:sldId id="295" r:id="rId23"/>
    <p:sldId id="296" r:id="rId24"/>
    <p:sldId id="298" r:id="rId25"/>
    <p:sldId id="299" r:id="rId26"/>
    <p:sldId id="300" r:id="rId27"/>
    <p:sldId id="301" r:id="rId28"/>
    <p:sldId id="304" r:id="rId29"/>
    <p:sldId id="308" r:id="rId30"/>
    <p:sldId id="307" r:id="rId31"/>
    <p:sldId id="310" r:id="rId32"/>
    <p:sldId id="311" r:id="rId33"/>
    <p:sldId id="312" r:id="rId34"/>
    <p:sldId id="314" r:id="rId35"/>
    <p:sldId id="316" r:id="rId36"/>
    <p:sldId id="319" r:id="rId37"/>
    <p:sldId id="321" r:id="rId38"/>
    <p:sldId id="323" r:id="rId39"/>
    <p:sldId id="325" r:id="rId40"/>
    <p:sldId id="326" r:id="rId41"/>
    <p:sldId id="328" r:id="rId42"/>
    <p:sldId id="330" r:id="rId43"/>
    <p:sldId id="331" r:id="rId44"/>
    <p:sldId id="332" r:id="rId45"/>
    <p:sldId id="335" r:id="rId46"/>
    <p:sldId id="338" r:id="rId47"/>
    <p:sldId id="340" r:id="rId48"/>
    <p:sldId id="341" r:id="rId49"/>
    <p:sldId id="342" r:id="rId50"/>
    <p:sldId id="34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B76D85C-28CB-460A-B478-ED4DDAA82AB2}">
          <p14:sldIdLst>
            <p14:sldId id="256"/>
            <p14:sldId id="258"/>
            <p14:sldId id="259"/>
            <p14:sldId id="260"/>
            <p14:sldId id="261"/>
            <p14:sldId id="265"/>
            <p14:sldId id="267"/>
            <p14:sldId id="269"/>
            <p14:sldId id="270"/>
            <p14:sldId id="271"/>
            <p14:sldId id="272"/>
            <p14:sldId id="275"/>
            <p14:sldId id="276"/>
            <p14:sldId id="279"/>
            <p14:sldId id="281"/>
            <p14:sldId id="282"/>
            <p14:sldId id="287"/>
            <p14:sldId id="288"/>
            <p14:sldId id="290"/>
            <p14:sldId id="291"/>
            <p14:sldId id="292"/>
            <p14:sldId id="295"/>
            <p14:sldId id="296"/>
            <p14:sldId id="298"/>
            <p14:sldId id="299"/>
            <p14:sldId id="300"/>
            <p14:sldId id="301"/>
            <p14:sldId id="304"/>
            <p14:sldId id="308"/>
            <p14:sldId id="307"/>
            <p14:sldId id="310"/>
            <p14:sldId id="311"/>
            <p14:sldId id="312"/>
            <p14:sldId id="314"/>
            <p14:sldId id="316"/>
            <p14:sldId id="319"/>
            <p14:sldId id="321"/>
            <p14:sldId id="323"/>
            <p14:sldId id="325"/>
            <p14:sldId id="326"/>
            <p14:sldId id="328"/>
            <p14:sldId id="330"/>
            <p14:sldId id="331"/>
            <p14:sldId id="332"/>
            <p14:sldId id="335"/>
            <p14:sldId id="338"/>
            <p14:sldId id="340"/>
            <p14:sldId id="341"/>
            <p14:sldId id="342"/>
            <p14:sldId id="34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阳" initials="王" lastIdx="1" clrIdx="0">
    <p:extLst>
      <p:ext uri="{19B8F6BF-5375-455C-9EA6-DF929625EA0E}">
        <p15:presenceInfo xmlns:p15="http://schemas.microsoft.com/office/powerpoint/2012/main" userId="3a08304bc54652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5847" autoAdjust="0"/>
  </p:normalViewPr>
  <p:slideViewPr>
    <p:cSldViewPr snapToGrid="0" showGuides="1">
      <p:cViewPr varScale="1">
        <p:scale>
          <a:sx n="87" d="100"/>
          <a:sy n="87" d="100"/>
        </p:scale>
        <p:origin x="3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arleschz/NEU-helping-platfor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_Toc37577656"/><Relationship Id="rId2" Type="http://schemas.openxmlformats.org/officeDocument/2006/relationships/hyperlink" Target="#_Toc37577642"/><Relationship Id="rId1" Type="http://schemas.openxmlformats.org/officeDocument/2006/relationships/slideLayout" Target="../slideLayouts/slideLayout17.xml"/><Relationship Id="rId4" Type="http://schemas.openxmlformats.org/officeDocument/2006/relationships/hyperlink" Target="#_Toc37577671"/></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BFCF7-7066-4CA8-8FCB-3166AB4164CB}"/>
              </a:ext>
            </a:extLst>
          </p:cNvPr>
          <p:cNvSpPr>
            <a:spLocks noGrp="1"/>
          </p:cNvSpPr>
          <p:nvPr>
            <p:ph type="ctrTitle"/>
          </p:nvPr>
        </p:nvSpPr>
        <p:spPr>
          <a:xfrm>
            <a:off x="1876424" y="1122363"/>
            <a:ext cx="8791575" cy="873414"/>
          </a:xfrm>
        </p:spPr>
        <p:txBody>
          <a:bodyPr>
            <a:noAutofit/>
          </a:bodyPr>
          <a:lstStyle/>
          <a:p>
            <a:r>
              <a:rPr lang="en-US" altLang="zh-CN" sz="3200" b="1" dirty="0"/>
              <a:t>           </a:t>
            </a:r>
            <a:r>
              <a:rPr lang="zh-CN" altLang="zh-CN" sz="3200" b="1" dirty="0">
                <a:latin typeface="微软雅黑 Light" panose="020B0502040204020203" pitchFamily="34" charset="-122"/>
                <a:ea typeface="微软雅黑 Light" panose="020B0502040204020203" pitchFamily="34" charset="-122"/>
              </a:rPr>
              <a:t>东大帮帮项目系统实现及测试文档</a:t>
            </a:r>
            <a:br>
              <a:rPr lang="zh-CN" altLang="zh-CN" sz="3200" dirty="0"/>
            </a:br>
            <a:endParaRPr lang="zh-CN" altLang="en-US" sz="3200" dirty="0"/>
          </a:p>
        </p:txBody>
      </p:sp>
      <p:sp>
        <p:nvSpPr>
          <p:cNvPr id="3" name="副标题 2">
            <a:extLst>
              <a:ext uri="{FF2B5EF4-FFF2-40B4-BE49-F238E27FC236}">
                <a16:creationId xmlns:a16="http://schemas.microsoft.com/office/drawing/2014/main" id="{AF4022BF-A4BF-4BA5-A12E-FF4794470C0C}"/>
              </a:ext>
            </a:extLst>
          </p:cNvPr>
          <p:cNvSpPr>
            <a:spLocks noGrp="1"/>
          </p:cNvSpPr>
          <p:nvPr>
            <p:ph type="subTitle" idx="1"/>
          </p:nvPr>
        </p:nvSpPr>
        <p:spPr>
          <a:xfrm>
            <a:off x="2078647" y="1878746"/>
            <a:ext cx="8791575" cy="1655762"/>
          </a:xfrm>
        </p:spPr>
        <p:txBody>
          <a:bodyPr/>
          <a:lstStyle/>
          <a:p>
            <a:r>
              <a:rPr lang="zh-CN" altLang="zh-CN" b="1" dirty="0">
                <a:latin typeface="微软雅黑 Light" panose="020B0502040204020203" pitchFamily="34" charset="-122"/>
                <a:ea typeface="微软雅黑 Light" panose="020B0502040204020203" pitchFamily="34" charset="-122"/>
              </a:rPr>
              <a:t>项目</a:t>
            </a:r>
            <a:r>
              <a:rPr lang="en-US" altLang="zh-CN" b="1" dirty="0">
                <a:latin typeface="微软雅黑 Light" panose="020B0502040204020203" pitchFamily="34" charset="-122"/>
                <a:ea typeface="微软雅黑 Light" panose="020B0502040204020203" pitchFamily="34" charset="-122"/>
              </a:rPr>
              <a:t>Git</a:t>
            </a:r>
            <a:r>
              <a:rPr lang="zh-CN" altLang="zh-CN" b="1" dirty="0">
                <a:latin typeface="微软雅黑 Light" panose="020B0502040204020203" pitchFamily="34" charset="-122"/>
                <a:ea typeface="微软雅黑 Light" panose="020B0502040204020203" pitchFamily="34" charset="-122"/>
              </a:rPr>
              <a:t>访问地址：</a:t>
            </a:r>
            <a:endParaRPr lang="zh-CN" altLang="zh-CN" dirty="0">
              <a:latin typeface="微软雅黑 Light" panose="020B0502040204020203" pitchFamily="34" charset="-122"/>
              <a:ea typeface="微软雅黑 Light" panose="020B0502040204020203" pitchFamily="34" charset="-122"/>
            </a:endParaRPr>
          </a:p>
          <a:p>
            <a:r>
              <a:rPr lang="en-US" altLang="zh-CN" b="1" u="sng" cap="none">
                <a:latin typeface="微软雅黑 Light" panose="020B0502040204020203" pitchFamily="34" charset="-122"/>
                <a:ea typeface="微软雅黑 Light" panose="020B0502040204020203" pitchFamily="34" charset="-122"/>
                <a:hlinkClick r:id="rId2"/>
              </a:rPr>
              <a:t>https://github.com/charleschz/neu-helping-platform</a:t>
            </a:r>
            <a:endParaRPr lang="zh-CN" altLang="zh-CN" cap="none">
              <a:latin typeface="微软雅黑 Light" panose="020B0502040204020203" pitchFamily="34" charset="-122"/>
              <a:ea typeface="微软雅黑 Light" panose="020B0502040204020203" pitchFamily="34" charset="-122"/>
            </a:endParaRPr>
          </a:p>
          <a:p>
            <a:endParaRPr lang="zh-CN" altLang="en-US" dirty="0"/>
          </a:p>
        </p:txBody>
      </p:sp>
      <p:sp>
        <p:nvSpPr>
          <p:cNvPr id="4" name="内容占位符 2">
            <a:extLst>
              <a:ext uri="{FF2B5EF4-FFF2-40B4-BE49-F238E27FC236}">
                <a16:creationId xmlns:a16="http://schemas.microsoft.com/office/drawing/2014/main" id="{405E0133-FAAB-42E1-A0A5-9BABB45797EB}"/>
              </a:ext>
            </a:extLst>
          </p:cNvPr>
          <p:cNvSpPr txBox="1">
            <a:spLocks/>
          </p:cNvSpPr>
          <p:nvPr/>
        </p:nvSpPr>
        <p:spPr>
          <a:xfrm>
            <a:off x="2385773" y="3042137"/>
            <a:ext cx="8582507" cy="341727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zh-CN" altLang="zh-CN" b="1">
                <a:latin typeface="微软雅黑 Light" panose="020B0502040204020203" pitchFamily="34" charset="-122"/>
                <a:ea typeface="微软雅黑 Light" panose="020B0502040204020203" pitchFamily="34" charset="-122"/>
              </a:rPr>
              <a:t>总组长：  计</a:t>
            </a:r>
            <a:r>
              <a:rPr lang="en-US" altLang="zh-CN" b="1">
                <a:latin typeface="微软雅黑 Light" panose="020B0502040204020203" pitchFamily="34" charset="-122"/>
                <a:ea typeface="微软雅黑 Light" panose="020B0502040204020203" pitchFamily="34" charset="-122"/>
              </a:rPr>
              <a:t>1704 </a:t>
            </a:r>
            <a:r>
              <a:rPr lang="zh-CN" altLang="zh-CN" b="1">
                <a:latin typeface="微软雅黑 Light" panose="020B0502040204020203" pitchFamily="34" charset="-122"/>
                <a:ea typeface="微软雅黑 Light" panose="020B0502040204020203" pitchFamily="34" charset="-122"/>
              </a:rPr>
              <a:t>陈含章 </a:t>
            </a:r>
            <a:r>
              <a:rPr lang="en-US" altLang="zh-CN" b="1">
                <a:latin typeface="微软雅黑 Light" panose="020B0502040204020203" pitchFamily="34" charset="-122"/>
                <a:ea typeface="微软雅黑 Light" panose="020B0502040204020203" pitchFamily="34" charset="-122"/>
              </a:rPr>
              <a:t>20174459</a:t>
            </a:r>
            <a:endParaRPr lang="zh-CN" altLang="zh-CN">
              <a:latin typeface="微软雅黑 Light" panose="020B0502040204020203" pitchFamily="34" charset="-122"/>
              <a:ea typeface="微软雅黑 Light" panose="020B0502040204020203" pitchFamily="34" charset="-122"/>
            </a:endParaRPr>
          </a:p>
          <a:p>
            <a:r>
              <a:rPr lang="zh-CN" altLang="zh-CN" b="1">
                <a:latin typeface="微软雅黑 Light" panose="020B0502040204020203" pitchFamily="34" charset="-122"/>
                <a:ea typeface="微软雅黑 Light" panose="020B0502040204020203" pitchFamily="34" charset="-122"/>
              </a:rPr>
              <a:t>实现组长：计</a:t>
            </a:r>
            <a:r>
              <a:rPr lang="en-US" altLang="zh-CN" b="1">
                <a:latin typeface="微软雅黑 Light" panose="020B0502040204020203" pitchFamily="34" charset="-122"/>
                <a:ea typeface="微软雅黑 Light" panose="020B0502040204020203" pitchFamily="34" charset="-122"/>
              </a:rPr>
              <a:t>1704 </a:t>
            </a:r>
            <a:r>
              <a:rPr lang="zh-CN" altLang="zh-CN" b="1">
                <a:latin typeface="微软雅黑 Light" panose="020B0502040204020203" pitchFamily="34" charset="-122"/>
                <a:ea typeface="微软雅黑 Light" panose="020B0502040204020203" pitchFamily="34" charset="-122"/>
              </a:rPr>
              <a:t>陈含章 </a:t>
            </a:r>
            <a:r>
              <a:rPr lang="en-US" altLang="zh-CN" b="1">
                <a:latin typeface="微软雅黑 Light" panose="020B0502040204020203" pitchFamily="34" charset="-122"/>
                <a:ea typeface="微软雅黑 Light" panose="020B0502040204020203" pitchFamily="34" charset="-122"/>
              </a:rPr>
              <a:t>20174459</a:t>
            </a:r>
            <a:endParaRPr lang="zh-CN" altLang="zh-CN">
              <a:latin typeface="微软雅黑 Light" panose="020B0502040204020203" pitchFamily="34" charset="-122"/>
              <a:ea typeface="微软雅黑 Light" panose="020B0502040204020203" pitchFamily="34" charset="-122"/>
            </a:endParaRPr>
          </a:p>
          <a:p>
            <a:r>
              <a:rPr lang="zh-CN" altLang="zh-CN" b="1">
                <a:latin typeface="微软雅黑 Light" panose="020B0502040204020203" pitchFamily="34" charset="-122"/>
                <a:ea typeface="微软雅黑 Light" panose="020B0502040204020203" pitchFamily="34" charset="-122"/>
              </a:rPr>
              <a:t>测试组长：计</a:t>
            </a:r>
            <a:r>
              <a:rPr lang="en-US" altLang="zh-CN" b="1">
                <a:latin typeface="微软雅黑 Light" panose="020B0502040204020203" pitchFamily="34" charset="-122"/>
                <a:ea typeface="微软雅黑 Light" panose="020B0502040204020203" pitchFamily="34" charset="-122"/>
              </a:rPr>
              <a:t>1704 </a:t>
            </a:r>
            <a:r>
              <a:rPr lang="zh-CN" altLang="zh-CN" b="1">
                <a:latin typeface="微软雅黑 Light" panose="020B0502040204020203" pitchFamily="34" charset="-122"/>
                <a:ea typeface="微软雅黑 Light" panose="020B0502040204020203" pitchFamily="34" charset="-122"/>
              </a:rPr>
              <a:t>向玲锐 </a:t>
            </a:r>
            <a:r>
              <a:rPr lang="en-US" altLang="zh-CN" b="1">
                <a:latin typeface="微软雅黑 Light" panose="020B0502040204020203" pitchFamily="34" charset="-122"/>
                <a:ea typeface="微软雅黑 Light" panose="020B0502040204020203" pitchFamily="34" charset="-122"/>
              </a:rPr>
              <a:t>20174455</a:t>
            </a:r>
            <a:endParaRPr lang="zh-CN" altLang="zh-CN">
              <a:latin typeface="微软雅黑 Light" panose="020B0502040204020203" pitchFamily="34" charset="-122"/>
              <a:ea typeface="微软雅黑 Light" panose="020B0502040204020203" pitchFamily="34" charset="-122"/>
            </a:endParaRPr>
          </a:p>
          <a:p>
            <a:r>
              <a:rPr lang="zh-CN" altLang="zh-CN" b="1">
                <a:latin typeface="微软雅黑 Light" panose="020B0502040204020203" pitchFamily="34" charset="-122"/>
                <a:ea typeface="微软雅黑 Light" panose="020B0502040204020203" pitchFamily="34" charset="-122"/>
              </a:rPr>
              <a:t>组员： 计</a:t>
            </a:r>
            <a:r>
              <a:rPr lang="en-US" altLang="zh-CN" b="1">
                <a:latin typeface="微软雅黑 Light" panose="020B0502040204020203" pitchFamily="34" charset="-122"/>
                <a:ea typeface="微软雅黑 Light" panose="020B0502040204020203" pitchFamily="34" charset="-122"/>
              </a:rPr>
              <a:t>1704 </a:t>
            </a:r>
            <a:r>
              <a:rPr lang="zh-CN" altLang="zh-CN" b="1">
                <a:latin typeface="微软雅黑 Light" panose="020B0502040204020203" pitchFamily="34" charset="-122"/>
                <a:ea typeface="微软雅黑 Light" panose="020B0502040204020203" pitchFamily="34" charset="-122"/>
              </a:rPr>
              <a:t>刘浩然</a:t>
            </a:r>
            <a:r>
              <a:rPr lang="en-US" altLang="zh-CN" b="1">
                <a:latin typeface="微软雅黑 Light" panose="020B0502040204020203" pitchFamily="34" charset="-122"/>
                <a:ea typeface="微软雅黑 Light" panose="020B0502040204020203" pitchFamily="34" charset="-122"/>
              </a:rPr>
              <a:t> 20174477</a:t>
            </a:r>
            <a:endParaRPr lang="zh-CN" altLang="zh-CN">
              <a:latin typeface="微软雅黑 Light" panose="020B0502040204020203" pitchFamily="34" charset="-122"/>
              <a:ea typeface="微软雅黑 Light" panose="020B0502040204020203" pitchFamily="34" charset="-122"/>
            </a:endParaRPr>
          </a:p>
          <a:p>
            <a:r>
              <a:rPr lang="en-US" altLang="zh-CN" b="1">
                <a:latin typeface="微软雅黑 Light" panose="020B0502040204020203" pitchFamily="34" charset="-122"/>
                <a:ea typeface="微软雅黑 Light" panose="020B0502040204020203" pitchFamily="34" charset="-122"/>
              </a:rPr>
              <a:t>           </a:t>
            </a:r>
            <a:r>
              <a:rPr lang="zh-CN" altLang="zh-CN" b="1">
                <a:latin typeface="微软雅黑 Light" panose="020B0502040204020203" pitchFamily="34" charset="-122"/>
                <a:ea typeface="微软雅黑 Light" panose="020B0502040204020203" pitchFamily="34" charset="-122"/>
              </a:rPr>
              <a:t>计</a:t>
            </a:r>
            <a:r>
              <a:rPr lang="en-US" altLang="zh-CN" b="1">
                <a:latin typeface="微软雅黑 Light" panose="020B0502040204020203" pitchFamily="34" charset="-122"/>
                <a:ea typeface="微软雅黑 Light" panose="020B0502040204020203" pitchFamily="34" charset="-122"/>
              </a:rPr>
              <a:t>1704 </a:t>
            </a:r>
            <a:r>
              <a:rPr lang="zh-CN" altLang="zh-CN" b="1">
                <a:latin typeface="微软雅黑 Light" panose="020B0502040204020203" pitchFamily="34" charset="-122"/>
                <a:ea typeface="微软雅黑 Light" panose="020B0502040204020203" pitchFamily="34" charset="-122"/>
              </a:rPr>
              <a:t>王雪</a:t>
            </a:r>
            <a:r>
              <a:rPr lang="en-US" altLang="zh-CN" b="1">
                <a:latin typeface="微软雅黑 Light" panose="020B0502040204020203" pitchFamily="34" charset="-122"/>
                <a:ea typeface="微软雅黑 Light" panose="020B0502040204020203" pitchFamily="34" charset="-122"/>
              </a:rPr>
              <a:t>   20174548</a:t>
            </a:r>
            <a:endParaRPr lang="zh-CN" altLang="zh-CN">
              <a:latin typeface="微软雅黑 Light" panose="020B0502040204020203" pitchFamily="34" charset="-122"/>
              <a:ea typeface="微软雅黑 Light" panose="020B0502040204020203" pitchFamily="34" charset="-122"/>
            </a:endParaRPr>
          </a:p>
          <a:p>
            <a:r>
              <a:rPr lang="en-US" altLang="zh-CN" b="1">
                <a:latin typeface="微软雅黑 Light" panose="020B0502040204020203" pitchFamily="34" charset="-122"/>
                <a:ea typeface="微软雅黑 Light" panose="020B0502040204020203" pitchFamily="34" charset="-122"/>
              </a:rPr>
              <a:t>           </a:t>
            </a:r>
            <a:r>
              <a:rPr lang="zh-CN" altLang="zh-CN" b="1">
                <a:latin typeface="微软雅黑 Light" panose="020B0502040204020203" pitchFamily="34" charset="-122"/>
                <a:ea typeface="微软雅黑 Light" panose="020B0502040204020203" pitchFamily="34" charset="-122"/>
              </a:rPr>
              <a:t>计</a:t>
            </a:r>
            <a:r>
              <a:rPr lang="en-US" altLang="zh-CN" b="1">
                <a:latin typeface="微软雅黑 Light" panose="020B0502040204020203" pitchFamily="34" charset="-122"/>
                <a:ea typeface="微软雅黑 Light" panose="020B0502040204020203" pitchFamily="34" charset="-122"/>
              </a:rPr>
              <a:t>1704 </a:t>
            </a:r>
            <a:r>
              <a:rPr lang="zh-CN" altLang="zh-CN" b="1">
                <a:latin typeface="微软雅黑 Light" panose="020B0502040204020203" pitchFamily="34" charset="-122"/>
                <a:ea typeface="微软雅黑 Light" panose="020B0502040204020203" pitchFamily="34" charset="-122"/>
              </a:rPr>
              <a:t>朱家欣</a:t>
            </a:r>
            <a:r>
              <a:rPr lang="en-US" altLang="zh-CN" b="1">
                <a:latin typeface="微软雅黑 Light" panose="020B0502040204020203" pitchFamily="34" charset="-122"/>
                <a:ea typeface="微软雅黑 Light" panose="020B0502040204020203" pitchFamily="34" charset="-122"/>
              </a:rPr>
              <a:t> 20174458</a:t>
            </a:r>
            <a:endParaRPr lang="zh-CN" altLang="zh-CN">
              <a:latin typeface="微软雅黑 Light" panose="020B0502040204020203" pitchFamily="34" charset="-122"/>
              <a:ea typeface="微软雅黑 Light" panose="020B0502040204020203" pitchFamily="34" charset="-122"/>
            </a:endParaRPr>
          </a:p>
          <a:p>
            <a:r>
              <a:rPr lang="en-US" altLang="zh-CN" b="1">
                <a:latin typeface="微软雅黑 Light" panose="020B0502040204020203" pitchFamily="34" charset="-122"/>
                <a:ea typeface="微软雅黑 Light" panose="020B0502040204020203" pitchFamily="34" charset="-122"/>
              </a:rPr>
              <a:t>           </a:t>
            </a:r>
            <a:r>
              <a:rPr lang="zh-CN" altLang="zh-CN" b="1">
                <a:latin typeface="微软雅黑 Light" panose="020B0502040204020203" pitchFamily="34" charset="-122"/>
                <a:ea typeface="微软雅黑 Light" panose="020B0502040204020203" pitchFamily="34" charset="-122"/>
              </a:rPr>
              <a:t>计</a:t>
            </a:r>
            <a:r>
              <a:rPr lang="en-US" altLang="zh-CN" b="1">
                <a:latin typeface="微软雅黑 Light" panose="020B0502040204020203" pitchFamily="34" charset="-122"/>
                <a:ea typeface="微软雅黑 Light" panose="020B0502040204020203" pitchFamily="34" charset="-122"/>
              </a:rPr>
              <a:t>1704 </a:t>
            </a:r>
            <a:r>
              <a:rPr lang="zh-CN" altLang="zh-CN" b="1">
                <a:latin typeface="微软雅黑 Light" panose="020B0502040204020203" pitchFamily="34" charset="-122"/>
                <a:ea typeface="微软雅黑 Light" panose="020B0502040204020203" pitchFamily="34" charset="-122"/>
              </a:rPr>
              <a:t>纪典男</a:t>
            </a:r>
            <a:r>
              <a:rPr lang="en-US" altLang="zh-CN" b="1">
                <a:latin typeface="微软雅黑 Light" panose="020B0502040204020203" pitchFamily="34" charset="-122"/>
                <a:ea typeface="微软雅黑 Light" panose="020B0502040204020203" pitchFamily="34" charset="-122"/>
              </a:rPr>
              <a:t> 20174608</a:t>
            </a:r>
            <a:endParaRPr lang="zh-CN" altLang="zh-CN">
              <a:latin typeface="微软雅黑 Light" panose="020B0502040204020203" pitchFamily="34" charset="-122"/>
              <a:ea typeface="微软雅黑 Light" panose="020B0502040204020203" pitchFamily="34" charset="-122"/>
            </a:endParaRPr>
          </a:p>
          <a:p>
            <a:r>
              <a:rPr lang="en-US" altLang="zh-CN" b="1">
                <a:latin typeface="微软雅黑 Light" panose="020B0502040204020203" pitchFamily="34" charset="-122"/>
                <a:ea typeface="微软雅黑 Light" panose="020B0502040204020203" pitchFamily="34" charset="-122"/>
              </a:rPr>
              <a:t>           </a:t>
            </a:r>
            <a:r>
              <a:rPr lang="zh-CN" altLang="zh-CN" b="1">
                <a:latin typeface="微软雅黑 Light" panose="020B0502040204020203" pitchFamily="34" charset="-122"/>
                <a:ea typeface="微软雅黑 Light" panose="020B0502040204020203" pitchFamily="34" charset="-122"/>
              </a:rPr>
              <a:t>计</a:t>
            </a:r>
            <a:r>
              <a:rPr lang="en-US" altLang="zh-CN" b="1">
                <a:latin typeface="微软雅黑 Light" panose="020B0502040204020203" pitchFamily="34" charset="-122"/>
                <a:ea typeface="微软雅黑 Light" panose="020B0502040204020203" pitchFamily="34" charset="-122"/>
              </a:rPr>
              <a:t>1704 </a:t>
            </a:r>
            <a:r>
              <a:rPr lang="zh-CN" altLang="zh-CN" b="1">
                <a:latin typeface="微软雅黑 Light" panose="020B0502040204020203" pitchFamily="34" charset="-122"/>
                <a:ea typeface="微软雅黑 Light" panose="020B0502040204020203" pitchFamily="34" charset="-122"/>
              </a:rPr>
              <a:t>王阳</a:t>
            </a:r>
            <a:r>
              <a:rPr lang="en-US" altLang="zh-CN" b="1">
                <a:latin typeface="微软雅黑 Light" panose="020B0502040204020203" pitchFamily="34" charset="-122"/>
                <a:ea typeface="微软雅黑 Light" panose="020B0502040204020203" pitchFamily="34" charset="-122"/>
              </a:rPr>
              <a:t>   20174638</a:t>
            </a:r>
            <a:endParaRPr lang="zh-CN" altLang="zh-CN">
              <a:latin typeface="微软雅黑 Light" panose="020B0502040204020203" pitchFamily="34" charset="-122"/>
              <a:ea typeface="微软雅黑 Light" panose="020B0502040204020203" pitchFamily="34" charset="-122"/>
            </a:endParaRPr>
          </a:p>
          <a:p>
            <a:endParaRPr lang="zh-CN" altLang="zh-CN"/>
          </a:p>
          <a:p>
            <a:endParaRPr lang="zh-CN" altLang="en-US" dirty="0"/>
          </a:p>
        </p:txBody>
      </p:sp>
    </p:spTree>
    <p:extLst>
      <p:ext uri="{BB962C8B-B14F-4D97-AF65-F5344CB8AC3E}">
        <p14:creationId xmlns:p14="http://schemas.microsoft.com/office/powerpoint/2010/main" val="2179784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28AEF-1147-40F1-9E59-A1D4C64C7AD0}"/>
              </a:ext>
            </a:extLst>
          </p:cNvPr>
          <p:cNvSpPr>
            <a:spLocks noGrp="1"/>
          </p:cNvSpPr>
          <p:nvPr>
            <p:ph type="title"/>
          </p:nvPr>
        </p:nvSpPr>
        <p:spPr>
          <a:xfrm>
            <a:off x="1372000" y="356124"/>
            <a:ext cx="9905998" cy="1478570"/>
          </a:xfrm>
        </p:spPr>
        <p:txBody>
          <a:bodyPr/>
          <a:lstStyle/>
          <a:p>
            <a:r>
              <a:rPr lang="en-US" altLang="zh-CN" sz="2800" b="1" dirty="0">
                <a:latin typeface="微软雅黑 Light" panose="020B0502040204020203" pitchFamily="34" charset="-122"/>
                <a:ea typeface="微软雅黑 Light" panose="020B0502040204020203" pitchFamily="34" charset="-122"/>
              </a:rPr>
              <a:t>1.3.4 </a:t>
            </a:r>
            <a:r>
              <a:rPr lang="zh-CN" altLang="zh-CN" sz="2800" b="1" dirty="0">
                <a:latin typeface="微软雅黑 Light" panose="020B0502040204020203" pitchFamily="34" charset="-122"/>
                <a:ea typeface="微软雅黑 Light" panose="020B0502040204020203" pitchFamily="34" charset="-122"/>
              </a:rPr>
              <a:t>首页模块程序流程</a:t>
            </a:r>
            <a:br>
              <a:rPr lang="zh-CN" altLang="zh-CN" b="1" dirty="0"/>
            </a:br>
            <a:endParaRPr lang="zh-CN" altLang="en-US" dirty="0"/>
          </a:p>
        </p:txBody>
      </p:sp>
      <p:pic>
        <p:nvPicPr>
          <p:cNvPr id="9218" name="图片 5">
            <a:extLst>
              <a:ext uri="{FF2B5EF4-FFF2-40B4-BE49-F238E27FC236}">
                <a16:creationId xmlns:a16="http://schemas.microsoft.com/office/drawing/2014/main" id="{71959349-F7FA-440E-BC5E-556BF26DD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886" y="1390639"/>
            <a:ext cx="7095753" cy="492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22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E4F57-A0D5-4D46-9B12-5CD48C793CA7}"/>
              </a:ext>
            </a:extLst>
          </p:cNvPr>
          <p:cNvSpPr>
            <a:spLocks noGrp="1"/>
          </p:cNvSpPr>
          <p:nvPr>
            <p:ph type="title"/>
          </p:nvPr>
        </p:nvSpPr>
        <p:spPr>
          <a:xfrm>
            <a:off x="1141413" y="618518"/>
            <a:ext cx="9905998" cy="852473"/>
          </a:xfrm>
        </p:spPr>
        <p:txBody>
          <a:bodyPr>
            <a:normAutofit fontScale="90000"/>
          </a:bodyPr>
          <a:lstStyle/>
          <a:p>
            <a:r>
              <a:rPr lang="en-US" altLang="zh-CN" sz="3100" b="1" dirty="0">
                <a:latin typeface="微软雅黑 Light" panose="020B0502040204020203" pitchFamily="34" charset="-122"/>
                <a:ea typeface="微软雅黑 Light" panose="020B0502040204020203" pitchFamily="34" charset="-122"/>
              </a:rPr>
              <a:t>1.3.5 </a:t>
            </a:r>
            <a:r>
              <a:rPr lang="zh-CN" altLang="zh-CN" sz="3100" b="1" dirty="0">
                <a:latin typeface="微软雅黑 Light" panose="020B0502040204020203" pitchFamily="34" charset="-122"/>
                <a:ea typeface="微软雅黑 Light" panose="020B0502040204020203" pitchFamily="34" charset="-122"/>
              </a:rPr>
              <a:t>首页模块实现界面</a:t>
            </a:r>
            <a:br>
              <a:rPr lang="zh-CN" altLang="zh-CN" b="1" dirty="0"/>
            </a:br>
            <a:endParaRPr lang="zh-CN" altLang="en-US" dirty="0"/>
          </a:p>
        </p:txBody>
      </p:sp>
      <p:pic>
        <p:nvPicPr>
          <p:cNvPr id="10242" name="图片 2">
            <a:extLst>
              <a:ext uri="{FF2B5EF4-FFF2-40B4-BE49-F238E27FC236}">
                <a16:creationId xmlns:a16="http://schemas.microsoft.com/office/drawing/2014/main" id="{3708AD04-A973-482E-9A19-C1604FDCA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59" y="1248507"/>
            <a:ext cx="2333018" cy="366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9">
            <a:extLst>
              <a:ext uri="{FF2B5EF4-FFF2-40B4-BE49-F238E27FC236}">
                <a16:creationId xmlns:a16="http://schemas.microsoft.com/office/drawing/2014/main" id="{2805B459-05E7-41EE-8D25-061F5306A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421" y="1248507"/>
            <a:ext cx="2440025" cy="366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0">
            <a:extLst>
              <a:ext uri="{FF2B5EF4-FFF2-40B4-BE49-F238E27FC236}">
                <a16:creationId xmlns:a16="http://schemas.microsoft.com/office/drawing/2014/main" id="{DBBC7004-39B9-478E-936B-2F0300A83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3519" y="1248507"/>
            <a:ext cx="2661091" cy="366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1">
            <a:extLst>
              <a:ext uri="{FF2B5EF4-FFF2-40B4-BE49-F238E27FC236}">
                <a16:creationId xmlns:a16="http://schemas.microsoft.com/office/drawing/2014/main" id="{1AFA2262-4EDB-475B-A4DA-BCBCF62752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0711" y="1248507"/>
            <a:ext cx="2636654" cy="366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41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2E98E-E938-4DFE-A1D8-A2EE352CD8B2}"/>
              </a:ext>
            </a:extLst>
          </p:cNvPr>
          <p:cNvSpPr>
            <a:spLocks noGrp="1"/>
          </p:cNvSpPr>
          <p:nvPr>
            <p:ph type="title"/>
          </p:nvPr>
        </p:nvSpPr>
        <p:spPr>
          <a:xfrm>
            <a:off x="1143001" y="1005253"/>
            <a:ext cx="9905998" cy="1478570"/>
          </a:xfrm>
        </p:spPr>
        <p:txBody>
          <a:bodyPr/>
          <a:lstStyle/>
          <a:p>
            <a:r>
              <a:rPr lang="en-US" altLang="zh-CN" sz="2800" b="1" dirty="0">
                <a:latin typeface="微软雅黑 Light" panose="020B0502040204020203" pitchFamily="34" charset="-122"/>
                <a:ea typeface="微软雅黑 Light" panose="020B0502040204020203" pitchFamily="34" charset="-122"/>
              </a:rPr>
              <a:t>1.4.1 </a:t>
            </a:r>
            <a:r>
              <a:rPr lang="zh-CN" altLang="zh-CN" sz="2800" b="1" dirty="0">
                <a:latin typeface="微软雅黑 Light" panose="020B0502040204020203" pitchFamily="34" charset="-122"/>
                <a:ea typeface="微软雅黑 Light" panose="020B0502040204020203" pitchFamily="34" charset="-122"/>
              </a:rPr>
              <a:t>购物车模块实现简介</a:t>
            </a:r>
            <a:br>
              <a:rPr lang="zh-CN" altLang="zh-CN" b="1" dirty="0"/>
            </a:br>
            <a:endParaRPr lang="zh-CN" altLang="en-US" dirty="0"/>
          </a:p>
        </p:txBody>
      </p:sp>
      <p:sp>
        <p:nvSpPr>
          <p:cNvPr id="3" name="内容占位符 2">
            <a:extLst>
              <a:ext uri="{FF2B5EF4-FFF2-40B4-BE49-F238E27FC236}">
                <a16:creationId xmlns:a16="http://schemas.microsoft.com/office/drawing/2014/main" id="{CBA2D430-02F4-4B58-BA4B-D436D4ED466E}"/>
              </a:ext>
            </a:extLst>
          </p:cNvPr>
          <p:cNvSpPr>
            <a:spLocks noGrp="1"/>
          </p:cNvSpPr>
          <p:nvPr>
            <p:ph idx="1"/>
          </p:nvPr>
        </p:nvSpPr>
        <p:spPr>
          <a:xfrm>
            <a:off x="991942" y="2311033"/>
            <a:ext cx="9905999" cy="3541714"/>
          </a:xfrm>
        </p:spPr>
        <p:txBody>
          <a:bodyPr/>
          <a:lstStyle/>
          <a:p>
            <a:r>
              <a:rPr lang="zh-CN" altLang="zh-CN" dirty="0"/>
              <a:t> </a:t>
            </a:r>
            <a:r>
              <a:rPr lang="zh-CN" altLang="zh-CN" dirty="0">
                <a:latin typeface="微软雅黑 Light" panose="020B0502040204020203" pitchFamily="34" charset="-122"/>
                <a:ea typeface="微软雅黑 Light" panose="020B0502040204020203" pitchFamily="34" charset="-122"/>
              </a:rPr>
              <a:t>任何用户都有购物车功能，并且无权查看其他用户的购物车。本项目中购物车共有书本购物车和物品购物车两种购物车，用户可以对自己的购物车进行添加商品，删除商品，选择商品并结算等操作；购物车商品的排序按照时间降序进行排列。在进行结算操作时，该页面将会跳转到支付界面。该模块用到的数据库表包括：</a:t>
            </a:r>
            <a:r>
              <a:rPr lang="en-US" altLang="zh-CN" dirty="0" err="1">
                <a:latin typeface="微软雅黑 Light" panose="020B0502040204020203" pitchFamily="34" charset="-122"/>
                <a:ea typeface="微软雅黑 Light" panose="020B0502040204020203" pitchFamily="34" charset="-122"/>
              </a:rPr>
              <a:t>Myshopping_mart</a:t>
            </a:r>
            <a:r>
              <a:rPr lang="en-US" altLang="zh-CN" dirty="0">
                <a:latin typeface="微软雅黑 Light" panose="020B0502040204020203" pitchFamily="34" charset="-122"/>
                <a:ea typeface="微软雅黑 Light" panose="020B0502040204020203" pitchFamily="34" charset="-122"/>
              </a:rPr>
              <a:t> , </a:t>
            </a:r>
            <a:r>
              <a:rPr lang="en-US" altLang="zh-CN" dirty="0" err="1">
                <a:latin typeface="微软雅黑 Light" panose="020B0502040204020203" pitchFamily="34" charset="-122"/>
                <a:ea typeface="微软雅黑 Light" panose="020B0502040204020203" pitchFamily="34" charset="-122"/>
              </a:rPr>
              <a:t>goods_discription</a:t>
            </a: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以及 </a:t>
            </a:r>
            <a:r>
              <a:rPr lang="en-US" altLang="zh-CN" dirty="0" err="1">
                <a:latin typeface="微软雅黑 Light" panose="020B0502040204020203" pitchFamily="34" charset="-122"/>
                <a:ea typeface="微软雅黑 Light" panose="020B0502040204020203" pitchFamily="34" charset="-122"/>
              </a:rPr>
              <a:t>goods_pics</a:t>
            </a:r>
            <a:r>
              <a:rPr lang="zh-CN" altLang="zh-CN" dirty="0">
                <a:latin typeface="微软雅黑 Light" panose="020B0502040204020203" pitchFamily="34" charset="-122"/>
                <a:ea typeface="微软雅黑 Light" panose="020B0502040204020203" pitchFamily="34" charset="-122"/>
              </a:rPr>
              <a:t>。</a:t>
            </a:r>
          </a:p>
          <a:p>
            <a:endParaRPr lang="zh-CN" altLang="en-US" dirty="0"/>
          </a:p>
        </p:txBody>
      </p:sp>
    </p:spTree>
    <p:extLst>
      <p:ext uri="{BB962C8B-B14F-4D97-AF65-F5344CB8AC3E}">
        <p14:creationId xmlns:p14="http://schemas.microsoft.com/office/powerpoint/2010/main" val="296950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68139-9938-4E21-9E94-773DEC051CAF}"/>
              </a:ext>
            </a:extLst>
          </p:cNvPr>
          <p:cNvSpPr>
            <a:spLocks noGrp="1"/>
          </p:cNvSpPr>
          <p:nvPr>
            <p:ph type="title"/>
          </p:nvPr>
        </p:nvSpPr>
        <p:spPr/>
        <p:txBody>
          <a:bodyPr>
            <a:normAutofit/>
          </a:bodyPr>
          <a:lstStyle/>
          <a:p>
            <a:r>
              <a:rPr lang="en-US" altLang="zh-CN" sz="2800" b="1" dirty="0">
                <a:latin typeface="微软雅黑 Light" panose="020B0502040204020203" pitchFamily="34" charset="-122"/>
                <a:ea typeface="微软雅黑 Light" panose="020B0502040204020203" pitchFamily="34" charset="-122"/>
              </a:rPr>
              <a:t>1.4.2 </a:t>
            </a:r>
            <a:r>
              <a:rPr lang="zh-CN" altLang="zh-CN" sz="2800" b="1" dirty="0">
                <a:latin typeface="微软雅黑 Light" panose="020B0502040204020203" pitchFamily="34" charset="-122"/>
                <a:ea typeface="微软雅黑 Light" panose="020B0502040204020203" pitchFamily="34" charset="-122"/>
              </a:rPr>
              <a:t>购物车模块相关类实现</a:t>
            </a:r>
            <a:br>
              <a:rPr lang="zh-CN" altLang="zh-CN" sz="2800" b="1" dirty="0">
                <a:latin typeface="微软雅黑 Light" panose="020B0502040204020203" pitchFamily="34" charset="-122"/>
                <a:ea typeface="微软雅黑 Light" panose="020B0502040204020203" pitchFamily="34" charset="-122"/>
              </a:rPr>
            </a:br>
            <a:endParaRPr lang="zh-CN" altLang="en-US" sz="2800" dirty="0">
              <a:latin typeface="微软雅黑 Light" panose="020B0502040204020203" pitchFamily="34" charset="-122"/>
              <a:ea typeface="微软雅黑 Light" panose="020B0502040204020203" pitchFamily="34" charset="-122"/>
            </a:endParaRPr>
          </a:p>
        </p:txBody>
      </p:sp>
      <p:sp>
        <p:nvSpPr>
          <p:cNvPr id="9" name="标题 1">
            <a:extLst>
              <a:ext uri="{FF2B5EF4-FFF2-40B4-BE49-F238E27FC236}">
                <a16:creationId xmlns:a16="http://schemas.microsoft.com/office/drawing/2014/main" id="{0F4BD2F8-F0B1-4735-9C6F-72755BBADCCD}"/>
              </a:ext>
            </a:extLst>
          </p:cNvPr>
          <p:cNvSpPr txBox="1">
            <a:spLocks/>
          </p:cNvSpPr>
          <p:nvPr/>
        </p:nvSpPr>
        <p:spPr>
          <a:xfrm>
            <a:off x="1141413" y="135780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1.4.3 </a:t>
            </a:r>
            <a:r>
              <a:rPr lang="zh-CN" altLang="zh-CN" sz="2800" b="1">
                <a:latin typeface="微软雅黑 Light" panose="020B0502040204020203" pitchFamily="34" charset="-122"/>
                <a:ea typeface="微软雅黑 Light" panose="020B0502040204020203" pitchFamily="34" charset="-122"/>
              </a:rPr>
              <a:t>购物车模块文件及跳转关系</a:t>
            </a:r>
            <a:br>
              <a:rPr lang="zh-CN" altLang="zh-CN" b="1"/>
            </a:br>
            <a:endParaRPr lang="zh-CN" altLang="en-US" dirty="0"/>
          </a:p>
        </p:txBody>
      </p:sp>
      <p:graphicFrame>
        <p:nvGraphicFramePr>
          <p:cNvPr id="10" name="表格 9">
            <a:extLst>
              <a:ext uri="{FF2B5EF4-FFF2-40B4-BE49-F238E27FC236}">
                <a16:creationId xmlns:a16="http://schemas.microsoft.com/office/drawing/2014/main" id="{20645DF2-EB21-4AB3-831F-DBECF8980DB3}"/>
              </a:ext>
            </a:extLst>
          </p:cNvPr>
          <p:cNvGraphicFramePr>
            <a:graphicFrameLocks noGrp="1"/>
          </p:cNvGraphicFramePr>
          <p:nvPr>
            <p:extLst>
              <p:ext uri="{D42A27DB-BD31-4B8C-83A1-F6EECF244321}">
                <p14:modId xmlns:p14="http://schemas.microsoft.com/office/powerpoint/2010/main" val="4223490931"/>
              </p:ext>
            </p:extLst>
          </p:nvPr>
        </p:nvGraphicFramePr>
        <p:xfrm>
          <a:off x="1404475" y="2594411"/>
          <a:ext cx="6754786" cy="2690760"/>
        </p:xfrm>
        <a:graphic>
          <a:graphicData uri="http://schemas.openxmlformats.org/drawingml/2006/table">
            <a:tbl>
              <a:tblPr firstRow="1" firstCol="1" lastRow="1" lastCol="1" bandRow="1" bandCol="1">
                <a:tableStyleId>{5C22544A-7EE6-4342-B048-85BDC9FD1C3A}</a:tableStyleId>
              </a:tblPr>
              <a:tblGrid>
                <a:gridCol w="2035133">
                  <a:extLst>
                    <a:ext uri="{9D8B030D-6E8A-4147-A177-3AD203B41FA5}">
                      <a16:colId xmlns:a16="http://schemas.microsoft.com/office/drawing/2014/main" val="3779087655"/>
                    </a:ext>
                  </a:extLst>
                </a:gridCol>
                <a:gridCol w="2300292">
                  <a:extLst>
                    <a:ext uri="{9D8B030D-6E8A-4147-A177-3AD203B41FA5}">
                      <a16:colId xmlns:a16="http://schemas.microsoft.com/office/drawing/2014/main" val="822844781"/>
                    </a:ext>
                  </a:extLst>
                </a:gridCol>
                <a:gridCol w="2419361">
                  <a:extLst>
                    <a:ext uri="{9D8B030D-6E8A-4147-A177-3AD203B41FA5}">
                      <a16:colId xmlns:a16="http://schemas.microsoft.com/office/drawing/2014/main" val="3238682937"/>
                    </a:ext>
                  </a:extLst>
                </a:gridCol>
              </a:tblGrid>
              <a:tr h="220821">
                <a:tc>
                  <a:txBody>
                    <a:bodyPr/>
                    <a:lstStyle/>
                    <a:p>
                      <a:pPr algn="ctr">
                        <a:spcAft>
                          <a:spcPts val="0"/>
                        </a:spcAft>
                      </a:pPr>
                      <a:r>
                        <a:rPr lang="zh-CN" sz="1100" kern="0">
                          <a:effectLst/>
                          <a:latin typeface="微软雅黑 Light" panose="020B0502040204020203" pitchFamily="34" charset="-122"/>
                          <a:ea typeface="微软雅黑 Light" panose="020B0502040204020203" pitchFamily="34" charset="-122"/>
                        </a:rPr>
                        <a:t>文件名</a:t>
                      </a:r>
                      <a:endParaRPr lang="zh-CN" sz="110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spcAft>
                          <a:spcPts val="0"/>
                        </a:spcAft>
                      </a:pPr>
                      <a:r>
                        <a:rPr lang="zh-CN" sz="1100" kern="0">
                          <a:effectLst/>
                          <a:latin typeface="微软雅黑 Light" panose="020B0502040204020203" pitchFamily="34" charset="-122"/>
                          <a:ea typeface="微软雅黑 Light" panose="020B0502040204020203" pitchFamily="34" charset="-122"/>
                        </a:rPr>
                        <a:t>文件路径</a:t>
                      </a:r>
                      <a:endParaRPr lang="zh-CN" sz="110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100" kern="0">
                          <a:effectLst/>
                          <a:latin typeface="微软雅黑 Light" panose="020B0502040204020203" pitchFamily="34" charset="-122"/>
                          <a:ea typeface="微软雅黑 Light" panose="020B0502040204020203" pitchFamily="34" charset="-122"/>
                        </a:rPr>
                        <a:t>文件说明</a:t>
                      </a:r>
                      <a:endParaRPr lang="zh-CN" sz="1100" kern="100">
                        <a:effectLst/>
                        <a:latin typeface="微软雅黑 Light" panose="020B0502040204020203" pitchFamily="34" charset="-122"/>
                        <a:ea typeface="微软雅黑 Light" panose="020B0502040204020203" pitchFamily="34" charset="-122"/>
                      </a:endParaRPr>
                    </a:p>
                  </a:txBody>
                  <a:tcPr marL="68580" marR="68580" marT="0" marB="0" anchor="ctr"/>
                </a:tc>
                <a:extLst>
                  <a:ext uri="{0D108BD9-81ED-4DB2-BD59-A6C34878D82A}">
                    <a16:rowId xmlns:a16="http://schemas.microsoft.com/office/drawing/2014/main" val="781752600"/>
                  </a:ext>
                </a:extLst>
              </a:tr>
              <a:tr h="662464">
                <a:tc>
                  <a:txBody>
                    <a:bodyPr/>
                    <a:lstStyle/>
                    <a:p>
                      <a:pPr algn="ctr">
                        <a:spcAft>
                          <a:spcPts val="0"/>
                        </a:spcAft>
                      </a:pPr>
                      <a:r>
                        <a:rPr lang="en-US" sz="1100" kern="0">
                          <a:effectLst/>
                          <a:latin typeface="微软雅黑 Light" panose="020B0502040204020203" pitchFamily="34" charset="-122"/>
                          <a:ea typeface="微软雅黑 Light" panose="020B0502040204020203" pitchFamily="34" charset="-122"/>
                        </a:rPr>
                        <a:t>shoppingCart.wxml</a:t>
                      </a:r>
                      <a:endParaRPr lang="zh-CN" sz="110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spcAft>
                          <a:spcPts val="0"/>
                        </a:spcAft>
                      </a:pPr>
                      <a:r>
                        <a:rPr lang="en-US" sz="1100" kern="100" dirty="0">
                          <a:effectLst/>
                          <a:latin typeface="微软雅黑 Light" panose="020B0502040204020203" pitchFamily="34" charset="-122"/>
                          <a:ea typeface="微软雅黑 Light" panose="020B0502040204020203" pitchFamily="34" charset="-122"/>
                        </a:rPr>
                        <a:t>Pages\</a:t>
                      </a:r>
                      <a:r>
                        <a:rPr lang="en-US" sz="1100" kern="100" dirty="0" err="1">
                          <a:effectLst/>
                          <a:latin typeface="微软雅黑 Light" panose="020B0502040204020203" pitchFamily="34" charset="-122"/>
                          <a:ea typeface="微软雅黑 Light" panose="020B0502040204020203" pitchFamily="34" charset="-122"/>
                        </a:rPr>
                        <a:t>shoppingCart</a:t>
                      </a:r>
                      <a:r>
                        <a:rPr lang="en-US" sz="1100" kern="100" dirty="0">
                          <a:effectLst/>
                          <a:latin typeface="微软雅黑 Light" panose="020B0502040204020203" pitchFamily="34" charset="-122"/>
                          <a:ea typeface="微软雅黑 Light" panose="020B0502040204020203" pitchFamily="34" charset="-122"/>
                        </a:rPr>
                        <a:t>\</a:t>
                      </a:r>
                      <a:r>
                        <a:rPr lang="en-US" sz="1100" kern="100" dirty="0" err="1">
                          <a:effectLst/>
                          <a:latin typeface="微软雅黑 Light" panose="020B0502040204020203" pitchFamily="34" charset="-122"/>
                          <a:ea typeface="微软雅黑 Light" panose="020B0502040204020203" pitchFamily="34" charset="-122"/>
                        </a:rPr>
                        <a:t>shoppingCart.wxml</a:t>
                      </a:r>
                      <a:endParaRPr lang="zh-CN" sz="1100" kern="100" dirty="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100" kern="0">
                          <a:effectLst/>
                          <a:latin typeface="微软雅黑 Light" panose="020B0502040204020203" pitchFamily="34" charset="-122"/>
                          <a:ea typeface="微软雅黑 Light" panose="020B0502040204020203" pitchFamily="34" charset="-122"/>
                        </a:rPr>
                        <a:t>前端页面布局，配合</a:t>
                      </a:r>
                      <a:r>
                        <a:rPr lang="en-US" sz="1100" kern="0">
                          <a:effectLst/>
                          <a:latin typeface="微软雅黑 Light" panose="020B0502040204020203" pitchFamily="34" charset="-122"/>
                          <a:ea typeface="微软雅黑 Light" panose="020B0502040204020203" pitchFamily="34" charset="-122"/>
                        </a:rPr>
                        <a:t>shoppingCart.js</a:t>
                      </a:r>
                      <a:r>
                        <a:rPr lang="zh-CN" sz="1100" kern="0">
                          <a:effectLst/>
                          <a:latin typeface="微软雅黑 Light" panose="020B0502040204020203" pitchFamily="34" charset="-122"/>
                          <a:ea typeface="微软雅黑 Light" panose="020B0502040204020203" pitchFamily="34" charset="-122"/>
                        </a:rPr>
                        <a:t>实现前端界面</a:t>
                      </a:r>
                      <a:endParaRPr lang="zh-CN" sz="1100" kern="100">
                        <a:effectLst/>
                        <a:latin typeface="微软雅黑 Light" panose="020B0502040204020203" pitchFamily="34" charset="-122"/>
                        <a:ea typeface="微软雅黑 Light" panose="020B0502040204020203" pitchFamily="34" charset="-122"/>
                      </a:endParaRPr>
                    </a:p>
                  </a:txBody>
                  <a:tcPr marL="68580" marR="68580" marT="0" marB="0" anchor="ctr"/>
                </a:tc>
                <a:extLst>
                  <a:ext uri="{0D108BD9-81ED-4DB2-BD59-A6C34878D82A}">
                    <a16:rowId xmlns:a16="http://schemas.microsoft.com/office/drawing/2014/main" val="10354985"/>
                  </a:ext>
                </a:extLst>
              </a:tr>
              <a:tr h="731496">
                <a:tc>
                  <a:txBody>
                    <a:bodyPr/>
                    <a:lstStyle/>
                    <a:p>
                      <a:pPr algn="ctr">
                        <a:spcAft>
                          <a:spcPts val="0"/>
                        </a:spcAft>
                      </a:pPr>
                      <a:r>
                        <a:rPr lang="en-US" sz="1100" kern="0" dirty="0">
                          <a:effectLst/>
                          <a:latin typeface="微软雅黑 Light" panose="020B0502040204020203" pitchFamily="34" charset="-122"/>
                          <a:ea typeface="微软雅黑 Light" panose="020B0502040204020203" pitchFamily="34" charset="-122"/>
                        </a:rPr>
                        <a:t>shoppingCart.js</a:t>
                      </a:r>
                      <a:endParaRPr lang="zh-CN" sz="1100" kern="100" dirty="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100" kern="100" dirty="0">
                          <a:effectLst/>
                          <a:latin typeface="微软雅黑 Light" panose="020B0502040204020203" pitchFamily="34" charset="-122"/>
                          <a:ea typeface="微软雅黑 Light" panose="020B0502040204020203" pitchFamily="34" charset="-122"/>
                        </a:rPr>
                        <a:t>Pages\</a:t>
                      </a:r>
                      <a:r>
                        <a:rPr lang="en-US" sz="1100" kern="100" dirty="0" err="1">
                          <a:effectLst/>
                          <a:latin typeface="微软雅黑 Light" panose="020B0502040204020203" pitchFamily="34" charset="-122"/>
                          <a:ea typeface="微软雅黑 Light" panose="020B0502040204020203" pitchFamily="34" charset="-122"/>
                        </a:rPr>
                        <a:t>shoppingCart</a:t>
                      </a:r>
                      <a:r>
                        <a:rPr lang="en-US" sz="1100" kern="100" dirty="0">
                          <a:effectLst/>
                          <a:latin typeface="微软雅黑 Light" panose="020B0502040204020203" pitchFamily="34" charset="-122"/>
                          <a:ea typeface="微软雅黑 Light" panose="020B0502040204020203" pitchFamily="34" charset="-122"/>
                        </a:rPr>
                        <a:t>\shoppingCart.js</a:t>
                      </a:r>
                      <a:endParaRPr lang="zh-CN" sz="1100" kern="100" dirty="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100" kern="100">
                          <a:effectLst/>
                          <a:latin typeface="微软雅黑 Light" panose="020B0502040204020203" pitchFamily="34" charset="-122"/>
                          <a:ea typeface="微软雅黑 Light" panose="020B0502040204020203" pitchFamily="34" charset="-122"/>
                        </a:rPr>
                        <a:t>前台脚本文件，实现购物车前端界面。</a:t>
                      </a:r>
                    </a:p>
                  </a:txBody>
                  <a:tcPr marL="68580" marR="68580" marT="0" marB="0" anchor="ctr"/>
                </a:tc>
                <a:extLst>
                  <a:ext uri="{0D108BD9-81ED-4DB2-BD59-A6C34878D82A}">
                    <a16:rowId xmlns:a16="http://schemas.microsoft.com/office/drawing/2014/main" val="631841181"/>
                  </a:ext>
                </a:extLst>
              </a:tr>
              <a:tr h="1075979">
                <a:tc>
                  <a:txBody>
                    <a:bodyPr/>
                    <a:lstStyle/>
                    <a:p>
                      <a:pPr algn="ctr">
                        <a:spcAft>
                          <a:spcPts val="0"/>
                        </a:spcAft>
                      </a:pPr>
                      <a:r>
                        <a:rPr lang="en-US" sz="1100" kern="100" dirty="0" err="1">
                          <a:effectLst/>
                          <a:latin typeface="微软雅黑 Light" panose="020B0502040204020203" pitchFamily="34" charset="-122"/>
                          <a:ea typeface="微软雅黑 Light" panose="020B0502040204020203" pitchFamily="34" charset="-122"/>
                        </a:rPr>
                        <a:t>shoppingCartController</a:t>
                      </a:r>
                      <a:endParaRPr lang="zh-CN" sz="1100" kern="100" dirty="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100" kern="100" dirty="0">
                          <a:effectLst/>
                          <a:latin typeface="微软雅黑 Light" panose="020B0502040204020203" pitchFamily="34" charset="-122"/>
                          <a:ea typeface="微软雅黑 Light" panose="020B0502040204020203" pitchFamily="34" charset="-122"/>
                        </a:rPr>
                        <a:t>Java\work\model\</a:t>
                      </a:r>
                      <a:r>
                        <a:rPr lang="en-US" sz="1100" kern="100" dirty="0" err="1">
                          <a:effectLst/>
                          <a:latin typeface="微软雅黑 Light" panose="020B0502040204020203" pitchFamily="34" charset="-122"/>
                          <a:ea typeface="微软雅黑 Light" panose="020B0502040204020203" pitchFamily="34" charset="-122"/>
                        </a:rPr>
                        <a:t>shoppingCartController</a:t>
                      </a:r>
                      <a:endParaRPr lang="zh-CN" sz="1100" kern="100" dirty="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100" kern="100" dirty="0">
                          <a:effectLst/>
                          <a:latin typeface="微软雅黑 Light" panose="020B0502040204020203" pitchFamily="34" charset="-122"/>
                          <a:ea typeface="微软雅黑 Light" panose="020B0502040204020203" pitchFamily="34" charset="-122"/>
                        </a:rPr>
                        <a:t>后台</a:t>
                      </a:r>
                      <a:r>
                        <a:rPr lang="en-US" sz="1100" kern="100" dirty="0">
                          <a:effectLst/>
                          <a:latin typeface="微软雅黑 Light" panose="020B0502040204020203" pitchFamily="34" charset="-122"/>
                          <a:ea typeface="微软雅黑 Light" panose="020B0502040204020203" pitchFamily="34" charset="-122"/>
                        </a:rPr>
                        <a:t>JAVA</a:t>
                      </a:r>
                      <a:r>
                        <a:rPr lang="zh-CN" sz="1100" kern="100" dirty="0">
                          <a:effectLst/>
                          <a:latin typeface="微软雅黑 Light" panose="020B0502040204020203" pitchFamily="34" charset="-122"/>
                          <a:ea typeface="微软雅黑 Light" panose="020B0502040204020203" pitchFamily="34" charset="-122"/>
                        </a:rPr>
                        <a:t>代码文件，实现更新购物车，清空购物车</a:t>
                      </a:r>
                      <a:r>
                        <a:rPr lang="en-US" sz="1100" kern="100" dirty="0">
                          <a:effectLst/>
                          <a:latin typeface="微软雅黑 Light" panose="020B0502040204020203" pitchFamily="34" charset="-122"/>
                          <a:ea typeface="微软雅黑 Light" panose="020B0502040204020203" pitchFamily="34" charset="-122"/>
                        </a:rPr>
                        <a:t>,</a:t>
                      </a:r>
                      <a:r>
                        <a:rPr lang="zh-CN" sz="1100" kern="100" dirty="0">
                          <a:effectLst/>
                          <a:latin typeface="微软雅黑 Light" panose="020B0502040204020203" pitchFamily="34" charset="-122"/>
                          <a:ea typeface="微软雅黑 Light" panose="020B0502040204020203" pitchFamily="34" charset="-122"/>
                        </a:rPr>
                        <a:t>从数据库读取购物车信息等响应方法。</a:t>
                      </a:r>
                    </a:p>
                  </a:txBody>
                  <a:tcPr marL="68580" marR="68580" marT="0" marB="0" anchor="ctr"/>
                </a:tc>
                <a:extLst>
                  <a:ext uri="{0D108BD9-81ED-4DB2-BD59-A6C34878D82A}">
                    <a16:rowId xmlns:a16="http://schemas.microsoft.com/office/drawing/2014/main" val="2396852573"/>
                  </a:ext>
                </a:extLst>
              </a:tr>
            </a:tbl>
          </a:graphicData>
        </a:graphic>
      </p:graphicFrame>
    </p:spTree>
    <p:extLst>
      <p:ext uri="{BB962C8B-B14F-4D97-AF65-F5344CB8AC3E}">
        <p14:creationId xmlns:p14="http://schemas.microsoft.com/office/powerpoint/2010/main" val="94684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8D6DE-9594-4C9E-AAC8-B7AE9CE76C2A}"/>
              </a:ext>
            </a:extLst>
          </p:cNvPr>
          <p:cNvSpPr>
            <a:spLocks noGrp="1"/>
          </p:cNvSpPr>
          <p:nvPr>
            <p:ph type="title"/>
          </p:nvPr>
        </p:nvSpPr>
        <p:spPr>
          <a:xfrm>
            <a:off x="947982" y="345956"/>
            <a:ext cx="9905998" cy="1478570"/>
          </a:xfrm>
        </p:spPr>
        <p:txBody>
          <a:bodyPr>
            <a:normAutofit/>
          </a:bodyPr>
          <a:lstStyle/>
          <a:p>
            <a:r>
              <a:rPr lang="en-US" altLang="zh-CN" sz="2800" b="1" dirty="0">
                <a:latin typeface="微软雅黑 Light" panose="020B0502040204020203" pitchFamily="34" charset="-122"/>
                <a:ea typeface="微软雅黑 Light" panose="020B0502040204020203" pitchFamily="34" charset="-122"/>
              </a:rPr>
              <a:t>1.4.3 </a:t>
            </a:r>
            <a:r>
              <a:rPr lang="zh-CN" altLang="zh-CN" sz="2800" b="1" dirty="0">
                <a:latin typeface="微软雅黑 Light" panose="020B0502040204020203" pitchFamily="34" charset="-122"/>
                <a:ea typeface="微软雅黑 Light" panose="020B0502040204020203" pitchFamily="34" charset="-122"/>
              </a:rPr>
              <a:t>购物车模块文件及跳转关系</a:t>
            </a:r>
            <a:endParaRPr lang="zh-CN" altLang="en-US" sz="2800" dirty="0">
              <a:latin typeface="微软雅黑 Light" panose="020B0502040204020203" pitchFamily="34" charset="-122"/>
              <a:ea typeface="微软雅黑 Light" panose="020B0502040204020203" pitchFamily="34" charset="-122"/>
            </a:endParaRPr>
          </a:p>
        </p:txBody>
      </p:sp>
      <p:sp>
        <p:nvSpPr>
          <p:cNvPr id="3" name="内容占位符 2">
            <a:extLst>
              <a:ext uri="{FF2B5EF4-FFF2-40B4-BE49-F238E27FC236}">
                <a16:creationId xmlns:a16="http://schemas.microsoft.com/office/drawing/2014/main" id="{2B97B1D8-AD2D-4535-9D93-4C1D4CFA7958}"/>
              </a:ext>
            </a:extLst>
          </p:cNvPr>
          <p:cNvSpPr>
            <a:spLocks noGrp="1"/>
          </p:cNvSpPr>
          <p:nvPr>
            <p:ph idx="1"/>
          </p:nvPr>
        </p:nvSpPr>
        <p:spPr>
          <a:xfrm>
            <a:off x="886435" y="1572479"/>
            <a:ext cx="9905999" cy="700447"/>
          </a:xfrm>
        </p:spPr>
        <p:txBody>
          <a:bodyPr/>
          <a:lstStyle/>
          <a:p>
            <a:r>
              <a:rPr lang="zh-CN" altLang="en-US">
                <a:latin typeface="微软雅黑 Light" panose="020B0502040204020203" pitchFamily="34" charset="-122"/>
                <a:ea typeface="微软雅黑 Light" panose="020B0502040204020203" pitchFamily="34" charset="-122"/>
              </a:rPr>
              <a:t>该</a:t>
            </a:r>
            <a:r>
              <a:rPr lang="zh-CN" altLang="zh-CN">
                <a:latin typeface="微软雅黑 Light" panose="020B0502040204020203" pitchFamily="34" charset="-122"/>
                <a:ea typeface="微软雅黑 Light" panose="020B0502040204020203" pitchFamily="34" charset="-122"/>
              </a:rPr>
              <a:t>模块页面</a:t>
            </a:r>
            <a:r>
              <a:rPr lang="zh-CN" altLang="zh-CN" dirty="0">
                <a:latin typeface="微软雅黑 Light" panose="020B0502040204020203" pitchFamily="34" charset="-122"/>
                <a:ea typeface="微软雅黑 Light" panose="020B0502040204020203" pitchFamily="34" charset="-122"/>
              </a:rPr>
              <a:t>跳</a:t>
            </a:r>
            <a:r>
              <a:rPr lang="zh-CN" altLang="zh-CN">
                <a:latin typeface="微软雅黑 Light" panose="020B0502040204020203" pitchFamily="34" charset="-122"/>
                <a:ea typeface="微软雅黑 Light" panose="020B0502040204020203" pitchFamily="34" charset="-122"/>
              </a:rPr>
              <a:t>转关系图</a:t>
            </a:r>
            <a:r>
              <a:rPr lang="zh-CN" altLang="en-US">
                <a:latin typeface="微软雅黑 Light" panose="020B0502040204020203" pitchFamily="34" charset="-122"/>
                <a:ea typeface="微软雅黑 Light" panose="020B0502040204020203" pitchFamily="34" charset="-122"/>
              </a:rPr>
              <a:t>：</a:t>
            </a:r>
            <a:endParaRPr lang="zh-CN" altLang="zh-CN" dirty="0">
              <a:latin typeface="微软雅黑 Light" panose="020B0502040204020203" pitchFamily="34" charset="-122"/>
              <a:ea typeface="微软雅黑 Light" panose="020B0502040204020203" pitchFamily="34" charset="-122"/>
            </a:endParaRPr>
          </a:p>
          <a:p>
            <a:endParaRPr lang="zh-CN" altLang="en-US" dirty="0"/>
          </a:p>
        </p:txBody>
      </p:sp>
      <p:pic>
        <p:nvPicPr>
          <p:cNvPr id="14338" name="图片 1">
            <a:extLst>
              <a:ext uri="{FF2B5EF4-FFF2-40B4-BE49-F238E27FC236}">
                <a16:creationId xmlns:a16="http://schemas.microsoft.com/office/drawing/2014/main" id="{9927C0CA-AF08-4AC8-A390-882B80D9F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122" y="2416533"/>
            <a:ext cx="52736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194604FD-DE21-4153-A9C2-900E71103C25}"/>
              </a:ext>
            </a:extLst>
          </p:cNvPr>
          <p:cNvSpPr txBox="1">
            <a:spLocks/>
          </p:cNvSpPr>
          <p:nvPr/>
        </p:nvSpPr>
        <p:spPr>
          <a:xfrm>
            <a:off x="6429555" y="570156"/>
            <a:ext cx="4814463"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1.4.4 </a:t>
            </a:r>
            <a:r>
              <a:rPr lang="zh-CN" altLang="zh-CN" sz="2800" b="1">
                <a:latin typeface="微软雅黑 Light" panose="020B0502040204020203" pitchFamily="34" charset="-122"/>
                <a:ea typeface="微软雅黑 Light" panose="020B0502040204020203" pitchFamily="34" charset="-122"/>
              </a:rPr>
              <a:t>购物车模块程序流程</a:t>
            </a:r>
            <a:br>
              <a:rPr lang="zh-CN" altLang="zh-CN" b="1"/>
            </a:br>
            <a:endParaRPr lang="zh-CN" altLang="en-US" dirty="0"/>
          </a:p>
        </p:txBody>
      </p:sp>
      <p:pic>
        <p:nvPicPr>
          <p:cNvPr id="6" name="图片 2">
            <a:extLst>
              <a:ext uri="{FF2B5EF4-FFF2-40B4-BE49-F238E27FC236}">
                <a16:creationId xmlns:a16="http://schemas.microsoft.com/office/drawing/2014/main" id="{44B3FE28-5110-44DE-86A6-5285B3E8C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844" y="1697034"/>
            <a:ext cx="3476979" cy="451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526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EBEF6-0741-4AB4-A75E-C9E2DBCF3298}"/>
              </a:ext>
            </a:extLst>
          </p:cNvPr>
          <p:cNvSpPr>
            <a:spLocks noGrp="1"/>
          </p:cNvSpPr>
          <p:nvPr>
            <p:ph type="title"/>
          </p:nvPr>
        </p:nvSpPr>
        <p:spPr>
          <a:xfrm>
            <a:off x="939190" y="469049"/>
            <a:ext cx="9905998" cy="1478570"/>
          </a:xfrm>
        </p:spPr>
        <p:txBody>
          <a:bodyPr/>
          <a:lstStyle/>
          <a:p>
            <a:r>
              <a:rPr lang="en-US" altLang="zh-CN" sz="2800" b="1" dirty="0">
                <a:latin typeface="微软雅黑 Light" panose="020B0502040204020203" pitchFamily="34" charset="-122"/>
                <a:ea typeface="微软雅黑 Light" panose="020B0502040204020203" pitchFamily="34" charset="-122"/>
              </a:rPr>
              <a:t>1.4.5 </a:t>
            </a:r>
            <a:r>
              <a:rPr lang="zh-CN" altLang="zh-CN" sz="2800" b="1" dirty="0">
                <a:latin typeface="微软雅黑 Light" panose="020B0502040204020203" pitchFamily="34" charset="-122"/>
                <a:ea typeface="微软雅黑 Light" panose="020B0502040204020203" pitchFamily="34" charset="-122"/>
              </a:rPr>
              <a:t>购物车模块实现界面</a:t>
            </a:r>
            <a:br>
              <a:rPr lang="zh-CN" altLang="zh-CN" b="1" dirty="0"/>
            </a:br>
            <a:endParaRPr lang="zh-CN" altLang="en-US" dirty="0"/>
          </a:p>
        </p:txBody>
      </p:sp>
      <p:pic>
        <p:nvPicPr>
          <p:cNvPr id="16386" name="图片 3">
            <a:extLst>
              <a:ext uri="{FF2B5EF4-FFF2-40B4-BE49-F238E27FC236}">
                <a16:creationId xmlns:a16="http://schemas.microsoft.com/office/drawing/2014/main" id="{7653B09A-C2BB-4F68-BC9C-1935F8712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520" y="1577268"/>
            <a:ext cx="3040586" cy="495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5">
            <a:extLst>
              <a:ext uri="{FF2B5EF4-FFF2-40B4-BE49-F238E27FC236}">
                <a16:creationId xmlns:a16="http://schemas.microsoft.com/office/drawing/2014/main" id="{B6632EB6-62C8-421D-9FCB-34FED7C7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030" y="1577268"/>
            <a:ext cx="2895600" cy="495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269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A04A3-9894-463E-A274-7F4AB466C2C3}"/>
              </a:ext>
            </a:extLst>
          </p:cNvPr>
          <p:cNvSpPr>
            <a:spLocks noGrp="1"/>
          </p:cNvSpPr>
          <p:nvPr>
            <p:ph type="title"/>
          </p:nvPr>
        </p:nvSpPr>
        <p:spPr>
          <a:xfrm>
            <a:off x="1141413" y="574556"/>
            <a:ext cx="9905998" cy="1478570"/>
          </a:xfrm>
        </p:spPr>
        <p:txBody>
          <a:bodyPr/>
          <a:lstStyle/>
          <a:p>
            <a:r>
              <a:rPr lang="en-US" altLang="zh-CN" sz="2800" b="1" dirty="0">
                <a:latin typeface="微软雅黑 Light" panose="020B0502040204020203" pitchFamily="34" charset="-122"/>
                <a:ea typeface="微软雅黑 Light" panose="020B0502040204020203" pitchFamily="34" charset="-122"/>
              </a:rPr>
              <a:t>1.5.1 </a:t>
            </a:r>
            <a:r>
              <a:rPr lang="zh-CN" altLang="zh-CN" sz="2800" b="1" dirty="0">
                <a:latin typeface="微软雅黑 Light" panose="020B0502040204020203" pitchFamily="34" charset="-122"/>
                <a:ea typeface="微软雅黑 Light" panose="020B0502040204020203" pitchFamily="34" charset="-122"/>
              </a:rPr>
              <a:t>发布模块实现简介</a:t>
            </a:r>
            <a:br>
              <a:rPr lang="zh-CN" altLang="zh-CN" b="1" dirty="0"/>
            </a:br>
            <a:endParaRPr lang="zh-CN" altLang="en-US" dirty="0"/>
          </a:p>
        </p:txBody>
      </p:sp>
      <p:sp>
        <p:nvSpPr>
          <p:cNvPr id="3" name="内容占位符 2">
            <a:extLst>
              <a:ext uri="{FF2B5EF4-FFF2-40B4-BE49-F238E27FC236}">
                <a16:creationId xmlns:a16="http://schemas.microsoft.com/office/drawing/2014/main" id="{BC80842C-F6CD-4289-884D-86E219316461}"/>
              </a:ext>
            </a:extLst>
          </p:cNvPr>
          <p:cNvSpPr>
            <a:spLocks noGrp="1"/>
          </p:cNvSpPr>
          <p:nvPr>
            <p:ph idx="1"/>
          </p:nvPr>
        </p:nvSpPr>
        <p:spPr>
          <a:xfrm>
            <a:off x="1141413" y="1449387"/>
            <a:ext cx="9905999" cy="3541714"/>
          </a:xfrm>
        </p:spPr>
        <p:txBody>
          <a:bodyPr>
            <a:normAutofit/>
          </a:bodyPr>
          <a:lstStyle/>
          <a:p>
            <a:r>
              <a:rPr lang="zh-CN" altLang="zh-CN" sz="2000" dirty="0">
                <a:latin typeface="微软雅黑 Light" panose="020B0502040204020203" pitchFamily="34" charset="-122"/>
                <a:ea typeface="微软雅黑 Light" panose="020B0502040204020203" pitchFamily="34" charset="-122"/>
              </a:rPr>
              <a:t>所有用户都具有发布功能，其中发布主要分为三类：发布图书，发布物品以及发布兼职信息，发布图书或物品需要上传书本以及物品的详细信息，发布兼职需要写明兼职要求以及兼职地点，已发布的兼职或物品可以在我的发布中查看。</a:t>
            </a:r>
          </a:p>
          <a:p>
            <a:r>
              <a:rPr lang="zh-CN" altLang="zh-CN" sz="2000" dirty="0">
                <a:latin typeface="微软雅黑 Light" panose="020B0502040204020203" pitchFamily="34" charset="-122"/>
                <a:ea typeface="微软雅黑 Light" panose="020B0502040204020203" pitchFamily="34" charset="-122"/>
              </a:rPr>
              <a:t>该模块用到的数据库表有：</a:t>
            </a:r>
            <a:r>
              <a:rPr lang="en-US" altLang="zh-CN" sz="2000" dirty="0" err="1">
                <a:latin typeface="微软雅黑 Light" panose="020B0502040204020203" pitchFamily="34" charset="-122"/>
                <a:ea typeface="微软雅黑 Light" panose="020B0502040204020203" pitchFamily="34" charset="-122"/>
              </a:rPr>
              <a:t>MyPost</a:t>
            </a:r>
            <a:r>
              <a:rPr lang="en-US" altLang="zh-CN" sz="2000" dirty="0">
                <a:latin typeface="微软雅黑 Light" panose="020B0502040204020203" pitchFamily="34" charset="-122"/>
                <a:ea typeface="微软雅黑 Light" panose="020B0502040204020203" pitchFamily="34" charset="-122"/>
              </a:rPr>
              <a:t> , </a:t>
            </a:r>
            <a:r>
              <a:rPr lang="en-US" altLang="zh-CN" sz="2000" dirty="0" err="1">
                <a:latin typeface="微软雅黑 Light" panose="020B0502040204020203" pitchFamily="34" charset="-122"/>
                <a:ea typeface="微软雅黑 Light" panose="020B0502040204020203" pitchFamily="34" charset="-122"/>
              </a:rPr>
              <a:t>goods_discription</a:t>
            </a:r>
            <a:r>
              <a:rPr lang="en-US" altLang="zh-CN" sz="2000" dirty="0">
                <a:latin typeface="微软雅黑 Light" panose="020B0502040204020203" pitchFamily="34" charset="-122"/>
                <a:ea typeface="微软雅黑 Light" panose="020B0502040204020203" pitchFamily="34" charset="-122"/>
              </a:rPr>
              <a:t> </a:t>
            </a:r>
            <a:r>
              <a:rPr lang="zh-CN" altLang="zh-CN" sz="2000" dirty="0">
                <a:latin typeface="微软雅黑 Light" panose="020B0502040204020203" pitchFamily="34" charset="-122"/>
                <a:ea typeface="微软雅黑 Light" panose="020B0502040204020203" pitchFamily="34" charset="-122"/>
              </a:rPr>
              <a:t>以及 </a:t>
            </a:r>
            <a:r>
              <a:rPr lang="en-US" altLang="zh-CN" sz="2000" dirty="0" err="1">
                <a:latin typeface="微软雅黑 Light" panose="020B0502040204020203" pitchFamily="34" charset="-122"/>
                <a:ea typeface="微软雅黑 Light" panose="020B0502040204020203" pitchFamily="34" charset="-122"/>
              </a:rPr>
              <a:t>goods_pics</a:t>
            </a:r>
            <a:r>
              <a:rPr lang="zh-CN" altLang="zh-CN" sz="2000" dirty="0">
                <a:latin typeface="微软雅黑 Light" panose="020B0502040204020203" pitchFamily="34" charset="-122"/>
                <a:ea typeface="微软雅黑 Light" panose="020B0502040204020203" pitchFamily="34" charset="-122"/>
              </a:rPr>
              <a:t>。</a:t>
            </a:r>
            <a:endParaRPr lang="zh-CN" altLang="en-US" sz="2000" dirty="0">
              <a:latin typeface="微软雅黑 Light" panose="020B0502040204020203" pitchFamily="34" charset="-122"/>
              <a:ea typeface="微软雅黑 Light" panose="020B0502040204020203" pitchFamily="34" charset="-122"/>
            </a:endParaRPr>
          </a:p>
        </p:txBody>
      </p:sp>
      <p:sp>
        <p:nvSpPr>
          <p:cNvPr id="4" name="标题 1">
            <a:extLst>
              <a:ext uri="{FF2B5EF4-FFF2-40B4-BE49-F238E27FC236}">
                <a16:creationId xmlns:a16="http://schemas.microsoft.com/office/drawing/2014/main" id="{957DFDED-0160-4604-93B6-3D0808783FEB}"/>
              </a:ext>
            </a:extLst>
          </p:cNvPr>
          <p:cNvSpPr txBox="1">
            <a:spLocks/>
          </p:cNvSpPr>
          <p:nvPr/>
        </p:nvSpPr>
        <p:spPr>
          <a:xfrm>
            <a:off x="1141413" y="322024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1.5.2 </a:t>
            </a:r>
            <a:r>
              <a:rPr lang="zh-CN" altLang="zh-CN" sz="2800" b="1">
                <a:latin typeface="微软雅黑 Light" panose="020B0502040204020203" pitchFamily="34" charset="-122"/>
                <a:ea typeface="微软雅黑 Light" panose="020B0502040204020203" pitchFamily="34" charset="-122"/>
              </a:rPr>
              <a:t>发布模块相关类实现</a:t>
            </a:r>
            <a:br>
              <a:rPr lang="zh-CN" altLang="zh-CN" b="1"/>
            </a:br>
            <a:endParaRPr lang="zh-CN" altLang="en-US" dirty="0"/>
          </a:p>
        </p:txBody>
      </p:sp>
    </p:spTree>
    <p:extLst>
      <p:ext uri="{BB962C8B-B14F-4D97-AF65-F5344CB8AC3E}">
        <p14:creationId xmlns:p14="http://schemas.microsoft.com/office/powerpoint/2010/main" val="287338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5EAD969-7C91-4E3F-AC32-EDA1BE24AFCD}"/>
              </a:ext>
            </a:extLst>
          </p:cNvPr>
          <p:cNvSpPr>
            <a:spLocks noGrp="1"/>
          </p:cNvSpPr>
          <p:nvPr>
            <p:ph type="title"/>
          </p:nvPr>
        </p:nvSpPr>
        <p:spPr/>
        <p:txBody>
          <a:bodyPr>
            <a:normAutofit/>
          </a:bodyPr>
          <a:lstStyle/>
          <a:p>
            <a:r>
              <a:rPr lang="en-US" altLang="zh-CN" sz="2800" b="1" dirty="0">
                <a:latin typeface="微软雅黑 Light" panose="020B0502040204020203" pitchFamily="34" charset="-122"/>
                <a:ea typeface="微软雅黑 Light" panose="020B0502040204020203" pitchFamily="34" charset="-122"/>
              </a:rPr>
              <a:t>1.5.3 </a:t>
            </a:r>
            <a:r>
              <a:rPr lang="zh-CN" altLang="zh-CN" sz="2800" b="1" dirty="0">
                <a:latin typeface="微软雅黑 Light" panose="020B0502040204020203" pitchFamily="34" charset="-122"/>
                <a:ea typeface="微软雅黑 Light" panose="020B0502040204020203" pitchFamily="34" charset="-122"/>
              </a:rPr>
              <a:t>发布模块文件及跳转关系</a:t>
            </a:r>
            <a:br>
              <a:rPr lang="zh-CN" altLang="zh-CN" sz="2800" b="1" dirty="0">
                <a:latin typeface="微软雅黑 Light" panose="020B0502040204020203" pitchFamily="34" charset="-122"/>
                <a:ea typeface="微软雅黑 Light" panose="020B0502040204020203" pitchFamily="34" charset="-122"/>
              </a:rPr>
            </a:br>
            <a:endParaRPr lang="zh-CN" altLang="en-US" sz="2800" dirty="0">
              <a:latin typeface="微软雅黑 Light" panose="020B0502040204020203" pitchFamily="34" charset="-122"/>
              <a:ea typeface="微软雅黑 Light" panose="020B0502040204020203" pitchFamily="34" charset="-122"/>
            </a:endParaRPr>
          </a:p>
        </p:txBody>
      </p:sp>
      <p:sp>
        <p:nvSpPr>
          <p:cNvPr id="7" name="内容占位符 6">
            <a:extLst>
              <a:ext uri="{FF2B5EF4-FFF2-40B4-BE49-F238E27FC236}">
                <a16:creationId xmlns:a16="http://schemas.microsoft.com/office/drawing/2014/main" id="{B8DA3BBE-C079-4825-94AE-6753A3427399}"/>
              </a:ext>
            </a:extLst>
          </p:cNvPr>
          <p:cNvSpPr>
            <a:spLocks noGrp="1"/>
          </p:cNvSpPr>
          <p:nvPr>
            <p:ph idx="1"/>
          </p:nvPr>
        </p:nvSpPr>
        <p:spPr>
          <a:xfrm>
            <a:off x="1143000" y="1669042"/>
            <a:ext cx="9905999" cy="708398"/>
          </a:xfrm>
        </p:spPr>
        <p:txBody>
          <a:bodyPr/>
          <a:lstStyle/>
          <a:p>
            <a:r>
              <a:rPr lang="zh-CN" altLang="en-US">
                <a:latin typeface="微软雅黑 Light" panose="020B0502040204020203" pitchFamily="34" charset="-122"/>
                <a:ea typeface="微软雅黑 Light" panose="020B0502040204020203" pitchFamily="34" charset="-122"/>
              </a:rPr>
              <a:t>该</a:t>
            </a:r>
            <a:r>
              <a:rPr lang="zh-CN" altLang="zh-CN">
                <a:latin typeface="微软雅黑 Light" panose="020B0502040204020203" pitchFamily="34" charset="-122"/>
                <a:ea typeface="微软雅黑 Light" panose="020B0502040204020203" pitchFamily="34" charset="-122"/>
              </a:rPr>
              <a:t>模块涉及</a:t>
            </a:r>
            <a:r>
              <a:rPr lang="zh-CN" altLang="en-US">
                <a:latin typeface="微软雅黑 Light" panose="020B0502040204020203" pitchFamily="34" charset="-122"/>
                <a:ea typeface="微软雅黑 Light" panose="020B0502040204020203" pitchFamily="34" charset="-122"/>
              </a:rPr>
              <a:t>的</a:t>
            </a:r>
            <a:r>
              <a:rPr lang="zh-CN" altLang="zh-CN">
                <a:latin typeface="微软雅黑 Light" panose="020B0502040204020203" pitchFamily="34" charset="-122"/>
                <a:ea typeface="微软雅黑 Light" panose="020B0502040204020203" pitchFamily="34" charset="-122"/>
              </a:rPr>
              <a:t>代码</a:t>
            </a:r>
            <a:r>
              <a:rPr lang="zh-CN" altLang="zh-CN" dirty="0">
                <a:latin typeface="微软雅黑 Light" panose="020B0502040204020203" pitchFamily="34" charset="-122"/>
                <a:ea typeface="微软雅黑 Light" panose="020B0502040204020203" pitchFamily="34" charset="-122"/>
              </a:rPr>
              <a:t>文件列表如表</a:t>
            </a:r>
            <a:r>
              <a:rPr lang="zh-CN" altLang="zh-CN">
                <a:latin typeface="微软雅黑 Light" panose="020B0502040204020203" pitchFamily="34" charset="-122"/>
                <a:ea typeface="微软雅黑 Light" panose="020B0502040204020203" pitchFamily="34" charset="-122"/>
              </a:rPr>
              <a:t>所示</a:t>
            </a:r>
            <a:r>
              <a:rPr lang="zh-CN" altLang="en-US">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8" name="表格 7">
            <a:extLst>
              <a:ext uri="{FF2B5EF4-FFF2-40B4-BE49-F238E27FC236}">
                <a16:creationId xmlns:a16="http://schemas.microsoft.com/office/drawing/2014/main" id="{ACBCA933-C6E0-404E-B986-2182BB68A4B0}"/>
              </a:ext>
            </a:extLst>
          </p:cNvPr>
          <p:cNvGraphicFramePr>
            <a:graphicFrameLocks noGrp="1"/>
          </p:cNvGraphicFramePr>
          <p:nvPr>
            <p:extLst>
              <p:ext uri="{D42A27DB-BD31-4B8C-83A1-F6EECF244321}">
                <p14:modId xmlns:p14="http://schemas.microsoft.com/office/powerpoint/2010/main" val="2965055027"/>
              </p:ext>
            </p:extLst>
          </p:nvPr>
        </p:nvGraphicFramePr>
        <p:xfrm>
          <a:off x="1482689" y="2487670"/>
          <a:ext cx="7916289" cy="3603210"/>
        </p:xfrm>
        <a:graphic>
          <a:graphicData uri="http://schemas.openxmlformats.org/drawingml/2006/table">
            <a:tbl>
              <a:tblPr firstRow="1" firstCol="1" lastRow="1" lastCol="1" bandRow="1" bandCol="1">
                <a:tableStyleId>{5C22544A-7EE6-4342-B048-85BDC9FD1C3A}</a:tableStyleId>
              </a:tblPr>
              <a:tblGrid>
                <a:gridCol w="2198373">
                  <a:extLst>
                    <a:ext uri="{9D8B030D-6E8A-4147-A177-3AD203B41FA5}">
                      <a16:colId xmlns:a16="http://schemas.microsoft.com/office/drawing/2014/main" val="2832071455"/>
                    </a:ext>
                  </a:extLst>
                </a:gridCol>
                <a:gridCol w="3104165">
                  <a:extLst>
                    <a:ext uri="{9D8B030D-6E8A-4147-A177-3AD203B41FA5}">
                      <a16:colId xmlns:a16="http://schemas.microsoft.com/office/drawing/2014/main" val="520158395"/>
                    </a:ext>
                  </a:extLst>
                </a:gridCol>
                <a:gridCol w="2613751">
                  <a:extLst>
                    <a:ext uri="{9D8B030D-6E8A-4147-A177-3AD203B41FA5}">
                      <a16:colId xmlns:a16="http://schemas.microsoft.com/office/drawing/2014/main" val="2140439751"/>
                    </a:ext>
                  </a:extLst>
                </a:gridCol>
              </a:tblGrid>
              <a:tr h="121382">
                <a:tc>
                  <a:txBody>
                    <a:bodyPr/>
                    <a:lstStyle/>
                    <a:p>
                      <a:pPr algn="ctr">
                        <a:spcAft>
                          <a:spcPts val="0"/>
                        </a:spcAft>
                      </a:pPr>
                      <a:r>
                        <a:rPr lang="zh-CN" sz="1200" kern="0">
                          <a:effectLst/>
                          <a:latin typeface="微软雅黑 Light" panose="020B0502040204020203" pitchFamily="34" charset="-122"/>
                          <a:ea typeface="微软雅黑 Light" panose="020B0502040204020203" pitchFamily="34" charset="-122"/>
                        </a:rPr>
                        <a:t>文件名</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tc>
                  <a:txBody>
                    <a:bodyPr/>
                    <a:lstStyle/>
                    <a:p>
                      <a:pPr algn="ctr">
                        <a:spcAft>
                          <a:spcPts val="0"/>
                        </a:spcAft>
                      </a:pPr>
                      <a:r>
                        <a:rPr lang="zh-CN" sz="1200" kern="0">
                          <a:effectLst/>
                          <a:latin typeface="微软雅黑 Light" panose="020B0502040204020203" pitchFamily="34" charset="-122"/>
                          <a:ea typeface="微软雅黑 Light" panose="020B0502040204020203" pitchFamily="34" charset="-122"/>
                        </a:rPr>
                        <a:t>文件路径</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tc>
                <a:tc>
                  <a:txBody>
                    <a:bodyPr/>
                    <a:lstStyle/>
                    <a:p>
                      <a:pPr algn="ctr">
                        <a:spcAft>
                          <a:spcPts val="0"/>
                        </a:spcAft>
                      </a:pPr>
                      <a:r>
                        <a:rPr lang="zh-CN" sz="1200" kern="0">
                          <a:effectLst/>
                          <a:latin typeface="微软雅黑 Light" panose="020B0502040204020203" pitchFamily="34" charset="-122"/>
                          <a:ea typeface="微软雅黑 Light" panose="020B0502040204020203" pitchFamily="34" charset="-122"/>
                        </a:rPr>
                        <a:t>文件说明</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extLst>
                  <a:ext uri="{0D108BD9-81ED-4DB2-BD59-A6C34878D82A}">
                    <a16:rowId xmlns:a16="http://schemas.microsoft.com/office/drawing/2014/main" val="3245367832"/>
                  </a:ext>
                </a:extLst>
              </a:tr>
              <a:tr h="470115">
                <a:tc>
                  <a:txBody>
                    <a:bodyPr/>
                    <a:lstStyle/>
                    <a:p>
                      <a:pPr algn="ctr">
                        <a:spcAft>
                          <a:spcPts val="0"/>
                        </a:spcAft>
                      </a:pPr>
                      <a:r>
                        <a:rPr lang="en-US" sz="1200" kern="0">
                          <a:effectLst/>
                          <a:latin typeface="微软雅黑 Light" panose="020B0502040204020203" pitchFamily="34" charset="-122"/>
                          <a:ea typeface="微软雅黑 Light" panose="020B0502040204020203" pitchFamily="34" charset="-122"/>
                        </a:rPr>
                        <a:t>post.wxml</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tc>
                  <a:txBody>
                    <a:bodyPr/>
                    <a:lstStyle/>
                    <a:p>
                      <a:pPr algn="ctr">
                        <a:spcAft>
                          <a:spcPts val="0"/>
                        </a:spcAft>
                      </a:pPr>
                      <a:r>
                        <a:rPr lang="en-US" sz="1200" kern="100" dirty="0">
                          <a:effectLst/>
                          <a:latin typeface="微软雅黑 Light" panose="020B0502040204020203" pitchFamily="34" charset="-122"/>
                          <a:ea typeface="微软雅黑 Light" panose="020B0502040204020203" pitchFamily="34" charset="-122"/>
                        </a:rPr>
                        <a:t>Pages\post\</a:t>
                      </a:r>
                      <a:r>
                        <a:rPr lang="en-US" sz="1200" kern="100" dirty="0" err="1">
                          <a:effectLst/>
                          <a:latin typeface="微软雅黑 Light" panose="020B0502040204020203" pitchFamily="34" charset="-122"/>
                          <a:ea typeface="微软雅黑 Light" panose="020B0502040204020203" pitchFamily="34" charset="-122"/>
                        </a:rPr>
                        <a:t>post.wxml</a:t>
                      </a:r>
                      <a:endParaRPr lang="zh-CN" sz="1200" kern="100" dirty="0">
                        <a:effectLst/>
                        <a:latin typeface="微软雅黑 Light" panose="020B0502040204020203" pitchFamily="34" charset="-122"/>
                        <a:ea typeface="微软雅黑 Light" panose="020B0502040204020203" pitchFamily="34" charset="-122"/>
                      </a:endParaRPr>
                    </a:p>
                  </a:txBody>
                  <a:tcPr marL="52021" marR="52021" marT="0" marB="0"/>
                </a:tc>
                <a:tc>
                  <a:txBody>
                    <a:bodyPr/>
                    <a:lstStyle/>
                    <a:p>
                      <a:pPr algn="ctr">
                        <a:spcAft>
                          <a:spcPts val="0"/>
                        </a:spcAft>
                      </a:pPr>
                      <a:r>
                        <a:rPr lang="zh-CN" sz="1200" kern="0">
                          <a:effectLst/>
                          <a:latin typeface="微软雅黑 Light" panose="020B0502040204020203" pitchFamily="34" charset="-122"/>
                          <a:ea typeface="微软雅黑 Light" panose="020B0502040204020203" pitchFamily="34" charset="-122"/>
                        </a:rPr>
                        <a:t>前端页面布局，配合</a:t>
                      </a:r>
                      <a:r>
                        <a:rPr lang="en-US" sz="1200" kern="0">
                          <a:effectLst/>
                          <a:latin typeface="微软雅黑 Light" panose="020B0502040204020203" pitchFamily="34" charset="-122"/>
                          <a:ea typeface="微软雅黑 Light" panose="020B0502040204020203" pitchFamily="34" charset="-122"/>
                        </a:rPr>
                        <a:t>post.js</a:t>
                      </a:r>
                      <a:r>
                        <a:rPr lang="zh-CN" sz="1200" kern="0">
                          <a:effectLst/>
                          <a:latin typeface="微软雅黑 Light" panose="020B0502040204020203" pitchFamily="34" charset="-122"/>
                          <a:ea typeface="微软雅黑 Light" panose="020B0502040204020203" pitchFamily="34" charset="-122"/>
                        </a:rPr>
                        <a:t>实现前端界面</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extLst>
                  <a:ext uri="{0D108BD9-81ED-4DB2-BD59-A6C34878D82A}">
                    <a16:rowId xmlns:a16="http://schemas.microsoft.com/office/drawing/2014/main" val="4200437799"/>
                  </a:ext>
                </a:extLst>
              </a:tr>
              <a:tr h="585236">
                <a:tc>
                  <a:txBody>
                    <a:bodyPr/>
                    <a:lstStyle/>
                    <a:p>
                      <a:pPr algn="ctr">
                        <a:spcAft>
                          <a:spcPts val="0"/>
                        </a:spcAft>
                      </a:pPr>
                      <a:r>
                        <a:rPr lang="en-US" sz="1200" kern="0">
                          <a:effectLst/>
                          <a:latin typeface="微软雅黑 Light" panose="020B0502040204020203" pitchFamily="34" charset="-122"/>
                          <a:ea typeface="微软雅黑 Light" panose="020B0502040204020203" pitchFamily="34" charset="-122"/>
                        </a:rPr>
                        <a:t>post.js</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tc>
                  <a:txBody>
                    <a:bodyPr/>
                    <a:lstStyle/>
                    <a:p>
                      <a:pPr algn="ctr">
                        <a:lnSpc>
                          <a:spcPct val="125000"/>
                        </a:lnSpc>
                        <a:spcAft>
                          <a:spcPts val="0"/>
                        </a:spcAft>
                      </a:pPr>
                      <a:r>
                        <a:rPr lang="en-US" sz="1200" kern="100" dirty="0">
                          <a:effectLst/>
                          <a:latin typeface="微软雅黑 Light" panose="020B0502040204020203" pitchFamily="34" charset="-122"/>
                          <a:ea typeface="微软雅黑 Light" panose="020B0502040204020203" pitchFamily="34" charset="-122"/>
                        </a:rPr>
                        <a:t>Pages\post\post.js</a:t>
                      </a:r>
                      <a:endParaRPr lang="zh-CN" sz="1200" kern="100" dirty="0">
                        <a:effectLst/>
                        <a:latin typeface="微软雅黑 Light" panose="020B0502040204020203" pitchFamily="34" charset="-122"/>
                        <a:ea typeface="微软雅黑 Light" panose="020B0502040204020203" pitchFamily="34" charset="-122"/>
                      </a:endParaRPr>
                    </a:p>
                  </a:txBody>
                  <a:tcPr marL="52021" marR="52021" marT="0" marB="0"/>
                </a:tc>
                <a:tc>
                  <a:txBody>
                    <a:bodyPr/>
                    <a:lstStyle/>
                    <a:p>
                      <a:pPr algn="just">
                        <a:lnSpc>
                          <a:spcPct val="125000"/>
                        </a:lnSpc>
                        <a:spcAft>
                          <a:spcPts val="0"/>
                        </a:spcAft>
                      </a:pPr>
                      <a:r>
                        <a:rPr lang="zh-CN" sz="1200" kern="100">
                          <a:effectLst/>
                          <a:latin typeface="微软雅黑 Light" panose="020B0502040204020203" pitchFamily="34" charset="-122"/>
                          <a:ea typeface="微软雅黑 Light" panose="020B0502040204020203" pitchFamily="34" charset="-122"/>
                        </a:rPr>
                        <a:t>前台脚本文件，实现发布前端界面。</a:t>
                      </a:r>
                    </a:p>
                  </a:txBody>
                  <a:tcPr marL="52021" marR="52021" marT="0" marB="0" anchor="ctr"/>
                </a:tc>
                <a:extLst>
                  <a:ext uri="{0D108BD9-81ED-4DB2-BD59-A6C34878D82A}">
                    <a16:rowId xmlns:a16="http://schemas.microsoft.com/office/drawing/2014/main" val="691196271"/>
                  </a:ext>
                </a:extLst>
              </a:tr>
              <a:tr h="894905">
                <a:tc>
                  <a:txBody>
                    <a:bodyPr/>
                    <a:lstStyle/>
                    <a:p>
                      <a:pPr algn="ctr">
                        <a:spcAft>
                          <a:spcPts val="0"/>
                        </a:spcAft>
                      </a:pPr>
                      <a:r>
                        <a:rPr lang="en-US" sz="1200" kern="100">
                          <a:effectLst/>
                          <a:latin typeface="微软雅黑 Light" panose="020B0502040204020203" pitchFamily="34" charset="-122"/>
                          <a:ea typeface="微软雅黑 Light" panose="020B0502040204020203" pitchFamily="34" charset="-122"/>
                        </a:rPr>
                        <a:t>PostController.java</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tc>
                  <a:txBody>
                    <a:bodyPr/>
                    <a:lstStyle/>
                    <a:p>
                      <a:pPr algn="ctr">
                        <a:lnSpc>
                          <a:spcPct val="125000"/>
                        </a:lnSpc>
                        <a:spcAft>
                          <a:spcPts val="0"/>
                        </a:spcAft>
                      </a:pPr>
                      <a:r>
                        <a:rPr lang="en-US" sz="1200" kern="100" dirty="0">
                          <a:effectLst/>
                          <a:latin typeface="微软雅黑 Light" panose="020B0502040204020203" pitchFamily="34" charset="-122"/>
                          <a:ea typeface="微软雅黑 Light" panose="020B0502040204020203" pitchFamily="34" charset="-122"/>
                        </a:rPr>
                        <a:t>Java\work\model\</a:t>
                      </a:r>
                      <a:r>
                        <a:rPr lang="en-US" sz="1200" kern="100" dirty="0" err="1">
                          <a:effectLst/>
                          <a:latin typeface="微软雅黑 Light" panose="020B0502040204020203" pitchFamily="34" charset="-122"/>
                          <a:ea typeface="微软雅黑 Light" panose="020B0502040204020203" pitchFamily="34" charset="-122"/>
                        </a:rPr>
                        <a:t>PostController</a:t>
                      </a:r>
                      <a:endParaRPr lang="zh-CN" sz="1200" kern="100" dirty="0">
                        <a:effectLst/>
                        <a:latin typeface="微软雅黑 Light" panose="020B0502040204020203" pitchFamily="34" charset="-122"/>
                        <a:ea typeface="微软雅黑 Light" panose="020B0502040204020203" pitchFamily="34" charset="-122"/>
                      </a:endParaRPr>
                    </a:p>
                  </a:txBody>
                  <a:tcPr marL="52021" marR="52021" marT="0" marB="0"/>
                </a:tc>
                <a:tc>
                  <a:txBody>
                    <a:bodyPr/>
                    <a:lstStyle/>
                    <a:p>
                      <a:pPr algn="just">
                        <a:lnSpc>
                          <a:spcPct val="125000"/>
                        </a:lnSpc>
                        <a:spcAft>
                          <a:spcPts val="0"/>
                        </a:spcAft>
                      </a:pPr>
                      <a:r>
                        <a:rPr lang="zh-CN" sz="1200" kern="100">
                          <a:effectLst/>
                          <a:latin typeface="微软雅黑 Light" panose="020B0502040204020203" pitchFamily="34" charset="-122"/>
                          <a:ea typeface="微软雅黑 Light" panose="020B0502040204020203" pitchFamily="34" charset="-122"/>
                        </a:rPr>
                        <a:t>后台</a:t>
                      </a:r>
                      <a:r>
                        <a:rPr lang="en-US" sz="1200" kern="100">
                          <a:effectLst/>
                          <a:latin typeface="微软雅黑 Light" panose="020B0502040204020203" pitchFamily="34" charset="-122"/>
                          <a:ea typeface="微软雅黑 Light" panose="020B0502040204020203" pitchFamily="34" charset="-122"/>
                        </a:rPr>
                        <a:t>JAVA</a:t>
                      </a:r>
                      <a:r>
                        <a:rPr lang="zh-CN" sz="1200" kern="100">
                          <a:effectLst/>
                          <a:latin typeface="微软雅黑 Light" panose="020B0502040204020203" pitchFamily="34" charset="-122"/>
                          <a:ea typeface="微软雅黑 Light" panose="020B0502040204020203" pitchFamily="34" charset="-122"/>
                        </a:rPr>
                        <a:t>代码文件，实现更新发布的物品和兼职信息</a:t>
                      </a:r>
                      <a:r>
                        <a:rPr lang="en-US" sz="1200" kern="100">
                          <a:effectLst/>
                          <a:latin typeface="微软雅黑 Light" panose="020B0502040204020203" pitchFamily="34" charset="-122"/>
                          <a:ea typeface="微软雅黑 Light" panose="020B0502040204020203" pitchFamily="34" charset="-122"/>
                        </a:rPr>
                        <a:t>,</a:t>
                      </a:r>
                      <a:r>
                        <a:rPr lang="zh-CN" sz="1200" kern="100">
                          <a:effectLst/>
                          <a:latin typeface="微软雅黑 Light" panose="020B0502040204020203" pitchFamily="34" charset="-122"/>
                          <a:ea typeface="微软雅黑 Light" panose="020B0502040204020203" pitchFamily="34" charset="-122"/>
                        </a:rPr>
                        <a:t>从数据库读取我的发布信息以及将我的发布信息存入数据库等功能</a:t>
                      </a:r>
                    </a:p>
                  </a:txBody>
                  <a:tcPr marL="52021" marR="52021" marT="0" marB="0" anchor="ctr"/>
                </a:tc>
                <a:extLst>
                  <a:ext uri="{0D108BD9-81ED-4DB2-BD59-A6C34878D82A}">
                    <a16:rowId xmlns:a16="http://schemas.microsoft.com/office/drawing/2014/main" val="2619197842"/>
                  </a:ext>
                </a:extLst>
              </a:tr>
              <a:tr h="735037">
                <a:tc>
                  <a:txBody>
                    <a:bodyPr/>
                    <a:lstStyle/>
                    <a:p>
                      <a:pPr algn="ctr">
                        <a:spcAft>
                          <a:spcPts val="0"/>
                        </a:spcAft>
                      </a:pPr>
                      <a:r>
                        <a:rPr lang="en-US" sz="1200" kern="100">
                          <a:effectLst/>
                          <a:latin typeface="微软雅黑 Light" panose="020B0502040204020203" pitchFamily="34" charset="-122"/>
                          <a:ea typeface="微软雅黑 Light" panose="020B0502040204020203" pitchFamily="34" charset="-122"/>
                        </a:rPr>
                        <a:t>myPost.js</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tc>
                  <a:txBody>
                    <a:bodyPr/>
                    <a:lstStyle/>
                    <a:p>
                      <a:pPr algn="ctr">
                        <a:lnSpc>
                          <a:spcPct val="125000"/>
                        </a:lnSpc>
                        <a:spcAft>
                          <a:spcPts val="0"/>
                        </a:spcAft>
                      </a:pPr>
                      <a:r>
                        <a:rPr lang="en-US" sz="1200" kern="100" dirty="0">
                          <a:effectLst/>
                          <a:latin typeface="微软雅黑 Light" panose="020B0502040204020203" pitchFamily="34" charset="-122"/>
                          <a:ea typeface="微软雅黑 Light" panose="020B0502040204020203" pitchFamily="34" charset="-122"/>
                        </a:rPr>
                        <a:t>Pages\my\</a:t>
                      </a:r>
                      <a:r>
                        <a:rPr lang="en-US" sz="1200" kern="100" dirty="0" err="1">
                          <a:effectLst/>
                          <a:latin typeface="微软雅黑 Light" panose="020B0502040204020203" pitchFamily="34" charset="-122"/>
                          <a:ea typeface="微软雅黑 Light" panose="020B0502040204020203" pitchFamily="34" charset="-122"/>
                        </a:rPr>
                        <a:t>myPost</a:t>
                      </a:r>
                      <a:r>
                        <a:rPr lang="en-US" sz="1200" kern="100" dirty="0">
                          <a:effectLst/>
                          <a:latin typeface="微软雅黑 Light" panose="020B0502040204020203" pitchFamily="34" charset="-122"/>
                          <a:ea typeface="微软雅黑 Light" panose="020B0502040204020203" pitchFamily="34" charset="-122"/>
                        </a:rPr>
                        <a:t>\mypost.js</a:t>
                      </a:r>
                      <a:endParaRPr lang="zh-CN" sz="1200" kern="100" dirty="0">
                        <a:effectLst/>
                        <a:latin typeface="微软雅黑 Light" panose="020B0502040204020203" pitchFamily="34" charset="-122"/>
                        <a:ea typeface="微软雅黑 Light" panose="020B0502040204020203" pitchFamily="34" charset="-122"/>
                      </a:endParaRPr>
                    </a:p>
                  </a:txBody>
                  <a:tcPr marL="52021" marR="52021" marT="0" marB="0"/>
                </a:tc>
                <a:tc>
                  <a:txBody>
                    <a:bodyPr/>
                    <a:lstStyle/>
                    <a:p>
                      <a:pPr algn="just">
                        <a:lnSpc>
                          <a:spcPct val="125000"/>
                        </a:lnSpc>
                        <a:spcAft>
                          <a:spcPts val="0"/>
                        </a:spcAft>
                      </a:pPr>
                      <a:r>
                        <a:rPr lang="zh-CN" sz="1200" kern="0">
                          <a:effectLst/>
                          <a:latin typeface="微软雅黑 Light" panose="020B0502040204020203" pitchFamily="34" charset="-122"/>
                          <a:ea typeface="微软雅黑 Light" panose="020B0502040204020203" pitchFamily="34" charset="-122"/>
                        </a:rPr>
                        <a:t>前端页面布局，配合</a:t>
                      </a:r>
                      <a:r>
                        <a:rPr lang="en-US" sz="1200" kern="0">
                          <a:effectLst/>
                          <a:latin typeface="微软雅黑 Light" panose="020B0502040204020203" pitchFamily="34" charset="-122"/>
                          <a:ea typeface="微软雅黑 Light" panose="020B0502040204020203" pitchFamily="34" charset="-122"/>
                        </a:rPr>
                        <a:t>mypost.js</a:t>
                      </a:r>
                      <a:r>
                        <a:rPr lang="zh-CN" sz="1200" kern="0">
                          <a:effectLst/>
                          <a:latin typeface="微软雅黑 Light" panose="020B0502040204020203" pitchFamily="34" charset="-122"/>
                          <a:ea typeface="微软雅黑 Light" panose="020B0502040204020203" pitchFamily="34" charset="-122"/>
                        </a:rPr>
                        <a:t>实现前端界面</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extLst>
                  <a:ext uri="{0D108BD9-81ED-4DB2-BD59-A6C34878D82A}">
                    <a16:rowId xmlns:a16="http://schemas.microsoft.com/office/drawing/2014/main" val="1175565797"/>
                  </a:ext>
                </a:extLst>
              </a:tr>
              <a:tr h="735037">
                <a:tc>
                  <a:txBody>
                    <a:bodyPr/>
                    <a:lstStyle/>
                    <a:p>
                      <a:pPr algn="ctr">
                        <a:spcAft>
                          <a:spcPts val="0"/>
                        </a:spcAft>
                      </a:pPr>
                      <a:r>
                        <a:rPr lang="en-US" sz="1200" kern="100">
                          <a:effectLst/>
                          <a:latin typeface="微软雅黑 Light" panose="020B0502040204020203" pitchFamily="34" charset="-122"/>
                          <a:ea typeface="微软雅黑 Light" panose="020B0502040204020203" pitchFamily="34" charset="-122"/>
                        </a:rPr>
                        <a:t>myPost.wxml</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nchor="ctr"/>
                </a:tc>
                <a:tc>
                  <a:txBody>
                    <a:bodyPr/>
                    <a:lstStyle/>
                    <a:p>
                      <a:pPr algn="ctr">
                        <a:lnSpc>
                          <a:spcPct val="125000"/>
                        </a:lnSpc>
                        <a:spcAft>
                          <a:spcPts val="0"/>
                        </a:spcAft>
                      </a:pPr>
                      <a:r>
                        <a:rPr lang="en-US" sz="1200" kern="100">
                          <a:effectLst/>
                          <a:latin typeface="微软雅黑 Light" panose="020B0502040204020203" pitchFamily="34" charset="-122"/>
                          <a:ea typeface="微软雅黑 Light" panose="020B0502040204020203" pitchFamily="34" charset="-122"/>
                        </a:rPr>
                        <a:t>Pages\my\myPost \mypost.wxml</a:t>
                      </a:r>
                      <a:endParaRPr lang="zh-CN" sz="1200" kern="100">
                        <a:effectLst/>
                        <a:latin typeface="微软雅黑 Light" panose="020B0502040204020203" pitchFamily="34" charset="-122"/>
                        <a:ea typeface="微软雅黑 Light" panose="020B0502040204020203" pitchFamily="34" charset="-122"/>
                      </a:endParaRPr>
                    </a:p>
                  </a:txBody>
                  <a:tcPr marL="52021" marR="52021" marT="0" marB="0"/>
                </a:tc>
                <a:tc>
                  <a:txBody>
                    <a:bodyPr/>
                    <a:lstStyle/>
                    <a:p>
                      <a:pPr algn="just">
                        <a:lnSpc>
                          <a:spcPct val="125000"/>
                        </a:lnSpc>
                        <a:spcAft>
                          <a:spcPts val="0"/>
                        </a:spcAft>
                      </a:pPr>
                      <a:r>
                        <a:rPr lang="zh-CN" sz="1200" kern="100" dirty="0">
                          <a:effectLst/>
                          <a:latin typeface="微软雅黑 Light" panose="020B0502040204020203" pitchFamily="34" charset="-122"/>
                          <a:ea typeface="微软雅黑 Light" panose="020B0502040204020203" pitchFamily="34" charset="-122"/>
                        </a:rPr>
                        <a:t>前台脚本文件，实现我的发布前端界面。</a:t>
                      </a:r>
                    </a:p>
                  </a:txBody>
                  <a:tcPr marL="52021" marR="52021" marT="0" marB="0" anchor="ctr"/>
                </a:tc>
                <a:extLst>
                  <a:ext uri="{0D108BD9-81ED-4DB2-BD59-A6C34878D82A}">
                    <a16:rowId xmlns:a16="http://schemas.microsoft.com/office/drawing/2014/main" val="1871367462"/>
                  </a:ext>
                </a:extLst>
              </a:tr>
            </a:tbl>
          </a:graphicData>
        </a:graphic>
      </p:graphicFrame>
    </p:spTree>
    <p:extLst>
      <p:ext uri="{BB962C8B-B14F-4D97-AF65-F5344CB8AC3E}">
        <p14:creationId xmlns:p14="http://schemas.microsoft.com/office/powerpoint/2010/main" val="292438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5EAD969-7C91-4E3F-AC32-EDA1BE24AFCD}"/>
              </a:ext>
            </a:extLst>
          </p:cNvPr>
          <p:cNvSpPr>
            <a:spLocks noGrp="1"/>
          </p:cNvSpPr>
          <p:nvPr>
            <p:ph type="title"/>
          </p:nvPr>
        </p:nvSpPr>
        <p:spPr>
          <a:xfrm>
            <a:off x="1141413" y="618518"/>
            <a:ext cx="5127502" cy="1478570"/>
          </a:xfrm>
        </p:spPr>
        <p:txBody>
          <a:bodyPr/>
          <a:lstStyle/>
          <a:p>
            <a:r>
              <a:rPr lang="en-US" altLang="zh-CN" sz="2800" b="1" dirty="0">
                <a:latin typeface="微软雅黑 Light" panose="020B0502040204020203" pitchFamily="34" charset="-122"/>
                <a:ea typeface="微软雅黑 Light" panose="020B0502040204020203" pitchFamily="34" charset="-122"/>
              </a:rPr>
              <a:t>1.5.3 </a:t>
            </a:r>
            <a:r>
              <a:rPr lang="zh-CN" altLang="zh-CN" sz="2800" b="1" dirty="0">
                <a:latin typeface="微软雅黑 Light" panose="020B0502040204020203" pitchFamily="34" charset="-122"/>
                <a:ea typeface="微软雅黑 Light" panose="020B0502040204020203" pitchFamily="34" charset="-122"/>
              </a:rPr>
              <a:t>发布模块文件及跳转关系</a:t>
            </a:r>
            <a:br>
              <a:rPr lang="zh-CN" altLang="zh-CN" b="1" dirty="0"/>
            </a:br>
            <a:endParaRPr lang="zh-CN" altLang="en-US" dirty="0"/>
          </a:p>
        </p:txBody>
      </p:sp>
      <p:sp>
        <p:nvSpPr>
          <p:cNvPr id="7" name="内容占位符 6">
            <a:extLst>
              <a:ext uri="{FF2B5EF4-FFF2-40B4-BE49-F238E27FC236}">
                <a16:creationId xmlns:a16="http://schemas.microsoft.com/office/drawing/2014/main" id="{B8DA3BBE-C079-4825-94AE-6753A3427399}"/>
              </a:ext>
            </a:extLst>
          </p:cNvPr>
          <p:cNvSpPr>
            <a:spLocks noGrp="1"/>
          </p:cNvSpPr>
          <p:nvPr>
            <p:ph idx="1"/>
          </p:nvPr>
        </p:nvSpPr>
        <p:spPr>
          <a:xfrm>
            <a:off x="1144588" y="1496704"/>
            <a:ext cx="9905999" cy="708398"/>
          </a:xfrm>
        </p:spPr>
        <p:txBody>
          <a:bodyPr>
            <a:normAutofit/>
          </a:bodyPr>
          <a:lstStyle/>
          <a:p>
            <a:r>
              <a:rPr lang="zh-CN" altLang="en-US">
                <a:latin typeface="微软雅黑 Light" panose="020B0502040204020203" pitchFamily="34" charset="-122"/>
                <a:ea typeface="微软雅黑 Light" panose="020B0502040204020203" pitchFamily="34" charset="-122"/>
              </a:rPr>
              <a:t>该</a:t>
            </a:r>
            <a:r>
              <a:rPr lang="zh-CN" altLang="zh-CN">
                <a:latin typeface="微软雅黑 Light" panose="020B0502040204020203" pitchFamily="34" charset="-122"/>
                <a:ea typeface="微软雅黑 Light" panose="020B0502040204020203" pitchFamily="34" charset="-122"/>
              </a:rPr>
              <a:t>模块涉及</a:t>
            </a:r>
            <a:r>
              <a:rPr lang="zh-CN" altLang="en-US">
                <a:latin typeface="微软雅黑 Light" panose="020B0502040204020203" pitchFamily="34" charset="-122"/>
                <a:ea typeface="微软雅黑 Light" panose="020B0502040204020203" pitchFamily="34" charset="-122"/>
              </a:rPr>
              <a:t>的</a:t>
            </a:r>
            <a:r>
              <a:rPr lang="zh-CN" altLang="zh-CN">
                <a:latin typeface="微软雅黑 Light" panose="020B0502040204020203" pitchFamily="34" charset="-122"/>
                <a:ea typeface="微软雅黑 Light" panose="020B0502040204020203" pitchFamily="34" charset="-122"/>
              </a:rPr>
              <a:t>页面跳转关系</a:t>
            </a:r>
            <a:r>
              <a:rPr lang="zh-CN" altLang="en-US">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pic>
        <p:nvPicPr>
          <p:cNvPr id="18434" name="图片 6">
            <a:extLst>
              <a:ext uri="{FF2B5EF4-FFF2-40B4-BE49-F238E27FC236}">
                <a16:creationId xmlns:a16="http://schemas.microsoft.com/office/drawing/2014/main" id="{C97B3DF7-C958-437B-944C-807DA3035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409" y="2281030"/>
            <a:ext cx="52800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95CA896A-9CBF-42D8-882A-D938F600720D}"/>
              </a:ext>
            </a:extLst>
          </p:cNvPr>
          <p:cNvSpPr txBox="1">
            <a:spLocks/>
          </p:cNvSpPr>
          <p:nvPr/>
        </p:nvSpPr>
        <p:spPr>
          <a:xfrm>
            <a:off x="6750905" y="615288"/>
            <a:ext cx="5127502"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1.5.4 </a:t>
            </a:r>
            <a:r>
              <a:rPr lang="zh-CN" altLang="zh-CN" sz="2800" b="1">
                <a:latin typeface="微软雅黑 Light" panose="020B0502040204020203" pitchFamily="34" charset="-122"/>
                <a:ea typeface="微软雅黑 Light" panose="020B0502040204020203" pitchFamily="34" charset="-122"/>
              </a:rPr>
              <a:t>发布模块程序流程</a:t>
            </a:r>
            <a:br>
              <a:rPr lang="zh-CN" altLang="zh-CN" b="1"/>
            </a:br>
            <a:endParaRPr lang="zh-CN" altLang="en-US" dirty="0"/>
          </a:p>
        </p:txBody>
      </p:sp>
      <p:pic>
        <p:nvPicPr>
          <p:cNvPr id="8" name="图片 7">
            <a:extLst>
              <a:ext uri="{FF2B5EF4-FFF2-40B4-BE49-F238E27FC236}">
                <a16:creationId xmlns:a16="http://schemas.microsoft.com/office/drawing/2014/main" id="{25815726-B1AC-444B-B5AA-D005B5A0F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45" b="951"/>
          <a:stretch>
            <a:fillRect/>
          </a:stretch>
        </p:blipFill>
        <p:spPr bwMode="auto">
          <a:xfrm>
            <a:off x="6875585" y="1987520"/>
            <a:ext cx="4393223" cy="417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72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09F23-BAD8-4490-A2E8-430A67EB1F98}"/>
              </a:ext>
            </a:extLst>
          </p:cNvPr>
          <p:cNvSpPr>
            <a:spLocks noGrp="1"/>
          </p:cNvSpPr>
          <p:nvPr>
            <p:ph type="title"/>
          </p:nvPr>
        </p:nvSpPr>
        <p:spPr>
          <a:xfrm>
            <a:off x="1141413" y="618518"/>
            <a:ext cx="9905998" cy="987645"/>
          </a:xfrm>
        </p:spPr>
        <p:txBody>
          <a:bodyPr>
            <a:normAutofit fontScale="90000"/>
          </a:bodyPr>
          <a:lstStyle/>
          <a:p>
            <a:r>
              <a:rPr lang="en-US" altLang="zh-CN" sz="3100" b="1" dirty="0">
                <a:latin typeface="微软雅黑 Light" panose="020B0502040204020203" pitchFamily="34" charset="-122"/>
                <a:ea typeface="微软雅黑 Light" panose="020B0502040204020203" pitchFamily="34" charset="-122"/>
              </a:rPr>
              <a:t>1.5.5 </a:t>
            </a:r>
            <a:r>
              <a:rPr lang="zh-CN" altLang="zh-CN" sz="3100" b="1" dirty="0">
                <a:latin typeface="微软雅黑 Light" panose="020B0502040204020203" pitchFamily="34" charset="-122"/>
                <a:ea typeface="微软雅黑 Light" panose="020B0502040204020203" pitchFamily="34" charset="-122"/>
              </a:rPr>
              <a:t>发布模块实现界面</a:t>
            </a:r>
            <a:br>
              <a:rPr lang="zh-CN" altLang="zh-CN" b="1" dirty="0"/>
            </a:br>
            <a:endParaRPr lang="zh-CN" altLang="en-US" dirty="0"/>
          </a:p>
        </p:txBody>
      </p:sp>
      <p:pic>
        <p:nvPicPr>
          <p:cNvPr id="20482" name="图片 9">
            <a:extLst>
              <a:ext uri="{FF2B5EF4-FFF2-40B4-BE49-F238E27FC236}">
                <a16:creationId xmlns:a16="http://schemas.microsoft.com/office/drawing/2014/main" id="{71311A0E-205A-41AF-A89C-9CEEABE6B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365740"/>
            <a:ext cx="3048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图片 10">
            <a:extLst>
              <a:ext uri="{FF2B5EF4-FFF2-40B4-BE49-F238E27FC236}">
                <a16:creationId xmlns:a16="http://schemas.microsoft.com/office/drawing/2014/main" id="{0BC0315E-F233-4363-A9BD-FD43F5684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228" y="1365740"/>
            <a:ext cx="3055937" cy="526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图片 11">
            <a:extLst>
              <a:ext uri="{FF2B5EF4-FFF2-40B4-BE49-F238E27FC236}">
                <a16:creationId xmlns:a16="http://schemas.microsoft.com/office/drawing/2014/main" id="{C2B46586-BEF3-4EDA-89AF-7952C56C4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4980" y="1403840"/>
            <a:ext cx="3048000" cy="522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95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20BBBB9-EF4A-48C0-8F78-A72B03651139}"/>
              </a:ext>
            </a:extLst>
          </p:cNvPr>
          <p:cNvSpPr>
            <a:spLocks noGrp="1"/>
          </p:cNvSpPr>
          <p:nvPr>
            <p:ph type="title" orient="vert"/>
          </p:nvPr>
        </p:nvSpPr>
        <p:spPr>
          <a:xfrm>
            <a:off x="9400210" y="665258"/>
            <a:ext cx="761558" cy="5181601"/>
          </a:xfrm>
        </p:spPr>
        <p:txBody>
          <a:bodyPr/>
          <a:lstStyle/>
          <a:p>
            <a:r>
              <a:rPr lang="zh-CN" altLang="en-US" dirty="0"/>
              <a:t>目录</a:t>
            </a:r>
          </a:p>
        </p:txBody>
      </p:sp>
      <p:sp>
        <p:nvSpPr>
          <p:cNvPr id="10" name="Rectangle 2">
            <a:extLst>
              <a:ext uri="{FF2B5EF4-FFF2-40B4-BE49-F238E27FC236}">
                <a16:creationId xmlns:a16="http://schemas.microsoft.com/office/drawing/2014/main" id="{BC03E85B-D8EB-44D0-B1EA-ABC839C2F45D}"/>
              </a:ext>
            </a:extLst>
          </p:cNvPr>
          <p:cNvSpPr>
            <a:spLocks noGrp="1" noChangeArrowheads="1"/>
          </p:cNvSpPr>
          <p:nvPr>
            <p:ph type="body" orient="vert" idx="1"/>
          </p:nvPr>
        </p:nvSpPr>
        <p:spPr bwMode="auto">
          <a:xfrm>
            <a:off x="1157679" y="1844041"/>
            <a:ext cx="55261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267325" algn="r"/>
              </a:tabLst>
              <a:defRPr>
                <a:solidFill>
                  <a:schemeClr val="tx1"/>
                </a:solidFill>
                <a:latin typeface="Arial" panose="020B0604020202020204" pitchFamily="34" charset="0"/>
              </a:defRPr>
            </a:lvl1pPr>
            <a:lvl2pPr eaLnBrk="0" fontAlgn="base" hangingPunct="0">
              <a:spcBef>
                <a:spcPct val="0"/>
              </a:spcBef>
              <a:spcAft>
                <a:spcPct val="0"/>
              </a:spcAft>
              <a:tabLst>
                <a:tab pos="5267325" algn="r"/>
              </a:tabLst>
              <a:defRPr>
                <a:solidFill>
                  <a:schemeClr val="tx1"/>
                </a:solidFill>
                <a:latin typeface="Arial" panose="020B0604020202020204" pitchFamily="34" charset="0"/>
              </a:defRPr>
            </a:lvl2pPr>
            <a:lvl3pPr eaLnBrk="0" fontAlgn="base" hangingPunct="0">
              <a:spcBef>
                <a:spcPct val="0"/>
              </a:spcBef>
              <a:spcAft>
                <a:spcPct val="0"/>
              </a:spcAft>
              <a:tabLst>
                <a:tab pos="5267325" algn="r"/>
              </a:tabLst>
              <a:defRPr>
                <a:solidFill>
                  <a:schemeClr val="tx1"/>
                </a:solidFill>
                <a:latin typeface="Arial" panose="020B0604020202020204" pitchFamily="34" charset="0"/>
              </a:defRPr>
            </a:lvl3pPr>
            <a:lvl4pPr eaLnBrk="0" fontAlgn="base" hangingPunct="0">
              <a:spcBef>
                <a:spcPct val="0"/>
              </a:spcBef>
              <a:spcAft>
                <a:spcPct val="0"/>
              </a:spcAft>
              <a:tabLst>
                <a:tab pos="5267325" algn="r"/>
              </a:tabLst>
              <a:defRPr>
                <a:solidFill>
                  <a:schemeClr val="tx1"/>
                </a:solidFill>
                <a:latin typeface="Arial" panose="020B0604020202020204" pitchFamily="34" charset="0"/>
              </a:defRPr>
            </a:lvl4pPr>
            <a:lvl5pPr eaLnBrk="0" fontAlgn="base" hangingPunct="0">
              <a:spcBef>
                <a:spcPct val="0"/>
              </a:spcBef>
              <a:spcAft>
                <a:spcPct val="0"/>
              </a:spcAft>
              <a:tabLst>
                <a:tab pos="5267325" algn="r"/>
              </a:tabLst>
              <a:defRPr>
                <a:solidFill>
                  <a:schemeClr val="tx1"/>
                </a:solidFill>
                <a:latin typeface="Arial" panose="020B0604020202020204" pitchFamily="34" charset="0"/>
              </a:defRPr>
            </a:lvl5pPr>
            <a:lvl6pPr eaLnBrk="0" fontAlgn="base" hangingPunct="0">
              <a:spcBef>
                <a:spcPct val="0"/>
              </a:spcBef>
              <a:spcAft>
                <a:spcPct val="0"/>
              </a:spcAft>
              <a:tabLst>
                <a:tab pos="5267325" algn="r"/>
              </a:tabLst>
              <a:defRPr>
                <a:solidFill>
                  <a:schemeClr val="tx1"/>
                </a:solidFill>
                <a:latin typeface="Arial" panose="020B0604020202020204" pitchFamily="34" charset="0"/>
              </a:defRPr>
            </a:lvl6pPr>
            <a:lvl7pPr eaLnBrk="0" fontAlgn="base" hangingPunct="0">
              <a:spcBef>
                <a:spcPct val="0"/>
              </a:spcBef>
              <a:spcAft>
                <a:spcPct val="0"/>
              </a:spcAft>
              <a:tabLst>
                <a:tab pos="5267325" algn="r"/>
              </a:tabLst>
              <a:defRPr>
                <a:solidFill>
                  <a:schemeClr val="tx1"/>
                </a:solidFill>
                <a:latin typeface="Arial" panose="020B0604020202020204" pitchFamily="34" charset="0"/>
              </a:defRPr>
            </a:lvl7pPr>
            <a:lvl8pPr eaLnBrk="0" fontAlgn="base" hangingPunct="0">
              <a:spcBef>
                <a:spcPct val="0"/>
              </a:spcBef>
              <a:spcAft>
                <a:spcPct val="0"/>
              </a:spcAft>
              <a:tabLst>
                <a:tab pos="5267325" algn="r"/>
              </a:tabLst>
              <a:defRPr>
                <a:solidFill>
                  <a:schemeClr val="tx1"/>
                </a:solidFill>
                <a:latin typeface="Arial" panose="020B0604020202020204" pitchFamily="34" charset="0"/>
              </a:defRPr>
            </a:lvl8pPr>
            <a:lvl9pPr eaLnBrk="0" fontAlgn="base" hangingPunct="0">
              <a:spcBef>
                <a:spcPct val="0"/>
              </a:spcBef>
              <a:spcAft>
                <a:spcPct val="0"/>
              </a:spcAft>
              <a:tabLst>
                <a:tab pos="52673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267325" algn="r"/>
              </a:tabLst>
            </a:pPr>
            <a:r>
              <a:rPr kumimoji="0" lang="en-US" altLang="zh-CN" sz="4000" b="0" i="0" u="sng" strike="noStrike" cap="none" normalizeH="0" baseline="0" dirty="0">
                <a:ln>
                  <a:noFill/>
                </a:ln>
                <a:solidFill>
                  <a:srgbClr val="0000FF"/>
                </a:solidFill>
                <a:effectLst/>
                <a:latin typeface="微软雅黑 Light" panose="020B0502040204020203" pitchFamily="34" charset="-122"/>
                <a:ea typeface="微软雅黑 Light" panose="020B0502040204020203" pitchFamily="34" charset="-122"/>
                <a:hlinkClick r:id="rId2"/>
              </a:rPr>
              <a:t>1 </a:t>
            </a:r>
            <a:r>
              <a:rPr kumimoji="0" lang="zh-CN" altLang="en-US" sz="4000" b="0" i="0" u="sng" strike="noStrike" cap="none" normalizeH="0" baseline="0" dirty="0">
                <a:ln>
                  <a:noFill/>
                </a:ln>
                <a:solidFill>
                  <a:srgbClr val="0000FF"/>
                </a:solidFill>
                <a:effectLst/>
                <a:latin typeface="微软雅黑 Light" panose="020B0502040204020203" pitchFamily="34" charset="-122"/>
                <a:ea typeface="微软雅黑 Light" panose="020B0502040204020203" pitchFamily="34" charset="-122"/>
                <a:hlinkClick r:id="rId2"/>
              </a:rPr>
              <a:t>系统实现</a:t>
            </a:r>
            <a:endParaRPr kumimoji="0" lang="zh-CN" altLang="en-US" sz="40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tab pos="5267325" algn="r"/>
              </a:tabLst>
            </a:pPr>
            <a:r>
              <a:rPr kumimoji="0" lang="en-US" altLang="zh-CN" sz="4000" b="0" i="0" u="sng" strike="noStrike" cap="none" normalizeH="0" baseline="0">
                <a:ln>
                  <a:noFill/>
                </a:ln>
                <a:solidFill>
                  <a:srgbClr val="0000FF"/>
                </a:solidFill>
                <a:effectLst/>
                <a:latin typeface="微软雅黑 Light" panose="020B0502040204020203" pitchFamily="34" charset="-122"/>
                <a:ea typeface="微软雅黑 Light" panose="020B0502040204020203" pitchFamily="34" charset="-122"/>
                <a:hlinkClick r:id="rId3"/>
              </a:rPr>
              <a:t>2 </a:t>
            </a:r>
            <a:r>
              <a:rPr kumimoji="0" lang="zh-CN" altLang="en-US" sz="4000" b="0" i="0" u="sng" strike="noStrike" cap="none" normalizeH="0" baseline="0" dirty="0">
                <a:ln>
                  <a:noFill/>
                </a:ln>
                <a:solidFill>
                  <a:srgbClr val="0000FF"/>
                </a:solidFill>
                <a:effectLst/>
                <a:latin typeface="微软雅黑 Light" panose="020B0502040204020203" pitchFamily="34" charset="-122"/>
                <a:ea typeface="微软雅黑 Light" panose="020B0502040204020203" pitchFamily="34" charset="-122"/>
                <a:hlinkClick r:id="rId3"/>
              </a:rPr>
              <a:t>系统测试</a:t>
            </a:r>
            <a:endParaRPr kumimoji="0" lang="zh-CN" altLang="en-US" sz="40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tab pos="5267325" algn="r"/>
              </a:tabLst>
            </a:pPr>
            <a:r>
              <a:rPr kumimoji="0" lang="en-US" altLang="zh-CN" sz="4000" b="0" i="0" u="sng" strike="noStrike" cap="none" normalizeH="0" baseline="0">
                <a:ln>
                  <a:noFill/>
                </a:ln>
                <a:solidFill>
                  <a:srgbClr val="0000FF"/>
                </a:solidFill>
                <a:effectLst/>
                <a:latin typeface="微软雅黑 Light" panose="020B0502040204020203" pitchFamily="34" charset="-122"/>
                <a:ea typeface="微软雅黑 Light" panose="020B0502040204020203" pitchFamily="34" charset="-122"/>
                <a:hlinkClick r:id="rId4"/>
              </a:rPr>
              <a:t>3 </a:t>
            </a:r>
            <a:r>
              <a:rPr kumimoji="0" lang="zh-CN" altLang="en-US" sz="4000" b="0" i="0" u="sng" strike="noStrike" cap="none" normalizeH="0" baseline="0" dirty="0">
                <a:ln>
                  <a:noFill/>
                </a:ln>
                <a:solidFill>
                  <a:srgbClr val="0000FF"/>
                </a:solidFill>
                <a:effectLst/>
                <a:latin typeface="微软雅黑 Light" panose="020B0502040204020203" pitchFamily="34" charset="-122"/>
                <a:ea typeface="微软雅黑 Light" panose="020B0502040204020203" pitchFamily="34" charset="-122"/>
                <a:hlinkClick r:id="rId4"/>
              </a:rPr>
              <a:t>心得体会</a:t>
            </a:r>
            <a:endParaRPr kumimoji="0" lang="zh-CN" altLang="en-US" sz="40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26065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600CF-8EB5-4310-884B-7467FE59A164}"/>
              </a:ext>
            </a:extLst>
          </p:cNvPr>
          <p:cNvSpPr>
            <a:spLocks noGrp="1"/>
          </p:cNvSpPr>
          <p:nvPr>
            <p:ph type="title"/>
          </p:nvPr>
        </p:nvSpPr>
        <p:spPr/>
        <p:txBody>
          <a:bodyPr>
            <a:normAutofit/>
          </a:bodyPr>
          <a:lstStyle/>
          <a:p>
            <a:r>
              <a:rPr lang="en-US" altLang="zh-CN" b="1" dirty="0">
                <a:latin typeface="微软雅黑 Light" panose="020B0502040204020203" pitchFamily="34" charset="-122"/>
                <a:ea typeface="微软雅黑 Light" panose="020B0502040204020203" pitchFamily="34" charset="-122"/>
              </a:rPr>
              <a:t>1.6.1 </a:t>
            </a:r>
            <a:r>
              <a:rPr lang="zh-CN" altLang="zh-CN" b="1" dirty="0">
                <a:latin typeface="微软雅黑 Light" panose="020B0502040204020203" pitchFamily="34" charset="-122"/>
                <a:ea typeface="微软雅黑 Light" panose="020B0502040204020203" pitchFamily="34" charset="-122"/>
              </a:rPr>
              <a:t>“我的”模块实现简介</a:t>
            </a:r>
            <a:br>
              <a:rPr lang="zh-CN" altLang="zh-CN" b="1" dirty="0"/>
            </a:br>
            <a:endParaRPr lang="zh-CN" altLang="en-US" dirty="0"/>
          </a:p>
        </p:txBody>
      </p:sp>
      <p:sp>
        <p:nvSpPr>
          <p:cNvPr id="3" name="内容占位符 2">
            <a:extLst>
              <a:ext uri="{FF2B5EF4-FFF2-40B4-BE49-F238E27FC236}">
                <a16:creationId xmlns:a16="http://schemas.microsoft.com/office/drawing/2014/main" id="{E9E0DEC0-9517-43CD-BD1E-49D4B7E9F8E3}"/>
              </a:ext>
            </a:extLst>
          </p:cNvPr>
          <p:cNvSpPr>
            <a:spLocks noGrp="1"/>
          </p:cNvSpPr>
          <p:nvPr>
            <p:ph idx="1"/>
          </p:nvPr>
        </p:nvSpPr>
        <p:spPr>
          <a:xfrm>
            <a:off x="965565" y="1658143"/>
            <a:ext cx="9905999" cy="3541714"/>
          </a:xfrm>
        </p:spPr>
        <p:txBody>
          <a:bodyPr>
            <a:normAutofit fontScale="92500" lnSpcReduction="20000"/>
          </a:bodyPr>
          <a:lstStyle/>
          <a:p>
            <a:r>
              <a:rPr lang="zh-CN" altLang="zh-CN">
                <a:latin typeface="微软雅黑 Light" panose="020B0502040204020203" pitchFamily="34" charset="-122"/>
                <a:ea typeface="微软雅黑 Light" panose="020B0502040204020203" pitchFamily="34" charset="-122"/>
              </a:rPr>
              <a:t>用户点击小城寻下方</a:t>
            </a:r>
            <a:r>
              <a:rPr lang="zh-CN" altLang="zh-CN" dirty="0">
                <a:latin typeface="微软雅黑 Light" panose="020B0502040204020203" pitchFamily="34" charset="-122"/>
                <a:ea typeface="微软雅黑 Light" panose="020B0502040204020203" pitchFamily="34" charset="-122"/>
              </a:rPr>
              <a:t>的我的，可以进入我的模块，然后根据查看需求可以选择登录，校园认证，我的发布，购买记录，我的订单，地址管理，购物车和系统通知，点击头像可进行校园认证，输入</a:t>
            </a:r>
            <a:r>
              <a:rPr lang="en-US" altLang="zh-CN" dirty="0">
                <a:latin typeface="微软雅黑 Light" panose="020B0502040204020203" pitchFamily="34" charset="-122"/>
                <a:ea typeface="微软雅黑 Light" panose="020B0502040204020203" pitchFamily="34" charset="-122"/>
              </a:rPr>
              <a:t>20</a:t>
            </a:r>
            <a:r>
              <a:rPr lang="zh-CN" altLang="zh-CN" dirty="0">
                <a:latin typeface="微软雅黑 Light" panose="020B0502040204020203" pitchFamily="34" charset="-122"/>
                <a:ea typeface="微软雅黑 Light" panose="020B0502040204020203" pitchFamily="34" charset="-122"/>
              </a:rPr>
              <a:t>开头的学号和身份证后六位的密码，可以进行认证；地址管理可以进行电话，地址的录入；购物车可以查看其中的书本和物品两个内容，底部的选项来全选和支付；其他的项目表单，暂时设置为默认暂无。该模块源码地址在</a:t>
            </a:r>
            <a:r>
              <a:rPr lang="en-US" altLang="zh-CN" dirty="0">
                <a:latin typeface="微软雅黑 Light" panose="020B0502040204020203" pitchFamily="34" charset="-122"/>
                <a:ea typeface="微软雅黑 Light" panose="020B0502040204020203" pitchFamily="34" charset="-122"/>
              </a:rPr>
              <a:t>page//my</a:t>
            </a:r>
            <a:r>
              <a:rPr lang="zh-CN" altLang="zh-CN" dirty="0">
                <a:latin typeface="微软雅黑 Light" panose="020B0502040204020203" pitchFamily="34" charset="-122"/>
                <a:ea typeface="微软雅黑 Light" panose="020B0502040204020203" pitchFamily="34" charset="-122"/>
              </a:rPr>
              <a:t>的目录下，我的模块主页在本目录下，其实现格式为</a:t>
            </a:r>
            <a:r>
              <a:rPr lang="en-US" altLang="zh-CN" dirty="0">
                <a:latin typeface="微软雅黑 Light" panose="020B0502040204020203" pitchFamily="34" charset="-122"/>
                <a:ea typeface="微软雅黑 Light" panose="020B0502040204020203" pitchFamily="34" charset="-122"/>
              </a:rPr>
              <a:t>.json+.</a:t>
            </a:r>
            <a:r>
              <a:rPr lang="en-US" altLang="zh-CN" dirty="0" err="1">
                <a:latin typeface="微软雅黑 Light" panose="020B0502040204020203" pitchFamily="34" charset="-122"/>
                <a:ea typeface="微软雅黑 Light" panose="020B0502040204020203" pitchFamily="34" charset="-122"/>
              </a:rPr>
              <a:t>js</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wxss</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wxml</a:t>
            </a:r>
            <a:r>
              <a:rPr lang="zh-CN" altLang="zh-CN" dirty="0">
                <a:latin typeface="微软雅黑 Light" panose="020B0502040204020203" pitchFamily="34" charset="-122"/>
                <a:ea typeface="微软雅黑 Light" panose="020B0502040204020203" pitchFamily="34" charset="-122"/>
              </a:rPr>
              <a:t>。其他跳转页具体实现各个界面的文件为</a:t>
            </a:r>
            <a:r>
              <a:rPr lang="en-US" altLang="zh-CN" dirty="0" err="1">
                <a:latin typeface="微软雅黑 Light" panose="020B0502040204020203" pitchFamily="34" charset="-122"/>
                <a:ea typeface="微软雅黑 Light" panose="020B0502040204020203" pitchFamily="34" charset="-122"/>
              </a:rPr>
              <a:t>adressadmin</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mycart</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contacutus</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myorder</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mypost</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mysetting</a:t>
            </a:r>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purchasehistory</a:t>
            </a:r>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和</a:t>
            </a:r>
            <a:r>
              <a:rPr lang="en-US" altLang="zh-CN" dirty="0" err="1">
                <a:latin typeface="微软雅黑 Light" panose="020B0502040204020203" pitchFamily="34" charset="-122"/>
                <a:ea typeface="微软雅黑 Light" panose="020B0502040204020203" pitchFamily="34" charset="-122"/>
              </a:rPr>
              <a:t>systemNotification</a:t>
            </a:r>
            <a:r>
              <a:rPr lang="zh-CN" altLang="zh-CN" dirty="0">
                <a:latin typeface="微软雅黑 Light" panose="020B0502040204020203" pitchFamily="34" charset="-122"/>
                <a:ea typeface="微软雅黑 Light" panose="020B0502040204020203" pitchFamily="34" charset="-122"/>
              </a:rPr>
              <a:t>其中每个</a:t>
            </a:r>
            <a:r>
              <a:rPr lang="zh-CN" altLang="zh-CN">
                <a:latin typeface="微软雅黑 Light" panose="020B0502040204020203" pitchFamily="34" charset="-122"/>
                <a:ea typeface="微软雅黑 Light" panose="020B0502040204020203" pitchFamily="34" charset="-122"/>
              </a:rPr>
              <a:t>文件内含格式均为</a:t>
            </a:r>
            <a:r>
              <a:rPr lang="en-US" altLang="zh-CN" dirty="0">
                <a:latin typeface="微软雅黑 Light" panose="020B0502040204020203" pitchFamily="34" charset="-122"/>
                <a:ea typeface="微软雅黑 Light" panose="020B0502040204020203" pitchFamily="34" charset="-122"/>
              </a:rPr>
              <a:t>.json+.</a:t>
            </a:r>
            <a:r>
              <a:rPr lang="en-US" altLang="zh-CN" dirty="0" err="1">
                <a:latin typeface="微软雅黑 Light" panose="020B0502040204020203" pitchFamily="34" charset="-122"/>
                <a:ea typeface="微软雅黑 Light" panose="020B0502040204020203" pitchFamily="34" charset="-122"/>
              </a:rPr>
              <a:t>js</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wxss</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wxml</a:t>
            </a:r>
            <a:endParaRPr lang="zh-CN" altLang="zh-CN" dirty="0">
              <a:latin typeface="微软雅黑 Light" panose="020B0502040204020203" pitchFamily="34" charset="-122"/>
              <a:ea typeface="微软雅黑 Light" panose="020B0502040204020203" pitchFamily="34" charset="-122"/>
            </a:endParaRPr>
          </a:p>
          <a:p>
            <a:endParaRPr lang="zh-CN" altLang="en-US" dirty="0"/>
          </a:p>
        </p:txBody>
      </p:sp>
    </p:spTree>
    <p:extLst>
      <p:ext uri="{BB962C8B-B14F-4D97-AF65-F5344CB8AC3E}">
        <p14:creationId xmlns:p14="http://schemas.microsoft.com/office/powerpoint/2010/main" val="362723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783A8-7708-48EE-A1A0-EAFE466EC2D1}"/>
              </a:ext>
            </a:extLst>
          </p:cNvPr>
          <p:cNvSpPr>
            <a:spLocks noGrp="1"/>
          </p:cNvSpPr>
          <p:nvPr>
            <p:ph type="title"/>
          </p:nvPr>
        </p:nvSpPr>
        <p:spPr>
          <a:xfrm>
            <a:off x="977290" y="618517"/>
            <a:ext cx="5118710" cy="1478570"/>
          </a:xfrm>
        </p:spPr>
        <p:txBody>
          <a:bodyPr/>
          <a:lstStyle/>
          <a:p>
            <a:r>
              <a:rPr lang="en-US" altLang="zh-CN" sz="2800" b="1" dirty="0">
                <a:latin typeface="微软雅黑 Light" panose="020B0502040204020203" pitchFamily="34" charset="-122"/>
                <a:ea typeface="微软雅黑 Light" panose="020B0502040204020203" pitchFamily="34" charset="-122"/>
              </a:rPr>
              <a:t>1.6.2</a:t>
            </a:r>
            <a:r>
              <a:rPr lang="zh-CN" altLang="zh-CN" sz="2800" b="1" dirty="0">
                <a:latin typeface="微软雅黑 Light" panose="020B0502040204020203" pitchFamily="34" charset="-122"/>
                <a:ea typeface="微软雅黑 Light" panose="020B0502040204020203" pitchFamily="34" charset="-122"/>
              </a:rPr>
              <a:t>“我的”模块相关子文件实现</a:t>
            </a:r>
            <a:br>
              <a:rPr lang="zh-CN" altLang="zh-CN" b="1" dirty="0"/>
            </a:br>
            <a:endParaRPr lang="zh-CN" altLang="en-US" dirty="0"/>
          </a:p>
        </p:txBody>
      </p:sp>
      <p:sp>
        <p:nvSpPr>
          <p:cNvPr id="3" name="内容占位符 2">
            <a:extLst>
              <a:ext uri="{FF2B5EF4-FFF2-40B4-BE49-F238E27FC236}">
                <a16:creationId xmlns:a16="http://schemas.microsoft.com/office/drawing/2014/main" id="{FB041B89-2349-4595-AF1D-250E9288BCBB}"/>
              </a:ext>
            </a:extLst>
          </p:cNvPr>
          <p:cNvSpPr>
            <a:spLocks noGrp="1"/>
          </p:cNvSpPr>
          <p:nvPr>
            <p:ph idx="1"/>
          </p:nvPr>
        </p:nvSpPr>
        <p:spPr>
          <a:xfrm>
            <a:off x="1144588" y="1658143"/>
            <a:ext cx="9905999" cy="3541714"/>
          </a:xfrm>
        </p:spPr>
        <p:txBody>
          <a:bodyPr>
            <a:normAutofit fontScale="92500" lnSpcReduction="10000"/>
          </a:bodyPr>
          <a:lstStyle/>
          <a:p>
            <a:r>
              <a:rPr lang="en-US" altLang="zh-CN" sz="2100" b="1" dirty="0" err="1">
                <a:latin typeface="微软雅黑 Light" panose="020B0502040204020203" pitchFamily="34" charset="-122"/>
                <a:ea typeface="微软雅黑 Light" panose="020B0502040204020203" pitchFamily="34" charset="-122"/>
              </a:rPr>
              <a:t>Adressadmin</a:t>
            </a:r>
            <a:r>
              <a:rPr lang="zh-CN" altLang="zh-CN" sz="2100" b="1" dirty="0">
                <a:latin typeface="微软雅黑 Light" panose="020B0502040204020203" pitchFamily="34" charset="-122"/>
                <a:ea typeface="微软雅黑 Light" panose="020B0502040204020203" pitchFamily="34" charset="-122"/>
              </a:rPr>
              <a:t>：地址管理界面</a:t>
            </a:r>
          </a:p>
          <a:p>
            <a:r>
              <a:rPr lang="en-US" altLang="zh-CN" sz="2100" b="1" dirty="0" err="1">
                <a:latin typeface="微软雅黑 Light" panose="020B0502040204020203" pitchFamily="34" charset="-122"/>
                <a:ea typeface="微软雅黑 Light" panose="020B0502040204020203" pitchFamily="34" charset="-122"/>
              </a:rPr>
              <a:t>Mycart</a:t>
            </a:r>
            <a:r>
              <a:rPr lang="zh-CN" altLang="zh-CN" sz="2100" b="1" dirty="0">
                <a:latin typeface="微软雅黑 Light" panose="020B0502040204020203" pitchFamily="34" charset="-122"/>
                <a:ea typeface="微软雅黑 Light" panose="020B0502040204020203" pitchFamily="34" charset="-122"/>
              </a:rPr>
              <a:t>： 购物车界面</a:t>
            </a:r>
          </a:p>
          <a:p>
            <a:r>
              <a:rPr lang="en-US" altLang="zh-CN" sz="2100" b="1" dirty="0" err="1">
                <a:latin typeface="微软雅黑 Light" panose="020B0502040204020203" pitchFamily="34" charset="-122"/>
                <a:ea typeface="微软雅黑 Light" panose="020B0502040204020203" pitchFamily="34" charset="-122"/>
              </a:rPr>
              <a:t>Contacutus</a:t>
            </a:r>
            <a:r>
              <a:rPr lang="zh-CN" altLang="zh-CN" sz="2100" b="1" dirty="0">
                <a:latin typeface="微软雅黑 Light" panose="020B0502040204020203" pitchFamily="34" charset="-122"/>
                <a:ea typeface="微软雅黑 Light" panose="020B0502040204020203" pitchFamily="34" charset="-122"/>
              </a:rPr>
              <a:t>：联系我们界面</a:t>
            </a:r>
          </a:p>
          <a:p>
            <a:r>
              <a:rPr lang="en-US" altLang="zh-CN" sz="2100" b="1" dirty="0" err="1">
                <a:latin typeface="微软雅黑 Light" panose="020B0502040204020203" pitchFamily="34" charset="-122"/>
                <a:ea typeface="微软雅黑 Light" panose="020B0502040204020203" pitchFamily="34" charset="-122"/>
              </a:rPr>
              <a:t>Myorder</a:t>
            </a:r>
            <a:r>
              <a:rPr lang="zh-CN" altLang="zh-CN" sz="2100" b="1" dirty="0">
                <a:latin typeface="微软雅黑 Light" panose="020B0502040204020203" pitchFamily="34" charset="-122"/>
                <a:ea typeface="微软雅黑 Light" panose="020B0502040204020203" pitchFamily="34" charset="-122"/>
              </a:rPr>
              <a:t>：我的订单界面</a:t>
            </a:r>
          </a:p>
          <a:p>
            <a:r>
              <a:rPr lang="en-US" altLang="zh-CN" sz="2100" b="1" dirty="0" err="1">
                <a:latin typeface="微软雅黑 Light" panose="020B0502040204020203" pitchFamily="34" charset="-122"/>
                <a:ea typeface="微软雅黑 Light" panose="020B0502040204020203" pitchFamily="34" charset="-122"/>
              </a:rPr>
              <a:t>Mypost</a:t>
            </a:r>
            <a:r>
              <a:rPr lang="zh-CN" altLang="zh-CN" sz="2100" b="1" dirty="0">
                <a:latin typeface="微软雅黑 Light" panose="020B0502040204020203" pitchFamily="34" charset="-122"/>
                <a:ea typeface="微软雅黑 Light" panose="020B0502040204020203" pitchFamily="34" charset="-122"/>
              </a:rPr>
              <a:t>：我的发布界面</a:t>
            </a:r>
          </a:p>
          <a:p>
            <a:r>
              <a:rPr lang="en-US" altLang="zh-CN" sz="2100" b="1" dirty="0" err="1">
                <a:latin typeface="微软雅黑 Light" panose="020B0502040204020203" pitchFamily="34" charset="-122"/>
                <a:ea typeface="微软雅黑 Light" panose="020B0502040204020203" pitchFamily="34" charset="-122"/>
              </a:rPr>
              <a:t>Mysetting</a:t>
            </a:r>
            <a:r>
              <a:rPr lang="zh-CN" altLang="zh-CN" sz="2100" b="1" dirty="0">
                <a:latin typeface="微软雅黑 Light" panose="020B0502040204020203" pitchFamily="34" charset="-122"/>
                <a:ea typeface="微软雅黑 Light" panose="020B0502040204020203" pitchFamily="34" charset="-122"/>
              </a:rPr>
              <a:t>：个人认证主页</a:t>
            </a:r>
          </a:p>
          <a:p>
            <a:r>
              <a:rPr lang="en-US" altLang="zh-CN" sz="2100" b="1" dirty="0" err="1">
                <a:latin typeface="微软雅黑 Light" panose="020B0502040204020203" pitchFamily="34" charset="-122"/>
                <a:ea typeface="微软雅黑 Light" panose="020B0502040204020203" pitchFamily="34" charset="-122"/>
              </a:rPr>
              <a:t>Purchasehistory</a:t>
            </a:r>
            <a:r>
              <a:rPr lang="zh-CN" altLang="zh-CN" sz="2100" b="1" dirty="0">
                <a:latin typeface="微软雅黑 Light" panose="020B0502040204020203" pitchFamily="34" charset="-122"/>
                <a:ea typeface="微软雅黑 Light" panose="020B0502040204020203" pitchFamily="34" charset="-122"/>
              </a:rPr>
              <a:t>：购买记录</a:t>
            </a:r>
          </a:p>
          <a:p>
            <a:r>
              <a:rPr lang="en-US" altLang="zh-CN" sz="2100" b="1" dirty="0" err="1">
                <a:latin typeface="微软雅黑 Light" panose="020B0502040204020203" pitchFamily="34" charset="-122"/>
                <a:ea typeface="微软雅黑 Light" panose="020B0502040204020203" pitchFamily="34" charset="-122"/>
              </a:rPr>
              <a:t>systemNotification</a:t>
            </a:r>
            <a:r>
              <a:rPr lang="zh-CN" altLang="zh-CN" sz="2100" b="1" dirty="0">
                <a:latin typeface="微软雅黑 Light" panose="020B0502040204020203" pitchFamily="34" charset="-122"/>
                <a:ea typeface="微软雅黑 Light" panose="020B0502040204020203" pitchFamily="34" charset="-122"/>
              </a:rPr>
              <a:t>：系统通知界面</a:t>
            </a:r>
          </a:p>
          <a:p>
            <a:endParaRPr lang="zh-CN" altLang="en-US" dirty="0"/>
          </a:p>
        </p:txBody>
      </p:sp>
      <p:sp>
        <p:nvSpPr>
          <p:cNvPr id="4" name="标题 1">
            <a:extLst>
              <a:ext uri="{FF2B5EF4-FFF2-40B4-BE49-F238E27FC236}">
                <a16:creationId xmlns:a16="http://schemas.microsoft.com/office/drawing/2014/main" id="{DE5B03FB-A068-433C-A99D-2699DCEC61C9}"/>
              </a:ext>
            </a:extLst>
          </p:cNvPr>
          <p:cNvSpPr txBox="1">
            <a:spLocks/>
          </p:cNvSpPr>
          <p:nvPr/>
        </p:nvSpPr>
        <p:spPr>
          <a:xfrm>
            <a:off x="6263298" y="724223"/>
            <a:ext cx="6398042" cy="13233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1.6.3 </a:t>
            </a:r>
            <a:r>
              <a:rPr lang="zh-CN" altLang="zh-CN" sz="2800" b="1">
                <a:latin typeface="微软雅黑 Light" panose="020B0502040204020203" pitchFamily="34" charset="-122"/>
                <a:ea typeface="微软雅黑 Light" panose="020B0502040204020203" pitchFamily="34" charset="-122"/>
              </a:rPr>
              <a:t>我的模块文件及跳转关系</a:t>
            </a:r>
            <a:br>
              <a:rPr lang="zh-CN" altLang="zh-CN" b="1"/>
            </a:br>
            <a:endParaRPr lang="zh-CN" altLang="en-US" dirty="0"/>
          </a:p>
        </p:txBody>
      </p:sp>
      <p:graphicFrame>
        <p:nvGraphicFramePr>
          <p:cNvPr id="5" name="表格 4">
            <a:extLst>
              <a:ext uri="{FF2B5EF4-FFF2-40B4-BE49-F238E27FC236}">
                <a16:creationId xmlns:a16="http://schemas.microsoft.com/office/drawing/2014/main" id="{23E8D9A3-C715-4932-ADBA-AB895D6BD8F9}"/>
              </a:ext>
            </a:extLst>
          </p:cNvPr>
          <p:cNvGraphicFramePr>
            <a:graphicFrameLocks noGrp="1"/>
          </p:cNvGraphicFramePr>
          <p:nvPr>
            <p:extLst>
              <p:ext uri="{D42A27DB-BD31-4B8C-83A1-F6EECF244321}">
                <p14:modId xmlns:p14="http://schemas.microsoft.com/office/powerpoint/2010/main" val="3799391466"/>
              </p:ext>
            </p:extLst>
          </p:nvPr>
        </p:nvGraphicFramePr>
        <p:xfrm>
          <a:off x="6048936" y="1905718"/>
          <a:ext cx="5926189" cy="3015004"/>
        </p:xfrm>
        <a:graphic>
          <a:graphicData uri="http://schemas.openxmlformats.org/drawingml/2006/table">
            <a:tbl>
              <a:tblPr>
                <a:tableStyleId>{5C22544A-7EE6-4342-B048-85BDC9FD1C3A}</a:tableStyleId>
              </a:tblPr>
              <a:tblGrid>
                <a:gridCol w="1420700">
                  <a:extLst>
                    <a:ext uri="{9D8B030D-6E8A-4147-A177-3AD203B41FA5}">
                      <a16:colId xmlns:a16="http://schemas.microsoft.com/office/drawing/2014/main" val="1335490938"/>
                    </a:ext>
                  </a:extLst>
                </a:gridCol>
                <a:gridCol w="2247529">
                  <a:extLst>
                    <a:ext uri="{9D8B030D-6E8A-4147-A177-3AD203B41FA5}">
                      <a16:colId xmlns:a16="http://schemas.microsoft.com/office/drawing/2014/main" val="3465360094"/>
                    </a:ext>
                  </a:extLst>
                </a:gridCol>
                <a:gridCol w="2257960">
                  <a:extLst>
                    <a:ext uri="{9D8B030D-6E8A-4147-A177-3AD203B41FA5}">
                      <a16:colId xmlns:a16="http://schemas.microsoft.com/office/drawing/2014/main" val="1300247498"/>
                    </a:ext>
                  </a:extLst>
                </a:gridCol>
              </a:tblGrid>
              <a:tr h="113110">
                <a:tc>
                  <a:txBody>
                    <a:bodyPr/>
                    <a:lstStyle/>
                    <a:p>
                      <a:pPr algn="ctr">
                        <a:spcAft>
                          <a:spcPts val="0"/>
                        </a:spcAft>
                      </a:pPr>
                      <a:r>
                        <a:rPr lang="zh-CN" sz="1000" kern="0">
                          <a:effectLst/>
                          <a:latin typeface="微软雅黑 Light" panose="020B0502040204020203" pitchFamily="34" charset="-122"/>
                          <a:ea typeface="微软雅黑 Light" panose="020B0502040204020203" pitchFamily="34" charset="-122"/>
                        </a:rPr>
                        <a:t>文件名</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ctr">
                        <a:spcAft>
                          <a:spcPts val="0"/>
                        </a:spcAft>
                      </a:pPr>
                      <a:r>
                        <a:rPr lang="zh-CN" sz="1000" kern="0">
                          <a:effectLst/>
                          <a:latin typeface="微软雅黑 Light" panose="020B0502040204020203" pitchFamily="34" charset="-122"/>
                          <a:ea typeface="微软雅黑 Light" panose="020B0502040204020203" pitchFamily="34" charset="-122"/>
                        </a:rPr>
                        <a:t>文件路径</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tc>
                <a:tc>
                  <a:txBody>
                    <a:bodyPr/>
                    <a:lstStyle/>
                    <a:p>
                      <a:pPr algn="ctr">
                        <a:spcAft>
                          <a:spcPts val="0"/>
                        </a:spcAft>
                      </a:pPr>
                      <a:r>
                        <a:rPr lang="zh-CN" sz="1000" kern="0">
                          <a:effectLst/>
                          <a:latin typeface="微软雅黑 Light" panose="020B0502040204020203" pitchFamily="34" charset="-122"/>
                          <a:ea typeface="微软雅黑 Light" panose="020B0502040204020203" pitchFamily="34" charset="-122"/>
                        </a:rPr>
                        <a:t>文件说明</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extLst>
                  <a:ext uri="{0D108BD9-81ED-4DB2-BD59-A6C34878D82A}">
                    <a16:rowId xmlns:a16="http://schemas.microsoft.com/office/drawing/2014/main" val="3953722388"/>
                  </a:ext>
                </a:extLst>
              </a:tr>
              <a:tr h="551177">
                <a:tc>
                  <a:txBody>
                    <a:bodyPr/>
                    <a:lstStyle/>
                    <a:p>
                      <a:pPr algn="ctr">
                        <a:spcAft>
                          <a:spcPts val="0"/>
                        </a:spcAft>
                      </a:pPr>
                      <a:r>
                        <a:rPr lang="en-US" sz="1000" kern="100">
                          <a:effectLst/>
                          <a:latin typeface="微软雅黑 Light" panose="020B0502040204020203" pitchFamily="34" charset="-122"/>
                          <a:ea typeface="微软雅黑 Light" panose="020B0502040204020203" pitchFamily="34" charset="-122"/>
                        </a:rPr>
                        <a:t>adressadmin</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indent="266700" algn="ctr">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Page:\ my\adressadmin</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just">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.js</a:t>
                      </a:r>
                      <a:r>
                        <a:rPr lang="zh-CN" sz="1000" kern="100">
                          <a:effectLst/>
                          <a:latin typeface="微软雅黑 Light" panose="020B0502040204020203" pitchFamily="34" charset="-122"/>
                          <a:ea typeface="微软雅黑 Light" panose="020B0502040204020203" pitchFamily="34" charset="-122"/>
                        </a:rPr>
                        <a:t>为逻辑实现，</a:t>
                      </a:r>
                      <a:r>
                        <a:rPr lang="en-US" sz="1000" kern="100">
                          <a:effectLst/>
                          <a:latin typeface="微软雅黑 Light" panose="020B0502040204020203" pitchFamily="34" charset="-122"/>
                          <a:ea typeface="微软雅黑 Light" panose="020B0502040204020203" pitchFamily="34" charset="-122"/>
                        </a:rPr>
                        <a:t>wxss </a:t>
                      </a:r>
                      <a:r>
                        <a:rPr lang="zh-CN" sz="1000" kern="100">
                          <a:effectLst/>
                          <a:latin typeface="微软雅黑 Light" panose="020B0502040204020203" pitchFamily="34" charset="-122"/>
                          <a:ea typeface="微软雅黑 Light" panose="020B0502040204020203" pitchFamily="34" charset="-122"/>
                        </a:rPr>
                        <a:t>文件实现页面的布局设置类</a:t>
                      </a:r>
                      <a:r>
                        <a:rPr lang="en-US" sz="1000" kern="100">
                          <a:effectLst/>
                          <a:latin typeface="微软雅黑 Light" panose="020B0502040204020203" pitchFamily="34" charset="-122"/>
                          <a:ea typeface="微软雅黑 Light" panose="020B0502040204020203" pitchFamily="34" charset="-122"/>
                        </a:rPr>
                        <a:t> wxml</a:t>
                      </a:r>
                      <a:r>
                        <a:rPr lang="zh-CN" sz="1000" kern="100">
                          <a:effectLst/>
                          <a:latin typeface="微软雅黑 Light" panose="020B0502040204020203" pitchFamily="34" charset="-122"/>
                          <a:ea typeface="微软雅黑 Light" panose="020B0502040204020203" pitchFamily="34" charset="-122"/>
                        </a:rPr>
                        <a:t>文件实现前端界面，同时实现对姓名地址的输入</a:t>
                      </a:r>
                    </a:p>
                  </a:txBody>
                  <a:tcPr marL="62916" marR="62916" marT="0" marB="0" anchor="ctr"/>
                </a:tc>
                <a:extLst>
                  <a:ext uri="{0D108BD9-81ED-4DB2-BD59-A6C34878D82A}">
                    <a16:rowId xmlns:a16="http://schemas.microsoft.com/office/drawing/2014/main" val="743740675"/>
                  </a:ext>
                </a:extLst>
              </a:tr>
              <a:tr h="551177">
                <a:tc>
                  <a:txBody>
                    <a:bodyPr/>
                    <a:lstStyle/>
                    <a:p>
                      <a:pPr algn="ctr">
                        <a:spcAft>
                          <a:spcPts val="0"/>
                        </a:spcAft>
                      </a:pPr>
                      <a:r>
                        <a:rPr lang="en-US" sz="1000" kern="100">
                          <a:effectLst/>
                          <a:latin typeface="微软雅黑 Light" panose="020B0502040204020203" pitchFamily="34" charset="-122"/>
                          <a:ea typeface="微软雅黑 Light" panose="020B0502040204020203" pitchFamily="34" charset="-122"/>
                        </a:rPr>
                        <a:t>Mycart</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ctr">
                        <a:lnSpc>
                          <a:spcPct val="125000"/>
                        </a:lnSpc>
                        <a:spcAft>
                          <a:spcPts val="0"/>
                        </a:spcAft>
                      </a:pPr>
                      <a:r>
                        <a:rPr lang="en-US" sz="1000" kern="100" dirty="0">
                          <a:effectLst/>
                          <a:latin typeface="微软雅黑 Light" panose="020B0502040204020203" pitchFamily="34" charset="-122"/>
                          <a:ea typeface="微软雅黑 Light" panose="020B0502040204020203" pitchFamily="34" charset="-122"/>
                        </a:rPr>
                        <a:t>Page:\ my\</a:t>
                      </a:r>
                      <a:r>
                        <a:rPr lang="en-US" sz="1000" kern="100" dirty="0" err="1">
                          <a:effectLst/>
                          <a:latin typeface="微软雅黑 Light" panose="020B0502040204020203" pitchFamily="34" charset="-122"/>
                          <a:ea typeface="微软雅黑 Light" panose="020B0502040204020203" pitchFamily="34" charset="-122"/>
                        </a:rPr>
                        <a:t>Mycart</a:t>
                      </a:r>
                      <a:endParaRPr lang="zh-CN" sz="1000" kern="100" dirty="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just">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.js</a:t>
                      </a:r>
                      <a:r>
                        <a:rPr lang="zh-CN" sz="1000" kern="100">
                          <a:effectLst/>
                          <a:latin typeface="微软雅黑 Light" panose="020B0502040204020203" pitchFamily="34" charset="-122"/>
                          <a:ea typeface="微软雅黑 Light" panose="020B0502040204020203" pitchFamily="34" charset="-122"/>
                        </a:rPr>
                        <a:t>为逻辑实现，</a:t>
                      </a:r>
                      <a:r>
                        <a:rPr lang="en-US" sz="1000" kern="100">
                          <a:effectLst/>
                          <a:latin typeface="微软雅黑 Light" panose="020B0502040204020203" pitchFamily="34" charset="-122"/>
                          <a:ea typeface="微软雅黑 Light" panose="020B0502040204020203" pitchFamily="34" charset="-122"/>
                        </a:rPr>
                        <a:t>wxss </a:t>
                      </a:r>
                      <a:r>
                        <a:rPr lang="zh-CN" sz="1000" kern="100">
                          <a:effectLst/>
                          <a:latin typeface="微软雅黑 Light" panose="020B0502040204020203" pitchFamily="34" charset="-122"/>
                          <a:ea typeface="微软雅黑 Light" panose="020B0502040204020203" pitchFamily="34" charset="-122"/>
                        </a:rPr>
                        <a:t>文件定义页面的布局类</a:t>
                      </a:r>
                      <a:r>
                        <a:rPr lang="en-US" sz="1000" kern="100">
                          <a:effectLst/>
                          <a:latin typeface="微软雅黑 Light" panose="020B0502040204020203" pitchFamily="34" charset="-122"/>
                          <a:ea typeface="微软雅黑 Light" panose="020B0502040204020203" pitchFamily="34" charset="-122"/>
                        </a:rPr>
                        <a:t> wxml</a:t>
                      </a:r>
                      <a:r>
                        <a:rPr lang="zh-CN" sz="1000" kern="100">
                          <a:effectLst/>
                          <a:latin typeface="微软雅黑 Light" panose="020B0502040204020203" pitchFamily="34" charset="-122"/>
                          <a:ea typeface="微软雅黑 Light" panose="020B0502040204020203" pitchFamily="34" charset="-122"/>
                        </a:rPr>
                        <a:t>文件实现前端界面和对购物车的内容选择和结算</a:t>
                      </a:r>
                    </a:p>
                  </a:txBody>
                  <a:tcPr marL="62916" marR="62916" marT="0" marB="0" anchor="ctr"/>
                </a:tc>
                <a:extLst>
                  <a:ext uri="{0D108BD9-81ED-4DB2-BD59-A6C34878D82A}">
                    <a16:rowId xmlns:a16="http://schemas.microsoft.com/office/drawing/2014/main" val="797464211"/>
                  </a:ext>
                </a:extLst>
              </a:tr>
              <a:tr h="553957">
                <a:tc>
                  <a:txBody>
                    <a:bodyPr/>
                    <a:lstStyle/>
                    <a:p>
                      <a:pPr algn="ctr">
                        <a:spcAft>
                          <a:spcPts val="0"/>
                        </a:spcAft>
                      </a:pPr>
                      <a:r>
                        <a:rPr lang="en-US" sz="1000" kern="100">
                          <a:effectLst/>
                          <a:latin typeface="微软雅黑 Light" panose="020B0502040204020203" pitchFamily="34" charset="-122"/>
                          <a:ea typeface="微软雅黑 Light" panose="020B0502040204020203" pitchFamily="34" charset="-122"/>
                        </a:rPr>
                        <a:t>Myseting</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ctr">
                        <a:lnSpc>
                          <a:spcPct val="125000"/>
                        </a:lnSpc>
                        <a:spcAft>
                          <a:spcPts val="0"/>
                        </a:spcAft>
                      </a:pPr>
                      <a:r>
                        <a:rPr lang="en-US" sz="1000" kern="100" dirty="0">
                          <a:effectLst/>
                          <a:latin typeface="微软雅黑 Light" panose="020B0502040204020203" pitchFamily="34" charset="-122"/>
                          <a:ea typeface="微软雅黑 Light" panose="020B0502040204020203" pitchFamily="34" charset="-122"/>
                        </a:rPr>
                        <a:t>Page:\ my\</a:t>
                      </a:r>
                      <a:r>
                        <a:rPr lang="en-US" sz="1000" kern="100" dirty="0" err="1">
                          <a:effectLst/>
                          <a:latin typeface="微软雅黑 Light" panose="020B0502040204020203" pitchFamily="34" charset="-122"/>
                          <a:ea typeface="微软雅黑 Light" panose="020B0502040204020203" pitchFamily="34" charset="-122"/>
                        </a:rPr>
                        <a:t>Mysetting</a:t>
                      </a:r>
                      <a:endParaRPr lang="zh-CN" sz="1000" kern="100" dirty="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just">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.js</a:t>
                      </a:r>
                      <a:r>
                        <a:rPr lang="zh-CN" sz="1000" kern="100">
                          <a:effectLst/>
                          <a:latin typeface="微软雅黑 Light" panose="020B0502040204020203" pitchFamily="34" charset="-122"/>
                          <a:ea typeface="微软雅黑 Light" panose="020B0502040204020203" pitchFamily="34" charset="-122"/>
                        </a:rPr>
                        <a:t>为逻辑实现</a:t>
                      </a:r>
                      <a:r>
                        <a:rPr lang="en-US" sz="1000" kern="100">
                          <a:effectLst/>
                          <a:latin typeface="微软雅黑 Light" panose="020B0502040204020203" pitchFamily="34" charset="-122"/>
                          <a:ea typeface="微软雅黑 Light" panose="020B0502040204020203" pitchFamily="34" charset="-122"/>
                        </a:rPr>
                        <a:t>.</a:t>
                      </a:r>
                      <a:r>
                        <a:rPr lang="zh-CN" sz="1000" kern="100">
                          <a:effectLst/>
                          <a:latin typeface="微软雅黑 Light" panose="020B0502040204020203" pitchFamily="34" charset="-122"/>
                          <a:ea typeface="微软雅黑 Light" panose="020B0502040204020203" pitchFamily="34" charset="-122"/>
                        </a:rPr>
                        <a:t>，</a:t>
                      </a:r>
                      <a:r>
                        <a:rPr lang="en-US" sz="1000" kern="100">
                          <a:effectLst/>
                          <a:latin typeface="微软雅黑 Light" panose="020B0502040204020203" pitchFamily="34" charset="-122"/>
                          <a:ea typeface="微软雅黑 Light" panose="020B0502040204020203" pitchFamily="34" charset="-122"/>
                        </a:rPr>
                        <a:t>wxss </a:t>
                      </a:r>
                      <a:r>
                        <a:rPr lang="zh-CN" sz="1000" kern="100">
                          <a:effectLst/>
                          <a:latin typeface="微软雅黑 Light" panose="020B0502040204020203" pitchFamily="34" charset="-122"/>
                          <a:ea typeface="微软雅黑 Light" panose="020B0502040204020203" pitchFamily="34" charset="-122"/>
                        </a:rPr>
                        <a:t>文件实现页面的布局</a:t>
                      </a:r>
                      <a:r>
                        <a:rPr lang="en-US" sz="1000" kern="100">
                          <a:effectLst/>
                          <a:latin typeface="微软雅黑 Light" panose="020B0502040204020203" pitchFamily="34" charset="-122"/>
                          <a:ea typeface="微软雅黑 Light" panose="020B0502040204020203" pitchFamily="34" charset="-122"/>
                        </a:rPr>
                        <a:t> wxml</a:t>
                      </a:r>
                      <a:r>
                        <a:rPr lang="zh-CN" sz="1000" kern="100">
                          <a:effectLst/>
                          <a:latin typeface="微软雅黑 Light" panose="020B0502040204020203" pitchFamily="34" charset="-122"/>
                          <a:ea typeface="微软雅黑 Light" panose="020B0502040204020203" pitchFamily="34" charset="-122"/>
                        </a:rPr>
                        <a:t>实现对认证界面的布局以及学号密码的输入</a:t>
                      </a:r>
                    </a:p>
                    <a:p>
                      <a:pPr algn="just">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 </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extLst>
                  <a:ext uri="{0D108BD9-81ED-4DB2-BD59-A6C34878D82A}">
                    <a16:rowId xmlns:a16="http://schemas.microsoft.com/office/drawing/2014/main" val="2164649568"/>
                  </a:ext>
                </a:extLst>
              </a:tr>
              <a:tr h="409789">
                <a:tc>
                  <a:txBody>
                    <a:bodyPr/>
                    <a:lstStyle/>
                    <a:p>
                      <a:pPr algn="ctr">
                        <a:spcAft>
                          <a:spcPts val="0"/>
                        </a:spcAft>
                      </a:pPr>
                      <a:r>
                        <a:rPr lang="en-US" sz="1000" kern="100">
                          <a:effectLst/>
                          <a:latin typeface="微软雅黑 Light" panose="020B0502040204020203" pitchFamily="34" charset="-122"/>
                          <a:ea typeface="微软雅黑 Light" panose="020B0502040204020203" pitchFamily="34" charset="-122"/>
                        </a:rPr>
                        <a:t>Myorder</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ctr">
                        <a:lnSpc>
                          <a:spcPct val="125000"/>
                        </a:lnSpc>
                        <a:spcAft>
                          <a:spcPts val="0"/>
                        </a:spcAft>
                      </a:pPr>
                      <a:r>
                        <a:rPr lang="en-US" sz="1000" kern="100" dirty="0">
                          <a:effectLst/>
                          <a:latin typeface="微软雅黑 Light" panose="020B0502040204020203" pitchFamily="34" charset="-122"/>
                          <a:ea typeface="微软雅黑 Light" panose="020B0502040204020203" pitchFamily="34" charset="-122"/>
                        </a:rPr>
                        <a:t>Page:\ my\</a:t>
                      </a:r>
                      <a:r>
                        <a:rPr lang="en-US" sz="1000" kern="100" dirty="0" err="1">
                          <a:effectLst/>
                          <a:latin typeface="微软雅黑 Light" panose="020B0502040204020203" pitchFamily="34" charset="-122"/>
                          <a:ea typeface="微软雅黑 Light" panose="020B0502040204020203" pitchFamily="34" charset="-122"/>
                        </a:rPr>
                        <a:t>Myorder</a:t>
                      </a:r>
                      <a:endParaRPr lang="zh-CN" sz="1000" kern="100" dirty="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just">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.js</a:t>
                      </a:r>
                      <a:r>
                        <a:rPr lang="zh-CN" sz="1000" kern="100">
                          <a:effectLst/>
                          <a:latin typeface="微软雅黑 Light" panose="020B0502040204020203" pitchFamily="34" charset="-122"/>
                          <a:ea typeface="微软雅黑 Light" panose="020B0502040204020203" pitchFamily="34" charset="-122"/>
                        </a:rPr>
                        <a:t>为逻辑实现</a:t>
                      </a:r>
                      <a:r>
                        <a:rPr lang="en-US" sz="1000" kern="100">
                          <a:effectLst/>
                          <a:latin typeface="微软雅黑 Light" panose="020B0502040204020203" pitchFamily="34" charset="-122"/>
                          <a:ea typeface="微软雅黑 Light" panose="020B0502040204020203" pitchFamily="34" charset="-122"/>
                        </a:rPr>
                        <a:t>wxss </a:t>
                      </a:r>
                      <a:r>
                        <a:rPr lang="zh-CN" sz="1000" kern="100">
                          <a:effectLst/>
                          <a:latin typeface="微软雅黑 Light" panose="020B0502040204020203" pitchFamily="34" charset="-122"/>
                          <a:ea typeface="微软雅黑 Light" panose="020B0502040204020203" pitchFamily="34" charset="-122"/>
                        </a:rPr>
                        <a:t>文件定义页面的布局的类</a:t>
                      </a:r>
                      <a:r>
                        <a:rPr lang="en-US" sz="1000" kern="100">
                          <a:effectLst/>
                          <a:latin typeface="微软雅黑 Light" panose="020B0502040204020203" pitchFamily="34" charset="-122"/>
                          <a:ea typeface="微软雅黑 Light" panose="020B0502040204020203" pitchFamily="34" charset="-122"/>
                        </a:rPr>
                        <a:t>.wxml</a:t>
                      </a:r>
                      <a:r>
                        <a:rPr lang="zh-CN" sz="1000" kern="100">
                          <a:effectLst/>
                          <a:latin typeface="微软雅黑 Light" panose="020B0502040204020203" pitchFamily="34" charset="-122"/>
                          <a:ea typeface="微软雅黑 Light" panose="020B0502040204020203" pitchFamily="34" charset="-122"/>
                        </a:rPr>
                        <a:t>为前端订单界面的实现</a:t>
                      </a:r>
                    </a:p>
                  </a:txBody>
                  <a:tcPr marL="62916" marR="62916" marT="0" marB="0" anchor="ctr"/>
                </a:tc>
                <a:extLst>
                  <a:ext uri="{0D108BD9-81ED-4DB2-BD59-A6C34878D82A}">
                    <a16:rowId xmlns:a16="http://schemas.microsoft.com/office/drawing/2014/main" val="894019459"/>
                  </a:ext>
                </a:extLst>
              </a:tr>
              <a:tr h="142755">
                <a:tc>
                  <a:txBody>
                    <a:bodyPr/>
                    <a:lstStyle/>
                    <a:p>
                      <a:pPr algn="ctr">
                        <a:spcAft>
                          <a:spcPts val="0"/>
                        </a:spcAft>
                      </a:pPr>
                      <a:r>
                        <a:rPr lang="en-US" sz="1000" kern="100">
                          <a:effectLst/>
                          <a:latin typeface="微软雅黑 Light" panose="020B0502040204020203" pitchFamily="34" charset="-122"/>
                          <a:ea typeface="微软雅黑 Light" panose="020B0502040204020203" pitchFamily="34" charset="-122"/>
                        </a:rPr>
                        <a:t>mypost</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ctr">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Page:\ my\mypost</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just">
                        <a:lnSpc>
                          <a:spcPct val="125000"/>
                        </a:lnSpc>
                        <a:spcAft>
                          <a:spcPts val="0"/>
                        </a:spcAft>
                      </a:pPr>
                      <a:r>
                        <a:rPr lang="en-US" sz="1000" kern="0">
                          <a:effectLst/>
                          <a:latin typeface="微软雅黑 Light" panose="020B0502040204020203" pitchFamily="34" charset="-122"/>
                          <a:ea typeface="微软雅黑 Light" panose="020B0502040204020203" pitchFamily="34" charset="-122"/>
                        </a:rPr>
                        <a:t>.wxml</a:t>
                      </a:r>
                      <a:r>
                        <a:rPr lang="zh-CN" sz="1000" kern="0">
                          <a:effectLst/>
                          <a:latin typeface="微软雅黑 Light" panose="020B0502040204020203" pitchFamily="34" charset="-122"/>
                          <a:ea typeface="微软雅黑 Light" panose="020B0502040204020203" pitchFamily="34" charset="-122"/>
                        </a:rPr>
                        <a:t>实现前端我的发布界面</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extLst>
                  <a:ext uri="{0D108BD9-81ED-4DB2-BD59-A6C34878D82A}">
                    <a16:rowId xmlns:a16="http://schemas.microsoft.com/office/drawing/2014/main" val="1196676992"/>
                  </a:ext>
                </a:extLst>
              </a:tr>
              <a:tr h="142755">
                <a:tc>
                  <a:txBody>
                    <a:bodyPr/>
                    <a:lstStyle/>
                    <a:p>
                      <a:pPr algn="ctr">
                        <a:spcAft>
                          <a:spcPts val="0"/>
                        </a:spcAft>
                      </a:pPr>
                      <a:r>
                        <a:rPr lang="en-US" sz="1000" kern="100">
                          <a:effectLst/>
                          <a:latin typeface="微软雅黑 Light" panose="020B0502040204020203" pitchFamily="34" charset="-122"/>
                          <a:ea typeface="微软雅黑 Light" panose="020B0502040204020203" pitchFamily="34" charset="-122"/>
                        </a:rPr>
                        <a:t>purchasehistory</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ctr">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Page:\ my\purchasehistory</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just">
                        <a:lnSpc>
                          <a:spcPct val="125000"/>
                        </a:lnSpc>
                        <a:spcAft>
                          <a:spcPts val="0"/>
                        </a:spcAft>
                      </a:pPr>
                      <a:r>
                        <a:rPr lang="en-US" sz="1000" kern="0">
                          <a:effectLst/>
                          <a:latin typeface="微软雅黑 Light" panose="020B0502040204020203" pitchFamily="34" charset="-122"/>
                          <a:ea typeface="微软雅黑 Light" panose="020B0502040204020203" pitchFamily="34" charset="-122"/>
                        </a:rPr>
                        <a:t>..wxml</a:t>
                      </a:r>
                      <a:r>
                        <a:rPr lang="zh-CN" sz="1000" kern="0">
                          <a:effectLst/>
                          <a:latin typeface="微软雅黑 Light" panose="020B0502040204020203" pitchFamily="34" charset="-122"/>
                          <a:ea typeface="微软雅黑 Light" panose="020B0502040204020203" pitchFamily="34" charset="-122"/>
                        </a:rPr>
                        <a:t>实现前端购买记录界面</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extLst>
                  <a:ext uri="{0D108BD9-81ED-4DB2-BD59-A6C34878D82A}">
                    <a16:rowId xmlns:a16="http://schemas.microsoft.com/office/drawing/2014/main" val="1206345627"/>
                  </a:ext>
                </a:extLst>
              </a:tr>
              <a:tr h="249045">
                <a:tc>
                  <a:txBody>
                    <a:bodyPr/>
                    <a:lstStyle/>
                    <a:p>
                      <a:pPr algn="ctr">
                        <a:spcAft>
                          <a:spcPts val="0"/>
                        </a:spcAft>
                      </a:pPr>
                      <a:r>
                        <a:rPr lang="en-US" sz="1000" kern="100">
                          <a:effectLst/>
                          <a:latin typeface="微软雅黑 Light" panose="020B0502040204020203" pitchFamily="34" charset="-122"/>
                          <a:ea typeface="微软雅黑 Light" panose="020B0502040204020203" pitchFamily="34" charset="-122"/>
                        </a:rPr>
                        <a:t>systemNotification</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ctr">
                        <a:lnSpc>
                          <a:spcPct val="125000"/>
                        </a:lnSpc>
                        <a:spcAft>
                          <a:spcPts val="0"/>
                        </a:spcAft>
                      </a:pPr>
                      <a:r>
                        <a:rPr lang="en-US" sz="1000" kern="100">
                          <a:effectLst/>
                          <a:latin typeface="微软雅黑 Light" panose="020B0502040204020203" pitchFamily="34" charset="-122"/>
                          <a:ea typeface="微软雅黑 Light" panose="020B0502040204020203" pitchFamily="34" charset="-122"/>
                        </a:rPr>
                        <a:t>Page:\ my\systemNotification</a:t>
                      </a:r>
                      <a:endParaRPr lang="zh-CN" sz="1000" kern="100">
                        <a:effectLst/>
                        <a:latin typeface="微软雅黑 Light" panose="020B0502040204020203" pitchFamily="34" charset="-122"/>
                        <a:ea typeface="微软雅黑 Light" panose="020B0502040204020203" pitchFamily="34" charset="-122"/>
                      </a:endParaRPr>
                    </a:p>
                  </a:txBody>
                  <a:tcPr marL="62916" marR="62916" marT="0" marB="0" anchor="ctr"/>
                </a:tc>
                <a:tc>
                  <a:txBody>
                    <a:bodyPr/>
                    <a:lstStyle/>
                    <a:p>
                      <a:pPr algn="just">
                        <a:lnSpc>
                          <a:spcPct val="125000"/>
                        </a:lnSpc>
                        <a:spcAft>
                          <a:spcPts val="0"/>
                        </a:spcAft>
                      </a:pPr>
                      <a:r>
                        <a:rPr lang="en-US" sz="1000" kern="0" dirty="0">
                          <a:effectLst/>
                          <a:latin typeface="微软雅黑 Light" panose="020B0502040204020203" pitchFamily="34" charset="-122"/>
                          <a:ea typeface="微软雅黑 Light" panose="020B0502040204020203" pitchFamily="34" charset="-122"/>
                        </a:rPr>
                        <a:t>..</a:t>
                      </a:r>
                      <a:r>
                        <a:rPr lang="en-US" sz="1000" kern="0" dirty="0" err="1">
                          <a:effectLst/>
                          <a:latin typeface="微软雅黑 Light" panose="020B0502040204020203" pitchFamily="34" charset="-122"/>
                          <a:ea typeface="微软雅黑 Light" panose="020B0502040204020203" pitchFamily="34" charset="-122"/>
                        </a:rPr>
                        <a:t>wxml</a:t>
                      </a:r>
                      <a:r>
                        <a:rPr lang="zh-CN" sz="1000" kern="0" dirty="0">
                          <a:effectLst/>
                          <a:latin typeface="微软雅黑 Light" panose="020B0502040204020203" pitchFamily="34" charset="-122"/>
                          <a:ea typeface="微软雅黑 Light" panose="020B0502040204020203" pitchFamily="34" charset="-122"/>
                        </a:rPr>
                        <a:t>实现前端系统设置界面</a:t>
                      </a:r>
                      <a:endParaRPr lang="zh-CN" sz="1000" kern="100" dirty="0">
                        <a:effectLst/>
                        <a:latin typeface="微软雅黑 Light" panose="020B0502040204020203" pitchFamily="34" charset="-122"/>
                        <a:ea typeface="微软雅黑 Light" panose="020B0502040204020203" pitchFamily="34" charset="-122"/>
                      </a:endParaRPr>
                    </a:p>
                  </a:txBody>
                  <a:tcPr marL="62916" marR="62916" marT="0" marB="0" anchor="ctr"/>
                </a:tc>
                <a:extLst>
                  <a:ext uri="{0D108BD9-81ED-4DB2-BD59-A6C34878D82A}">
                    <a16:rowId xmlns:a16="http://schemas.microsoft.com/office/drawing/2014/main" val="810227461"/>
                  </a:ext>
                </a:extLst>
              </a:tr>
            </a:tbl>
          </a:graphicData>
        </a:graphic>
      </p:graphicFrame>
    </p:spTree>
    <p:extLst>
      <p:ext uri="{BB962C8B-B14F-4D97-AF65-F5344CB8AC3E}">
        <p14:creationId xmlns:p14="http://schemas.microsoft.com/office/powerpoint/2010/main" val="131214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8EB5E-C7C8-44A6-89DB-F38FB0E25BCB}"/>
              </a:ext>
            </a:extLst>
          </p:cNvPr>
          <p:cNvSpPr>
            <a:spLocks noGrp="1"/>
          </p:cNvSpPr>
          <p:nvPr>
            <p:ph type="title"/>
          </p:nvPr>
        </p:nvSpPr>
        <p:spPr>
          <a:xfrm>
            <a:off x="1141413" y="618518"/>
            <a:ext cx="4954587" cy="1478570"/>
          </a:xfrm>
        </p:spPr>
        <p:txBody>
          <a:bodyPr/>
          <a:lstStyle/>
          <a:p>
            <a:r>
              <a:rPr lang="en-US" altLang="zh-CN" sz="2800" b="1" dirty="0">
                <a:latin typeface="微软雅黑 Light" panose="020B0502040204020203" pitchFamily="34" charset="-122"/>
                <a:ea typeface="微软雅黑 Light" panose="020B0502040204020203" pitchFamily="34" charset="-122"/>
              </a:rPr>
              <a:t>1.6.3 </a:t>
            </a:r>
            <a:r>
              <a:rPr lang="zh-CN" altLang="zh-CN" sz="2800" b="1" dirty="0">
                <a:latin typeface="微软雅黑 Light" panose="020B0502040204020203" pitchFamily="34" charset="-122"/>
                <a:ea typeface="微软雅黑 Light" panose="020B0502040204020203" pitchFamily="34" charset="-122"/>
              </a:rPr>
              <a:t>我的模块文件及跳转关系</a:t>
            </a:r>
            <a:br>
              <a:rPr lang="zh-CN" altLang="zh-CN" b="1" dirty="0"/>
            </a:br>
            <a:endParaRPr lang="zh-CN" altLang="en-US" dirty="0"/>
          </a:p>
        </p:txBody>
      </p:sp>
      <p:sp>
        <p:nvSpPr>
          <p:cNvPr id="3" name="内容占位符 2">
            <a:extLst>
              <a:ext uri="{FF2B5EF4-FFF2-40B4-BE49-F238E27FC236}">
                <a16:creationId xmlns:a16="http://schemas.microsoft.com/office/drawing/2014/main" id="{8E5C50BB-3EBD-4760-AD8D-367F320D7CBA}"/>
              </a:ext>
            </a:extLst>
          </p:cNvPr>
          <p:cNvSpPr>
            <a:spLocks noGrp="1"/>
          </p:cNvSpPr>
          <p:nvPr>
            <p:ph idx="1"/>
          </p:nvPr>
        </p:nvSpPr>
        <p:spPr>
          <a:xfrm>
            <a:off x="1143000" y="1494113"/>
            <a:ext cx="9905999" cy="811765"/>
          </a:xfrm>
        </p:spPr>
        <p:txBody>
          <a:bodyPr/>
          <a:lstStyle/>
          <a:p>
            <a:r>
              <a:rPr lang="zh-CN" altLang="en-US">
                <a:latin typeface="微软雅黑 Light" panose="020B0502040204020203" pitchFamily="34" charset="-122"/>
                <a:ea typeface="微软雅黑 Light" panose="020B0502040204020203" pitchFamily="34" charset="-122"/>
              </a:rPr>
              <a:t>该</a:t>
            </a:r>
            <a:r>
              <a:rPr lang="zh-CN" altLang="zh-CN">
                <a:latin typeface="微软雅黑 Light" panose="020B0502040204020203" pitchFamily="34" charset="-122"/>
                <a:ea typeface="微软雅黑 Light" panose="020B0502040204020203" pitchFamily="34" charset="-122"/>
              </a:rPr>
              <a:t>模块涉及</a:t>
            </a:r>
            <a:r>
              <a:rPr lang="zh-CN" altLang="en-US">
                <a:latin typeface="微软雅黑 Light" panose="020B0502040204020203" pitchFamily="34" charset="-122"/>
                <a:ea typeface="微软雅黑 Light" panose="020B0502040204020203" pitchFamily="34" charset="-122"/>
              </a:rPr>
              <a:t>的</a:t>
            </a:r>
            <a:r>
              <a:rPr lang="zh-CN" altLang="zh-CN">
                <a:latin typeface="微软雅黑 Light" panose="020B0502040204020203" pitchFamily="34" charset="-122"/>
                <a:ea typeface="微软雅黑 Light" panose="020B0502040204020203" pitchFamily="34" charset="-122"/>
              </a:rPr>
              <a:t>页面跳转关系</a:t>
            </a:r>
            <a:r>
              <a:rPr lang="zh-CN" altLang="en-US">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pic>
        <p:nvPicPr>
          <p:cNvPr id="22530" name="图片 30">
            <a:extLst>
              <a:ext uri="{FF2B5EF4-FFF2-40B4-BE49-F238E27FC236}">
                <a16:creationId xmlns:a16="http://schemas.microsoft.com/office/drawing/2014/main" id="{7130148D-3C9D-4A4B-9B06-9463E5A2C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334" y="2280258"/>
            <a:ext cx="5187665" cy="2550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标题 1">
            <a:extLst>
              <a:ext uri="{FF2B5EF4-FFF2-40B4-BE49-F238E27FC236}">
                <a16:creationId xmlns:a16="http://schemas.microsoft.com/office/drawing/2014/main" id="{7F0B82A8-B6B0-48D0-AD53-5CDF922BEB9A}"/>
              </a:ext>
            </a:extLst>
          </p:cNvPr>
          <p:cNvSpPr txBox="1">
            <a:spLocks/>
          </p:cNvSpPr>
          <p:nvPr/>
        </p:nvSpPr>
        <p:spPr>
          <a:xfrm>
            <a:off x="6401026" y="618518"/>
            <a:ext cx="4647973"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1.6.4 </a:t>
            </a:r>
            <a:r>
              <a:rPr lang="zh-CN" altLang="zh-CN" sz="2800" b="1">
                <a:latin typeface="微软雅黑 Light" panose="020B0502040204020203" pitchFamily="34" charset="-122"/>
                <a:ea typeface="微软雅黑 Light" panose="020B0502040204020203" pitchFamily="34" charset="-122"/>
              </a:rPr>
              <a:t>“我的”模块程序流程</a:t>
            </a:r>
            <a:br>
              <a:rPr lang="zh-CN" altLang="zh-CN" b="1"/>
            </a:br>
            <a:endParaRPr lang="zh-CN" altLang="en-US" dirty="0"/>
          </a:p>
        </p:txBody>
      </p:sp>
      <p:sp>
        <p:nvSpPr>
          <p:cNvPr id="6" name="内容占位符 2">
            <a:extLst>
              <a:ext uri="{FF2B5EF4-FFF2-40B4-BE49-F238E27FC236}">
                <a16:creationId xmlns:a16="http://schemas.microsoft.com/office/drawing/2014/main" id="{5DCF115B-5BDE-4862-A3EA-D6452A4CD348}"/>
              </a:ext>
            </a:extLst>
          </p:cNvPr>
          <p:cNvSpPr txBox="1">
            <a:spLocks/>
          </p:cNvSpPr>
          <p:nvPr/>
        </p:nvSpPr>
        <p:spPr>
          <a:xfrm>
            <a:off x="6471387" y="1574577"/>
            <a:ext cx="5365013" cy="160689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a:latin typeface="微软雅黑 Light" panose="020B0502040204020203" pitchFamily="34" charset="-122"/>
                <a:ea typeface="微软雅黑 Light" panose="020B0502040204020203" pitchFamily="34" charset="-122"/>
              </a:rPr>
              <a:t>“我的”模块实现程序流程如图所示。从最开始的主界面开始，进入“我的”的界面，初始化后，根据用户所选择点击的选项进入相应的界面，结束后返回“我的”主界面</a:t>
            </a:r>
          </a:p>
          <a:p>
            <a:endParaRPr lang="zh-CN" altLang="en-US" dirty="0"/>
          </a:p>
        </p:txBody>
      </p:sp>
      <p:pic>
        <p:nvPicPr>
          <p:cNvPr id="7" name="图片 57">
            <a:extLst>
              <a:ext uri="{FF2B5EF4-FFF2-40B4-BE49-F238E27FC236}">
                <a16:creationId xmlns:a16="http://schemas.microsoft.com/office/drawing/2014/main" id="{B8B8F3E4-DE39-4D07-83DA-4C7F0C8C8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486" y="3202123"/>
            <a:ext cx="4159513" cy="2590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3797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7CC5E-E735-4294-A597-867D672FD0ED}"/>
              </a:ext>
            </a:extLst>
          </p:cNvPr>
          <p:cNvSpPr>
            <a:spLocks noGrp="1"/>
          </p:cNvSpPr>
          <p:nvPr>
            <p:ph type="title"/>
          </p:nvPr>
        </p:nvSpPr>
        <p:spPr>
          <a:xfrm>
            <a:off x="1088544" y="618518"/>
            <a:ext cx="9905998" cy="1478570"/>
          </a:xfrm>
        </p:spPr>
        <p:txBody>
          <a:bodyPr/>
          <a:lstStyle/>
          <a:p>
            <a:r>
              <a:rPr lang="en-US" altLang="zh-CN" b="1" dirty="0">
                <a:latin typeface="微软雅黑 Light" panose="020B0502040204020203" pitchFamily="34" charset="-122"/>
                <a:ea typeface="微软雅黑 Light" panose="020B0502040204020203" pitchFamily="34" charset="-122"/>
              </a:rPr>
              <a:t>1.6.5</a:t>
            </a:r>
            <a:r>
              <a:rPr lang="zh-CN" altLang="zh-CN" b="1" dirty="0">
                <a:latin typeface="微软雅黑 Light" panose="020B0502040204020203" pitchFamily="34" charset="-122"/>
                <a:ea typeface="微软雅黑 Light" panose="020B0502040204020203" pitchFamily="34" charset="-122"/>
              </a:rPr>
              <a:t>我的模块实现界面</a:t>
            </a:r>
            <a:br>
              <a:rPr lang="zh-CN" altLang="zh-CN" b="1" dirty="0"/>
            </a:br>
            <a:endParaRPr lang="zh-CN" altLang="en-US" dirty="0"/>
          </a:p>
        </p:txBody>
      </p:sp>
      <p:pic>
        <p:nvPicPr>
          <p:cNvPr id="24578" name="图片 9" descr="FGZ]S1{D@RGW7OZN25O@89R">
            <a:extLst>
              <a:ext uri="{FF2B5EF4-FFF2-40B4-BE49-F238E27FC236}">
                <a16:creationId xmlns:a16="http://schemas.microsoft.com/office/drawing/2014/main" id="{6D4617EB-6A56-42CD-AA3B-58B8E473E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44" y="1598147"/>
            <a:ext cx="2047004" cy="368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图片 12" descr="Y51~_@_QWQ`Y%}7N5U8A{E6">
            <a:extLst>
              <a:ext uri="{FF2B5EF4-FFF2-40B4-BE49-F238E27FC236}">
                <a16:creationId xmlns:a16="http://schemas.microsoft.com/office/drawing/2014/main" id="{A2923578-CDE1-4607-9759-80D36B91D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669" y="1585118"/>
            <a:ext cx="1937309"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图片 11" descr="$Y(YO1ULT[Z(P@_~0)QKLWD">
            <a:extLst>
              <a:ext uri="{FF2B5EF4-FFF2-40B4-BE49-F238E27FC236}">
                <a16:creationId xmlns:a16="http://schemas.microsoft.com/office/drawing/2014/main" id="{B4294A98-714E-42E0-8608-EAB979CE6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424" y="1585118"/>
            <a:ext cx="1973185"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3" descr="H_BVL}10T(2NU}9X8{_E5XX">
            <a:extLst>
              <a:ext uri="{FF2B5EF4-FFF2-40B4-BE49-F238E27FC236}">
                <a16:creationId xmlns:a16="http://schemas.microsoft.com/office/drawing/2014/main" id="{BBCD09F6-ADDC-4F4C-8808-5445F40C05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0055" y="1585118"/>
            <a:ext cx="2074487" cy="367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20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8BE88-FF31-4B66-9A9C-9B933BB78CF4}"/>
              </a:ext>
            </a:extLst>
          </p:cNvPr>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1.8 </a:t>
            </a:r>
            <a:r>
              <a:rPr lang="zh-CN" altLang="zh-CN" b="1" dirty="0">
                <a:latin typeface="微软雅黑 Light" panose="020B0502040204020203" pitchFamily="34" charset="-122"/>
                <a:ea typeface="微软雅黑 Light" panose="020B0502040204020203" pitchFamily="34" charset="-122"/>
              </a:rPr>
              <a:t>实现过程中的需求和设计变动情况说明</a:t>
            </a:r>
            <a:br>
              <a:rPr lang="zh-CN" altLang="zh-CN" b="1" dirty="0"/>
            </a:br>
            <a:endParaRPr lang="zh-CN" altLang="en-US" dirty="0"/>
          </a:p>
        </p:txBody>
      </p:sp>
      <p:sp>
        <p:nvSpPr>
          <p:cNvPr id="3" name="内容占位符 2">
            <a:extLst>
              <a:ext uri="{FF2B5EF4-FFF2-40B4-BE49-F238E27FC236}">
                <a16:creationId xmlns:a16="http://schemas.microsoft.com/office/drawing/2014/main" id="{182B2376-0535-4841-90B3-E61A8932ECDD}"/>
              </a:ext>
            </a:extLst>
          </p:cNvPr>
          <p:cNvSpPr>
            <a:spLocks noGrp="1"/>
          </p:cNvSpPr>
          <p:nvPr>
            <p:ph idx="1"/>
          </p:nvPr>
        </p:nvSpPr>
        <p:spPr/>
        <p:txBody>
          <a:bodyPr>
            <a:normAutofit fontScale="77500" lnSpcReduction="20000"/>
          </a:bodyPr>
          <a:lstStyle/>
          <a:p>
            <a:r>
              <a:rPr lang="zh-CN" altLang="zh-CN" dirty="0">
                <a:latin typeface="微软雅黑 Light" panose="020B0502040204020203" pitchFamily="34" charset="-122"/>
                <a:ea typeface="微软雅黑 Light" panose="020B0502040204020203" pitchFamily="34" charset="-122"/>
              </a:rPr>
              <a:t>按照早先的进度计划安排，我们的项目分三步走，其中前两个阶段实现与二手商品相关的功能点，第三阶段主要实现第三方功能，但是最后留给我们的开发时间比较短</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除去测试的时间只有不到两周的实际开发时间</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，不得不压缩每个阶段的周期，因此实际开发第三方功能时，时间已然不足，我们只实现了学生兼职的前端部分，其它第三方功能</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包括期末论坛，代取快递</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并没有来得及开发。</a:t>
            </a:r>
          </a:p>
          <a:p>
            <a:r>
              <a:rPr lang="zh-CN" altLang="zh-CN" dirty="0">
                <a:latin typeface="微软雅黑 Light" panose="020B0502040204020203" pitchFamily="34" charset="-122"/>
                <a:ea typeface="微软雅黑 Light" panose="020B0502040204020203" pitchFamily="34" charset="-122"/>
              </a:rPr>
              <a:t>我们原本打算在第二阶段实现聊天系统，但是微信小程序下的</a:t>
            </a:r>
            <a:r>
              <a:rPr lang="en-US" altLang="zh-CN" dirty="0">
                <a:latin typeface="微软雅黑 Light" panose="020B0502040204020203" pitchFamily="34" charset="-122"/>
                <a:ea typeface="微软雅黑 Light" panose="020B0502040204020203" pitchFamily="34" charset="-122"/>
              </a:rPr>
              <a:t>socket</a:t>
            </a:r>
            <a:r>
              <a:rPr lang="zh-CN" altLang="zh-CN" dirty="0">
                <a:latin typeface="微软雅黑 Light" panose="020B0502040204020203" pitchFamily="34" charset="-122"/>
                <a:ea typeface="微软雅黑 Light" panose="020B0502040204020203" pitchFamily="34" charset="-122"/>
              </a:rPr>
              <a:t>编程资料较少，一方面的原因就是小程序基于的微信</a:t>
            </a:r>
            <a:r>
              <a:rPr lang="en-US" altLang="zh-CN" dirty="0">
                <a:latin typeface="微软雅黑 Light" panose="020B0502040204020203" pitchFamily="34" charset="-122"/>
                <a:ea typeface="微软雅黑 Light" panose="020B0502040204020203" pitchFamily="34" charset="-122"/>
              </a:rPr>
              <a:t>APP</a:t>
            </a:r>
            <a:r>
              <a:rPr lang="zh-CN" altLang="zh-CN" dirty="0">
                <a:latin typeface="微软雅黑 Light" panose="020B0502040204020203" pitchFamily="34" charset="-122"/>
                <a:ea typeface="微软雅黑 Light" panose="020B0502040204020203" pitchFamily="34" charset="-122"/>
              </a:rPr>
              <a:t>本身就是一个聊天系统，小程序官方也没有提供相应</a:t>
            </a:r>
            <a:r>
              <a:rPr lang="en-US" altLang="zh-CN" dirty="0" err="1">
                <a:latin typeface="微软雅黑 Light" panose="020B0502040204020203" pitchFamily="34" charset="-122"/>
                <a:ea typeface="微软雅黑 Light" panose="020B0502040204020203" pitchFamily="34" charset="-122"/>
              </a:rPr>
              <a:t>api</a:t>
            </a:r>
            <a:r>
              <a:rPr lang="zh-CN" altLang="zh-CN" dirty="0">
                <a:latin typeface="微软雅黑 Light" panose="020B0502040204020203" pitchFamily="34" charset="-122"/>
                <a:ea typeface="微软雅黑 Light" panose="020B0502040204020203" pitchFamily="34" charset="-122"/>
              </a:rPr>
              <a:t>，开发至此，团队成员提出了疑问，我们进行了一个紧急会议，决定放弃在小程序内部实现这个聊天功能，购物时提供商家的微信号用于买家直接使用微信进行联系。</a:t>
            </a:r>
          </a:p>
          <a:p>
            <a:r>
              <a:rPr lang="zh-CN" altLang="zh-CN" dirty="0">
                <a:latin typeface="微软雅黑 Light" panose="020B0502040204020203" pitchFamily="34" charset="-122"/>
                <a:ea typeface="微软雅黑 Light" panose="020B0502040204020203" pitchFamily="34" charset="-122"/>
              </a:rPr>
              <a:t>增加了新闻模块，从学校官网采集最近的新闻在首页上进行展示。</a:t>
            </a:r>
          </a:p>
          <a:p>
            <a:endParaRPr lang="zh-CN" altLang="en-US" dirty="0"/>
          </a:p>
        </p:txBody>
      </p:sp>
    </p:spTree>
    <p:extLst>
      <p:ext uri="{BB962C8B-B14F-4D97-AF65-F5344CB8AC3E}">
        <p14:creationId xmlns:p14="http://schemas.microsoft.com/office/powerpoint/2010/main" val="1982983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47A61-C3AA-4B9B-B9AE-EEC381F06C24}"/>
              </a:ext>
            </a:extLst>
          </p:cNvPr>
          <p:cNvSpPr>
            <a:spLocks noGrp="1"/>
          </p:cNvSpPr>
          <p:nvPr>
            <p:ph type="title"/>
          </p:nvPr>
        </p:nvSpPr>
        <p:spPr>
          <a:xfrm>
            <a:off x="1141413" y="618518"/>
            <a:ext cx="9905998" cy="884279"/>
          </a:xfrm>
        </p:spPr>
        <p:txBody>
          <a:bodyPr>
            <a:normAutofit fontScale="90000"/>
          </a:bodyPr>
          <a:lstStyle/>
          <a:p>
            <a:r>
              <a:rPr lang="en-US" altLang="zh-CN" b="1" dirty="0">
                <a:latin typeface="微软雅黑 Light" panose="020B0502040204020203" pitchFamily="34" charset="-122"/>
                <a:ea typeface="微软雅黑 Light" panose="020B0502040204020203" pitchFamily="34" charset="-122"/>
              </a:rPr>
              <a:t>1.9 </a:t>
            </a:r>
            <a:r>
              <a:rPr lang="zh-CN" altLang="zh-CN" b="1" dirty="0">
                <a:latin typeface="微软雅黑 Light" panose="020B0502040204020203" pitchFamily="34" charset="-122"/>
                <a:ea typeface="微软雅黑 Light" panose="020B0502040204020203" pitchFamily="34" charset="-122"/>
              </a:rPr>
              <a:t>实现小结</a:t>
            </a:r>
            <a:br>
              <a:rPr lang="zh-CN" altLang="zh-CN" b="1" dirty="0"/>
            </a:br>
            <a:endParaRPr lang="zh-CN" altLang="en-US" dirty="0"/>
          </a:p>
        </p:txBody>
      </p:sp>
      <p:sp>
        <p:nvSpPr>
          <p:cNvPr id="3" name="内容占位符 2">
            <a:extLst>
              <a:ext uri="{FF2B5EF4-FFF2-40B4-BE49-F238E27FC236}">
                <a16:creationId xmlns:a16="http://schemas.microsoft.com/office/drawing/2014/main" id="{62295787-1397-4037-89EE-73A445F0DA55}"/>
              </a:ext>
            </a:extLst>
          </p:cNvPr>
          <p:cNvSpPr>
            <a:spLocks noGrp="1"/>
          </p:cNvSpPr>
          <p:nvPr>
            <p:ph idx="1"/>
          </p:nvPr>
        </p:nvSpPr>
        <p:spPr>
          <a:xfrm>
            <a:off x="1141412" y="1374843"/>
            <a:ext cx="9905999" cy="2346367"/>
          </a:xfrm>
        </p:spPr>
        <p:txBody>
          <a:bodyPr>
            <a:normAutofit fontScale="85000" lnSpcReduction="10000"/>
          </a:bodyPr>
          <a:lstStyle/>
          <a:p>
            <a:r>
              <a:rPr lang="zh-CN" altLang="zh-CN" dirty="0">
                <a:latin typeface="微软雅黑 Light" panose="020B0502040204020203" pitchFamily="34" charset="-122"/>
                <a:ea typeface="微软雅黑 Light" panose="020B0502040204020203" pitchFamily="34" charset="-122"/>
              </a:rPr>
              <a:t>本部分我们首先对系统通用类进行了分析，特别对数据库通用类进行了详细描述，然后分别对小程序菜单栏中的首页模块，购物车模块，发布模块，订单模块，我的模块从模块实现简介，相关类实现，文件及跳转关系，程序流程，实现界面等方面进行了详细阐述。最后简要介绍了实现过程中的需求和设计变动情况。</a:t>
            </a:r>
          </a:p>
          <a:p>
            <a:r>
              <a:rPr lang="zh-CN" altLang="zh-CN" dirty="0">
                <a:latin typeface="微软雅黑 Light" panose="020B0502040204020203" pitchFamily="34" charset="-122"/>
                <a:ea typeface="微软雅黑 Light" panose="020B0502040204020203" pitchFamily="34" charset="-122"/>
              </a:rPr>
              <a:t>本次“东大帮帮”项目采用</a:t>
            </a:r>
            <a:r>
              <a:rPr lang="en-US" altLang="zh-CN" dirty="0">
                <a:latin typeface="微软雅黑 Light" panose="020B0502040204020203" pitchFamily="34" charset="-122"/>
                <a:ea typeface="微软雅黑 Light" panose="020B0502040204020203" pitchFamily="34" charset="-122"/>
              </a:rPr>
              <a:t>scrum</a:t>
            </a:r>
            <a:r>
              <a:rPr lang="zh-CN" altLang="zh-CN" dirty="0">
                <a:latin typeface="微软雅黑 Light" panose="020B0502040204020203" pitchFamily="34" charset="-122"/>
                <a:ea typeface="微软雅黑 Light" panose="020B0502040204020203" pitchFamily="34" charset="-122"/>
              </a:rPr>
              <a:t>模型进行开发，共计</a:t>
            </a:r>
            <a:r>
              <a:rPr lang="en-US" altLang="zh-CN" dirty="0">
                <a:latin typeface="微软雅黑 Light" panose="020B0502040204020203" pitchFamily="34" charset="-122"/>
                <a:ea typeface="微软雅黑 Light" panose="020B0502040204020203" pitchFamily="34" charset="-122"/>
              </a:rPr>
              <a:t>3</a:t>
            </a:r>
            <a:r>
              <a:rPr lang="zh-CN" altLang="zh-CN" dirty="0">
                <a:latin typeface="微软雅黑 Light" panose="020B0502040204020203" pitchFamily="34" charset="-122"/>
                <a:ea typeface="微软雅黑 Light" panose="020B0502040204020203" pitchFamily="34" charset="-122"/>
              </a:rPr>
              <a:t>个大的迭代周期，历时</a:t>
            </a:r>
            <a:r>
              <a:rPr lang="en-US" altLang="zh-CN" dirty="0">
                <a:latin typeface="微软雅黑 Light" panose="020B0502040204020203" pitchFamily="34" charset="-122"/>
                <a:ea typeface="微软雅黑 Light" panose="020B0502040204020203" pitchFamily="34" charset="-122"/>
              </a:rPr>
              <a:t>14</a:t>
            </a:r>
            <a:r>
              <a:rPr lang="zh-CN" altLang="zh-CN" dirty="0">
                <a:latin typeface="微软雅黑 Light" panose="020B0502040204020203" pitchFamily="34" charset="-122"/>
                <a:ea typeface="微软雅黑 Light" panose="020B0502040204020203" pitchFamily="34" charset="-122"/>
              </a:rPr>
              <a:t>天，历经</a:t>
            </a:r>
            <a:r>
              <a:rPr lang="en-US" altLang="zh-CN" dirty="0">
                <a:latin typeface="微软雅黑 Light" panose="020B0502040204020203" pitchFamily="34" charset="-122"/>
                <a:ea typeface="微软雅黑 Light" panose="020B0502040204020203" pitchFamily="34" charset="-122"/>
              </a:rPr>
              <a:t>5</a:t>
            </a:r>
            <a:r>
              <a:rPr lang="zh-CN" altLang="zh-CN" dirty="0">
                <a:latin typeface="微软雅黑 Light" panose="020B0502040204020203" pitchFamily="34" charset="-122"/>
                <a:ea typeface="微软雅黑 Light" panose="020B0502040204020203" pitchFamily="34" charset="-122"/>
              </a:rPr>
              <a:t>个版本的更迭，其中</a:t>
            </a:r>
            <a:r>
              <a:rPr lang="en-US" altLang="zh-CN" dirty="0">
                <a:latin typeface="微软雅黑 Light" panose="020B0502040204020203" pitchFamily="34" charset="-122"/>
                <a:ea typeface="微软雅黑 Light" panose="020B0502040204020203" pitchFamily="34" charset="-122"/>
              </a:rPr>
              <a:t>git</a:t>
            </a:r>
            <a:r>
              <a:rPr lang="zh-CN" altLang="zh-CN" dirty="0">
                <a:latin typeface="微软雅黑 Light" panose="020B0502040204020203" pitchFamily="34" charset="-122"/>
                <a:ea typeface="微软雅黑 Light" panose="020B0502040204020203" pitchFamily="34" charset="-122"/>
              </a:rPr>
              <a:t>历史提交记录如下：</a:t>
            </a:r>
          </a:p>
          <a:p>
            <a:endParaRPr lang="zh-CN" altLang="en-US" dirty="0"/>
          </a:p>
        </p:txBody>
      </p:sp>
      <p:pic>
        <p:nvPicPr>
          <p:cNvPr id="26626" name="图片 7">
            <a:extLst>
              <a:ext uri="{FF2B5EF4-FFF2-40B4-BE49-F238E27FC236}">
                <a16:creationId xmlns:a16="http://schemas.microsoft.com/office/drawing/2014/main" id="{1D65E6FF-AC8A-46F9-8B94-266E309F2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476" y="4203052"/>
            <a:ext cx="8651631" cy="203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6056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E6F46-C3D3-4422-88F1-FC08A46059BC}"/>
              </a:ext>
            </a:extLst>
          </p:cNvPr>
          <p:cNvSpPr>
            <a:spLocks noGrp="1"/>
          </p:cNvSpPr>
          <p:nvPr>
            <p:ph type="title"/>
          </p:nvPr>
        </p:nvSpPr>
        <p:spPr/>
        <p:txBody>
          <a:bodyPr/>
          <a:lstStyle/>
          <a:p>
            <a:r>
              <a:rPr lang="en-US" altLang="zh-CN" sz="3200" b="1" dirty="0">
                <a:latin typeface="微软雅黑 Light" panose="020B0502040204020203" pitchFamily="34" charset="-122"/>
                <a:ea typeface="微软雅黑 Light" panose="020B0502040204020203" pitchFamily="34" charset="-122"/>
              </a:rPr>
              <a:t>2.1</a:t>
            </a:r>
            <a:r>
              <a:rPr lang="zh-CN" altLang="en-US" sz="3200" b="1" dirty="0">
                <a:latin typeface="微软雅黑 Light" panose="020B0502040204020203" pitchFamily="34" charset="-122"/>
                <a:ea typeface="微软雅黑 Light" panose="020B0502040204020203" pitchFamily="34" charset="-122"/>
              </a:rPr>
              <a:t>系统测试</a:t>
            </a:r>
            <a:r>
              <a:rPr lang="zh-CN" altLang="zh-CN" sz="3200" b="1" dirty="0">
                <a:latin typeface="微软雅黑 Light" panose="020B0502040204020203" pitchFamily="34" charset="-122"/>
                <a:ea typeface="微软雅黑 Light" panose="020B0502040204020203" pitchFamily="34" charset="-122"/>
              </a:rPr>
              <a:t>人员安排</a:t>
            </a:r>
            <a:br>
              <a:rPr lang="zh-CN" altLang="zh-CN" b="1" dirty="0"/>
            </a:br>
            <a:endParaRPr lang="zh-CN" altLang="en-US" dirty="0"/>
          </a:p>
        </p:txBody>
      </p:sp>
      <p:sp>
        <p:nvSpPr>
          <p:cNvPr id="3" name="内容占位符 2">
            <a:extLst>
              <a:ext uri="{FF2B5EF4-FFF2-40B4-BE49-F238E27FC236}">
                <a16:creationId xmlns:a16="http://schemas.microsoft.com/office/drawing/2014/main" id="{17DDA43F-3043-41C0-87F5-B40F8B6F3118}"/>
              </a:ext>
            </a:extLst>
          </p:cNvPr>
          <p:cNvSpPr>
            <a:spLocks noGrp="1"/>
          </p:cNvSpPr>
          <p:nvPr>
            <p:ph idx="1"/>
          </p:nvPr>
        </p:nvSpPr>
        <p:spPr>
          <a:xfrm>
            <a:off x="1141412" y="1566408"/>
            <a:ext cx="9905999" cy="4858246"/>
          </a:xfrm>
        </p:spPr>
        <p:txBody>
          <a:bodyPr>
            <a:normAutofit fontScale="70000" lnSpcReduction="20000"/>
          </a:bodyPr>
          <a:lstStyle/>
          <a:p>
            <a:r>
              <a:rPr lang="zh-CN" altLang="zh-CN" dirty="0">
                <a:latin typeface="微软雅黑 Light" panose="020B0502040204020203" pitchFamily="34" charset="-122"/>
                <a:ea typeface="微软雅黑 Light" panose="020B0502040204020203" pitchFamily="34" charset="-122"/>
              </a:rPr>
              <a:t>东大帮帮项目系统测试小组</a:t>
            </a:r>
          </a:p>
          <a:p>
            <a:r>
              <a:rPr lang="zh-CN" altLang="zh-CN" dirty="0">
                <a:latin typeface="微软雅黑 Light" panose="020B0502040204020203" pitchFamily="34" charset="-122"/>
                <a:ea typeface="微软雅黑 Light" panose="020B0502040204020203" pitchFamily="34" charset="-122"/>
              </a:rPr>
              <a:t>组长：向玲锐</a:t>
            </a:r>
          </a:p>
          <a:p>
            <a:r>
              <a:rPr lang="zh-CN" altLang="zh-CN" dirty="0">
                <a:latin typeface="微软雅黑 Light" panose="020B0502040204020203" pitchFamily="34" charset="-122"/>
                <a:ea typeface="微软雅黑 Light" panose="020B0502040204020203" pitchFamily="34" charset="-122"/>
              </a:rPr>
              <a:t>组员：陈含章</a:t>
            </a:r>
          </a:p>
          <a:p>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王雪</a:t>
            </a:r>
          </a:p>
          <a:p>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刘浩然</a:t>
            </a:r>
          </a:p>
          <a:p>
            <a:r>
              <a:rPr lang="en-US" altLang="zh-CN" dirty="0">
                <a:latin typeface="微软雅黑 Light" panose="020B0502040204020203" pitchFamily="34" charset="-122"/>
                <a:ea typeface="微软雅黑 Light" panose="020B0502040204020203" pitchFamily="34" charset="-122"/>
              </a:rPr>
              <a:t>      </a:t>
            </a:r>
            <a:r>
              <a:rPr lang="zh-CN" altLang="zh-CN" dirty="0">
                <a:latin typeface="微软雅黑 Light" panose="020B0502040204020203" pitchFamily="34" charset="-122"/>
                <a:ea typeface="微软雅黑 Light" panose="020B0502040204020203" pitchFamily="34" charset="-122"/>
              </a:rPr>
              <a:t>朱家欣</a:t>
            </a:r>
          </a:p>
          <a:p>
            <a:r>
              <a:rPr lang="zh-CN" altLang="zh-CN" dirty="0">
                <a:latin typeface="微软雅黑 Light" panose="020B0502040204020203" pitchFamily="34" charset="-122"/>
                <a:ea typeface="微软雅黑 Light" panose="020B0502040204020203" pitchFamily="34" charset="-122"/>
              </a:rPr>
              <a:t>具体安排：</a:t>
            </a:r>
          </a:p>
          <a:p>
            <a:r>
              <a:rPr lang="zh-CN" altLang="zh-CN" dirty="0">
                <a:latin typeface="微软雅黑 Light" panose="020B0502040204020203" pitchFamily="34" charset="-122"/>
                <a:ea typeface="微软雅黑 Light" panose="020B0502040204020203" pitchFamily="34" charset="-122"/>
              </a:rPr>
              <a:t>向玲锐：负责测试工作的安排，统筹，验收与指导，并负系统通用类测试</a:t>
            </a:r>
          </a:p>
          <a:p>
            <a:r>
              <a:rPr lang="zh-CN" altLang="zh-CN" dirty="0">
                <a:latin typeface="微软雅黑 Light" panose="020B0502040204020203" pitchFamily="34" charset="-122"/>
                <a:ea typeface="微软雅黑 Light" panose="020B0502040204020203" pitchFamily="34" charset="-122"/>
              </a:rPr>
              <a:t>陈含章：负责购物车模块和发布模块的测试</a:t>
            </a:r>
          </a:p>
          <a:p>
            <a:r>
              <a:rPr lang="zh-CN" altLang="zh-CN" dirty="0">
                <a:latin typeface="微软雅黑 Light" panose="020B0502040204020203" pitchFamily="34" charset="-122"/>
                <a:ea typeface="微软雅黑 Light" panose="020B0502040204020203" pitchFamily="34" charset="-122"/>
              </a:rPr>
              <a:t>王雪：和向玲锐合作进行系统通用类的测试，并负责系统集成测试</a:t>
            </a:r>
          </a:p>
          <a:p>
            <a:r>
              <a:rPr lang="zh-CN" altLang="zh-CN" dirty="0">
                <a:latin typeface="微软雅黑 Light" panose="020B0502040204020203" pitchFamily="34" charset="-122"/>
                <a:ea typeface="微软雅黑 Light" panose="020B0502040204020203" pitchFamily="34" charset="-122"/>
              </a:rPr>
              <a:t>刘浩然：负责首页模块所有功能的测试</a:t>
            </a:r>
          </a:p>
          <a:p>
            <a:r>
              <a:rPr lang="zh-CN" altLang="zh-CN" dirty="0">
                <a:latin typeface="微软雅黑 Light" panose="020B0502040204020203" pitchFamily="34" charset="-122"/>
                <a:ea typeface="微软雅黑 Light" panose="020B0502040204020203" pitchFamily="34" charset="-122"/>
              </a:rPr>
              <a:t>朱家欣：负责“我的”模块的所有测试</a:t>
            </a:r>
          </a:p>
          <a:p>
            <a:endParaRPr lang="zh-CN" altLang="en-US" dirty="0"/>
          </a:p>
        </p:txBody>
      </p:sp>
      <p:sp>
        <p:nvSpPr>
          <p:cNvPr id="5" name="文本框 4">
            <a:extLst>
              <a:ext uri="{FF2B5EF4-FFF2-40B4-BE49-F238E27FC236}">
                <a16:creationId xmlns:a16="http://schemas.microsoft.com/office/drawing/2014/main" id="{9C1C9DC5-C95C-41B0-8470-1EA7B645ED98}"/>
              </a:ext>
            </a:extLst>
          </p:cNvPr>
          <p:cNvSpPr txBox="1"/>
          <p:nvPr/>
        </p:nvSpPr>
        <p:spPr>
          <a:xfrm>
            <a:off x="1141412" y="143075"/>
            <a:ext cx="2534668" cy="646331"/>
          </a:xfrm>
          <a:prstGeom prst="rect">
            <a:avLst/>
          </a:prstGeom>
          <a:noFill/>
        </p:spPr>
        <p:txBody>
          <a:bodyPr wrap="none" rtlCol="0">
            <a:spAutoFit/>
          </a:bodyPr>
          <a:lstStyle/>
          <a:p>
            <a:r>
              <a:rPr lang="en-US" altLang="zh-CN" sz="3600">
                <a:latin typeface="微软雅黑 Light" panose="020B0502040204020203" pitchFamily="34" charset="-122"/>
                <a:ea typeface="微软雅黑 Light" panose="020B0502040204020203" pitchFamily="34" charset="-122"/>
              </a:rPr>
              <a:t>2. </a:t>
            </a:r>
            <a:r>
              <a:rPr lang="zh-CN" altLang="en-US" sz="3600">
                <a:latin typeface="微软雅黑 Light" panose="020B0502040204020203" pitchFamily="34" charset="-122"/>
                <a:ea typeface="微软雅黑 Light" panose="020B0502040204020203" pitchFamily="34" charset="-122"/>
              </a:rPr>
              <a:t>系统测试</a:t>
            </a:r>
          </a:p>
        </p:txBody>
      </p:sp>
    </p:spTree>
    <p:extLst>
      <p:ext uri="{BB962C8B-B14F-4D97-AF65-F5344CB8AC3E}">
        <p14:creationId xmlns:p14="http://schemas.microsoft.com/office/powerpoint/2010/main" val="2954391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A0AEF-1BCD-49C0-9C6B-80A2311E547F}"/>
              </a:ext>
            </a:extLst>
          </p:cNvPr>
          <p:cNvSpPr>
            <a:spLocks noGrp="1"/>
          </p:cNvSpPr>
          <p:nvPr>
            <p:ph type="title"/>
          </p:nvPr>
        </p:nvSpPr>
        <p:spPr>
          <a:xfrm>
            <a:off x="953844" y="398366"/>
            <a:ext cx="9905998" cy="1478570"/>
          </a:xfrm>
        </p:spPr>
        <p:txBody>
          <a:bodyPr/>
          <a:lstStyle/>
          <a:p>
            <a:r>
              <a:rPr lang="en-US" altLang="zh-CN" sz="3200" b="1" dirty="0">
                <a:latin typeface="微软雅黑 Light" panose="020B0502040204020203" pitchFamily="34" charset="-122"/>
                <a:ea typeface="微软雅黑 Light" panose="020B0502040204020203" pitchFamily="34" charset="-122"/>
              </a:rPr>
              <a:t>2.2 </a:t>
            </a:r>
            <a:r>
              <a:rPr lang="zh-CN" altLang="zh-CN" sz="3200" b="1" dirty="0">
                <a:latin typeface="微软雅黑 Light" panose="020B0502040204020203" pitchFamily="34" charset="-122"/>
                <a:ea typeface="微软雅黑 Light" panose="020B0502040204020203" pitchFamily="34" charset="-122"/>
              </a:rPr>
              <a:t>系统通用类测试</a:t>
            </a:r>
            <a:br>
              <a:rPr lang="zh-CN" altLang="zh-CN" b="1" dirty="0"/>
            </a:br>
            <a:endParaRPr lang="zh-CN" altLang="en-US" dirty="0"/>
          </a:p>
        </p:txBody>
      </p:sp>
      <p:pic>
        <p:nvPicPr>
          <p:cNvPr id="27650" name="图片 31">
            <a:extLst>
              <a:ext uri="{FF2B5EF4-FFF2-40B4-BE49-F238E27FC236}">
                <a16:creationId xmlns:a16="http://schemas.microsoft.com/office/drawing/2014/main" id="{738A85BD-B526-47B2-94A7-CB161C7D1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44" y="1315613"/>
            <a:ext cx="4263581" cy="315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2">
            <a:extLst>
              <a:ext uri="{FF2B5EF4-FFF2-40B4-BE49-F238E27FC236}">
                <a16:creationId xmlns:a16="http://schemas.microsoft.com/office/drawing/2014/main" id="{BA9D76FA-A2F5-47ED-BB4C-8C1A67C5F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792" y="1315613"/>
            <a:ext cx="5434910" cy="312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7550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FE6B5-8CF4-4403-8441-23C8EC23B65A}"/>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2.2.1 </a:t>
            </a:r>
            <a:r>
              <a:rPr lang="zh-CN" altLang="zh-CN" sz="2800" b="1" dirty="0">
                <a:latin typeface="微软雅黑 Light" panose="020B0502040204020203" pitchFamily="34" charset="-122"/>
                <a:ea typeface="微软雅黑 Light" panose="020B0502040204020203" pitchFamily="34" charset="-122"/>
              </a:rPr>
              <a:t>数据库通用类测试</a:t>
            </a:r>
            <a:br>
              <a:rPr lang="zh-CN" altLang="zh-CN" b="1" dirty="0"/>
            </a:br>
            <a:endParaRPr lang="zh-CN" altLang="en-US" dirty="0"/>
          </a:p>
        </p:txBody>
      </p:sp>
      <p:sp>
        <p:nvSpPr>
          <p:cNvPr id="3" name="内容占位符 2">
            <a:extLst>
              <a:ext uri="{FF2B5EF4-FFF2-40B4-BE49-F238E27FC236}">
                <a16:creationId xmlns:a16="http://schemas.microsoft.com/office/drawing/2014/main" id="{A64531AF-9FD5-45AD-9755-57BD7462AFBA}"/>
              </a:ext>
            </a:extLst>
          </p:cNvPr>
          <p:cNvSpPr>
            <a:spLocks noGrp="1"/>
          </p:cNvSpPr>
          <p:nvPr>
            <p:ph idx="1"/>
          </p:nvPr>
        </p:nvSpPr>
        <p:spPr>
          <a:xfrm>
            <a:off x="1035905" y="1440739"/>
            <a:ext cx="9905999" cy="1312697"/>
          </a:xfrm>
        </p:spPr>
        <p:txBody>
          <a:bodyPr/>
          <a:lstStyle/>
          <a:p>
            <a:r>
              <a:rPr lang="en-US" altLang="zh-CN">
                <a:latin typeface="微软雅黑 Light" panose="020B0502040204020203" pitchFamily="34" charset="-122"/>
                <a:ea typeface="微软雅黑 Light" panose="020B0502040204020203" pitchFamily="34" charset="-122"/>
              </a:rPr>
              <a:t>(1</a:t>
            </a:r>
            <a:r>
              <a:rPr lang="en-US" altLang="zh-CN" dirty="0">
                <a:latin typeface="微软雅黑 Light" panose="020B0502040204020203" pitchFamily="34" charset="-122"/>
                <a:ea typeface="微软雅黑 Light" panose="020B0502040204020203" pitchFamily="34" charset="-122"/>
              </a:rPr>
              <a:t>)</a:t>
            </a:r>
            <a:r>
              <a:rPr lang="zh-CN" altLang="zh-CN">
                <a:latin typeface="微软雅黑 Light" panose="020B0502040204020203" pitchFamily="34" charset="-122"/>
                <a:ea typeface="微软雅黑 Light" panose="020B0502040204020203" pitchFamily="34" charset="-122"/>
              </a:rPr>
              <a:t>白盒测试</a:t>
            </a:r>
            <a:r>
              <a:rPr lang="en-US" altLang="zh-CN">
                <a:latin typeface="微软雅黑 Light" panose="020B0502040204020203" pitchFamily="34" charset="-122"/>
                <a:ea typeface="微软雅黑 Light" panose="020B0502040204020203" pitchFamily="34" charset="-122"/>
              </a:rPr>
              <a:t>:</a:t>
            </a:r>
          </a:p>
          <a:p>
            <a:r>
              <a:rPr lang="zh-CN" altLang="zh-CN">
                <a:latin typeface="微软雅黑 Light" panose="020B0502040204020203" pitchFamily="34" charset="-122"/>
                <a:ea typeface="微软雅黑 Light" panose="020B0502040204020203" pitchFamily="34" charset="-122"/>
              </a:rPr>
              <a:t>添加</a:t>
            </a:r>
            <a:r>
              <a:rPr lang="zh-CN" altLang="zh-CN" dirty="0">
                <a:latin typeface="微软雅黑 Light" panose="020B0502040204020203" pitchFamily="34" charset="-122"/>
                <a:ea typeface="微软雅黑 Light" panose="020B0502040204020203" pitchFamily="34" charset="-122"/>
              </a:rPr>
              <a:t>用户：</a:t>
            </a:r>
          </a:p>
          <a:p>
            <a:endParaRPr lang="zh-CN" altLang="en-US" dirty="0"/>
          </a:p>
        </p:txBody>
      </p:sp>
      <p:pic>
        <p:nvPicPr>
          <p:cNvPr id="30722" name="图片 18">
            <a:extLst>
              <a:ext uri="{FF2B5EF4-FFF2-40B4-BE49-F238E27FC236}">
                <a16:creationId xmlns:a16="http://schemas.microsoft.com/office/drawing/2014/main" id="{EDA66238-9198-49E3-831B-CDDBF5050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096" y="2671737"/>
            <a:ext cx="4948481" cy="243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3">
            <a:extLst>
              <a:ext uri="{FF2B5EF4-FFF2-40B4-BE49-F238E27FC236}">
                <a16:creationId xmlns:a16="http://schemas.microsoft.com/office/drawing/2014/main" id="{0EDA2041-2895-49BF-90C2-A7C2851E1A8F}"/>
              </a:ext>
            </a:extLst>
          </p:cNvPr>
          <p:cNvSpPr txBox="1">
            <a:spLocks/>
          </p:cNvSpPr>
          <p:nvPr/>
        </p:nvSpPr>
        <p:spPr>
          <a:xfrm>
            <a:off x="7401534" y="2097087"/>
            <a:ext cx="4878389" cy="6765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a:latin typeface="微软雅黑 Light" panose="020B0502040204020203" pitchFamily="34" charset="-122"/>
                <a:ea typeface="微软雅黑 Light" panose="020B0502040204020203" pitchFamily="34" charset="-122"/>
              </a:rPr>
              <a:t>查找用户：</a:t>
            </a:r>
          </a:p>
          <a:p>
            <a:endParaRPr lang="zh-CN" altLang="en-US" dirty="0"/>
          </a:p>
        </p:txBody>
      </p:sp>
      <p:pic>
        <p:nvPicPr>
          <p:cNvPr id="6" name="图片 20">
            <a:extLst>
              <a:ext uri="{FF2B5EF4-FFF2-40B4-BE49-F238E27FC236}">
                <a16:creationId xmlns:a16="http://schemas.microsoft.com/office/drawing/2014/main" id="{C9CE1410-88DD-47DB-89D1-7C9174044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833" y="2665830"/>
            <a:ext cx="4191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77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6B963-6B1F-4F86-92EE-3FA6607EAD49}"/>
              </a:ext>
            </a:extLst>
          </p:cNvPr>
          <p:cNvSpPr>
            <a:spLocks noGrp="1"/>
          </p:cNvSpPr>
          <p:nvPr>
            <p:ph type="title"/>
          </p:nvPr>
        </p:nvSpPr>
        <p:spPr>
          <a:xfrm>
            <a:off x="904020" y="770916"/>
            <a:ext cx="9905998" cy="1478570"/>
          </a:xfrm>
        </p:spPr>
        <p:txBody>
          <a:bodyPr>
            <a:normAutofit/>
          </a:bodyPr>
          <a:lstStyle/>
          <a:p>
            <a:r>
              <a:rPr lang="en-US" altLang="zh-CN" sz="2800" b="1" dirty="0">
                <a:latin typeface="微软雅黑 Light" panose="020B0502040204020203" pitchFamily="34" charset="-122"/>
                <a:ea typeface="微软雅黑 Light" panose="020B0502040204020203" pitchFamily="34" charset="-122"/>
              </a:rPr>
              <a:t>2.2.1 </a:t>
            </a:r>
            <a:r>
              <a:rPr lang="zh-CN" altLang="zh-CN" sz="2800" b="1" dirty="0">
                <a:latin typeface="微软雅黑 Light" panose="020B0502040204020203" pitchFamily="34" charset="-122"/>
                <a:ea typeface="微软雅黑 Light" panose="020B0502040204020203" pitchFamily="34" charset="-122"/>
              </a:rPr>
              <a:t>数据库通用类测试</a:t>
            </a:r>
            <a:endParaRPr lang="zh-CN" altLang="en-US" sz="2800" dirty="0">
              <a:latin typeface="微软雅黑 Light" panose="020B0502040204020203" pitchFamily="34" charset="-122"/>
              <a:ea typeface="微软雅黑 Light" panose="020B0502040204020203" pitchFamily="34" charset="-122"/>
            </a:endParaRPr>
          </a:p>
        </p:txBody>
      </p:sp>
      <p:sp>
        <p:nvSpPr>
          <p:cNvPr id="4" name="内容占位符 3">
            <a:extLst>
              <a:ext uri="{FF2B5EF4-FFF2-40B4-BE49-F238E27FC236}">
                <a16:creationId xmlns:a16="http://schemas.microsoft.com/office/drawing/2014/main" id="{0FC33E08-11C7-42FA-A37A-D3F7C033BB1A}"/>
              </a:ext>
            </a:extLst>
          </p:cNvPr>
          <p:cNvSpPr>
            <a:spLocks noGrp="1"/>
          </p:cNvSpPr>
          <p:nvPr>
            <p:ph sz="half" idx="1"/>
          </p:nvPr>
        </p:nvSpPr>
        <p:spPr>
          <a:xfrm>
            <a:off x="746124" y="2328617"/>
            <a:ext cx="4878389" cy="676594"/>
          </a:xfrm>
        </p:spPr>
        <p:txBody>
          <a:bodyPr>
            <a:normAutofit/>
          </a:bodyPr>
          <a:lstStyle/>
          <a:p>
            <a:r>
              <a:rPr lang="zh-CN" altLang="zh-CN" dirty="0">
                <a:latin typeface="微软雅黑 Light" panose="020B0502040204020203" pitchFamily="34" charset="-122"/>
                <a:ea typeface="微软雅黑 Light" panose="020B0502040204020203" pitchFamily="34" charset="-122"/>
              </a:rPr>
              <a:t>修改用户信息：</a:t>
            </a:r>
          </a:p>
          <a:p>
            <a:endParaRPr lang="zh-CN" altLang="en-US" dirty="0"/>
          </a:p>
        </p:txBody>
      </p:sp>
      <p:pic>
        <p:nvPicPr>
          <p:cNvPr id="33794" name="图片 22">
            <a:extLst>
              <a:ext uri="{FF2B5EF4-FFF2-40B4-BE49-F238E27FC236}">
                <a16:creationId xmlns:a16="http://schemas.microsoft.com/office/drawing/2014/main" id="{DE5D2606-B828-45D9-AF92-10825A7F9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4" y="3482658"/>
            <a:ext cx="5273675" cy="142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3">
            <a:extLst>
              <a:ext uri="{FF2B5EF4-FFF2-40B4-BE49-F238E27FC236}">
                <a16:creationId xmlns:a16="http://schemas.microsoft.com/office/drawing/2014/main" id="{F92AA1A0-7DDC-4504-AF39-4937BF0BB97C}"/>
              </a:ext>
            </a:extLst>
          </p:cNvPr>
          <p:cNvSpPr txBox="1">
            <a:spLocks/>
          </p:cNvSpPr>
          <p:nvPr/>
        </p:nvSpPr>
        <p:spPr>
          <a:xfrm>
            <a:off x="6567487" y="2328617"/>
            <a:ext cx="4878389" cy="6765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a:latin typeface="微软雅黑 Light" panose="020B0502040204020203" pitchFamily="34" charset="-122"/>
                <a:ea typeface="微软雅黑 Light" panose="020B0502040204020203" pitchFamily="34" charset="-122"/>
              </a:rPr>
              <a:t>删除用户信息：</a:t>
            </a:r>
          </a:p>
          <a:p>
            <a:endParaRPr lang="zh-CN" altLang="en-US" dirty="0"/>
          </a:p>
        </p:txBody>
      </p:sp>
      <p:pic>
        <p:nvPicPr>
          <p:cNvPr id="10" name="图片 25">
            <a:extLst>
              <a:ext uri="{FF2B5EF4-FFF2-40B4-BE49-F238E27FC236}">
                <a16:creationId xmlns:a16="http://schemas.microsoft.com/office/drawing/2014/main" id="{5D6E1DE4-9566-45A8-9B06-C8A4321A2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347" y="3429001"/>
            <a:ext cx="5273675" cy="147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0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D428743-3958-4EF8-9500-57DD4FEDF112}"/>
              </a:ext>
            </a:extLst>
          </p:cNvPr>
          <p:cNvSpPr>
            <a:spLocks noGrp="1"/>
          </p:cNvSpPr>
          <p:nvPr>
            <p:ph type="title"/>
          </p:nvPr>
        </p:nvSpPr>
        <p:spPr>
          <a:xfrm>
            <a:off x="1141412" y="1499151"/>
            <a:ext cx="9905998" cy="1478570"/>
          </a:xfrm>
        </p:spPr>
        <p:txBody>
          <a:bodyPr>
            <a:normAutofit fontScale="90000"/>
          </a:bodyPr>
          <a:lstStyle/>
          <a:p>
            <a:r>
              <a:rPr lang="en-US" altLang="zh-CN" b="1" dirty="0">
                <a:latin typeface="微软雅黑 Light" panose="020B0502040204020203" pitchFamily="34" charset="-122"/>
                <a:ea typeface="微软雅黑 Light" panose="020B0502040204020203" pitchFamily="34" charset="-122"/>
              </a:rPr>
              <a:t>1.1</a:t>
            </a:r>
            <a:r>
              <a:rPr lang="zh-CN" altLang="zh-CN" b="1" dirty="0">
                <a:latin typeface="微软雅黑 Light" panose="020B0502040204020203" pitchFamily="34" charset="-122"/>
                <a:ea typeface="微软雅黑 Light" panose="020B0502040204020203" pitchFamily="34" charset="-122"/>
              </a:rPr>
              <a:t>人员安排</a:t>
            </a:r>
            <a:br>
              <a:rPr lang="zh-CN" altLang="zh-CN" b="1" dirty="0"/>
            </a:br>
            <a:br>
              <a:rPr lang="zh-CN" altLang="zh-CN" b="1" dirty="0"/>
            </a:br>
            <a:endParaRPr lang="zh-CN" altLang="en-US" dirty="0"/>
          </a:p>
        </p:txBody>
      </p:sp>
      <p:sp>
        <p:nvSpPr>
          <p:cNvPr id="6" name="内容占位符 5">
            <a:extLst>
              <a:ext uri="{FF2B5EF4-FFF2-40B4-BE49-F238E27FC236}">
                <a16:creationId xmlns:a16="http://schemas.microsoft.com/office/drawing/2014/main" id="{0B3AAB37-B53A-42F4-92B0-78C4F93A1691}"/>
              </a:ext>
            </a:extLst>
          </p:cNvPr>
          <p:cNvSpPr>
            <a:spLocks noGrp="1"/>
          </p:cNvSpPr>
          <p:nvPr>
            <p:ph sz="half" idx="2"/>
          </p:nvPr>
        </p:nvSpPr>
        <p:spPr>
          <a:xfrm>
            <a:off x="1141412" y="2238436"/>
            <a:ext cx="8705973" cy="3541714"/>
          </a:xfrm>
        </p:spPr>
        <p:txBody>
          <a:bodyPr>
            <a:normAutofit fontScale="32500" lnSpcReduction="20000"/>
          </a:bodyPr>
          <a:lstStyle/>
          <a:p>
            <a:r>
              <a:rPr lang="zh-CN" altLang="zh-CN" sz="4900">
                <a:latin typeface="微软雅黑 Light" panose="020B0502040204020203" pitchFamily="34" charset="-122"/>
                <a:ea typeface="微软雅黑 Light" panose="020B0502040204020203" pitchFamily="34" charset="-122"/>
              </a:rPr>
              <a:t>具体安排：</a:t>
            </a:r>
          </a:p>
          <a:p>
            <a:r>
              <a:rPr lang="zh-CN" altLang="zh-CN" sz="4900">
                <a:latin typeface="微软雅黑 Light" panose="020B0502040204020203" pitchFamily="34" charset="-122"/>
                <a:ea typeface="微软雅黑 Light" panose="020B0502040204020203" pitchFamily="34" charset="-122"/>
              </a:rPr>
              <a:t>陈含章：负责安排开发任务的分配，并负责发布，购物车，身份验证功能，搜索功能的前端后端开发以及验收程序整合代码。</a:t>
            </a:r>
          </a:p>
          <a:p>
            <a:r>
              <a:rPr lang="zh-CN" altLang="zh-CN" sz="4900">
                <a:latin typeface="微软雅黑 Light" panose="020B0502040204020203" pitchFamily="34" charset="-122"/>
                <a:ea typeface="微软雅黑 Light" panose="020B0502040204020203" pitchFamily="34" charset="-122"/>
              </a:rPr>
              <a:t>向</a:t>
            </a:r>
            <a:r>
              <a:rPr lang="zh-CN" altLang="zh-CN" sz="4900" dirty="0">
                <a:latin typeface="微软雅黑 Light" panose="020B0502040204020203" pitchFamily="34" charset="-122"/>
                <a:ea typeface="微软雅黑 Light" panose="020B0502040204020203" pitchFamily="34" charset="-122"/>
              </a:rPr>
              <a:t>玲锐：负责天气功能，地图功能以及部分首页物品推荐的前端后端实现，并设计完成部分数据库功能</a:t>
            </a:r>
          </a:p>
          <a:p>
            <a:r>
              <a:rPr lang="zh-CN" altLang="zh-CN" sz="4900" dirty="0">
                <a:latin typeface="微软雅黑 Light" panose="020B0502040204020203" pitchFamily="34" charset="-122"/>
                <a:ea typeface="微软雅黑 Light" panose="020B0502040204020203" pitchFamily="34" charset="-122"/>
              </a:rPr>
              <a:t>刘浩然：负责部分首页新闻和推荐功能的前端后端实现，并设计完成部分数据库功能</a:t>
            </a:r>
          </a:p>
          <a:p>
            <a:r>
              <a:rPr lang="zh-CN" altLang="zh-CN" sz="4900" dirty="0">
                <a:latin typeface="微软雅黑 Light" panose="020B0502040204020203" pitchFamily="34" charset="-122"/>
                <a:ea typeface="微软雅黑 Light" panose="020B0502040204020203" pitchFamily="34" charset="-122"/>
              </a:rPr>
              <a:t>王雪：负责商品模块，兼职模块和爱心公益模块的设计与前后端实现</a:t>
            </a:r>
          </a:p>
          <a:p>
            <a:r>
              <a:rPr lang="zh-CN" altLang="zh-CN" sz="4900" dirty="0">
                <a:latin typeface="微软雅黑 Light" panose="020B0502040204020203" pitchFamily="34" charset="-122"/>
                <a:ea typeface="微软雅黑 Light" panose="020B0502040204020203" pitchFamily="34" charset="-122"/>
              </a:rPr>
              <a:t>朱家欣：负责“我的”模块的前后端的设计与实现</a:t>
            </a:r>
          </a:p>
          <a:p>
            <a:r>
              <a:rPr lang="zh-CN" altLang="zh-CN" sz="4900" dirty="0">
                <a:latin typeface="微软雅黑 Light" panose="020B0502040204020203" pitchFamily="34" charset="-122"/>
                <a:ea typeface="微软雅黑 Light" panose="020B0502040204020203" pitchFamily="34" charset="-122"/>
              </a:rPr>
              <a:t>纪典男：负责登录和注册功能的前后端实现</a:t>
            </a:r>
          </a:p>
          <a:p>
            <a:r>
              <a:rPr lang="zh-CN" altLang="zh-CN" sz="4900" dirty="0">
                <a:latin typeface="微软雅黑 Light" panose="020B0502040204020203" pitchFamily="34" charset="-122"/>
                <a:ea typeface="微软雅黑 Light" panose="020B0502040204020203" pitchFamily="34" charset="-122"/>
              </a:rPr>
              <a:t>王阳：负责首页书本推荐，商品分类功能的前后端的设计与实现</a:t>
            </a:r>
          </a:p>
          <a:p>
            <a:endParaRPr lang="zh-CN" altLang="en-US" dirty="0"/>
          </a:p>
        </p:txBody>
      </p:sp>
      <p:sp>
        <p:nvSpPr>
          <p:cNvPr id="7" name="文本框 6">
            <a:extLst>
              <a:ext uri="{FF2B5EF4-FFF2-40B4-BE49-F238E27FC236}">
                <a16:creationId xmlns:a16="http://schemas.microsoft.com/office/drawing/2014/main" id="{AB08CEF7-0B52-47EA-82A0-01E9D0C9FAFA}"/>
              </a:ext>
            </a:extLst>
          </p:cNvPr>
          <p:cNvSpPr txBox="1"/>
          <p:nvPr/>
        </p:nvSpPr>
        <p:spPr>
          <a:xfrm>
            <a:off x="1141412" y="754684"/>
            <a:ext cx="2319866" cy="646331"/>
          </a:xfrm>
          <a:prstGeom prst="rect">
            <a:avLst/>
          </a:prstGeom>
          <a:noFill/>
        </p:spPr>
        <p:txBody>
          <a:bodyPr wrap="none" rtlCol="0">
            <a:spAutoFit/>
          </a:bodyPr>
          <a:lstStyle/>
          <a:p>
            <a:r>
              <a:rPr lang="en-US" altLang="zh-CN" sz="3600">
                <a:latin typeface="微软雅黑 Light" panose="020B0502040204020203" pitchFamily="34" charset="-122"/>
                <a:ea typeface="微软雅黑 Light" panose="020B0502040204020203" pitchFamily="34" charset="-122"/>
              </a:rPr>
              <a:t>1.</a:t>
            </a:r>
            <a:r>
              <a:rPr lang="zh-CN" altLang="en-US" sz="3600">
                <a:latin typeface="微软雅黑 Light" panose="020B0502040204020203" pitchFamily="34" charset="-122"/>
                <a:ea typeface="微软雅黑 Light" panose="020B0502040204020203" pitchFamily="34" charset="-122"/>
              </a:rPr>
              <a:t>系统实现</a:t>
            </a:r>
          </a:p>
        </p:txBody>
      </p:sp>
    </p:spTree>
    <p:extLst>
      <p:ext uri="{BB962C8B-B14F-4D97-AF65-F5344CB8AC3E}">
        <p14:creationId xmlns:p14="http://schemas.microsoft.com/office/powerpoint/2010/main" val="268900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DF8B15-E98C-452E-BF70-0A79D0B7B670}"/>
              </a:ext>
            </a:extLst>
          </p:cNvPr>
          <p:cNvSpPr>
            <a:spLocks noGrp="1"/>
          </p:cNvSpPr>
          <p:nvPr>
            <p:ph idx="1"/>
          </p:nvPr>
        </p:nvSpPr>
        <p:spPr>
          <a:xfrm>
            <a:off x="1463796" y="1686781"/>
            <a:ext cx="9905999" cy="3541714"/>
          </a:xfrm>
        </p:spPr>
        <p:txBody>
          <a:bodyPr/>
          <a:lstStyle/>
          <a:p>
            <a:r>
              <a:rPr lang="en-US" altLang="zh-CN" dirty="0">
                <a:latin typeface="微软雅黑 Light" panose="020B0502040204020203" pitchFamily="34" charset="-122"/>
                <a:ea typeface="微软雅黑 Light" panose="020B0502040204020203" pitchFamily="34" charset="-122"/>
              </a:rPr>
              <a:t>User</a:t>
            </a:r>
            <a:r>
              <a:rPr lang="zh-CN" altLang="zh-CN" dirty="0">
                <a:latin typeface="微软雅黑 Light" panose="020B0502040204020203" pitchFamily="34" charset="-122"/>
                <a:ea typeface="微软雅黑 Light" panose="020B0502040204020203" pitchFamily="34" charset="-122"/>
              </a:rPr>
              <a:t>用户表中用户可以修改并保存自己的密码，姓名，联系方式，此处仅使用测试者账号修改姓名和联系方式：</a:t>
            </a:r>
          </a:p>
          <a:p>
            <a:r>
              <a:rPr lang="zh-CN" altLang="zh-CN" dirty="0">
                <a:latin typeface="微软雅黑 Light" panose="020B0502040204020203" pitchFamily="34" charset="-122"/>
                <a:ea typeface="微软雅黑 Light" panose="020B0502040204020203" pitchFamily="34" charset="-122"/>
              </a:rPr>
              <a:t>修改</a:t>
            </a:r>
            <a:r>
              <a:rPr lang="zh-CN" altLang="zh-CN">
                <a:latin typeface="微软雅黑 Light" panose="020B0502040204020203" pitchFamily="34" charset="-122"/>
                <a:ea typeface="微软雅黑 Light" panose="020B0502040204020203" pitchFamily="34" charset="-122"/>
              </a:rPr>
              <a:t>前</a:t>
            </a:r>
            <a:r>
              <a:rPr lang="en-US" altLang="zh-CN">
                <a:latin typeface="微软雅黑 Light" panose="020B0502040204020203" pitchFamily="34" charset="-122"/>
                <a:ea typeface="微软雅黑 Light" panose="020B0502040204020203" pitchFamily="34" charset="-122"/>
              </a:rPr>
              <a:t>User</a:t>
            </a:r>
            <a:r>
              <a:rPr lang="zh-CN" altLang="en-US">
                <a:latin typeface="微软雅黑 Light" panose="020B0502040204020203" pitchFamily="34" charset="-122"/>
                <a:ea typeface="微软雅黑 Light" panose="020B0502040204020203" pitchFamily="34" charset="-122"/>
              </a:rPr>
              <a:t>信息</a:t>
            </a:r>
            <a:r>
              <a:rPr lang="zh-CN" altLang="zh-CN">
                <a:latin typeface="微软雅黑 Light" panose="020B0502040204020203" pitchFamily="34" charset="-122"/>
                <a:ea typeface="微软雅黑 Light" panose="020B0502040204020203" pitchFamily="34" charset="-122"/>
              </a:rPr>
              <a:t>：</a:t>
            </a:r>
            <a:endParaRPr lang="zh-CN" altLang="zh-CN" dirty="0">
              <a:latin typeface="微软雅黑 Light" panose="020B0502040204020203" pitchFamily="34" charset="-122"/>
              <a:ea typeface="微软雅黑 Light" panose="020B0502040204020203" pitchFamily="34" charset="-122"/>
            </a:endParaRPr>
          </a:p>
          <a:p>
            <a:endParaRPr lang="zh-CN" altLang="en-US" dirty="0"/>
          </a:p>
        </p:txBody>
      </p:sp>
      <p:pic>
        <p:nvPicPr>
          <p:cNvPr id="35842" name="图片 28">
            <a:extLst>
              <a:ext uri="{FF2B5EF4-FFF2-40B4-BE49-F238E27FC236}">
                <a16:creationId xmlns:a16="http://schemas.microsoft.com/office/drawing/2014/main" id="{D443BC1B-0E09-4DE4-946E-54973498F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49" y="3429000"/>
            <a:ext cx="6322558" cy="147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B4E1F974-B800-40BA-BAFC-1FA119696538}"/>
              </a:ext>
            </a:extLst>
          </p:cNvPr>
          <p:cNvSpPr txBox="1">
            <a:spLocks/>
          </p:cNvSpPr>
          <p:nvPr/>
        </p:nvSpPr>
        <p:spPr>
          <a:xfrm>
            <a:off x="1337774" y="208211"/>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2.2.1 </a:t>
            </a:r>
            <a:r>
              <a:rPr lang="zh-CN" altLang="zh-CN" sz="2800" b="1">
                <a:latin typeface="微软雅黑 Light" panose="020B0502040204020203" pitchFamily="34" charset="-122"/>
                <a:ea typeface="微软雅黑 Light" panose="020B0502040204020203" pitchFamily="34" charset="-122"/>
              </a:rPr>
              <a:t>数据库通用类测试</a:t>
            </a:r>
            <a:br>
              <a:rPr lang="zh-CN" altLang="zh-CN" b="1"/>
            </a:br>
            <a:endParaRPr lang="zh-CN" altLang="en-US" dirty="0"/>
          </a:p>
        </p:txBody>
      </p:sp>
      <p:sp>
        <p:nvSpPr>
          <p:cNvPr id="8" name="内容占位符 2">
            <a:extLst>
              <a:ext uri="{FF2B5EF4-FFF2-40B4-BE49-F238E27FC236}">
                <a16:creationId xmlns:a16="http://schemas.microsoft.com/office/drawing/2014/main" id="{69961DA7-E578-47D8-B76E-0B2F6A88D607}"/>
              </a:ext>
            </a:extLst>
          </p:cNvPr>
          <p:cNvSpPr txBox="1">
            <a:spLocks/>
          </p:cNvSpPr>
          <p:nvPr/>
        </p:nvSpPr>
        <p:spPr>
          <a:xfrm>
            <a:off x="1211751" y="1030433"/>
            <a:ext cx="9905999" cy="7368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a:latin typeface="微软雅黑 Light" panose="020B0502040204020203" pitchFamily="34" charset="-122"/>
                <a:ea typeface="微软雅黑 Light" panose="020B0502040204020203" pitchFamily="34" charset="-122"/>
              </a:rPr>
              <a:t>(2)</a:t>
            </a:r>
            <a:r>
              <a:rPr lang="zh-CN" altLang="en-US">
                <a:latin typeface="微软雅黑 Light" panose="020B0502040204020203" pitchFamily="34" charset="-122"/>
                <a:ea typeface="微软雅黑 Light" panose="020B0502040204020203" pitchFamily="34" charset="-122"/>
              </a:rPr>
              <a:t>黑</a:t>
            </a:r>
            <a:r>
              <a:rPr lang="zh-CN" altLang="zh-CN">
                <a:latin typeface="微软雅黑 Light" panose="020B0502040204020203" pitchFamily="34" charset="-122"/>
                <a:ea typeface="微软雅黑 Light" panose="020B0502040204020203" pitchFamily="34" charset="-122"/>
              </a:rPr>
              <a:t>盒测试</a:t>
            </a:r>
            <a:r>
              <a:rPr lang="en-US" altLang="zh-CN">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111205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B517ED-8446-4570-9426-484D75D66F33}"/>
              </a:ext>
            </a:extLst>
          </p:cNvPr>
          <p:cNvSpPr>
            <a:spLocks noGrp="1"/>
          </p:cNvSpPr>
          <p:nvPr>
            <p:ph idx="1"/>
          </p:nvPr>
        </p:nvSpPr>
        <p:spPr>
          <a:xfrm>
            <a:off x="1032998" y="1149335"/>
            <a:ext cx="9905999" cy="787911"/>
          </a:xfrm>
        </p:spPr>
        <p:txBody>
          <a:bodyPr/>
          <a:lstStyle/>
          <a:p>
            <a:r>
              <a:rPr lang="zh-CN" altLang="zh-CN" dirty="0">
                <a:latin typeface="微软雅黑 Light" panose="020B0502040204020203" pitchFamily="34" charset="-122"/>
                <a:ea typeface="微软雅黑 Light" panose="020B0502040204020203" pitchFamily="34" charset="-122"/>
              </a:rPr>
              <a:t>在地址管理一栏中修改测试者账号姓名和联系方式：</a:t>
            </a:r>
            <a:endParaRPr lang="zh-CN" altLang="en-US" dirty="0">
              <a:latin typeface="微软雅黑 Light" panose="020B0502040204020203" pitchFamily="34" charset="-122"/>
              <a:ea typeface="微软雅黑 Light" panose="020B0502040204020203" pitchFamily="34" charset="-122"/>
            </a:endParaRPr>
          </a:p>
        </p:txBody>
      </p:sp>
      <p:pic>
        <p:nvPicPr>
          <p:cNvPr id="36866" name="图片 27">
            <a:extLst>
              <a:ext uri="{FF2B5EF4-FFF2-40B4-BE49-F238E27FC236}">
                <a16:creationId xmlns:a16="http://schemas.microsoft.com/office/drawing/2014/main" id="{31A1AF62-2232-4055-87DE-320AAC364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884712"/>
            <a:ext cx="36115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图片 29">
            <a:extLst>
              <a:ext uri="{FF2B5EF4-FFF2-40B4-BE49-F238E27FC236}">
                <a16:creationId xmlns:a16="http://schemas.microsoft.com/office/drawing/2014/main" id="{D8627A10-A909-4FD2-8F4D-A86B5AB9F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6197" y="1884712"/>
            <a:ext cx="3829833" cy="382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a:extLst>
              <a:ext uri="{FF2B5EF4-FFF2-40B4-BE49-F238E27FC236}">
                <a16:creationId xmlns:a16="http://schemas.microsoft.com/office/drawing/2014/main" id="{256CDB98-CA5D-42C0-A43C-49E589D3F48F}"/>
              </a:ext>
            </a:extLst>
          </p:cNvPr>
          <p:cNvSpPr txBox="1">
            <a:spLocks/>
          </p:cNvSpPr>
          <p:nvPr/>
        </p:nvSpPr>
        <p:spPr>
          <a:xfrm>
            <a:off x="1143001" y="34009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2.2.1 </a:t>
            </a:r>
            <a:r>
              <a:rPr lang="zh-CN" altLang="zh-CN" sz="2800" b="1">
                <a:latin typeface="微软雅黑 Light" panose="020B0502040204020203" pitchFamily="34" charset="-122"/>
                <a:ea typeface="微软雅黑 Light" panose="020B0502040204020203" pitchFamily="34" charset="-122"/>
              </a:rPr>
              <a:t>数据库通用类测试</a:t>
            </a:r>
            <a:br>
              <a:rPr lang="zh-CN" altLang="zh-CN" b="1"/>
            </a:br>
            <a:endParaRPr lang="zh-CN" altLang="en-US" dirty="0"/>
          </a:p>
        </p:txBody>
      </p:sp>
    </p:spTree>
    <p:extLst>
      <p:ext uri="{BB962C8B-B14F-4D97-AF65-F5344CB8AC3E}">
        <p14:creationId xmlns:p14="http://schemas.microsoft.com/office/powerpoint/2010/main" val="3077483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6B503E-0EFC-4661-9AAC-8B0ADDD525EB}"/>
              </a:ext>
            </a:extLst>
          </p:cNvPr>
          <p:cNvSpPr>
            <a:spLocks noGrp="1"/>
          </p:cNvSpPr>
          <p:nvPr>
            <p:ph idx="1"/>
          </p:nvPr>
        </p:nvSpPr>
        <p:spPr>
          <a:xfrm>
            <a:off x="1143000" y="1247164"/>
            <a:ext cx="9905999" cy="843570"/>
          </a:xfrm>
        </p:spPr>
        <p:txBody>
          <a:bodyPr/>
          <a:lstStyle/>
          <a:p>
            <a:r>
              <a:rPr lang="zh-CN" altLang="zh-CN" dirty="0">
                <a:latin typeface="微软雅黑 Light" panose="020B0502040204020203" pitchFamily="34" charset="-122"/>
                <a:ea typeface="微软雅黑 Light" panose="020B0502040204020203" pitchFamily="34" charset="-122"/>
              </a:rPr>
              <a:t>修改后</a:t>
            </a:r>
            <a:r>
              <a:rPr lang="en-US" altLang="zh-CN" dirty="0">
                <a:latin typeface="微软雅黑 Light" panose="020B0502040204020203" pitchFamily="34" charset="-122"/>
                <a:ea typeface="微软雅黑 Light" panose="020B0502040204020203" pitchFamily="34" charset="-122"/>
              </a:rPr>
              <a:t>User</a:t>
            </a:r>
            <a:r>
              <a:rPr lang="zh-CN" altLang="zh-CN" dirty="0">
                <a:latin typeface="微软雅黑 Light" panose="020B0502040204020203" pitchFamily="34" charset="-122"/>
                <a:ea typeface="微软雅黑 Light" panose="020B0502040204020203" pitchFamily="34" charset="-122"/>
              </a:rPr>
              <a:t>数据库</a:t>
            </a:r>
            <a:endParaRPr lang="zh-CN" altLang="en-US" dirty="0">
              <a:latin typeface="微软雅黑 Light" panose="020B0502040204020203" pitchFamily="34" charset="-122"/>
              <a:ea typeface="微软雅黑 Light" panose="020B0502040204020203" pitchFamily="34" charset="-122"/>
            </a:endParaRPr>
          </a:p>
        </p:txBody>
      </p:sp>
      <p:pic>
        <p:nvPicPr>
          <p:cNvPr id="37890" name="图片 30">
            <a:extLst>
              <a:ext uri="{FF2B5EF4-FFF2-40B4-BE49-F238E27FC236}">
                <a16:creationId xmlns:a16="http://schemas.microsoft.com/office/drawing/2014/main" id="{338C0969-F177-4B5C-8C59-CA0FA2036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617" y="2000748"/>
            <a:ext cx="6776113" cy="1428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3351A6B2-5699-4653-8525-836E1BD6BB46}"/>
              </a:ext>
            </a:extLst>
          </p:cNvPr>
          <p:cNvSpPr txBox="1">
            <a:spLocks/>
          </p:cNvSpPr>
          <p:nvPr/>
        </p:nvSpPr>
        <p:spPr>
          <a:xfrm>
            <a:off x="1143001" y="34009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2.2.1 </a:t>
            </a:r>
            <a:r>
              <a:rPr lang="zh-CN" altLang="zh-CN" sz="2800" b="1">
                <a:latin typeface="微软雅黑 Light" panose="020B0502040204020203" pitchFamily="34" charset="-122"/>
                <a:ea typeface="微软雅黑 Light" panose="020B0502040204020203" pitchFamily="34" charset="-122"/>
              </a:rPr>
              <a:t>数据库通用类测试</a:t>
            </a:r>
            <a:br>
              <a:rPr lang="zh-CN" altLang="zh-CN" b="1"/>
            </a:br>
            <a:endParaRPr lang="zh-CN" altLang="en-US" dirty="0"/>
          </a:p>
        </p:txBody>
      </p:sp>
    </p:spTree>
    <p:extLst>
      <p:ext uri="{BB962C8B-B14F-4D97-AF65-F5344CB8AC3E}">
        <p14:creationId xmlns:p14="http://schemas.microsoft.com/office/powerpoint/2010/main" val="1235494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52B36-BC0A-41F9-B568-30F54F7C68F8}"/>
              </a:ext>
            </a:extLst>
          </p:cNvPr>
          <p:cNvSpPr>
            <a:spLocks noGrp="1"/>
          </p:cNvSpPr>
          <p:nvPr>
            <p:ph type="title"/>
          </p:nvPr>
        </p:nvSpPr>
        <p:spPr>
          <a:xfrm>
            <a:off x="904021" y="504218"/>
            <a:ext cx="9905998" cy="1478570"/>
          </a:xfrm>
        </p:spPr>
        <p:txBody>
          <a:bodyPr>
            <a:normAutofit/>
          </a:bodyPr>
          <a:lstStyle/>
          <a:p>
            <a:r>
              <a:rPr lang="en-US" altLang="zh-CN" sz="2800" b="1" dirty="0">
                <a:latin typeface="微软雅黑 Light" panose="020B0502040204020203" pitchFamily="34" charset="-122"/>
                <a:ea typeface="微软雅黑 Light" panose="020B0502040204020203" pitchFamily="34" charset="-122"/>
              </a:rPr>
              <a:t>2.2.3 </a:t>
            </a:r>
            <a:r>
              <a:rPr lang="zh-CN" altLang="zh-CN" sz="2800" b="1" dirty="0">
                <a:latin typeface="微软雅黑 Light" panose="020B0502040204020203" pitchFamily="34" charset="-122"/>
                <a:ea typeface="微软雅黑 Light" panose="020B0502040204020203" pitchFamily="34" charset="-122"/>
              </a:rPr>
              <a:t>系统通用类测试报告</a:t>
            </a:r>
            <a:br>
              <a:rPr lang="zh-CN" altLang="zh-CN" b="1" dirty="0"/>
            </a:br>
            <a:endParaRPr lang="zh-CN" altLang="en-US" dirty="0"/>
          </a:p>
        </p:txBody>
      </p:sp>
      <p:graphicFrame>
        <p:nvGraphicFramePr>
          <p:cNvPr id="4" name="表格 3">
            <a:extLst>
              <a:ext uri="{FF2B5EF4-FFF2-40B4-BE49-F238E27FC236}">
                <a16:creationId xmlns:a16="http://schemas.microsoft.com/office/drawing/2014/main" id="{ACEFF6F7-DACC-4F65-8EDB-58DEC238F926}"/>
              </a:ext>
            </a:extLst>
          </p:cNvPr>
          <p:cNvGraphicFramePr>
            <a:graphicFrameLocks noGrp="1"/>
          </p:cNvGraphicFramePr>
          <p:nvPr>
            <p:extLst>
              <p:ext uri="{D42A27DB-BD31-4B8C-83A1-F6EECF244321}">
                <p14:modId xmlns:p14="http://schemas.microsoft.com/office/powerpoint/2010/main" val="102847514"/>
              </p:ext>
            </p:extLst>
          </p:nvPr>
        </p:nvGraphicFramePr>
        <p:xfrm>
          <a:off x="597877" y="1719005"/>
          <a:ext cx="4818185" cy="4316544"/>
        </p:xfrm>
        <a:graphic>
          <a:graphicData uri="http://schemas.openxmlformats.org/drawingml/2006/table">
            <a:tbl>
              <a:tblPr>
                <a:tableStyleId>{5C22544A-7EE6-4342-B048-85BDC9FD1C3A}</a:tableStyleId>
              </a:tblPr>
              <a:tblGrid>
                <a:gridCol w="543472">
                  <a:extLst>
                    <a:ext uri="{9D8B030D-6E8A-4147-A177-3AD203B41FA5}">
                      <a16:colId xmlns:a16="http://schemas.microsoft.com/office/drawing/2014/main" val="824907566"/>
                    </a:ext>
                  </a:extLst>
                </a:gridCol>
                <a:gridCol w="464819">
                  <a:extLst>
                    <a:ext uri="{9D8B030D-6E8A-4147-A177-3AD203B41FA5}">
                      <a16:colId xmlns:a16="http://schemas.microsoft.com/office/drawing/2014/main" val="2187607481"/>
                    </a:ext>
                  </a:extLst>
                </a:gridCol>
                <a:gridCol w="650036">
                  <a:extLst>
                    <a:ext uri="{9D8B030D-6E8A-4147-A177-3AD203B41FA5}">
                      <a16:colId xmlns:a16="http://schemas.microsoft.com/office/drawing/2014/main" val="4144053946"/>
                    </a:ext>
                  </a:extLst>
                </a:gridCol>
                <a:gridCol w="650036">
                  <a:extLst>
                    <a:ext uri="{9D8B030D-6E8A-4147-A177-3AD203B41FA5}">
                      <a16:colId xmlns:a16="http://schemas.microsoft.com/office/drawing/2014/main" val="2637956482"/>
                    </a:ext>
                  </a:extLst>
                </a:gridCol>
                <a:gridCol w="426253">
                  <a:extLst>
                    <a:ext uri="{9D8B030D-6E8A-4147-A177-3AD203B41FA5}">
                      <a16:colId xmlns:a16="http://schemas.microsoft.com/office/drawing/2014/main" val="3494364227"/>
                    </a:ext>
                  </a:extLst>
                </a:gridCol>
                <a:gridCol w="414075">
                  <a:extLst>
                    <a:ext uri="{9D8B030D-6E8A-4147-A177-3AD203B41FA5}">
                      <a16:colId xmlns:a16="http://schemas.microsoft.com/office/drawing/2014/main" val="3251394243"/>
                    </a:ext>
                  </a:extLst>
                </a:gridCol>
                <a:gridCol w="414075">
                  <a:extLst>
                    <a:ext uri="{9D8B030D-6E8A-4147-A177-3AD203B41FA5}">
                      <a16:colId xmlns:a16="http://schemas.microsoft.com/office/drawing/2014/main" val="4139274910"/>
                    </a:ext>
                  </a:extLst>
                </a:gridCol>
                <a:gridCol w="414075">
                  <a:extLst>
                    <a:ext uri="{9D8B030D-6E8A-4147-A177-3AD203B41FA5}">
                      <a16:colId xmlns:a16="http://schemas.microsoft.com/office/drawing/2014/main" val="2450125943"/>
                    </a:ext>
                  </a:extLst>
                </a:gridCol>
                <a:gridCol w="420672">
                  <a:extLst>
                    <a:ext uri="{9D8B030D-6E8A-4147-A177-3AD203B41FA5}">
                      <a16:colId xmlns:a16="http://schemas.microsoft.com/office/drawing/2014/main" val="1391366123"/>
                    </a:ext>
                  </a:extLst>
                </a:gridCol>
                <a:gridCol w="420672">
                  <a:extLst>
                    <a:ext uri="{9D8B030D-6E8A-4147-A177-3AD203B41FA5}">
                      <a16:colId xmlns:a16="http://schemas.microsoft.com/office/drawing/2014/main" val="2170745527"/>
                    </a:ext>
                  </a:extLst>
                </a:gridCol>
              </a:tblGrid>
              <a:tr h="174410">
                <a:tc rowSpan="2">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序号</a:t>
                      </a:r>
                    </a:p>
                  </a:txBody>
                  <a:tcPr marL="56285" marR="56285" marT="0" marB="0"/>
                </a:tc>
                <a:tc rowSpan="2">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功能</a:t>
                      </a:r>
                    </a:p>
                  </a:txBody>
                  <a:tcPr marL="56285" marR="56285" marT="0" marB="0"/>
                </a:tc>
                <a:tc gridSpan="3">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错误描述</a:t>
                      </a:r>
                    </a:p>
                  </a:txBody>
                  <a:tcPr marL="56285" marR="56285" marT="0" marB="0"/>
                </a:tc>
                <a:tc hMerge="1">
                  <a:txBody>
                    <a:bodyPr/>
                    <a:lstStyle/>
                    <a:p>
                      <a:endParaRPr lang="zh-CN" altLang="en-US"/>
                    </a:p>
                  </a:txBody>
                  <a:tcPr/>
                </a:tc>
                <a:tc hMerge="1">
                  <a:txBody>
                    <a:bodyPr/>
                    <a:lstStyle/>
                    <a:p>
                      <a:endParaRPr lang="zh-CN" altLang="en-US"/>
                    </a:p>
                  </a:txBody>
                  <a:tcPr/>
                </a:tc>
                <a:tc gridSpan="5">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统计项</a:t>
                      </a:r>
                    </a:p>
                  </a:txBody>
                  <a:tcPr marL="56285" marR="5628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99643492"/>
                  </a:ext>
                </a:extLst>
              </a:tr>
              <a:tr h="567112">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900" kern="100" dirty="0">
                          <a:effectLst/>
                          <a:latin typeface="微软雅黑 Light" panose="020B0502040204020203" pitchFamily="34" charset="-122"/>
                          <a:ea typeface="微软雅黑 Light" panose="020B0502040204020203" pitchFamily="34" charset="-122"/>
                        </a:rPr>
                        <a:t>应达目标</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实际结果</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出现错误条件</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错误类型</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测试者</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测试日期</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改正日期</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状态</a:t>
                      </a:r>
                    </a:p>
                  </a:txBody>
                  <a:tcPr marL="56285" marR="56285" marT="0" marB="0"/>
                </a:tc>
                <a:extLst>
                  <a:ext uri="{0D108BD9-81ED-4DB2-BD59-A6C34878D82A}">
                    <a16:rowId xmlns:a16="http://schemas.microsoft.com/office/drawing/2014/main" val="4086368975"/>
                  </a:ext>
                </a:extLst>
              </a:tr>
              <a:tr h="567112">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1</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JsonUtils</a:t>
                      </a:r>
                      <a:r>
                        <a:rPr lang="zh-CN" sz="900" kern="100">
                          <a:effectLst/>
                          <a:latin typeface="微软雅黑 Light" panose="020B0502040204020203" pitchFamily="34" charset="-122"/>
                          <a:ea typeface="微软雅黑 Light" panose="020B0502040204020203" pitchFamily="34" charset="-122"/>
                        </a:rPr>
                        <a:t>类</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java</a:t>
                      </a:r>
                      <a:r>
                        <a:rPr lang="zh-CN" sz="900" kern="100">
                          <a:effectLst/>
                          <a:latin typeface="微软雅黑 Light" panose="020B0502040204020203" pitchFamily="34" charset="-122"/>
                          <a:ea typeface="微软雅黑 Light" panose="020B0502040204020203" pitchFamily="34" charset="-122"/>
                        </a:rPr>
                        <a:t>对象转</a:t>
                      </a:r>
                      <a:r>
                        <a:rPr lang="en-US" sz="900" kern="100">
                          <a:effectLst/>
                          <a:latin typeface="微软雅黑 Light" panose="020B0502040204020203" pitchFamily="34" charset="-122"/>
                          <a:ea typeface="微软雅黑 Light" panose="020B0502040204020203" pitchFamily="34" charset="-122"/>
                        </a:rPr>
                        <a:t>json</a:t>
                      </a:r>
                      <a:r>
                        <a:rPr lang="zh-CN" sz="900" kern="100">
                          <a:effectLst/>
                          <a:latin typeface="微软雅黑 Light" panose="020B0502040204020203" pitchFamily="34" charset="-122"/>
                          <a:ea typeface="微软雅黑 Light" panose="020B0502040204020203" pitchFamily="34" charset="-122"/>
                        </a:rPr>
                        <a:t>字符串</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王雪</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extLst>
                  <a:ext uri="{0D108BD9-81ED-4DB2-BD59-A6C34878D82A}">
                    <a16:rowId xmlns:a16="http://schemas.microsoft.com/office/drawing/2014/main" val="3595577434"/>
                  </a:ext>
                </a:extLst>
              </a:tr>
              <a:tr h="567112">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JsonUtils</a:t>
                      </a:r>
                      <a:r>
                        <a:rPr lang="zh-CN" sz="900" kern="100">
                          <a:effectLst/>
                          <a:latin typeface="微软雅黑 Light" panose="020B0502040204020203" pitchFamily="34" charset="-122"/>
                          <a:ea typeface="微软雅黑 Light" panose="020B0502040204020203" pitchFamily="34" charset="-122"/>
                        </a:rPr>
                        <a:t>类</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java</a:t>
                      </a:r>
                      <a:r>
                        <a:rPr lang="zh-CN" sz="900" kern="100">
                          <a:effectLst/>
                          <a:latin typeface="微软雅黑 Light" panose="020B0502040204020203" pitchFamily="34" charset="-122"/>
                          <a:ea typeface="微软雅黑 Light" panose="020B0502040204020203" pitchFamily="34" charset="-122"/>
                        </a:rPr>
                        <a:t>对象转</a:t>
                      </a:r>
                      <a:r>
                        <a:rPr lang="en-US" sz="900" kern="100">
                          <a:effectLst/>
                          <a:latin typeface="微软雅黑 Light" panose="020B0502040204020203" pitchFamily="34" charset="-122"/>
                          <a:ea typeface="微软雅黑 Light" panose="020B0502040204020203" pitchFamily="34" charset="-122"/>
                        </a:rPr>
                        <a:t>json</a:t>
                      </a:r>
                      <a:r>
                        <a:rPr lang="zh-CN" sz="900" kern="100">
                          <a:effectLst/>
                          <a:latin typeface="微软雅黑 Light" panose="020B0502040204020203" pitchFamily="34" charset="-122"/>
                          <a:ea typeface="微软雅黑 Light" panose="020B0502040204020203" pitchFamily="34" charset="-122"/>
                        </a:rPr>
                        <a:t>字符串</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王雪</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extLst>
                  <a:ext uri="{0D108BD9-81ED-4DB2-BD59-A6C34878D82A}">
                    <a16:rowId xmlns:a16="http://schemas.microsoft.com/office/drawing/2014/main" val="3634609536"/>
                  </a:ext>
                </a:extLst>
              </a:tr>
              <a:tr h="567112">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添加用户</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数据库内添加用户信息</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王雪</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extLst>
                  <a:ext uri="{0D108BD9-81ED-4DB2-BD59-A6C34878D82A}">
                    <a16:rowId xmlns:a16="http://schemas.microsoft.com/office/drawing/2014/main" val="3759006069"/>
                  </a:ext>
                </a:extLst>
              </a:tr>
              <a:tr h="370657">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4</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查找用户</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查找用户信息</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王雪</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extLst>
                  <a:ext uri="{0D108BD9-81ED-4DB2-BD59-A6C34878D82A}">
                    <a16:rowId xmlns:a16="http://schemas.microsoft.com/office/drawing/2014/main" val="486044785"/>
                  </a:ext>
                </a:extLst>
              </a:tr>
              <a:tr h="370657">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5</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修改用户</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修改用户信息</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王雪</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extLst>
                  <a:ext uri="{0D108BD9-81ED-4DB2-BD59-A6C34878D82A}">
                    <a16:rowId xmlns:a16="http://schemas.microsoft.com/office/drawing/2014/main" val="2291316697"/>
                  </a:ext>
                </a:extLst>
              </a:tr>
              <a:tr h="370657">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6</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删除用户</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删除用户信息</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王雪</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extLst>
                  <a:ext uri="{0D108BD9-81ED-4DB2-BD59-A6C34878D82A}">
                    <a16:rowId xmlns:a16="http://schemas.microsoft.com/office/drawing/2014/main" val="1289597330"/>
                  </a:ext>
                </a:extLst>
              </a:tr>
              <a:tr h="567112">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7</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修改密码</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用户修改并保存个人密码</a:t>
                      </a: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良好</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a:effectLst/>
                          <a:latin typeface="微软雅黑 Light" panose="020B0502040204020203" pitchFamily="34" charset="-122"/>
                          <a:ea typeface="微软雅黑 Light" panose="020B0502040204020203" pitchFamily="34" charset="-122"/>
                        </a:rPr>
                        <a:t>王雪</a:t>
                      </a: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en-US" sz="900" kern="100">
                          <a:effectLst/>
                          <a:latin typeface="微软雅黑 Light" panose="020B0502040204020203" pitchFamily="34" charset="-122"/>
                          <a:ea typeface="微软雅黑 Light" panose="020B0502040204020203" pitchFamily="34" charset="-122"/>
                        </a:rPr>
                        <a:t>2020.5.3</a:t>
                      </a:r>
                      <a:endParaRPr lang="zh-CN" sz="900" kern="100">
                        <a:effectLst/>
                        <a:latin typeface="微软雅黑 Light" panose="020B0502040204020203" pitchFamily="34" charset="-122"/>
                        <a:ea typeface="微软雅黑 Light" panose="020B0502040204020203" pitchFamily="34" charset="-122"/>
                      </a:endParaRPr>
                    </a:p>
                  </a:txBody>
                  <a:tcPr marL="56285" marR="56285" marT="0" marB="0"/>
                </a:tc>
                <a:tc>
                  <a:txBody>
                    <a:bodyPr/>
                    <a:lstStyle/>
                    <a:p>
                      <a:pPr algn="ctr">
                        <a:lnSpc>
                          <a:spcPct val="150000"/>
                        </a:lnSpc>
                        <a:spcAft>
                          <a:spcPts val="0"/>
                        </a:spcAft>
                      </a:pPr>
                      <a:r>
                        <a:rPr lang="zh-CN" sz="900" kern="100" dirty="0">
                          <a:effectLst/>
                          <a:latin typeface="微软雅黑 Light" panose="020B0502040204020203" pitchFamily="34" charset="-122"/>
                          <a:ea typeface="微软雅黑 Light" panose="020B0502040204020203" pitchFamily="34" charset="-122"/>
                        </a:rPr>
                        <a:t>良好</a:t>
                      </a:r>
                    </a:p>
                  </a:txBody>
                  <a:tcPr marL="56285" marR="56285" marT="0" marB="0"/>
                </a:tc>
                <a:extLst>
                  <a:ext uri="{0D108BD9-81ED-4DB2-BD59-A6C34878D82A}">
                    <a16:rowId xmlns:a16="http://schemas.microsoft.com/office/drawing/2014/main" val="3059357609"/>
                  </a:ext>
                </a:extLst>
              </a:tr>
            </a:tbl>
          </a:graphicData>
        </a:graphic>
      </p:graphicFrame>
      <p:graphicFrame>
        <p:nvGraphicFramePr>
          <p:cNvPr id="5" name="表格 4">
            <a:extLst>
              <a:ext uri="{FF2B5EF4-FFF2-40B4-BE49-F238E27FC236}">
                <a16:creationId xmlns:a16="http://schemas.microsoft.com/office/drawing/2014/main" id="{E00D42BE-61AF-4253-A982-E812498F2DFB}"/>
              </a:ext>
            </a:extLst>
          </p:cNvPr>
          <p:cNvGraphicFramePr>
            <a:graphicFrameLocks noGrp="1"/>
          </p:cNvGraphicFramePr>
          <p:nvPr>
            <p:extLst>
              <p:ext uri="{D42A27DB-BD31-4B8C-83A1-F6EECF244321}">
                <p14:modId xmlns:p14="http://schemas.microsoft.com/office/powerpoint/2010/main" val="3697708128"/>
              </p:ext>
            </p:extLst>
          </p:nvPr>
        </p:nvGraphicFramePr>
        <p:xfrm>
          <a:off x="5752585" y="1719005"/>
          <a:ext cx="5411470" cy="692912"/>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1816901711"/>
                    </a:ext>
                  </a:extLst>
                </a:gridCol>
                <a:gridCol w="581660">
                  <a:extLst>
                    <a:ext uri="{9D8B030D-6E8A-4147-A177-3AD203B41FA5}">
                      <a16:colId xmlns:a16="http://schemas.microsoft.com/office/drawing/2014/main" val="1478752062"/>
                    </a:ext>
                  </a:extLst>
                </a:gridCol>
                <a:gridCol w="680085">
                  <a:extLst>
                    <a:ext uri="{9D8B030D-6E8A-4147-A177-3AD203B41FA5}">
                      <a16:colId xmlns:a16="http://schemas.microsoft.com/office/drawing/2014/main" val="883320087"/>
                    </a:ext>
                  </a:extLst>
                </a:gridCol>
                <a:gridCol w="813435">
                  <a:extLst>
                    <a:ext uri="{9D8B030D-6E8A-4147-A177-3AD203B41FA5}">
                      <a16:colId xmlns:a16="http://schemas.microsoft.com/office/drawing/2014/main" val="3503952689"/>
                    </a:ext>
                  </a:extLst>
                </a:gridCol>
                <a:gridCol w="533400">
                  <a:extLst>
                    <a:ext uri="{9D8B030D-6E8A-4147-A177-3AD203B41FA5}">
                      <a16:colId xmlns:a16="http://schemas.microsoft.com/office/drawing/2014/main" val="1345672876"/>
                    </a:ext>
                  </a:extLst>
                </a:gridCol>
                <a:gridCol w="518160">
                  <a:extLst>
                    <a:ext uri="{9D8B030D-6E8A-4147-A177-3AD203B41FA5}">
                      <a16:colId xmlns:a16="http://schemas.microsoft.com/office/drawing/2014/main" val="1726539606"/>
                    </a:ext>
                  </a:extLst>
                </a:gridCol>
                <a:gridCol w="464820">
                  <a:extLst>
                    <a:ext uri="{9D8B030D-6E8A-4147-A177-3AD203B41FA5}">
                      <a16:colId xmlns:a16="http://schemas.microsoft.com/office/drawing/2014/main" val="2157354765"/>
                    </a:ext>
                  </a:extLst>
                </a:gridCol>
                <a:gridCol w="518160">
                  <a:extLst>
                    <a:ext uri="{9D8B030D-6E8A-4147-A177-3AD203B41FA5}">
                      <a16:colId xmlns:a16="http://schemas.microsoft.com/office/drawing/2014/main" val="1375764368"/>
                    </a:ext>
                  </a:extLst>
                </a:gridCol>
                <a:gridCol w="461010">
                  <a:extLst>
                    <a:ext uri="{9D8B030D-6E8A-4147-A177-3AD203B41FA5}">
                      <a16:colId xmlns:a16="http://schemas.microsoft.com/office/drawing/2014/main" val="2721132854"/>
                    </a:ext>
                  </a:extLst>
                </a:gridCol>
                <a:gridCol w="526415">
                  <a:extLst>
                    <a:ext uri="{9D8B030D-6E8A-4147-A177-3AD203B41FA5}">
                      <a16:colId xmlns:a16="http://schemas.microsoft.com/office/drawing/2014/main" val="3255731815"/>
                    </a:ext>
                  </a:extLst>
                </a:gridCol>
              </a:tblGrid>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8</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查询</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通过商品关键字查找</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没有提示用户错误输入</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输入为空时</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交互错误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2020.5.3</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2020.5.3</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待解决</a:t>
                      </a:r>
                    </a:p>
                  </a:txBody>
                  <a:tcPr marL="68580" marR="68580" marT="0" marB="0"/>
                </a:tc>
                <a:extLst>
                  <a:ext uri="{0D108BD9-81ED-4DB2-BD59-A6C34878D82A}">
                    <a16:rowId xmlns:a16="http://schemas.microsoft.com/office/drawing/2014/main" val="1401365849"/>
                  </a:ext>
                </a:extLst>
              </a:tr>
            </a:tbl>
          </a:graphicData>
        </a:graphic>
      </p:graphicFrame>
      <p:graphicFrame>
        <p:nvGraphicFramePr>
          <p:cNvPr id="6" name="表格 5">
            <a:extLst>
              <a:ext uri="{FF2B5EF4-FFF2-40B4-BE49-F238E27FC236}">
                <a16:creationId xmlns:a16="http://schemas.microsoft.com/office/drawing/2014/main" id="{ED466DE7-CFD5-4BEC-A9EC-E0713E43EECB}"/>
              </a:ext>
            </a:extLst>
          </p:cNvPr>
          <p:cNvGraphicFramePr>
            <a:graphicFrameLocks noGrp="1"/>
          </p:cNvGraphicFramePr>
          <p:nvPr>
            <p:extLst>
              <p:ext uri="{D42A27DB-BD31-4B8C-83A1-F6EECF244321}">
                <p14:modId xmlns:p14="http://schemas.microsoft.com/office/powerpoint/2010/main" val="3138389849"/>
              </p:ext>
            </p:extLst>
          </p:nvPr>
        </p:nvGraphicFramePr>
        <p:xfrm>
          <a:off x="5752585" y="2415191"/>
          <a:ext cx="5411470" cy="1172972"/>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1751264546"/>
                    </a:ext>
                  </a:extLst>
                </a:gridCol>
                <a:gridCol w="581660">
                  <a:extLst>
                    <a:ext uri="{9D8B030D-6E8A-4147-A177-3AD203B41FA5}">
                      <a16:colId xmlns:a16="http://schemas.microsoft.com/office/drawing/2014/main" val="313483585"/>
                    </a:ext>
                  </a:extLst>
                </a:gridCol>
                <a:gridCol w="820074">
                  <a:extLst>
                    <a:ext uri="{9D8B030D-6E8A-4147-A177-3AD203B41FA5}">
                      <a16:colId xmlns:a16="http://schemas.microsoft.com/office/drawing/2014/main" val="2758245959"/>
                    </a:ext>
                  </a:extLst>
                </a:gridCol>
                <a:gridCol w="673446">
                  <a:extLst>
                    <a:ext uri="{9D8B030D-6E8A-4147-A177-3AD203B41FA5}">
                      <a16:colId xmlns:a16="http://schemas.microsoft.com/office/drawing/2014/main" val="2983924868"/>
                    </a:ext>
                  </a:extLst>
                </a:gridCol>
                <a:gridCol w="533400">
                  <a:extLst>
                    <a:ext uri="{9D8B030D-6E8A-4147-A177-3AD203B41FA5}">
                      <a16:colId xmlns:a16="http://schemas.microsoft.com/office/drawing/2014/main" val="3451805143"/>
                    </a:ext>
                  </a:extLst>
                </a:gridCol>
                <a:gridCol w="518160">
                  <a:extLst>
                    <a:ext uri="{9D8B030D-6E8A-4147-A177-3AD203B41FA5}">
                      <a16:colId xmlns:a16="http://schemas.microsoft.com/office/drawing/2014/main" val="4086047400"/>
                    </a:ext>
                  </a:extLst>
                </a:gridCol>
                <a:gridCol w="464820">
                  <a:extLst>
                    <a:ext uri="{9D8B030D-6E8A-4147-A177-3AD203B41FA5}">
                      <a16:colId xmlns:a16="http://schemas.microsoft.com/office/drawing/2014/main" val="1093826723"/>
                    </a:ext>
                  </a:extLst>
                </a:gridCol>
                <a:gridCol w="518160">
                  <a:extLst>
                    <a:ext uri="{9D8B030D-6E8A-4147-A177-3AD203B41FA5}">
                      <a16:colId xmlns:a16="http://schemas.microsoft.com/office/drawing/2014/main" val="2927014207"/>
                    </a:ext>
                  </a:extLst>
                </a:gridCol>
                <a:gridCol w="461010">
                  <a:extLst>
                    <a:ext uri="{9D8B030D-6E8A-4147-A177-3AD203B41FA5}">
                      <a16:colId xmlns:a16="http://schemas.microsoft.com/office/drawing/2014/main" val="2313198635"/>
                    </a:ext>
                  </a:extLst>
                </a:gridCol>
                <a:gridCol w="526415">
                  <a:extLst>
                    <a:ext uri="{9D8B030D-6E8A-4147-A177-3AD203B41FA5}">
                      <a16:colId xmlns:a16="http://schemas.microsoft.com/office/drawing/2014/main" val="683202775"/>
                    </a:ext>
                  </a:extLst>
                </a:gridCol>
              </a:tblGrid>
              <a:tr h="0">
                <a:tc>
                  <a:txBody>
                    <a:bodyPr/>
                    <a:lstStyle/>
                    <a:p>
                      <a:pPr algn="ctr">
                        <a:lnSpc>
                          <a:spcPct val="150000"/>
                        </a:lnSpc>
                        <a:spcAft>
                          <a:spcPts val="0"/>
                        </a:spcAft>
                      </a:pPr>
                      <a:r>
                        <a:rPr lang="en-US" sz="1050" kern="100" dirty="0">
                          <a:effectLst/>
                          <a:latin typeface="微软雅黑 Light" panose="020B0502040204020203" pitchFamily="34" charset="-122"/>
                          <a:ea typeface="微软雅黑 Light" panose="020B0502040204020203" pitchFamily="34" charset="-122"/>
                        </a:rPr>
                        <a:t>9</a:t>
                      </a:r>
                      <a:endParaRPr lang="zh-CN" sz="1050" kern="100" dirty="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定位</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定位附近大学</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无法开启定位</a:t>
                      </a:r>
                    </a:p>
                  </a:txBody>
                  <a:tcPr marL="68580" marR="68580" marT="0" marB="0"/>
                </a:tc>
                <a:tc>
                  <a:txBody>
                    <a:bodyPr/>
                    <a:lstStyle/>
                    <a:p>
                      <a:pPr algn="l">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测试端无法开启定位</a:t>
                      </a:r>
                    </a:p>
                  </a:txBody>
                  <a:tcPr marL="68580" marR="68580" marT="0" marB="0"/>
                </a:tc>
                <a:tc>
                  <a:txBody>
                    <a:bodyPr/>
                    <a:lstStyle/>
                    <a:p>
                      <a:pPr algn="ctr">
                        <a:lnSpc>
                          <a:spcPct val="150000"/>
                        </a:lnSpc>
                        <a:spcAft>
                          <a:spcPts val="0"/>
                        </a:spcAft>
                      </a:pPr>
                      <a:r>
                        <a:rPr lang="en-US" sz="1050" kern="100" dirty="0">
                          <a:effectLst/>
                          <a:latin typeface="微软雅黑 Light" panose="020B0502040204020203" pitchFamily="34" charset="-122"/>
                          <a:ea typeface="微软雅黑 Light" panose="020B0502040204020203" pitchFamily="34" charset="-122"/>
                        </a:rPr>
                        <a:t>/</a:t>
                      </a:r>
                      <a:endParaRPr lang="zh-CN" sz="1050" kern="100" dirty="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2020.5.3</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2020.5.3</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待解决</a:t>
                      </a:r>
                    </a:p>
                  </a:txBody>
                  <a:tcPr marL="68580" marR="68580" marT="0" marB="0"/>
                </a:tc>
                <a:extLst>
                  <a:ext uri="{0D108BD9-81ED-4DB2-BD59-A6C34878D82A}">
                    <a16:rowId xmlns:a16="http://schemas.microsoft.com/office/drawing/2014/main" val="162977064"/>
                  </a:ext>
                </a:extLst>
              </a:tr>
            </a:tbl>
          </a:graphicData>
        </a:graphic>
      </p:graphicFrame>
      <p:graphicFrame>
        <p:nvGraphicFramePr>
          <p:cNvPr id="7" name="表格 6">
            <a:extLst>
              <a:ext uri="{FF2B5EF4-FFF2-40B4-BE49-F238E27FC236}">
                <a16:creationId xmlns:a16="http://schemas.microsoft.com/office/drawing/2014/main" id="{A82CFB3D-BEA9-49D5-B106-E3481F686C39}"/>
              </a:ext>
            </a:extLst>
          </p:cNvPr>
          <p:cNvGraphicFramePr>
            <a:graphicFrameLocks noGrp="1"/>
          </p:cNvGraphicFramePr>
          <p:nvPr>
            <p:extLst>
              <p:ext uri="{D42A27DB-BD31-4B8C-83A1-F6EECF244321}">
                <p14:modId xmlns:p14="http://schemas.microsoft.com/office/powerpoint/2010/main" val="1994990545"/>
              </p:ext>
            </p:extLst>
          </p:nvPr>
        </p:nvGraphicFramePr>
        <p:xfrm>
          <a:off x="5752585" y="3591437"/>
          <a:ext cx="5411470" cy="932942"/>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4058401366"/>
                    </a:ext>
                  </a:extLst>
                </a:gridCol>
                <a:gridCol w="709970">
                  <a:extLst>
                    <a:ext uri="{9D8B030D-6E8A-4147-A177-3AD203B41FA5}">
                      <a16:colId xmlns:a16="http://schemas.microsoft.com/office/drawing/2014/main" val="3325676021"/>
                    </a:ext>
                  </a:extLst>
                </a:gridCol>
                <a:gridCol w="551775">
                  <a:extLst>
                    <a:ext uri="{9D8B030D-6E8A-4147-A177-3AD203B41FA5}">
                      <a16:colId xmlns:a16="http://schemas.microsoft.com/office/drawing/2014/main" val="3489334383"/>
                    </a:ext>
                  </a:extLst>
                </a:gridCol>
                <a:gridCol w="813435">
                  <a:extLst>
                    <a:ext uri="{9D8B030D-6E8A-4147-A177-3AD203B41FA5}">
                      <a16:colId xmlns:a16="http://schemas.microsoft.com/office/drawing/2014/main" val="2873687558"/>
                    </a:ext>
                  </a:extLst>
                </a:gridCol>
                <a:gridCol w="533400">
                  <a:extLst>
                    <a:ext uri="{9D8B030D-6E8A-4147-A177-3AD203B41FA5}">
                      <a16:colId xmlns:a16="http://schemas.microsoft.com/office/drawing/2014/main" val="1241897489"/>
                    </a:ext>
                  </a:extLst>
                </a:gridCol>
                <a:gridCol w="518160">
                  <a:extLst>
                    <a:ext uri="{9D8B030D-6E8A-4147-A177-3AD203B41FA5}">
                      <a16:colId xmlns:a16="http://schemas.microsoft.com/office/drawing/2014/main" val="2970572053"/>
                    </a:ext>
                  </a:extLst>
                </a:gridCol>
                <a:gridCol w="464820">
                  <a:extLst>
                    <a:ext uri="{9D8B030D-6E8A-4147-A177-3AD203B41FA5}">
                      <a16:colId xmlns:a16="http://schemas.microsoft.com/office/drawing/2014/main" val="340001987"/>
                    </a:ext>
                  </a:extLst>
                </a:gridCol>
                <a:gridCol w="518160">
                  <a:extLst>
                    <a:ext uri="{9D8B030D-6E8A-4147-A177-3AD203B41FA5}">
                      <a16:colId xmlns:a16="http://schemas.microsoft.com/office/drawing/2014/main" val="271812261"/>
                    </a:ext>
                  </a:extLst>
                </a:gridCol>
                <a:gridCol w="461010">
                  <a:extLst>
                    <a:ext uri="{9D8B030D-6E8A-4147-A177-3AD203B41FA5}">
                      <a16:colId xmlns:a16="http://schemas.microsoft.com/office/drawing/2014/main" val="794909609"/>
                    </a:ext>
                  </a:extLst>
                </a:gridCol>
                <a:gridCol w="526415">
                  <a:extLst>
                    <a:ext uri="{9D8B030D-6E8A-4147-A177-3AD203B41FA5}">
                      <a16:colId xmlns:a16="http://schemas.microsoft.com/office/drawing/2014/main" val="1254095121"/>
                    </a:ext>
                  </a:extLst>
                </a:gridCol>
              </a:tblGrid>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10</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查看新闻</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展示新闻标题和相关图片</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良好</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dirty="0">
                          <a:effectLst/>
                          <a:latin typeface="微软雅黑 Light" panose="020B0502040204020203" pitchFamily="34" charset="-122"/>
                          <a:ea typeface="微软雅黑 Light" panose="020B0502040204020203" pitchFamily="34" charset="-122"/>
                        </a:rPr>
                        <a:t>2020.5.4</a:t>
                      </a:r>
                      <a:endParaRPr lang="zh-CN" sz="1050" kern="100" dirty="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良好</a:t>
                      </a:r>
                    </a:p>
                  </a:txBody>
                  <a:tcPr marL="68580" marR="68580" marT="0" marB="0"/>
                </a:tc>
                <a:extLst>
                  <a:ext uri="{0D108BD9-81ED-4DB2-BD59-A6C34878D82A}">
                    <a16:rowId xmlns:a16="http://schemas.microsoft.com/office/drawing/2014/main" val="3783170749"/>
                  </a:ext>
                </a:extLst>
              </a:tr>
            </a:tbl>
          </a:graphicData>
        </a:graphic>
      </p:graphicFrame>
      <p:graphicFrame>
        <p:nvGraphicFramePr>
          <p:cNvPr id="8" name="表格 7">
            <a:extLst>
              <a:ext uri="{FF2B5EF4-FFF2-40B4-BE49-F238E27FC236}">
                <a16:creationId xmlns:a16="http://schemas.microsoft.com/office/drawing/2014/main" id="{7AA7DF3D-656C-4592-8F37-72EA0399E001}"/>
              </a:ext>
            </a:extLst>
          </p:cNvPr>
          <p:cNvGraphicFramePr>
            <a:graphicFrameLocks noGrp="1"/>
          </p:cNvGraphicFramePr>
          <p:nvPr>
            <p:extLst>
              <p:ext uri="{D42A27DB-BD31-4B8C-83A1-F6EECF244321}">
                <p14:modId xmlns:p14="http://schemas.microsoft.com/office/powerpoint/2010/main" val="2252012782"/>
              </p:ext>
            </p:extLst>
          </p:nvPr>
        </p:nvGraphicFramePr>
        <p:xfrm>
          <a:off x="5752585" y="4527653"/>
          <a:ext cx="5411470" cy="932942"/>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560943114"/>
                    </a:ext>
                  </a:extLst>
                </a:gridCol>
                <a:gridCol w="581660">
                  <a:extLst>
                    <a:ext uri="{9D8B030D-6E8A-4147-A177-3AD203B41FA5}">
                      <a16:colId xmlns:a16="http://schemas.microsoft.com/office/drawing/2014/main" val="296330398"/>
                    </a:ext>
                  </a:extLst>
                </a:gridCol>
                <a:gridCol w="680085">
                  <a:extLst>
                    <a:ext uri="{9D8B030D-6E8A-4147-A177-3AD203B41FA5}">
                      <a16:colId xmlns:a16="http://schemas.microsoft.com/office/drawing/2014/main" val="211484525"/>
                    </a:ext>
                  </a:extLst>
                </a:gridCol>
                <a:gridCol w="813435">
                  <a:extLst>
                    <a:ext uri="{9D8B030D-6E8A-4147-A177-3AD203B41FA5}">
                      <a16:colId xmlns:a16="http://schemas.microsoft.com/office/drawing/2014/main" val="1257300078"/>
                    </a:ext>
                  </a:extLst>
                </a:gridCol>
                <a:gridCol w="533400">
                  <a:extLst>
                    <a:ext uri="{9D8B030D-6E8A-4147-A177-3AD203B41FA5}">
                      <a16:colId xmlns:a16="http://schemas.microsoft.com/office/drawing/2014/main" val="413473212"/>
                    </a:ext>
                  </a:extLst>
                </a:gridCol>
                <a:gridCol w="518160">
                  <a:extLst>
                    <a:ext uri="{9D8B030D-6E8A-4147-A177-3AD203B41FA5}">
                      <a16:colId xmlns:a16="http://schemas.microsoft.com/office/drawing/2014/main" val="1813042352"/>
                    </a:ext>
                  </a:extLst>
                </a:gridCol>
                <a:gridCol w="464820">
                  <a:extLst>
                    <a:ext uri="{9D8B030D-6E8A-4147-A177-3AD203B41FA5}">
                      <a16:colId xmlns:a16="http://schemas.microsoft.com/office/drawing/2014/main" val="518383891"/>
                    </a:ext>
                  </a:extLst>
                </a:gridCol>
                <a:gridCol w="518160">
                  <a:extLst>
                    <a:ext uri="{9D8B030D-6E8A-4147-A177-3AD203B41FA5}">
                      <a16:colId xmlns:a16="http://schemas.microsoft.com/office/drawing/2014/main" val="3024336682"/>
                    </a:ext>
                  </a:extLst>
                </a:gridCol>
                <a:gridCol w="461010">
                  <a:extLst>
                    <a:ext uri="{9D8B030D-6E8A-4147-A177-3AD203B41FA5}">
                      <a16:colId xmlns:a16="http://schemas.microsoft.com/office/drawing/2014/main" val="3486543792"/>
                    </a:ext>
                  </a:extLst>
                </a:gridCol>
                <a:gridCol w="526415">
                  <a:extLst>
                    <a:ext uri="{9D8B030D-6E8A-4147-A177-3AD203B41FA5}">
                      <a16:colId xmlns:a16="http://schemas.microsoft.com/office/drawing/2014/main" val="613406601"/>
                    </a:ext>
                  </a:extLst>
                </a:gridCol>
              </a:tblGrid>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11</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管理购物车</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增加、删除、购买物品</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未提示购物车内无商品无法使用全选功能</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购物车无商品时</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交互错误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良好</a:t>
                      </a:r>
                    </a:p>
                  </a:txBody>
                  <a:tcPr marL="68580" marR="68580" marT="0" marB="0"/>
                </a:tc>
                <a:extLst>
                  <a:ext uri="{0D108BD9-81ED-4DB2-BD59-A6C34878D82A}">
                    <a16:rowId xmlns:a16="http://schemas.microsoft.com/office/drawing/2014/main" val="2942571312"/>
                  </a:ext>
                </a:extLst>
              </a:tr>
            </a:tbl>
          </a:graphicData>
        </a:graphic>
      </p:graphicFrame>
      <p:graphicFrame>
        <p:nvGraphicFramePr>
          <p:cNvPr id="9" name="表格 8">
            <a:extLst>
              <a:ext uri="{FF2B5EF4-FFF2-40B4-BE49-F238E27FC236}">
                <a16:creationId xmlns:a16="http://schemas.microsoft.com/office/drawing/2014/main" id="{BD053653-6C67-4784-A442-BDC47C6B0218}"/>
              </a:ext>
            </a:extLst>
          </p:cNvPr>
          <p:cNvGraphicFramePr>
            <a:graphicFrameLocks noGrp="1"/>
          </p:cNvGraphicFramePr>
          <p:nvPr>
            <p:extLst>
              <p:ext uri="{D42A27DB-BD31-4B8C-83A1-F6EECF244321}">
                <p14:modId xmlns:p14="http://schemas.microsoft.com/office/powerpoint/2010/main" val="3568004615"/>
              </p:ext>
            </p:extLst>
          </p:nvPr>
        </p:nvGraphicFramePr>
        <p:xfrm>
          <a:off x="5752585" y="5463869"/>
          <a:ext cx="5411470" cy="692912"/>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700469941"/>
                    </a:ext>
                  </a:extLst>
                </a:gridCol>
                <a:gridCol w="581660">
                  <a:extLst>
                    <a:ext uri="{9D8B030D-6E8A-4147-A177-3AD203B41FA5}">
                      <a16:colId xmlns:a16="http://schemas.microsoft.com/office/drawing/2014/main" val="4151386792"/>
                    </a:ext>
                  </a:extLst>
                </a:gridCol>
                <a:gridCol w="680085">
                  <a:extLst>
                    <a:ext uri="{9D8B030D-6E8A-4147-A177-3AD203B41FA5}">
                      <a16:colId xmlns:a16="http://schemas.microsoft.com/office/drawing/2014/main" val="3162619070"/>
                    </a:ext>
                  </a:extLst>
                </a:gridCol>
                <a:gridCol w="813435">
                  <a:extLst>
                    <a:ext uri="{9D8B030D-6E8A-4147-A177-3AD203B41FA5}">
                      <a16:colId xmlns:a16="http://schemas.microsoft.com/office/drawing/2014/main" val="3698036054"/>
                    </a:ext>
                  </a:extLst>
                </a:gridCol>
                <a:gridCol w="533400">
                  <a:extLst>
                    <a:ext uri="{9D8B030D-6E8A-4147-A177-3AD203B41FA5}">
                      <a16:colId xmlns:a16="http://schemas.microsoft.com/office/drawing/2014/main" val="3733428957"/>
                    </a:ext>
                  </a:extLst>
                </a:gridCol>
                <a:gridCol w="518160">
                  <a:extLst>
                    <a:ext uri="{9D8B030D-6E8A-4147-A177-3AD203B41FA5}">
                      <a16:colId xmlns:a16="http://schemas.microsoft.com/office/drawing/2014/main" val="3202919652"/>
                    </a:ext>
                  </a:extLst>
                </a:gridCol>
                <a:gridCol w="464820">
                  <a:extLst>
                    <a:ext uri="{9D8B030D-6E8A-4147-A177-3AD203B41FA5}">
                      <a16:colId xmlns:a16="http://schemas.microsoft.com/office/drawing/2014/main" val="1346289499"/>
                    </a:ext>
                  </a:extLst>
                </a:gridCol>
                <a:gridCol w="518160">
                  <a:extLst>
                    <a:ext uri="{9D8B030D-6E8A-4147-A177-3AD203B41FA5}">
                      <a16:colId xmlns:a16="http://schemas.microsoft.com/office/drawing/2014/main" val="295973894"/>
                    </a:ext>
                  </a:extLst>
                </a:gridCol>
                <a:gridCol w="461010">
                  <a:extLst>
                    <a:ext uri="{9D8B030D-6E8A-4147-A177-3AD203B41FA5}">
                      <a16:colId xmlns:a16="http://schemas.microsoft.com/office/drawing/2014/main" val="1810477109"/>
                    </a:ext>
                  </a:extLst>
                </a:gridCol>
                <a:gridCol w="526415">
                  <a:extLst>
                    <a:ext uri="{9D8B030D-6E8A-4147-A177-3AD203B41FA5}">
                      <a16:colId xmlns:a16="http://schemas.microsoft.com/office/drawing/2014/main" val="4019567338"/>
                    </a:ext>
                  </a:extLst>
                </a:gridCol>
              </a:tblGrid>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12</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管理地址</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修改、添加地址</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省份选择后城市和地区无法更新</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下拉选择省份</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标识错误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待解决</a:t>
                      </a:r>
                    </a:p>
                  </a:txBody>
                  <a:tcPr marL="68580" marR="68580" marT="0" marB="0"/>
                </a:tc>
                <a:extLst>
                  <a:ext uri="{0D108BD9-81ED-4DB2-BD59-A6C34878D82A}">
                    <a16:rowId xmlns:a16="http://schemas.microsoft.com/office/drawing/2014/main" val="187810668"/>
                  </a:ext>
                </a:extLst>
              </a:tr>
            </a:tbl>
          </a:graphicData>
        </a:graphic>
      </p:graphicFrame>
    </p:spTree>
    <p:extLst>
      <p:ext uri="{BB962C8B-B14F-4D97-AF65-F5344CB8AC3E}">
        <p14:creationId xmlns:p14="http://schemas.microsoft.com/office/powerpoint/2010/main" val="2609189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52B36-BC0A-41F9-B568-30F54F7C68F8}"/>
              </a:ext>
            </a:extLst>
          </p:cNvPr>
          <p:cNvSpPr>
            <a:spLocks noGrp="1"/>
          </p:cNvSpPr>
          <p:nvPr>
            <p:ph type="title"/>
          </p:nvPr>
        </p:nvSpPr>
        <p:spPr>
          <a:xfrm>
            <a:off x="1141413" y="320575"/>
            <a:ext cx="9905998" cy="1478570"/>
          </a:xfrm>
        </p:spPr>
        <p:txBody>
          <a:bodyPr>
            <a:normAutofit/>
          </a:bodyPr>
          <a:lstStyle/>
          <a:p>
            <a:r>
              <a:rPr lang="en-US" altLang="zh-CN" sz="2800" b="1" dirty="0">
                <a:latin typeface="微软雅黑 Light" panose="020B0502040204020203" pitchFamily="34" charset="-122"/>
                <a:ea typeface="微软雅黑 Light" panose="020B0502040204020203" pitchFamily="34" charset="-122"/>
              </a:rPr>
              <a:t>2.2.3 </a:t>
            </a:r>
            <a:r>
              <a:rPr lang="zh-CN" altLang="zh-CN" sz="2800" b="1" dirty="0">
                <a:latin typeface="微软雅黑 Light" panose="020B0502040204020203" pitchFamily="34" charset="-122"/>
                <a:ea typeface="微软雅黑 Light" panose="020B0502040204020203" pitchFamily="34" charset="-122"/>
              </a:rPr>
              <a:t>系统通用类测试报告</a:t>
            </a:r>
            <a:br>
              <a:rPr lang="zh-CN" altLang="zh-CN" b="1" dirty="0"/>
            </a:br>
            <a:endParaRPr lang="zh-CN" altLang="en-US" dirty="0"/>
          </a:p>
        </p:txBody>
      </p:sp>
      <p:graphicFrame>
        <p:nvGraphicFramePr>
          <p:cNvPr id="4" name="表格 3">
            <a:extLst>
              <a:ext uri="{FF2B5EF4-FFF2-40B4-BE49-F238E27FC236}">
                <a16:creationId xmlns:a16="http://schemas.microsoft.com/office/drawing/2014/main" id="{1057C216-F024-4B49-B2D5-D3D305AC7880}"/>
              </a:ext>
            </a:extLst>
          </p:cNvPr>
          <p:cNvGraphicFramePr>
            <a:graphicFrameLocks noGrp="1"/>
          </p:cNvGraphicFramePr>
          <p:nvPr>
            <p:extLst>
              <p:ext uri="{D42A27DB-BD31-4B8C-83A1-F6EECF244321}">
                <p14:modId xmlns:p14="http://schemas.microsoft.com/office/powerpoint/2010/main" val="2570965604"/>
              </p:ext>
            </p:extLst>
          </p:nvPr>
        </p:nvGraphicFramePr>
        <p:xfrm>
          <a:off x="1234562" y="1535019"/>
          <a:ext cx="5411470" cy="1172972"/>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1688090031"/>
                    </a:ext>
                  </a:extLst>
                </a:gridCol>
                <a:gridCol w="581660">
                  <a:extLst>
                    <a:ext uri="{9D8B030D-6E8A-4147-A177-3AD203B41FA5}">
                      <a16:colId xmlns:a16="http://schemas.microsoft.com/office/drawing/2014/main" val="2785174299"/>
                    </a:ext>
                  </a:extLst>
                </a:gridCol>
                <a:gridCol w="680085">
                  <a:extLst>
                    <a:ext uri="{9D8B030D-6E8A-4147-A177-3AD203B41FA5}">
                      <a16:colId xmlns:a16="http://schemas.microsoft.com/office/drawing/2014/main" val="3482580084"/>
                    </a:ext>
                  </a:extLst>
                </a:gridCol>
                <a:gridCol w="813435">
                  <a:extLst>
                    <a:ext uri="{9D8B030D-6E8A-4147-A177-3AD203B41FA5}">
                      <a16:colId xmlns:a16="http://schemas.microsoft.com/office/drawing/2014/main" val="1314452848"/>
                    </a:ext>
                  </a:extLst>
                </a:gridCol>
                <a:gridCol w="533400">
                  <a:extLst>
                    <a:ext uri="{9D8B030D-6E8A-4147-A177-3AD203B41FA5}">
                      <a16:colId xmlns:a16="http://schemas.microsoft.com/office/drawing/2014/main" val="43266847"/>
                    </a:ext>
                  </a:extLst>
                </a:gridCol>
                <a:gridCol w="518160">
                  <a:extLst>
                    <a:ext uri="{9D8B030D-6E8A-4147-A177-3AD203B41FA5}">
                      <a16:colId xmlns:a16="http://schemas.microsoft.com/office/drawing/2014/main" val="2447170043"/>
                    </a:ext>
                  </a:extLst>
                </a:gridCol>
                <a:gridCol w="464820">
                  <a:extLst>
                    <a:ext uri="{9D8B030D-6E8A-4147-A177-3AD203B41FA5}">
                      <a16:colId xmlns:a16="http://schemas.microsoft.com/office/drawing/2014/main" val="3605411352"/>
                    </a:ext>
                  </a:extLst>
                </a:gridCol>
                <a:gridCol w="518160">
                  <a:extLst>
                    <a:ext uri="{9D8B030D-6E8A-4147-A177-3AD203B41FA5}">
                      <a16:colId xmlns:a16="http://schemas.microsoft.com/office/drawing/2014/main" val="2716819394"/>
                    </a:ext>
                  </a:extLst>
                </a:gridCol>
                <a:gridCol w="461010">
                  <a:extLst>
                    <a:ext uri="{9D8B030D-6E8A-4147-A177-3AD203B41FA5}">
                      <a16:colId xmlns:a16="http://schemas.microsoft.com/office/drawing/2014/main" val="3609699312"/>
                    </a:ext>
                  </a:extLst>
                </a:gridCol>
                <a:gridCol w="526415">
                  <a:extLst>
                    <a:ext uri="{9D8B030D-6E8A-4147-A177-3AD203B41FA5}">
                      <a16:colId xmlns:a16="http://schemas.microsoft.com/office/drawing/2014/main" val="2535847818"/>
                    </a:ext>
                  </a:extLst>
                </a:gridCol>
              </a:tblGrid>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15</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物品发布</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上传售卖物品信息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必填信息为填全时仍可提交信息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未填完所有必填信息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交互错误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良好</a:t>
                      </a:r>
                    </a:p>
                  </a:txBody>
                  <a:tcPr marL="68580" marR="68580" marT="0" marB="0"/>
                </a:tc>
                <a:extLst>
                  <a:ext uri="{0D108BD9-81ED-4DB2-BD59-A6C34878D82A}">
                    <a16:rowId xmlns:a16="http://schemas.microsoft.com/office/drawing/2014/main" val="1981629470"/>
                  </a:ext>
                </a:extLst>
              </a:tr>
            </a:tbl>
          </a:graphicData>
        </a:graphic>
      </p:graphicFrame>
      <p:graphicFrame>
        <p:nvGraphicFramePr>
          <p:cNvPr id="5" name="表格 4">
            <a:extLst>
              <a:ext uri="{FF2B5EF4-FFF2-40B4-BE49-F238E27FC236}">
                <a16:creationId xmlns:a16="http://schemas.microsoft.com/office/drawing/2014/main" id="{CA8A954B-B410-4022-9B88-9BF57A1DD8CD}"/>
              </a:ext>
            </a:extLst>
          </p:cNvPr>
          <p:cNvGraphicFramePr>
            <a:graphicFrameLocks noGrp="1"/>
          </p:cNvGraphicFramePr>
          <p:nvPr>
            <p:extLst>
              <p:ext uri="{D42A27DB-BD31-4B8C-83A1-F6EECF244321}">
                <p14:modId xmlns:p14="http://schemas.microsoft.com/office/powerpoint/2010/main" val="919730004"/>
              </p:ext>
            </p:extLst>
          </p:nvPr>
        </p:nvGraphicFramePr>
        <p:xfrm>
          <a:off x="1236150" y="2704753"/>
          <a:ext cx="5411470" cy="1172972"/>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3431501812"/>
                    </a:ext>
                  </a:extLst>
                </a:gridCol>
                <a:gridCol w="581660">
                  <a:extLst>
                    <a:ext uri="{9D8B030D-6E8A-4147-A177-3AD203B41FA5}">
                      <a16:colId xmlns:a16="http://schemas.microsoft.com/office/drawing/2014/main" val="590766353"/>
                    </a:ext>
                  </a:extLst>
                </a:gridCol>
                <a:gridCol w="680085">
                  <a:extLst>
                    <a:ext uri="{9D8B030D-6E8A-4147-A177-3AD203B41FA5}">
                      <a16:colId xmlns:a16="http://schemas.microsoft.com/office/drawing/2014/main" val="4012888857"/>
                    </a:ext>
                  </a:extLst>
                </a:gridCol>
                <a:gridCol w="813435">
                  <a:extLst>
                    <a:ext uri="{9D8B030D-6E8A-4147-A177-3AD203B41FA5}">
                      <a16:colId xmlns:a16="http://schemas.microsoft.com/office/drawing/2014/main" val="1227735770"/>
                    </a:ext>
                  </a:extLst>
                </a:gridCol>
                <a:gridCol w="533400">
                  <a:extLst>
                    <a:ext uri="{9D8B030D-6E8A-4147-A177-3AD203B41FA5}">
                      <a16:colId xmlns:a16="http://schemas.microsoft.com/office/drawing/2014/main" val="1975535595"/>
                    </a:ext>
                  </a:extLst>
                </a:gridCol>
                <a:gridCol w="518160">
                  <a:extLst>
                    <a:ext uri="{9D8B030D-6E8A-4147-A177-3AD203B41FA5}">
                      <a16:colId xmlns:a16="http://schemas.microsoft.com/office/drawing/2014/main" val="2698538047"/>
                    </a:ext>
                  </a:extLst>
                </a:gridCol>
                <a:gridCol w="464820">
                  <a:extLst>
                    <a:ext uri="{9D8B030D-6E8A-4147-A177-3AD203B41FA5}">
                      <a16:colId xmlns:a16="http://schemas.microsoft.com/office/drawing/2014/main" val="352120819"/>
                    </a:ext>
                  </a:extLst>
                </a:gridCol>
                <a:gridCol w="518160">
                  <a:extLst>
                    <a:ext uri="{9D8B030D-6E8A-4147-A177-3AD203B41FA5}">
                      <a16:colId xmlns:a16="http://schemas.microsoft.com/office/drawing/2014/main" val="3056012609"/>
                    </a:ext>
                  </a:extLst>
                </a:gridCol>
                <a:gridCol w="461010">
                  <a:extLst>
                    <a:ext uri="{9D8B030D-6E8A-4147-A177-3AD203B41FA5}">
                      <a16:colId xmlns:a16="http://schemas.microsoft.com/office/drawing/2014/main" val="1442650581"/>
                    </a:ext>
                  </a:extLst>
                </a:gridCol>
                <a:gridCol w="526415">
                  <a:extLst>
                    <a:ext uri="{9D8B030D-6E8A-4147-A177-3AD203B41FA5}">
                      <a16:colId xmlns:a16="http://schemas.microsoft.com/office/drawing/2014/main" val="2735701575"/>
                    </a:ext>
                  </a:extLst>
                </a:gridCol>
              </a:tblGrid>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16</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发布兼职</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发布兼职信息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必填信息为填全时仍可提交信息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未填完所有必填信息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交互错误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良好</a:t>
                      </a:r>
                    </a:p>
                  </a:txBody>
                  <a:tcPr marL="68580" marR="68580" marT="0" marB="0"/>
                </a:tc>
                <a:extLst>
                  <a:ext uri="{0D108BD9-81ED-4DB2-BD59-A6C34878D82A}">
                    <a16:rowId xmlns:a16="http://schemas.microsoft.com/office/drawing/2014/main" val="17205785"/>
                  </a:ext>
                </a:extLst>
              </a:tr>
            </a:tbl>
          </a:graphicData>
        </a:graphic>
      </p:graphicFrame>
      <p:graphicFrame>
        <p:nvGraphicFramePr>
          <p:cNvPr id="11" name="表格 10">
            <a:extLst>
              <a:ext uri="{FF2B5EF4-FFF2-40B4-BE49-F238E27FC236}">
                <a16:creationId xmlns:a16="http://schemas.microsoft.com/office/drawing/2014/main" id="{340B94EF-D606-497E-A5BB-168DA657C673}"/>
              </a:ext>
            </a:extLst>
          </p:cNvPr>
          <p:cNvGraphicFramePr>
            <a:graphicFrameLocks noGrp="1"/>
          </p:cNvGraphicFramePr>
          <p:nvPr>
            <p:extLst>
              <p:ext uri="{D42A27DB-BD31-4B8C-83A1-F6EECF244321}">
                <p14:modId xmlns:p14="http://schemas.microsoft.com/office/powerpoint/2010/main" val="3936300669"/>
              </p:ext>
            </p:extLst>
          </p:nvPr>
        </p:nvGraphicFramePr>
        <p:xfrm>
          <a:off x="1236150" y="3893034"/>
          <a:ext cx="5411470" cy="452882"/>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2338429696"/>
                    </a:ext>
                  </a:extLst>
                </a:gridCol>
                <a:gridCol w="581660">
                  <a:extLst>
                    <a:ext uri="{9D8B030D-6E8A-4147-A177-3AD203B41FA5}">
                      <a16:colId xmlns:a16="http://schemas.microsoft.com/office/drawing/2014/main" val="3893549822"/>
                    </a:ext>
                  </a:extLst>
                </a:gridCol>
                <a:gridCol w="680085">
                  <a:extLst>
                    <a:ext uri="{9D8B030D-6E8A-4147-A177-3AD203B41FA5}">
                      <a16:colId xmlns:a16="http://schemas.microsoft.com/office/drawing/2014/main" val="2697504299"/>
                    </a:ext>
                  </a:extLst>
                </a:gridCol>
                <a:gridCol w="813435">
                  <a:extLst>
                    <a:ext uri="{9D8B030D-6E8A-4147-A177-3AD203B41FA5}">
                      <a16:colId xmlns:a16="http://schemas.microsoft.com/office/drawing/2014/main" val="798995548"/>
                    </a:ext>
                  </a:extLst>
                </a:gridCol>
                <a:gridCol w="533400">
                  <a:extLst>
                    <a:ext uri="{9D8B030D-6E8A-4147-A177-3AD203B41FA5}">
                      <a16:colId xmlns:a16="http://schemas.microsoft.com/office/drawing/2014/main" val="243429326"/>
                    </a:ext>
                  </a:extLst>
                </a:gridCol>
                <a:gridCol w="518160">
                  <a:extLst>
                    <a:ext uri="{9D8B030D-6E8A-4147-A177-3AD203B41FA5}">
                      <a16:colId xmlns:a16="http://schemas.microsoft.com/office/drawing/2014/main" val="786570129"/>
                    </a:ext>
                  </a:extLst>
                </a:gridCol>
                <a:gridCol w="464820">
                  <a:extLst>
                    <a:ext uri="{9D8B030D-6E8A-4147-A177-3AD203B41FA5}">
                      <a16:colId xmlns:a16="http://schemas.microsoft.com/office/drawing/2014/main" val="2968038805"/>
                    </a:ext>
                  </a:extLst>
                </a:gridCol>
                <a:gridCol w="518160">
                  <a:extLst>
                    <a:ext uri="{9D8B030D-6E8A-4147-A177-3AD203B41FA5}">
                      <a16:colId xmlns:a16="http://schemas.microsoft.com/office/drawing/2014/main" val="1374310420"/>
                    </a:ext>
                  </a:extLst>
                </a:gridCol>
                <a:gridCol w="461010">
                  <a:extLst>
                    <a:ext uri="{9D8B030D-6E8A-4147-A177-3AD203B41FA5}">
                      <a16:colId xmlns:a16="http://schemas.microsoft.com/office/drawing/2014/main" val="2704066074"/>
                    </a:ext>
                  </a:extLst>
                </a:gridCol>
                <a:gridCol w="526415">
                  <a:extLst>
                    <a:ext uri="{9D8B030D-6E8A-4147-A177-3AD203B41FA5}">
                      <a16:colId xmlns:a16="http://schemas.microsoft.com/office/drawing/2014/main" val="3520861673"/>
                    </a:ext>
                  </a:extLst>
                </a:gridCol>
              </a:tblGrid>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17</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查看订单</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查看个人订单信息</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良好</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2020.5.5</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2020.5.5</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良好</a:t>
                      </a:r>
                    </a:p>
                  </a:txBody>
                  <a:tcPr marL="68580" marR="68580" marT="0" marB="0"/>
                </a:tc>
                <a:extLst>
                  <a:ext uri="{0D108BD9-81ED-4DB2-BD59-A6C34878D82A}">
                    <a16:rowId xmlns:a16="http://schemas.microsoft.com/office/drawing/2014/main" val="1522749602"/>
                  </a:ext>
                </a:extLst>
              </a:tr>
            </a:tbl>
          </a:graphicData>
        </a:graphic>
      </p:graphicFrame>
      <p:graphicFrame>
        <p:nvGraphicFramePr>
          <p:cNvPr id="12" name="表格 11">
            <a:extLst>
              <a:ext uri="{FF2B5EF4-FFF2-40B4-BE49-F238E27FC236}">
                <a16:creationId xmlns:a16="http://schemas.microsoft.com/office/drawing/2014/main" id="{FB60D845-87F1-435A-9117-050CA6C26CC3}"/>
              </a:ext>
            </a:extLst>
          </p:cNvPr>
          <p:cNvGraphicFramePr>
            <a:graphicFrameLocks noGrp="1"/>
          </p:cNvGraphicFramePr>
          <p:nvPr>
            <p:extLst>
              <p:ext uri="{D42A27DB-BD31-4B8C-83A1-F6EECF244321}">
                <p14:modId xmlns:p14="http://schemas.microsoft.com/office/powerpoint/2010/main" val="2190951483"/>
              </p:ext>
            </p:extLst>
          </p:nvPr>
        </p:nvGraphicFramePr>
        <p:xfrm>
          <a:off x="1234562" y="4346678"/>
          <a:ext cx="5411470" cy="1385824"/>
        </p:xfrm>
        <a:graphic>
          <a:graphicData uri="http://schemas.openxmlformats.org/drawingml/2006/table">
            <a:tbl>
              <a:tblPr>
                <a:tableStyleId>{5C22544A-7EE6-4342-B048-85BDC9FD1C3A}</a:tableStyleId>
              </a:tblPr>
              <a:tblGrid>
                <a:gridCol w="314325">
                  <a:extLst>
                    <a:ext uri="{9D8B030D-6E8A-4147-A177-3AD203B41FA5}">
                      <a16:colId xmlns:a16="http://schemas.microsoft.com/office/drawing/2014/main" val="3424261710"/>
                    </a:ext>
                  </a:extLst>
                </a:gridCol>
                <a:gridCol w="581660">
                  <a:extLst>
                    <a:ext uri="{9D8B030D-6E8A-4147-A177-3AD203B41FA5}">
                      <a16:colId xmlns:a16="http://schemas.microsoft.com/office/drawing/2014/main" val="3732972439"/>
                    </a:ext>
                  </a:extLst>
                </a:gridCol>
                <a:gridCol w="680085">
                  <a:extLst>
                    <a:ext uri="{9D8B030D-6E8A-4147-A177-3AD203B41FA5}">
                      <a16:colId xmlns:a16="http://schemas.microsoft.com/office/drawing/2014/main" val="4069530813"/>
                    </a:ext>
                  </a:extLst>
                </a:gridCol>
                <a:gridCol w="813435">
                  <a:extLst>
                    <a:ext uri="{9D8B030D-6E8A-4147-A177-3AD203B41FA5}">
                      <a16:colId xmlns:a16="http://schemas.microsoft.com/office/drawing/2014/main" val="2865438584"/>
                    </a:ext>
                  </a:extLst>
                </a:gridCol>
                <a:gridCol w="533400">
                  <a:extLst>
                    <a:ext uri="{9D8B030D-6E8A-4147-A177-3AD203B41FA5}">
                      <a16:colId xmlns:a16="http://schemas.microsoft.com/office/drawing/2014/main" val="758030405"/>
                    </a:ext>
                  </a:extLst>
                </a:gridCol>
                <a:gridCol w="518160">
                  <a:extLst>
                    <a:ext uri="{9D8B030D-6E8A-4147-A177-3AD203B41FA5}">
                      <a16:colId xmlns:a16="http://schemas.microsoft.com/office/drawing/2014/main" val="2564475145"/>
                    </a:ext>
                  </a:extLst>
                </a:gridCol>
                <a:gridCol w="464820">
                  <a:extLst>
                    <a:ext uri="{9D8B030D-6E8A-4147-A177-3AD203B41FA5}">
                      <a16:colId xmlns:a16="http://schemas.microsoft.com/office/drawing/2014/main" val="2055169149"/>
                    </a:ext>
                  </a:extLst>
                </a:gridCol>
                <a:gridCol w="518160">
                  <a:extLst>
                    <a:ext uri="{9D8B030D-6E8A-4147-A177-3AD203B41FA5}">
                      <a16:colId xmlns:a16="http://schemas.microsoft.com/office/drawing/2014/main" val="923309603"/>
                    </a:ext>
                  </a:extLst>
                </a:gridCol>
                <a:gridCol w="461010">
                  <a:extLst>
                    <a:ext uri="{9D8B030D-6E8A-4147-A177-3AD203B41FA5}">
                      <a16:colId xmlns:a16="http://schemas.microsoft.com/office/drawing/2014/main" val="730052569"/>
                    </a:ext>
                  </a:extLst>
                </a:gridCol>
                <a:gridCol w="526415">
                  <a:extLst>
                    <a:ext uri="{9D8B030D-6E8A-4147-A177-3AD203B41FA5}">
                      <a16:colId xmlns:a16="http://schemas.microsoft.com/office/drawing/2014/main" val="3581391519"/>
                    </a:ext>
                  </a:extLst>
                </a:gridCol>
              </a:tblGrid>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18</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我的发布</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查看已经发布的商品</a:t>
                      </a: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良好</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2020.5.5</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2020.5.5</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良好</a:t>
                      </a:r>
                    </a:p>
                  </a:txBody>
                  <a:tcPr marL="68580" marR="68580" marT="0" marB="0"/>
                </a:tc>
                <a:extLst>
                  <a:ext uri="{0D108BD9-81ED-4DB2-BD59-A6C34878D82A}">
                    <a16:rowId xmlns:a16="http://schemas.microsoft.com/office/drawing/2014/main" val="3522022445"/>
                  </a:ext>
                </a:extLst>
              </a:tr>
              <a:tr h="0">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19</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购买记录</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查看自己购买历史记录</a:t>
                      </a: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良好</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王雪</a:t>
                      </a: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2020.5.5</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2020.5.5</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良好</a:t>
                      </a:r>
                    </a:p>
                  </a:txBody>
                  <a:tcPr marL="68580" marR="68580" marT="0" marB="0"/>
                </a:tc>
                <a:extLst>
                  <a:ext uri="{0D108BD9-81ED-4DB2-BD59-A6C34878D82A}">
                    <a16:rowId xmlns:a16="http://schemas.microsoft.com/office/drawing/2014/main" val="3716860967"/>
                  </a:ext>
                </a:extLst>
              </a:tr>
            </a:tbl>
          </a:graphicData>
        </a:graphic>
      </p:graphicFrame>
    </p:spTree>
    <p:extLst>
      <p:ext uri="{BB962C8B-B14F-4D97-AF65-F5344CB8AC3E}">
        <p14:creationId xmlns:p14="http://schemas.microsoft.com/office/powerpoint/2010/main" val="2372888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7DDBB-7695-47E9-8744-4D49D0B2FEF3}"/>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2.3.1 </a:t>
            </a:r>
            <a:r>
              <a:rPr lang="zh-CN" altLang="zh-CN" sz="2800" b="1" dirty="0">
                <a:latin typeface="微软雅黑 Light" panose="020B0502040204020203" pitchFamily="34" charset="-122"/>
                <a:ea typeface="微软雅黑 Light" panose="020B0502040204020203" pitchFamily="34" charset="-122"/>
              </a:rPr>
              <a:t>首页模块白盒测试用例</a:t>
            </a:r>
            <a:br>
              <a:rPr lang="zh-CN" altLang="zh-CN" b="1" dirty="0"/>
            </a:br>
            <a:endParaRPr lang="zh-CN" altLang="en-US" dirty="0"/>
          </a:p>
        </p:txBody>
      </p:sp>
      <p:sp>
        <p:nvSpPr>
          <p:cNvPr id="5" name="内容占位符 2">
            <a:extLst>
              <a:ext uri="{FF2B5EF4-FFF2-40B4-BE49-F238E27FC236}">
                <a16:creationId xmlns:a16="http://schemas.microsoft.com/office/drawing/2014/main" id="{198DDEE4-E736-4A2A-B124-F7174D448BB0}"/>
              </a:ext>
            </a:extLst>
          </p:cNvPr>
          <p:cNvSpPr txBox="1">
            <a:spLocks/>
          </p:cNvSpPr>
          <p:nvPr/>
        </p:nvSpPr>
        <p:spPr>
          <a:xfrm>
            <a:off x="1009527" y="1537310"/>
            <a:ext cx="5706207"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sz="2000">
                <a:latin typeface="微软雅黑 Light" panose="020B0502040204020203" pitchFamily="34" charset="-122"/>
                <a:ea typeface="微软雅黑 Light" panose="020B0502040204020203" pitchFamily="34" charset="-122"/>
              </a:rPr>
              <a:t>Testcase:</a:t>
            </a:r>
            <a:endParaRPr lang="zh-CN" altLang="zh-CN" sz="2000">
              <a:latin typeface="微软雅黑 Light" panose="020B0502040204020203" pitchFamily="34" charset="-122"/>
              <a:ea typeface="微软雅黑 Light" panose="020B0502040204020203" pitchFamily="34" charset="-122"/>
            </a:endParaRPr>
          </a:p>
          <a:p>
            <a:r>
              <a:rPr lang="en-US" altLang="zh-CN" sz="2000">
                <a:latin typeface="微软雅黑 Light" panose="020B0502040204020203" pitchFamily="34" charset="-122"/>
                <a:ea typeface="微软雅黑 Light" panose="020B0502040204020203" pitchFamily="34" charset="-122"/>
              </a:rPr>
              <a:t>hover</a:t>
            </a:r>
            <a:r>
              <a:rPr lang="zh-CN" altLang="zh-CN" sz="2000">
                <a:latin typeface="微软雅黑 Light" panose="020B0502040204020203" pitchFamily="34" charset="-122"/>
                <a:ea typeface="微软雅黑 Light" panose="020B0502040204020203" pitchFamily="34" charset="-122"/>
              </a:rPr>
              <a:t>为</a:t>
            </a:r>
            <a:r>
              <a:rPr lang="en-US" altLang="zh-CN" sz="2000">
                <a:latin typeface="微软雅黑 Light" panose="020B0502040204020203" pitchFamily="34" charset="-122"/>
                <a:ea typeface="微软雅黑 Light" panose="020B0502040204020203" pitchFamily="34" charset="-122"/>
              </a:rPr>
              <a:t>hover&gt;6&amp;&amp;hover&lt;18</a:t>
            </a:r>
            <a:r>
              <a:rPr lang="zh-CN" altLang="zh-CN" sz="2000">
                <a:latin typeface="微软雅黑 Light" panose="020B0502040204020203" pitchFamily="34" charset="-122"/>
                <a:ea typeface="微软雅黑 Light" panose="020B0502040204020203" pitchFamily="34" charset="-122"/>
              </a:rPr>
              <a:t>的任意值，如</a:t>
            </a:r>
            <a:r>
              <a:rPr lang="en-US" altLang="zh-CN" sz="2000">
                <a:latin typeface="微软雅黑 Light" panose="020B0502040204020203" pitchFamily="34" charset="-122"/>
                <a:ea typeface="微软雅黑 Light" panose="020B0502040204020203" pitchFamily="34" charset="-122"/>
              </a:rPr>
              <a:t>hover=12</a:t>
            </a:r>
            <a:endParaRPr lang="zh-CN" altLang="zh-CN" sz="2000">
              <a:latin typeface="微软雅黑 Light" panose="020B0502040204020203" pitchFamily="34" charset="-122"/>
              <a:ea typeface="微软雅黑 Light" panose="020B0502040204020203" pitchFamily="34" charset="-122"/>
            </a:endParaRPr>
          </a:p>
          <a:p>
            <a:r>
              <a:rPr lang="en-US" altLang="zh-CN" sz="2000">
                <a:latin typeface="微软雅黑 Light" panose="020B0502040204020203" pitchFamily="34" charset="-122"/>
                <a:ea typeface="微软雅黑 Light" panose="020B0502040204020203" pitchFamily="34" charset="-122"/>
              </a:rPr>
              <a:t>hover</a:t>
            </a:r>
            <a:r>
              <a:rPr lang="zh-CN" altLang="zh-CN" sz="2000">
                <a:latin typeface="微软雅黑 Light" panose="020B0502040204020203" pitchFamily="34" charset="-122"/>
                <a:ea typeface="微软雅黑 Light" panose="020B0502040204020203" pitchFamily="34" charset="-122"/>
              </a:rPr>
              <a:t>为</a:t>
            </a:r>
            <a:r>
              <a:rPr lang="en-US" altLang="zh-CN" sz="2000">
                <a:latin typeface="微软雅黑 Light" panose="020B0502040204020203" pitchFamily="34" charset="-122"/>
                <a:ea typeface="微软雅黑 Light" panose="020B0502040204020203" pitchFamily="34" charset="-122"/>
              </a:rPr>
              <a:t>hover&lt;6</a:t>
            </a:r>
            <a:r>
              <a:rPr lang="zh-CN" altLang="zh-CN" sz="2000">
                <a:latin typeface="微软雅黑 Light" panose="020B0502040204020203" pitchFamily="34" charset="-122"/>
                <a:ea typeface="微软雅黑 Light" panose="020B0502040204020203" pitchFamily="34" charset="-122"/>
              </a:rPr>
              <a:t>的任意值，如</a:t>
            </a:r>
            <a:r>
              <a:rPr lang="en-US" altLang="zh-CN" sz="2000">
                <a:latin typeface="微软雅黑 Light" panose="020B0502040204020203" pitchFamily="34" charset="-122"/>
                <a:ea typeface="微软雅黑 Light" panose="020B0502040204020203" pitchFamily="34" charset="-122"/>
              </a:rPr>
              <a:t>hover=4</a:t>
            </a:r>
            <a:endParaRPr lang="zh-CN" altLang="zh-CN" sz="2000">
              <a:latin typeface="微软雅黑 Light" panose="020B0502040204020203" pitchFamily="34" charset="-122"/>
              <a:ea typeface="微软雅黑 Light" panose="020B0502040204020203" pitchFamily="34" charset="-122"/>
            </a:endParaRPr>
          </a:p>
          <a:p>
            <a:r>
              <a:rPr lang="en-US" altLang="zh-CN" sz="2000">
                <a:latin typeface="微软雅黑 Light" panose="020B0502040204020203" pitchFamily="34" charset="-122"/>
                <a:ea typeface="微软雅黑 Light" panose="020B0502040204020203" pitchFamily="34" charset="-122"/>
              </a:rPr>
              <a:t>hover</a:t>
            </a:r>
            <a:r>
              <a:rPr lang="zh-CN" altLang="zh-CN" sz="2000">
                <a:latin typeface="微软雅黑 Light" panose="020B0502040204020203" pitchFamily="34" charset="-122"/>
                <a:ea typeface="微软雅黑 Light" panose="020B0502040204020203" pitchFamily="34" charset="-122"/>
              </a:rPr>
              <a:t>为</a:t>
            </a:r>
            <a:r>
              <a:rPr lang="en-US" altLang="zh-CN" sz="2000">
                <a:latin typeface="微软雅黑 Light" panose="020B0502040204020203" pitchFamily="34" charset="-122"/>
                <a:ea typeface="微软雅黑 Light" panose="020B0502040204020203" pitchFamily="34" charset="-122"/>
              </a:rPr>
              <a:t>hover&gt;18</a:t>
            </a:r>
            <a:r>
              <a:rPr lang="zh-CN" altLang="zh-CN" sz="2000">
                <a:latin typeface="微软雅黑 Light" panose="020B0502040204020203" pitchFamily="34" charset="-122"/>
                <a:ea typeface="微软雅黑 Light" panose="020B0502040204020203" pitchFamily="34" charset="-122"/>
              </a:rPr>
              <a:t>的任意值，如</a:t>
            </a:r>
            <a:r>
              <a:rPr lang="en-US" altLang="zh-CN" sz="2000">
                <a:latin typeface="微软雅黑 Light" panose="020B0502040204020203" pitchFamily="34" charset="-122"/>
                <a:ea typeface="微软雅黑 Light" panose="020B0502040204020203" pitchFamily="34" charset="-122"/>
              </a:rPr>
              <a:t>hover=20</a:t>
            </a:r>
            <a:endParaRPr lang="zh-CN" altLang="zh-CN" sz="2000">
              <a:latin typeface="微软雅黑 Light" panose="020B0502040204020203" pitchFamily="34" charset="-122"/>
              <a:ea typeface="微软雅黑 Light" panose="020B0502040204020203" pitchFamily="34" charset="-122"/>
            </a:endParaRPr>
          </a:p>
          <a:p>
            <a:r>
              <a:rPr lang="en-US" altLang="zh-CN" sz="2000">
                <a:latin typeface="微软雅黑 Light" panose="020B0502040204020203" pitchFamily="34" charset="-122"/>
                <a:ea typeface="微软雅黑 Light" panose="020B0502040204020203" pitchFamily="34" charset="-122"/>
              </a:rPr>
              <a:t>hover</a:t>
            </a:r>
            <a:r>
              <a:rPr lang="zh-CN" altLang="zh-CN" sz="2000">
                <a:latin typeface="微软雅黑 Light" panose="020B0502040204020203" pitchFamily="34" charset="-122"/>
                <a:ea typeface="微软雅黑 Light" panose="020B0502040204020203" pitchFamily="34" charset="-122"/>
              </a:rPr>
              <a:t>为</a:t>
            </a:r>
            <a:r>
              <a:rPr lang="en-US" altLang="zh-CN" sz="2000">
                <a:latin typeface="微软雅黑 Light" panose="020B0502040204020203" pitchFamily="34" charset="-122"/>
                <a:ea typeface="微软雅黑 Light" panose="020B0502040204020203" pitchFamily="34" charset="-122"/>
              </a:rPr>
              <a:t>hover=6</a:t>
            </a:r>
            <a:endParaRPr lang="zh-CN" altLang="zh-CN" sz="2000">
              <a:latin typeface="微软雅黑 Light" panose="020B0502040204020203" pitchFamily="34" charset="-122"/>
              <a:ea typeface="微软雅黑 Light" panose="020B0502040204020203" pitchFamily="34" charset="-122"/>
            </a:endParaRPr>
          </a:p>
          <a:p>
            <a:r>
              <a:rPr lang="en-US" altLang="zh-CN" sz="2000">
                <a:latin typeface="微软雅黑 Light" panose="020B0502040204020203" pitchFamily="34" charset="-122"/>
                <a:ea typeface="微软雅黑 Light" panose="020B0502040204020203" pitchFamily="34" charset="-122"/>
              </a:rPr>
              <a:t>hover</a:t>
            </a:r>
            <a:r>
              <a:rPr lang="zh-CN" altLang="zh-CN" sz="2000">
                <a:latin typeface="微软雅黑 Light" panose="020B0502040204020203" pitchFamily="34" charset="-122"/>
                <a:ea typeface="微软雅黑 Light" panose="020B0502040204020203" pitchFamily="34" charset="-122"/>
              </a:rPr>
              <a:t>为</a:t>
            </a:r>
            <a:r>
              <a:rPr lang="en-US" altLang="zh-CN" sz="2000">
                <a:latin typeface="微软雅黑 Light" panose="020B0502040204020203" pitchFamily="34" charset="-122"/>
                <a:ea typeface="微软雅黑 Light" panose="020B0502040204020203" pitchFamily="34" charset="-122"/>
              </a:rPr>
              <a:t>hover=18</a:t>
            </a:r>
            <a:endParaRPr lang="zh-CN" altLang="zh-CN" sz="2000" dirty="0">
              <a:latin typeface="微软雅黑 Light" panose="020B0502040204020203" pitchFamily="34" charset="-122"/>
              <a:ea typeface="微软雅黑 Light" panose="020B0502040204020203" pitchFamily="34" charset="-122"/>
            </a:endParaRPr>
          </a:p>
        </p:txBody>
      </p:sp>
      <p:sp>
        <p:nvSpPr>
          <p:cNvPr id="10" name="内容占位符 2">
            <a:extLst>
              <a:ext uri="{FF2B5EF4-FFF2-40B4-BE49-F238E27FC236}">
                <a16:creationId xmlns:a16="http://schemas.microsoft.com/office/drawing/2014/main" id="{1C96769A-30F8-4B96-92BF-1836B303AD00}"/>
              </a:ext>
            </a:extLst>
          </p:cNvPr>
          <p:cNvSpPr>
            <a:spLocks noGrp="1"/>
          </p:cNvSpPr>
          <p:nvPr>
            <p:ph idx="1"/>
          </p:nvPr>
        </p:nvSpPr>
        <p:spPr>
          <a:xfrm>
            <a:off x="6847620" y="1357803"/>
            <a:ext cx="4331677" cy="3541714"/>
          </a:xfrm>
        </p:spPr>
        <p:txBody>
          <a:bodyPr/>
          <a:lstStyle/>
          <a:p>
            <a:r>
              <a:rPr lang="zh-CN" altLang="zh-CN" dirty="0"/>
              <a:t>商品管理测试用例表</a:t>
            </a:r>
          </a:p>
          <a:p>
            <a:endParaRPr lang="zh-CN" altLang="en-US" dirty="0"/>
          </a:p>
        </p:txBody>
      </p:sp>
      <p:graphicFrame>
        <p:nvGraphicFramePr>
          <p:cNvPr id="11" name="表格 10">
            <a:extLst>
              <a:ext uri="{FF2B5EF4-FFF2-40B4-BE49-F238E27FC236}">
                <a16:creationId xmlns:a16="http://schemas.microsoft.com/office/drawing/2014/main" id="{93CD6955-CBAB-4F54-A9F1-0D1FC80A76BC}"/>
              </a:ext>
            </a:extLst>
          </p:cNvPr>
          <p:cNvGraphicFramePr>
            <a:graphicFrameLocks noGrp="1"/>
          </p:cNvGraphicFramePr>
          <p:nvPr>
            <p:extLst>
              <p:ext uri="{D42A27DB-BD31-4B8C-83A1-F6EECF244321}">
                <p14:modId xmlns:p14="http://schemas.microsoft.com/office/powerpoint/2010/main" val="391449355"/>
              </p:ext>
            </p:extLst>
          </p:nvPr>
        </p:nvGraphicFramePr>
        <p:xfrm>
          <a:off x="6847620" y="2097088"/>
          <a:ext cx="5109918" cy="2117300"/>
        </p:xfrm>
        <a:graphic>
          <a:graphicData uri="http://schemas.openxmlformats.org/drawingml/2006/table">
            <a:tbl>
              <a:tblPr>
                <a:tableStyleId>{5C22544A-7EE6-4342-B048-85BDC9FD1C3A}</a:tableStyleId>
              </a:tblPr>
              <a:tblGrid>
                <a:gridCol w="1090091">
                  <a:extLst>
                    <a:ext uri="{9D8B030D-6E8A-4147-A177-3AD203B41FA5}">
                      <a16:colId xmlns:a16="http://schemas.microsoft.com/office/drawing/2014/main" val="1192968135"/>
                    </a:ext>
                  </a:extLst>
                </a:gridCol>
                <a:gridCol w="4019827">
                  <a:extLst>
                    <a:ext uri="{9D8B030D-6E8A-4147-A177-3AD203B41FA5}">
                      <a16:colId xmlns:a16="http://schemas.microsoft.com/office/drawing/2014/main" val="1459874350"/>
                    </a:ext>
                  </a:extLst>
                </a:gridCol>
              </a:tblGrid>
              <a:tr h="267182">
                <a:tc>
                  <a:txBody>
                    <a:bodyPr/>
                    <a:lstStyle/>
                    <a:p>
                      <a:pPr>
                        <a:spcAft>
                          <a:spcPts val="0"/>
                        </a:spcAft>
                      </a:pPr>
                      <a:r>
                        <a:rPr lang="zh-CN" sz="1050" kern="100" dirty="0">
                          <a:effectLst/>
                          <a:latin typeface="微软雅黑 Light" panose="020B0502040204020203" pitchFamily="34" charset="-122"/>
                          <a:ea typeface="微软雅黑 Light" panose="020B0502040204020203" pitchFamily="34" charset="-122"/>
                        </a:rPr>
                        <a:t>用例名称</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天气信息获取功能测试用例</a:t>
                      </a:r>
                    </a:p>
                  </a:txBody>
                  <a:tcPr marL="68580" marR="68580" marT="0" marB="0"/>
                </a:tc>
                <a:extLst>
                  <a:ext uri="{0D108BD9-81ED-4DB2-BD59-A6C34878D82A}">
                    <a16:rowId xmlns:a16="http://schemas.microsoft.com/office/drawing/2014/main" val="90606488"/>
                  </a:ext>
                </a:extLst>
              </a:tr>
              <a:tr h="267182">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用例</a:t>
                      </a:r>
                      <a:r>
                        <a:rPr lang="en-US" sz="1050" kern="100">
                          <a:effectLst/>
                          <a:latin typeface="微软雅黑 Light" panose="020B0502040204020203" pitchFamily="34" charset="-122"/>
                          <a:ea typeface="微软雅黑 Light" panose="020B0502040204020203" pitchFamily="34" charset="-122"/>
                        </a:rPr>
                        <a:t>id</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spcAft>
                          <a:spcPts val="0"/>
                        </a:spcAft>
                      </a:pPr>
                      <a:r>
                        <a:rPr lang="en-US" sz="1050" kern="100">
                          <a:effectLst/>
                          <a:latin typeface="微软雅黑 Light" panose="020B0502040204020203" pitchFamily="34" charset="-122"/>
                          <a:ea typeface="微软雅黑 Light" panose="020B0502040204020203" pitchFamily="34" charset="-122"/>
                        </a:rPr>
                        <a:t>C-001</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176846069"/>
                  </a:ext>
                </a:extLst>
              </a:tr>
              <a:tr h="256607">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基本描述</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根据时间判断天气显示图标</a:t>
                      </a:r>
                    </a:p>
                  </a:txBody>
                  <a:tcPr marL="68580" marR="68580" marT="0" marB="0"/>
                </a:tc>
                <a:extLst>
                  <a:ext uri="{0D108BD9-81ED-4DB2-BD59-A6C34878D82A}">
                    <a16:rowId xmlns:a16="http://schemas.microsoft.com/office/drawing/2014/main" val="2121919363"/>
                  </a:ext>
                </a:extLst>
              </a:tr>
              <a:tr h="256607">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测试方案</a:t>
                      </a:r>
                    </a:p>
                  </a:txBody>
                  <a:tcPr marL="68580" marR="68580" marT="0" marB="0"/>
                </a:tc>
                <a:tc>
                  <a:txBody>
                    <a:bodyPr/>
                    <a:lstStyle/>
                    <a:p>
                      <a:pPr>
                        <a:spcAft>
                          <a:spcPts val="0"/>
                        </a:spcAft>
                      </a:pPr>
                      <a:r>
                        <a:rPr lang="zh-CN" sz="1050" kern="100" dirty="0">
                          <a:effectLst/>
                          <a:latin typeface="微软雅黑 Light" panose="020B0502040204020203" pitchFamily="34" charset="-122"/>
                          <a:ea typeface="微软雅黑 Light" panose="020B0502040204020203" pitchFamily="34" charset="-122"/>
                        </a:rPr>
                        <a:t>测试</a:t>
                      </a:r>
                      <a:r>
                        <a:rPr lang="en-US" sz="1050" kern="100" dirty="0">
                          <a:effectLst/>
                          <a:latin typeface="微软雅黑 Light" panose="020B0502040204020203" pitchFamily="34" charset="-122"/>
                          <a:ea typeface="微软雅黑 Light" panose="020B0502040204020203" pitchFamily="34" charset="-122"/>
                        </a:rPr>
                        <a:t>hover</a:t>
                      </a:r>
                      <a:r>
                        <a:rPr lang="zh-CN" sz="1050" kern="100" dirty="0">
                          <a:effectLst/>
                          <a:latin typeface="微软雅黑 Light" panose="020B0502040204020203" pitchFamily="34" charset="-122"/>
                          <a:ea typeface="微软雅黑 Light" panose="020B0502040204020203" pitchFamily="34" charset="-122"/>
                        </a:rPr>
                        <a:t>正确、</a:t>
                      </a:r>
                      <a:r>
                        <a:rPr lang="en-US" sz="1050" kern="100" dirty="0">
                          <a:effectLst/>
                          <a:latin typeface="微软雅黑 Light" panose="020B0502040204020203" pitchFamily="34" charset="-122"/>
                          <a:ea typeface="微软雅黑 Light" panose="020B0502040204020203" pitchFamily="34" charset="-122"/>
                        </a:rPr>
                        <a:t>hover</a:t>
                      </a:r>
                      <a:r>
                        <a:rPr lang="zh-CN" sz="1050" kern="100" dirty="0">
                          <a:effectLst/>
                          <a:latin typeface="微软雅黑 Light" panose="020B0502040204020203" pitchFamily="34" charset="-122"/>
                          <a:ea typeface="微软雅黑 Light" panose="020B0502040204020203" pitchFamily="34" charset="-122"/>
                        </a:rPr>
                        <a:t>错误等情况</a:t>
                      </a:r>
                    </a:p>
                  </a:txBody>
                  <a:tcPr marL="68580" marR="68580" marT="0" marB="0"/>
                </a:tc>
                <a:extLst>
                  <a:ext uri="{0D108BD9-81ED-4DB2-BD59-A6C34878D82A}">
                    <a16:rowId xmlns:a16="http://schemas.microsoft.com/office/drawing/2014/main" val="3673147586"/>
                  </a:ext>
                </a:extLst>
              </a:tr>
              <a:tr h="534861">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输入数据</a:t>
                      </a:r>
                    </a:p>
                  </a:txBody>
                  <a:tcPr marL="68580" marR="68580" marT="0" marB="0"/>
                </a:tc>
                <a:tc>
                  <a:txBody>
                    <a:bodyPr/>
                    <a:lstStyle/>
                    <a:p>
                      <a:pPr>
                        <a:spcAft>
                          <a:spcPts val="0"/>
                        </a:spcAft>
                      </a:pPr>
                      <a:r>
                        <a:rPr lang="en-US" sz="1050" kern="100">
                          <a:effectLst/>
                          <a:latin typeface="微软雅黑 Light" panose="020B0502040204020203" pitchFamily="34" charset="-122"/>
                          <a:ea typeface="微软雅黑 Light" panose="020B0502040204020203" pitchFamily="34" charset="-122"/>
                        </a:rPr>
                        <a:t>hover</a:t>
                      </a:r>
                      <a:r>
                        <a:rPr lang="zh-CN" sz="1050" kern="100">
                          <a:effectLst/>
                          <a:latin typeface="微软雅黑 Light" panose="020B0502040204020203" pitchFamily="34" charset="-122"/>
                          <a:ea typeface="微软雅黑 Light" panose="020B0502040204020203" pitchFamily="34" charset="-122"/>
                        </a:rPr>
                        <a:t>为</a:t>
                      </a:r>
                      <a:r>
                        <a:rPr lang="en-US" sz="1050" kern="100">
                          <a:effectLst/>
                          <a:latin typeface="微软雅黑 Light" panose="020B0502040204020203" pitchFamily="34" charset="-122"/>
                          <a:ea typeface="微软雅黑 Light" panose="020B0502040204020203" pitchFamily="34" charset="-122"/>
                        </a:rPr>
                        <a:t>hover&gt;6&amp;&amp;hover&lt;18</a:t>
                      </a:r>
                      <a:r>
                        <a:rPr lang="zh-CN" sz="1050" kern="100">
                          <a:effectLst/>
                          <a:latin typeface="微软雅黑 Light" panose="020B0502040204020203" pitchFamily="34" charset="-122"/>
                          <a:ea typeface="微软雅黑 Light" panose="020B0502040204020203" pitchFamily="34" charset="-122"/>
                        </a:rPr>
                        <a:t>的任意值，如</a:t>
                      </a:r>
                      <a:r>
                        <a:rPr lang="en-US" sz="1050" kern="100">
                          <a:effectLst/>
                          <a:latin typeface="微软雅黑 Light" panose="020B0502040204020203" pitchFamily="34" charset="-122"/>
                          <a:ea typeface="微软雅黑 Light" panose="020B0502040204020203" pitchFamily="34" charset="-122"/>
                        </a:rPr>
                        <a:t>hover=12</a:t>
                      </a:r>
                      <a:endParaRPr lang="zh-CN" sz="1050" kern="100">
                        <a:effectLst/>
                        <a:latin typeface="微软雅黑 Light" panose="020B0502040204020203" pitchFamily="34" charset="-122"/>
                        <a:ea typeface="微软雅黑 Light" panose="020B0502040204020203" pitchFamily="34" charset="-122"/>
                      </a:endParaRPr>
                    </a:p>
                    <a:p>
                      <a:pPr>
                        <a:spcAft>
                          <a:spcPts val="0"/>
                        </a:spcAft>
                      </a:pPr>
                      <a:r>
                        <a:rPr lang="en-US" sz="1050" kern="100">
                          <a:effectLst/>
                          <a:latin typeface="微软雅黑 Light" panose="020B0502040204020203" pitchFamily="34" charset="-122"/>
                          <a:ea typeface="微软雅黑 Light" panose="020B0502040204020203" pitchFamily="34" charset="-122"/>
                        </a:rPr>
                        <a:t>hover</a:t>
                      </a:r>
                      <a:r>
                        <a:rPr lang="zh-CN" sz="1050" kern="100">
                          <a:effectLst/>
                          <a:latin typeface="微软雅黑 Light" panose="020B0502040204020203" pitchFamily="34" charset="-122"/>
                          <a:ea typeface="微软雅黑 Light" panose="020B0502040204020203" pitchFamily="34" charset="-122"/>
                        </a:rPr>
                        <a:t>为</a:t>
                      </a:r>
                      <a:r>
                        <a:rPr lang="en-US" sz="1050" kern="100">
                          <a:effectLst/>
                          <a:latin typeface="微软雅黑 Light" panose="020B0502040204020203" pitchFamily="34" charset="-122"/>
                          <a:ea typeface="微软雅黑 Light" panose="020B0502040204020203" pitchFamily="34" charset="-122"/>
                        </a:rPr>
                        <a:t>hover&lt;=</a:t>
                      </a:r>
                      <a:r>
                        <a:rPr lang="zh-CN" sz="1050" kern="100">
                          <a:effectLst/>
                          <a:latin typeface="微软雅黑 Light" panose="020B0502040204020203" pitchFamily="34" charset="-122"/>
                          <a:ea typeface="微软雅黑 Light" panose="020B0502040204020203" pitchFamily="34" charset="-122"/>
                        </a:rPr>
                        <a:t>的任意值，如</a:t>
                      </a:r>
                      <a:r>
                        <a:rPr lang="en-US" sz="1050" kern="100">
                          <a:effectLst/>
                          <a:latin typeface="微软雅黑 Light" panose="020B0502040204020203" pitchFamily="34" charset="-122"/>
                          <a:ea typeface="微软雅黑 Light" panose="020B0502040204020203" pitchFamily="34" charset="-122"/>
                        </a:rPr>
                        <a:t>hover=4</a:t>
                      </a:r>
                      <a:endParaRPr lang="zh-CN" sz="1050" kern="100">
                        <a:effectLst/>
                        <a:latin typeface="微软雅黑 Light" panose="020B0502040204020203" pitchFamily="34" charset="-122"/>
                        <a:ea typeface="微软雅黑 Light" panose="020B0502040204020203" pitchFamily="34" charset="-122"/>
                      </a:endParaRPr>
                    </a:p>
                    <a:p>
                      <a:pPr>
                        <a:spcAft>
                          <a:spcPts val="0"/>
                        </a:spcAft>
                      </a:pPr>
                      <a:r>
                        <a:rPr lang="en-US" sz="1050" kern="100">
                          <a:effectLst/>
                          <a:latin typeface="微软雅黑 Light" panose="020B0502040204020203" pitchFamily="34" charset="-122"/>
                          <a:ea typeface="微软雅黑 Light" panose="020B0502040204020203" pitchFamily="34" charset="-122"/>
                        </a:rPr>
                        <a:t>hover</a:t>
                      </a:r>
                      <a:r>
                        <a:rPr lang="zh-CN" sz="1050" kern="100">
                          <a:effectLst/>
                          <a:latin typeface="微软雅黑 Light" panose="020B0502040204020203" pitchFamily="34" charset="-122"/>
                          <a:ea typeface="微软雅黑 Light" panose="020B0502040204020203" pitchFamily="34" charset="-122"/>
                        </a:rPr>
                        <a:t>为</a:t>
                      </a:r>
                      <a:r>
                        <a:rPr lang="en-US" sz="1050" kern="100">
                          <a:effectLst/>
                          <a:latin typeface="微软雅黑 Light" panose="020B0502040204020203" pitchFamily="34" charset="-122"/>
                          <a:ea typeface="微软雅黑 Light" panose="020B0502040204020203" pitchFamily="34" charset="-122"/>
                        </a:rPr>
                        <a:t>hover&gt;=8</a:t>
                      </a:r>
                      <a:r>
                        <a:rPr lang="zh-CN" sz="1050" kern="100">
                          <a:effectLst/>
                          <a:latin typeface="微软雅黑 Light" panose="020B0502040204020203" pitchFamily="34" charset="-122"/>
                          <a:ea typeface="微软雅黑 Light" panose="020B0502040204020203" pitchFamily="34" charset="-122"/>
                        </a:rPr>
                        <a:t>的任意值，如</a:t>
                      </a:r>
                      <a:r>
                        <a:rPr lang="en-US" sz="1050" kern="100">
                          <a:effectLst/>
                          <a:latin typeface="微软雅黑 Light" panose="020B0502040204020203" pitchFamily="34" charset="-122"/>
                          <a:ea typeface="微软雅黑 Light" panose="020B0502040204020203" pitchFamily="34" charset="-122"/>
                        </a:rPr>
                        <a:t>hover=20</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768516253"/>
                  </a:ext>
                </a:extLst>
              </a:tr>
              <a:tr h="534861">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预期结果</a:t>
                      </a:r>
                    </a:p>
                  </a:txBody>
                  <a:tcPr marL="68580" marR="68580" marT="0" marB="0"/>
                </a:tc>
                <a:tc>
                  <a:txBody>
                    <a:bodyPr/>
                    <a:lstStyle/>
                    <a:p>
                      <a:pPr>
                        <a:spcAft>
                          <a:spcPts val="0"/>
                        </a:spcAft>
                      </a:pPr>
                      <a:r>
                        <a:rPr lang="zh-CN" sz="1050" kern="100" dirty="0">
                          <a:effectLst/>
                          <a:latin typeface="微软雅黑 Light" panose="020B0502040204020203" pitchFamily="34" charset="-122"/>
                          <a:ea typeface="微软雅黑 Light" panose="020B0502040204020203" pitchFamily="34" charset="-122"/>
                        </a:rPr>
                        <a:t>第一组测试结果为白天。</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第二组测试结果为晚上。</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第三组测试结果为晚上。</a:t>
                      </a:r>
                    </a:p>
                  </a:txBody>
                  <a:tcPr marL="68580" marR="68580" marT="0" marB="0"/>
                </a:tc>
                <a:extLst>
                  <a:ext uri="{0D108BD9-81ED-4DB2-BD59-A6C34878D82A}">
                    <a16:rowId xmlns:a16="http://schemas.microsoft.com/office/drawing/2014/main" val="2422547510"/>
                  </a:ext>
                </a:extLst>
              </a:tr>
            </a:tbl>
          </a:graphicData>
        </a:graphic>
      </p:graphicFrame>
    </p:spTree>
    <p:extLst>
      <p:ext uri="{BB962C8B-B14F-4D97-AF65-F5344CB8AC3E}">
        <p14:creationId xmlns:p14="http://schemas.microsoft.com/office/powerpoint/2010/main" val="59253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C709D-93C1-44EF-9828-EAFF550309AB}"/>
              </a:ext>
            </a:extLst>
          </p:cNvPr>
          <p:cNvSpPr>
            <a:spLocks noGrp="1"/>
          </p:cNvSpPr>
          <p:nvPr>
            <p:ph type="title"/>
          </p:nvPr>
        </p:nvSpPr>
        <p:spPr>
          <a:xfrm>
            <a:off x="1018321" y="425087"/>
            <a:ext cx="9905998" cy="1478570"/>
          </a:xfrm>
        </p:spPr>
        <p:txBody>
          <a:bodyPr>
            <a:normAutofit/>
          </a:bodyPr>
          <a:lstStyle/>
          <a:p>
            <a:r>
              <a:rPr lang="en-US" altLang="zh-CN" sz="2800" b="1" dirty="0">
                <a:latin typeface="微软雅黑 Light" panose="020B0502040204020203" pitchFamily="34" charset="-122"/>
                <a:ea typeface="微软雅黑 Light" panose="020B0502040204020203" pitchFamily="34" charset="-122"/>
              </a:rPr>
              <a:t>2.3.1 </a:t>
            </a:r>
            <a:r>
              <a:rPr lang="zh-CN" altLang="zh-CN" sz="2800" b="1" dirty="0">
                <a:latin typeface="微软雅黑 Light" panose="020B0502040204020203" pitchFamily="34" charset="-122"/>
                <a:ea typeface="微软雅黑 Light" panose="020B0502040204020203" pitchFamily="34" charset="-122"/>
              </a:rPr>
              <a:t>首页模块白盒测试用例</a:t>
            </a:r>
            <a:endParaRPr lang="zh-CN" altLang="en-US" sz="2800" dirty="0">
              <a:latin typeface="微软雅黑 Light" panose="020B0502040204020203" pitchFamily="34" charset="-122"/>
              <a:ea typeface="微软雅黑 Light" panose="020B0502040204020203" pitchFamily="34" charset="-122"/>
            </a:endParaRPr>
          </a:p>
        </p:txBody>
      </p:sp>
      <p:sp>
        <p:nvSpPr>
          <p:cNvPr id="3" name="内容占位符 2">
            <a:extLst>
              <a:ext uri="{FF2B5EF4-FFF2-40B4-BE49-F238E27FC236}">
                <a16:creationId xmlns:a16="http://schemas.microsoft.com/office/drawing/2014/main" id="{426FF410-078D-4A00-ADF1-7C00A541BCAE}"/>
              </a:ext>
            </a:extLst>
          </p:cNvPr>
          <p:cNvSpPr>
            <a:spLocks noGrp="1"/>
          </p:cNvSpPr>
          <p:nvPr>
            <p:ph idx="1"/>
          </p:nvPr>
        </p:nvSpPr>
        <p:spPr>
          <a:xfrm>
            <a:off x="1018320" y="1572479"/>
            <a:ext cx="5013203" cy="3541714"/>
          </a:xfrm>
        </p:spPr>
        <p:txBody>
          <a:bodyPr>
            <a:normAutofit fontScale="55000" lnSpcReduction="20000"/>
          </a:bodyPr>
          <a:lstStyle/>
          <a:p>
            <a:r>
              <a:rPr lang="zh-CN" altLang="zh-CN" dirty="0">
                <a:latin typeface="微软雅黑 Light" panose="020B0502040204020203" pitchFamily="34" charset="-122"/>
                <a:ea typeface="微软雅黑 Light" panose="020B0502040204020203" pitchFamily="34" charset="-122"/>
              </a:rPr>
              <a:t>更换标记颜色的功能的用例：</a:t>
            </a:r>
          </a:p>
          <a:p>
            <a:r>
              <a:rPr lang="en-US" altLang="zh-CN" dirty="0">
                <a:latin typeface="微软雅黑 Light" panose="020B0502040204020203" pitchFamily="34" charset="-122"/>
                <a:ea typeface="微软雅黑 Light" panose="020B0502040204020203" pitchFamily="34" charset="-122"/>
              </a:rPr>
              <a:t>if (</a:t>
            </a:r>
            <a:r>
              <a:rPr lang="en-US" altLang="zh-CN" dirty="0" err="1">
                <a:latin typeface="微软雅黑 Light" panose="020B0502040204020203" pitchFamily="34" charset="-122"/>
                <a:ea typeface="微软雅黑 Light" panose="020B0502040204020203" pitchFamily="34" charset="-122"/>
              </a:rPr>
              <a:t>i</a:t>
            </a:r>
            <a:r>
              <a:rPr lang="en-US" altLang="zh-CN" dirty="0">
                <a:latin typeface="微软雅黑 Light" panose="020B0502040204020203" pitchFamily="34" charset="-122"/>
                <a:ea typeface="微软雅黑 Light" panose="020B0502040204020203" pitchFamily="34" charset="-122"/>
              </a:rPr>
              <a:t> === id) {</a:t>
            </a:r>
            <a:endParaRPr lang="zh-CN"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data[</a:t>
            </a:r>
            <a:r>
              <a:rPr lang="en-US" altLang="zh-CN" dirty="0" err="1">
                <a:latin typeface="微软雅黑 Light" panose="020B0502040204020203" pitchFamily="34" charset="-122"/>
                <a:ea typeface="微软雅黑 Light" panose="020B0502040204020203" pitchFamily="34" charset="-122"/>
              </a:rPr>
              <a:t>i</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iconPath</a:t>
            </a:r>
            <a:r>
              <a:rPr lang="en-US" altLang="zh-CN" dirty="0">
                <a:latin typeface="微软雅黑 Light" panose="020B0502040204020203" pitchFamily="34" charset="-122"/>
                <a:ea typeface="微软雅黑 Light" panose="020B0502040204020203" pitchFamily="34" charset="-122"/>
              </a:rPr>
              <a:t> = "../../images/map/marker_yellow.png";</a:t>
            </a:r>
            <a:endParaRPr lang="zh-CN"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 else {</a:t>
            </a:r>
            <a:endParaRPr lang="zh-CN"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data[</a:t>
            </a:r>
            <a:r>
              <a:rPr lang="en-US" altLang="zh-CN" dirty="0" err="1">
                <a:latin typeface="微软雅黑 Light" panose="020B0502040204020203" pitchFamily="34" charset="-122"/>
                <a:ea typeface="微软雅黑 Light" panose="020B0502040204020203" pitchFamily="34" charset="-122"/>
              </a:rPr>
              <a:t>i</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iconPath</a:t>
            </a:r>
            <a:r>
              <a:rPr lang="en-US" altLang="zh-CN" dirty="0">
                <a:latin typeface="微软雅黑 Light" panose="020B0502040204020203" pitchFamily="34" charset="-122"/>
                <a:ea typeface="微软雅黑 Light" panose="020B0502040204020203" pitchFamily="34" charset="-122"/>
              </a:rPr>
              <a:t> = "../../images/map/marker_red.png";</a:t>
            </a:r>
            <a:endParaRPr lang="zh-CN"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endParaRPr lang="zh-CN"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r>
              <a:rPr lang="en-US" altLang="zh-CN" dirty="0" err="1">
                <a:latin typeface="微软雅黑 Light" panose="020B0502040204020203" pitchFamily="34" charset="-122"/>
                <a:ea typeface="微软雅黑 Light" panose="020B0502040204020203" pitchFamily="34" charset="-122"/>
              </a:rPr>
              <a:t>markersTemp</a:t>
            </a:r>
            <a:r>
              <a:rPr lang="en-US" altLang="zh-CN" dirty="0">
                <a:latin typeface="微软雅黑 Light" panose="020B0502040204020203" pitchFamily="34" charset="-122"/>
                <a:ea typeface="微软雅黑 Light" panose="020B0502040204020203" pitchFamily="34" charset="-122"/>
              </a:rPr>
              <a:t>[</a:t>
            </a:r>
            <a:r>
              <a:rPr lang="en-US" altLang="zh-CN" dirty="0" err="1">
                <a:latin typeface="微软雅黑 Light" panose="020B0502040204020203" pitchFamily="34" charset="-122"/>
                <a:ea typeface="微软雅黑 Light" panose="020B0502040204020203" pitchFamily="34" charset="-122"/>
              </a:rPr>
              <a:t>i</a:t>
            </a:r>
            <a:r>
              <a:rPr lang="en-US" altLang="zh-CN" dirty="0">
                <a:latin typeface="微软雅黑 Light" panose="020B0502040204020203" pitchFamily="34" charset="-122"/>
                <a:ea typeface="微软雅黑 Light" panose="020B0502040204020203" pitchFamily="34" charset="-122"/>
              </a:rPr>
              <a:t>] = data[</a:t>
            </a:r>
            <a:r>
              <a:rPr lang="en-US" altLang="zh-CN" dirty="0" err="1">
                <a:latin typeface="微软雅黑 Light" panose="020B0502040204020203" pitchFamily="34" charset="-122"/>
                <a:ea typeface="微软雅黑 Light" panose="020B0502040204020203" pitchFamily="34" charset="-122"/>
              </a:rPr>
              <a:t>i</a:t>
            </a:r>
            <a:r>
              <a:rPr lang="en-US" altLang="zh-CN" dirty="0">
                <a:latin typeface="微软雅黑 Light" panose="020B0502040204020203" pitchFamily="34" charset="-122"/>
                <a:ea typeface="微软雅黑 Light" panose="020B0502040204020203" pitchFamily="34" charset="-122"/>
              </a:rPr>
              <a:t>];</a:t>
            </a:r>
            <a:endParaRPr lang="zh-CN"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    }</a:t>
            </a:r>
            <a:endParaRPr lang="zh-CN" altLang="zh-CN" dirty="0">
              <a:latin typeface="微软雅黑 Light" panose="020B0502040204020203" pitchFamily="34" charset="-122"/>
              <a:ea typeface="微软雅黑 Light" panose="020B0502040204020203" pitchFamily="34" charset="-122"/>
            </a:endParaRPr>
          </a:p>
          <a:p>
            <a:r>
              <a:rPr lang="en-US" altLang="zh-CN" dirty="0" err="1">
                <a:latin typeface="微软雅黑 Light" panose="020B0502040204020203" pitchFamily="34" charset="-122"/>
                <a:ea typeface="微软雅黑 Light" panose="020B0502040204020203" pitchFamily="34" charset="-122"/>
              </a:rPr>
              <a:t>TestCase</a:t>
            </a:r>
            <a:r>
              <a:rPr lang="zh-CN" altLang="zh-CN" dirty="0">
                <a:latin typeface="微软雅黑 Light" panose="020B0502040204020203" pitchFamily="34" charset="-122"/>
                <a:ea typeface="微软雅黑 Light" panose="020B0502040204020203" pitchFamily="34" charset="-122"/>
              </a:rPr>
              <a:t>：</a:t>
            </a:r>
          </a:p>
          <a:p>
            <a:pPr lvl="0"/>
            <a:r>
              <a:rPr lang="en-US" altLang="zh-CN" dirty="0" err="1">
                <a:latin typeface="微软雅黑 Light" panose="020B0502040204020203" pitchFamily="34" charset="-122"/>
                <a:ea typeface="微软雅黑 Light" panose="020B0502040204020203" pitchFamily="34" charset="-122"/>
              </a:rPr>
              <a:t>i</a:t>
            </a:r>
            <a:r>
              <a:rPr lang="zh-CN" altLang="zh-CN"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id</a:t>
            </a:r>
            <a:r>
              <a:rPr lang="zh-CN" altLang="zh-CN" dirty="0">
                <a:latin typeface="微软雅黑 Light" panose="020B0502040204020203" pitchFamily="34" charset="-122"/>
                <a:ea typeface="微软雅黑 Light" panose="020B0502040204020203" pitchFamily="34" charset="-122"/>
              </a:rPr>
              <a:t>相等</a:t>
            </a:r>
          </a:p>
          <a:p>
            <a:pPr lvl="0"/>
            <a:r>
              <a:rPr lang="en-US" altLang="zh-CN" dirty="0" err="1">
                <a:latin typeface="微软雅黑 Light" panose="020B0502040204020203" pitchFamily="34" charset="-122"/>
                <a:ea typeface="微软雅黑 Light" panose="020B0502040204020203" pitchFamily="34" charset="-122"/>
              </a:rPr>
              <a:t>i</a:t>
            </a:r>
            <a:r>
              <a:rPr lang="zh-CN" altLang="zh-CN" dirty="0">
                <a:latin typeface="微软雅黑 Light" panose="020B0502040204020203" pitchFamily="34" charset="-122"/>
                <a:ea typeface="微软雅黑 Light" panose="020B0502040204020203" pitchFamily="34" charset="-122"/>
              </a:rPr>
              <a:t>和</a:t>
            </a:r>
            <a:r>
              <a:rPr lang="en-US" altLang="zh-CN" dirty="0">
                <a:latin typeface="微软雅黑 Light" panose="020B0502040204020203" pitchFamily="34" charset="-122"/>
                <a:ea typeface="微软雅黑 Light" panose="020B0502040204020203" pitchFamily="34" charset="-122"/>
              </a:rPr>
              <a:t>id</a:t>
            </a:r>
            <a:r>
              <a:rPr lang="zh-CN" altLang="zh-CN" dirty="0">
                <a:latin typeface="微软雅黑 Light" panose="020B0502040204020203" pitchFamily="34" charset="-122"/>
                <a:ea typeface="微软雅黑 Light" panose="020B0502040204020203" pitchFamily="34" charset="-122"/>
              </a:rPr>
              <a:t>不等</a:t>
            </a:r>
          </a:p>
          <a:p>
            <a:endParaRPr lang="zh-CN" altLang="en-US" dirty="0"/>
          </a:p>
        </p:txBody>
      </p:sp>
      <p:sp>
        <p:nvSpPr>
          <p:cNvPr id="4" name="内容占位符 2">
            <a:extLst>
              <a:ext uri="{FF2B5EF4-FFF2-40B4-BE49-F238E27FC236}">
                <a16:creationId xmlns:a16="http://schemas.microsoft.com/office/drawing/2014/main" id="{A8969096-C007-48A0-AD44-7967FFA6FF27}"/>
              </a:ext>
            </a:extLst>
          </p:cNvPr>
          <p:cNvSpPr txBox="1">
            <a:spLocks/>
          </p:cNvSpPr>
          <p:nvPr/>
        </p:nvSpPr>
        <p:spPr>
          <a:xfrm>
            <a:off x="6468084" y="1505725"/>
            <a:ext cx="4019673" cy="7958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a:latin typeface="微软雅黑 Light" panose="020B0502040204020203" pitchFamily="34" charset="-122"/>
                <a:ea typeface="微软雅黑 Light" panose="020B0502040204020203" pitchFamily="34" charset="-122"/>
              </a:rPr>
              <a:t>管理测试用例表</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5" name="表格 4">
            <a:extLst>
              <a:ext uri="{FF2B5EF4-FFF2-40B4-BE49-F238E27FC236}">
                <a16:creationId xmlns:a16="http://schemas.microsoft.com/office/drawing/2014/main" id="{F2C1A1C8-F8D0-4BC1-9D76-8DF9120A5C27}"/>
              </a:ext>
            </a:extLst>
          </p:cNvPr>
          <p:cNvGraphicFramePr>
            <a:graphicFrameLocks noGrp="1"/>
          </p:cNvGraphicFramePr>
          <p:nvPr>
            <p:extLst>
              <p:ext uri="{D42A27DB-BD31-4B8C-83A1-F6EECF244321}">
                <p14:modId xmlns:p14="http://schemas.microsoft.com/office/powerpoint/2010/main" val="3956936003"/>
              </p:ext>
            </p:extLst>
          </p:nvPr>
        </p:nvGraphicFramePr>
        <p:xfrm>
          <a:off x="6468084" y="2341291"/>
          <a:ext cx="5087422" cy="3010984"/>
        </p:xfrm>
        <a:graphic>
          <a:graphicData uri="http://schemas.openxmlformats.org/drawingml/2006/table">
            <a:tbl>
              <a:tblPr>
                <a:tableStyleId>{5C22544A-7EE6-4342-B048-85BDC9FD1C3A}</a:tableStyleId>
              </a:tblPr>
              <a:tblGrid>
                <a:gridCol w="1085292">
                  <a:extLst>
                    <a:ext uri="{9D8B030D-6E8A-4147-A177-3AD203B41FA5}">
                      <a16:colId xmlns:a16="http://schemas.microsoft.com/office/drawing/2014/main" val="3747584564"/>
                    </a:ext>
                  </a:extLst>
                </a:gridCol>
                <a:gridCol w="4002130">
                  <a:extLst>
                    <a:ext uri="{9D8B030D-6E8A-4147-A177-3AD203B41FA5}">
                      <a16:colId xmlns:a16="http://schemas.microsoft.com/office/drawing/2014/main" val="2144390902"/>
                    </a:ext>
                  </a:extLst>
                </a:gridCol>
              </a:tblGrid>
              <a:tr h="457563">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用例名称</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更换标记颜色的功能用例</a:t>
                      </a:r>
                    </a:p>
                  </a:txBody>
                  <a:tcPr marL="68580" marR="68580" marT="0" marB="0"/>
                </a:tc>
                <a:extLst>
                  <a:ext uri="{0D108BD9-81ED-4DB2-BD59-A6C34878D82A}">
                    <a16:rowId xmlns:a16="http://schemas.microsoft.com/office/drawing/2014/main" val="3864739408"/>
                  </a:ext>
                </a:extLst>
              </a:tr>
              <a:tr h="457563">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用例</a:t>
                      </a:r>
                      <a:r>
                        <a:rPr lang="en-US" sz="1050" kern="100">
                          <a:effectLst/>
                          <a:latin typeface="微软雅黑 Light" panose="020B0502040204020203" pitchFamily="34" charset="-122"/>
                          <a:ea typeface="微软雅黑 Light" panose="020B0502040204020203" pitchFamily="34" charset="-122"/>
                        </a:rPr>
                        <a:t>id</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spcAft>
                          <a:spcPts val="0"/>
                        </a:spcAft>
                      </a:pPr>
                      <a:r>
                        <a:rPr lang="en-US" sz="1050" kern="100">
                          <a:effectLst/>
                          <a:latin typeface="微软雅黑 Light" panose="020B0502040204020203" pitchFamily="34" charset="-122"/>
                          <a:ea typeface="微软雅黑 Light" panose="020B0502040204020203" pitchFamily="34" charset="-122"/>
                        </a:rPr>
                        <a:t>C-002</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547024807"/>
                  </a:ext>
                </a:extLst>
              </a:tr>
              <a:tr h="43945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基本描述</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根据</a:t>
                      </a:r>
                      <a:r>
                        <a:rPr lang="en-US" sz="1050" kern="100">
                          <a:effectLst/>
                          <a:latin typeface="微软雅黑 Light" panose="020B0502040204020203" pitchFamily="34" charset="-122"/>
                          <a:ea typeface="微软雅黑 Light" panose="020B0502040204020203" pitchFamily="34" charset="-122"/>
                        </a:rPr>
                        <a:t>i</a:t>
                      </a:r>
                      <a:r>
                        <a:rPr lang="zh-CN" sz="1050" kern="100">
                          <a:effectLst/>
                          <a:latin typeface="微软雅黑 Light" panose="020B0502040204020203" pitchFamily="34" charset="-122"/>
                          <a:ea typeface="微软雅黑 Light" panose="020B0502040204020203" pitchFamily="34" charset="-122"/>
                        </a:rPr>
                        <a:t>的值判断标记颜色</a:t>
                      </a:r>
                    </a:p>
                  </a:txBody>
                  <a:tcPr marL="68580" marR="68580" marT="0" marB="0"/>
                </a:tc>
                <a:extLst>
                  <a:ext uri="{0D108BD9-81ED-4DB2-BD59-A6C34878D82A}">
                    <a16:rowId xmlns:a16="http://schemas.microsoft.com/office/drawing/2014/main" val="3652433818"/>
                  </a:ext>
                </a:extLst>
              </a:tr>
              <a:tr h="43945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测试方案</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测试</a:t>
                      </a:r>
                      <a:r>
                        <a:rPr lang="en-US" sz="1050" kern="100">
                          <a:effectLst/>
                          <a:latin typeface="微软雅黑 Light" panose="020B0502040204020203" pitchFamily="34" charset="-122"/>
                          <a:ea typeface="微软雅黑 Light" panose="020B0502040204020203" pitchFamily="34" charset="-122"/>
                        </a:rPr>
                        <a:t>i</a:t>
                      </a:r>
                      <a:r>
                        <a:rPr lang="zh-CN" sz="1050" kern="100">
                          <a:effectLst/>
                          <a:latin typeface="微软雅黑 Light" panose="020B0502040204020203" pitchFamily="34" charset="-122"/>
                          <a:ea typeface="微软雅黑 Light" panose="020B0502040204020203" pitchFamily="34" charset="-122"/>
                        </a:rPr>
                        <a:t>和</a:t>
                      </a:r>
                      <a:r>
                        <a:rPr lang="en-US" sz="1050" kern="100">
                          <a:effectLst/>
                          <a:latin typeface="微软雅黑 Light" panose="020B0502040204020203" pitchFamily="34" charset="-122"/>
                          <a:ea typeface="微软雅黑 Light" panose="020B0502040204020203" pitchFamily="34" charset="-122"/>
                        </a:rPr>
                        <a:t>id</a:t>
                      </a:r>
                      <a:r>
                        <a:rPr lang="zh-CN" sz="1050" kern="100">
                          <a:effectLst/>
                          <a:latin typeface="微软雅黑 Light" panose="020B0502040204020203" pitchFamily="34" charset="-122"/>
                          <a:ea typeface="微软雅黑 Light" panose="020B0502040204020203" pitchFamily="34" charset="-122"/>
                        </a:rPr>
                        <a:t>的关系</a:t>
                      </a:r>
                    </a:p>
                  </a:txBody>
                  <a:tcPr marL="68580" marR="68580" marT="0" marB="0"/>
                </a:tc>
                <a:extLst>
                  <a:ext uri="{0D108BD9-81ED-4DB2-BD59-A6C34878D82A}">
                    <a16:rowId xmlns:a16="http://schemas.microsoft.com/office/drawing/2014/main" val="3937133802"/>
                  </a:ext>
                </a:extLst>
              </a:tr>
              <a:tr h="608475">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输入数据</a:t>
                      </a:r>
                    </a:p>
                  </a:txBody>
                  <a:tcPr marL="68580" marR="68580" marT="0" marB="0"/>
                </a:tc>
                <a:tc>
                  <a:txBody>
                    <a:bodyPr/>
                    <a:lstStyle/>
                    <a:p>
                      <a:pPr>
                        <a:spcAft>
                          <a:spcPts val="0"/>
                        </a:spcAft>
                      </a:pPr>
                      <a:r>
                        <a:rPr lang="en-US" sz="1050" kern="100">
                          <a:effectLst/>
                          <a:latin typeface="微软雅黑 Light" panose="020B0502040204020203" pitchFamily="34" charset="-122"/>
                          <a:ea typeface="微软雅黑 Light" panose="020B0502040204020203" pitchFamily="34" charset="-122"/>
                        </a:rPr>
                        <a:t>i</a:t>
                      </a:r>
                      <a:r>
                        <a:rPr lang="zh-CN" sz="1050" kern="100">
                          <a:effectLst/>
                          <a:latin typeface="微软雅黑 Light" panose="020B0502040204020203" pitchFamily="34" charset="-122"/>
                          <a:ea typeface="微软雅黑 Light" panose="020B0502040204020203" pitchFamily="34" charset="-122"/>
                        </a:rPr>
                        <a:t>和</a:t>
                      </a:r>
                      <a:r>
                        <a:rPr lang="en-US" sz="1050" kern="100">
                          <a:effectLst/>
                          <a:latin typeface="微软雅黑 Light" panose="020B0502040204020203" pitchFamily="34" charset="-122"/>
                          <a:ea typeface="微软雅黑 Light" panose="020B0502040204020203" pitchFamily="34" charset="-122"/>
                        </a:rPr>
                        <a:t>id</a:t>
                      </a:r>
                      <a:r>
                        <a:rPr lang="zh-CN" sz="1050" kern="100">
                          <a:effectLst/>
                          <a:latin typeface="微软雅黑 Light" panose="020B0502040204020203" pitchFamily="34" charset="-122"/>
                          <a:ea typeface="微软雅黑 Light" panose="020B0502040204020203" pitchFamily="34" charset="-122"/>
                        </a:rPr>
                        <a:t>相等</a:t>
                      </a:r>
                    </a:p>
                    <a:p>
                      <a:pPr>
                        <a:spcAft>
                          <a:spcPts val="0"/>
                        </a:spcAft>
                      </a:pPr>
                      <a:r>
                        <a:rPr lang="en-US" sz="1050" kern="100">
                          <a:effectLst/>
                          <a:latin typeface="微软雅黑 Light" panose="020B0502040204020203" pitchFamily="34" charset="-122"/>
                          <a:ea typeface="微软雅黑 Light" panose="020B0502040204020203" pitchFamily="34" charset="-122"/>
                        </a:rPr>
                        <a:t>i</a:t>
                      </a:r>
                      <a:r>
                        <a:rPr lang="zh-CN" sz="1050" kern="100">
                          <a:effectLst/>
                          <a:latin typeface="微软雅黑 Light" panose="020B0502040204020203" pitchFamily="34" charset="-122"/>
                          <a:ea typeface="微软雅黑 Light" panose="020B0502040204020203" pitchFamily="34" charset="-122"/>
                        </a:rPr>
                        <a:t>和</a:t>
                      </a:r>
                      <a:r>
                        <a:rPr lang="en-US" sz="1050" kern="100">
                          <a:effectLst/>
                          <a:latin typeface="微软雅黑 Light" panose="020B0502040204020203" pitchFamily="34" charset="-122"/>
                          <a:ea typeface="微软雅黑 Light" panose="020B0502040204020203" pitchFamily="34" charset="-122"/>
                        </a:rPr>
                        <a:t>id</a:t>
                      </a:r>
                      <a:r>
                        <a:rPr lang="zh-CN" sz="1050" kern="100">
                          <a:effectLst/>
                          <a:latin typeface="微软雅黑 Light" panose="020B0502040204020203" pitchFamily="34" charset="-122"/>
                          <a:ea typeface="微软雅黑 Light" panose="020B0502040204020203" pitchFamily="34" charset="-122"/>
                        </a:rPr>
                        <a:t>不等</a:t>
                      </a:r>
                    </a:p>
                  </a:txBody>
                  <a:tcPr marL="68580" marR="68580" marT="0" marB="0"/>
                </a:tc>
                <a:extLst>
                  <a:ext uri="{0D108BD9-81ED-4DB2-BD59-A6C34878D82A}">
                    <a16:rowId xmlns:a16="http://schemas.microsoft.com/office/drawing/2014/main" val="2558000128"/>
                  </a:ext>
                </a:extLst>
              </a:tr>
              <a:tr h="608475">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预期结果</a:t>
                      </a:r>
                    </a:p>
                  </a:txBody>
                  <a:tcPr marL="68580" marR="68580" marT="0" marB="0"/>
                </a:tc>
                <a:tc>
                  <a:txBody>
                    <a:bodyPr/>
                    <a:lstStyle/>
                    <a:p>
                      <a:pPr>
                        <a:spcAft>
                          <a:spcPts val="0"/>
                        </a:spcAft>
                      </a:pPr>
                      <a:r>
                        <a:rPr lang="zh-CN" sz="1050" kern="100" dirty="0">
                          <a:effectLst/>
                          <a:latin typeface="微软雅黑 Light" panose="020B0502040204020203" pitchFamily="34" charset="-122"/>
                          <a:ea typeface="微软雅黑 Light" panose="020B0502040204020203" pitchFamily="34" charset="-122"/>
                        </a:rPr>
                        <a:t>第一组测试正确执行，显示黄色标记</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第二组测试正确执行，显示红色标记</a:t>
                      </a:r>
                    </a:p>
                  </a:txBody>
                  <a:tcPr marL="68580" marR="68580" marT="0" marB="0"/>
                </a:tc>
                <a:extLst>
                  <a:ext uri="{0D108BD9-81ED-4DB2-BD59-A6C34878D82A}">
                    <a16:rowId xmlns:a16="http://schemas.microsoft.com/office/drawing/2014/main" val="4151142209"/>
                  </a:ext>
                </a:extLst>
              </a:tr>
            </a:tbl>
          </a:graphicData>
        </a:graphic>
      </p:graphicFrame>
    </p:spTree>
    <p:extLst>
      <p:ext uri="{BB962C8B-B14F-4D97-AF65-F5344CB8AC3E}">
        <p14:creationId xmlns:p14="http://schemas.microsoft.com/office/powerpoint/2010/main" val="2744036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B8FF8-7B05-4562-802C-97D5D64C1078}"/>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2.3.2 </a:t>
            </a:r>
            <a:r>
              <a:rPr lang="zh-CN" altLang="zh-CN" sz="2800" b="1" dirty="0">
                <a:latin typeface="微软雅黑 Light" panose="020B0502040204020203" pitchFamily="34" charset="-122"/>
                <a:ea typeface="微软雅黑 Light" panose="020B0502040204020203" pitchFamily="34" charset="-122"/>
              </a:rPr>
              <a:t>首页模块黑盒测试用例</a:t>
            </a:r>
            <a:br>
              <a:rPr lang="zh-CN" altLang="zh-CN" b="1" dirty="0"/>
            </a:br>
            <a:endParaRPr lang="zh-CN" altLang="en-US" dirty="0"/>
          </a:p>
        </p:txBody>
      </p:sp>
      <p:sp>
        <p:nvSpPr>
          <p:cNvPr id="3" name="内容占位符 2">
            <a:extLst>
              <a:ext uri="{FF2B5EF4-FFF2-40B4-BE49-F238E27FC236}">
                <a16:creationId xmlns:a16="http://schemas.microsoft.com/office/drawing/2014/main" id="{65E0581D-4E53-40D4-BD4A-2B0CE4D4A7DD}"/>
              </a:ext>
            </a:extLst>
          </p:cNvPr>
          <p:cNvSpPr>
            <a:spLocks noGrp="1"/>
          </p:cNvSpPr>
          <p:nvPr>
            <p:ph idx="1"/>
          </p:nvPr>
        </p:nvSpPr>
        <p:spPr>
          <a:xfrm>
            <a:off x="1141413" y="1510933"/>
            <a:ext cx="4872525" cy="3541714"/>
          </a:xfrm>
        </p:spPr>
        <p:txBody>
          <a:bodyPr>
            <a:normAutofit fontScale="92500" lnSpcReduction="20000"/>
          </a:bodyPr>
          <a:lstStyle/>
          <a:p>
            <a:r>
              <a:rPr lang="zh-CN" altLang="zh-CN" sz="2000" dirty="0">
                <a:latin typeface="微软雅黑 Light" panose="020B0502040204020203" pitchFamily="34" charset="-122"/>
                <a:ea typeface="微软雅黑 Light" panose="020B0502040204020203" pitchFamily="34" charset="-122"/>
              </a:rPr>
              <a:t>图书搜索测试用例：</a:t>
            </a:r>
          </a:p>
          <a:p>
            <a:r>
              <a:rPr lang="zh-CN" altLang="zh-CN" sz="2000" dirty="0">
                <a:latin typeface="微软雅黑 Light" panose="020B0502040204020203" pitchFamily="34" charset="-122"/>
                <a:ea typeface="微软雅黑 Light" panose="020B0502040204020203" pitchFamily="34" charset="-122"/>
              </a:rPr>
              <a:t>搜索名称长度不得多于</a:t>
            </a:r>
            <a:r>
              <a:rPr lang="en-US" altLang="zh-CN" sz="2000" dirty="0">
                <a:latin typeface="微软雅黑 Light" panose="020B0502040204020203" pitchFamily="34" charset="-122"/>
                <a:ea typeface="微软雅黑 Light" panose="020B0502040204020203" pitchFamily="34" charset="-122"/>
              </a:rPr>
              <a:t>30</a:t>
            </a:r>
            <a:r>
              <a:rPr lang="zh-CN" altLang="zh-CN" sz="2000" dirty="0">
                <a:latin typeface="微软雅黑 Light" panose="020B0502040204020203" pitchFamily="34" charset="-122"/>
                <a:ea typeface="微软雅黑 Light" panose="020B0502040204020203" pitchFamily="34" charset="-122"/>
              </a:rPr>
              <a:t>个字符，不能有特殊符号</a:t>
            </a:r>
          </a:p>
          <a:p>
            <a:r>
              <a:rPr lang="zh-CN" altLang="zh-CN" sz="2000" dirty="0">
                <a:latin typeface="微软雅黑 Light" panose="020B0502040204020203" pitchFamily="34" charset="-122"/>
                <a:ea typeface="微软雅黑 Light" panose="020B0502040204020203" pitchFamily="34" charset="-122"/>
              </a:rPr>
              <a:t>等价类</a:t>
            </a:r>
            <a:r>
              <a:rPr lang="en-US" altLang="zh-CN" sz="2000" dirty="0">
                <a:latin typeface="微软雅黑 Light" panose="020B0502040204020203" pitchFamily="34" charset="-122"/>
                <a:ea typeface="微软雅黑 Light" panose="020B0502040204020203" pitchFamily="34" charset="-122"/>
              </a:rPr>
              <a:t>1</a:t>
            </a:r>
            <a:r>
              <a:rPr lang="zh-CN" altLang="zh-CN"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30</a:t>
            </a:r>
            <a:r>
              <a:rPr lang="zh-CN" altLang="zh-CN" sz="2000" dirty="0">
                <a:latin typeface="微软雅黑 Light" panose="020B0502040204020203" pitchFamily="34" charset="-122"/>
                <a:ea typeface="微软雅黑 Light" panose="020B0502040204020203" pitchFamily="34" charset="-122"/>
              </a:rPr>
              <a:t>个字符以内无特殊符号（有效等价类）</a:t>
            </a:r>
          </a:p>
          <a:p>
            <a:r>
              <a:rPr lang="zh-CN" altLang="zh-CN" sz="2000" dirty="0">
                <a:latin typeface="微软雅黑 Light" panose="020B0502040204020203" pitchFamily="34" charset="-122"/>
                <a:ea typeface="微软雅黑 Light" panose="020B0502040204020203" pitchFamily="34" charset="-122"/>
              </a:rPr>
              <a:t>等价类</a:t>
            </a:r>
            <a:r>
              <a:rPr lang="en-US" altLang="zh-CN" sz="2000" dirty="0">
                <a:latin typeface="微软雅黑 Light" panose="020B0502040204020203" pitchFamily="34" charset="-122"/>
                <a:ea typeface="微软雅黑 Light" panose="020B0502040204020203" pitchFamily="34" charset="-122"/>
              </a:rPr>
              <a:t>2</a:t>
            </a:r>
            <a:r>
              <a:rPr lang="zh-CN" altLang="zh-CN" sz="2000" dirty="0">
                <a:latin typeface="微软雅黑 Light" panose="020B0502040204020203" pitchFamily="34" charset="-122"/>
                <a:ea typeface="微软雅黑 Light" panose="020B0502040204020203" pitchFamily="34" charset="-122"/>
              </a:rPr>
              <a:t>：大于</a:t>
            </a:r>
            <a:r>
              <a:rPr lang="en-US" altLang="zh-CN" sz="2000" dirty="0">
                <a:latin typeface="微软雅黑 Light" panose="020B0502040204020203" pitchFamily="34" charset="-122"/>
                <a:ea typeface="微软雅黑 Light" panose="020B0502040204020203" pitchFamily="34" charset="-122"/>
              </a:rPr>
              <a:t>30</a:t>
            </a:r>
            <a:r>
              <a:rPr lang="zh-CN" altLang="zh-CN" sz="2000" dirty="0">
                <a:latin typeface="微软雅黑 Light" panose="020B0502040204020203" pitchFamily="34" charset="-122"/>
                <a:ea typeface="微软雅黑 Light" panose="020B0502040204020203" pitchFamily="34" charset="-122"/>
              </a:rPr>
              <a:t>个字符无特殊符号</a:t>
            </a:r>
          </a:p>
          <a:p>
            <a:r>
              <a:rPr lang="zh-CN" altLang="zh-CN" sz="2000" dirty="0">
                <a:latin typeface="微软雅黑 Light" panose="020B0502040204020203" pitchFamily="34" charset="-122"/>
                <a:ea typeface="微软雅黑 Light" panose="020B0502040204020203" pitchFamily="34" charset="-122"/>
              </a:rPr>
              <a:t>等价类</a:t>
            </a:r>
            <a:r>
              <a:rPr lang="en-US" altLang="zh-CN" sz="2000" dirty="0">
                <a:latin typeface="微软雅黑 Light" panose="020B0502040204020203" pitchFamily="34" charset="-122"/>
                <a:ea typeface="微软雅黑 Light" panose="020B0502040204020203" pitchFamily="34" charset="-122"/>
              </a:rPr>
              <a:t>3</a:t>
            </a:r>
            <a:r>
              <a:rPr lang="zh-CN" altLang="zh-CN" sz="2000" dirty="0">
                <a:latin typeface="微软雅黑 Light" panose="020B0502040204020203" pitchFamily="34" charset="-122"/>
                <a:ea typeface="微软雅黑 Light" panose="020B0502040204020203" pitchFamily="34" charset="-122"/>
              </a:rPr>
              <a:t>：空字符串</a:t>
            </a:r>
          </a:p>
          <a:p>
            <a:r>
              <a:rPr lang="zh-CN" altLang="zh-CN" sz="2000" dirty="0">
                <a:latin typeface="微软雅黑 Light" panose="020B0502040204020203" pitchFamily="34" charset="-122"/>
                <a:ea typeface="微软雅黑 Light" panose="020B0502040204020203" pitchFamily="34" charset="-122"/>
              </a:rPr>
              <a:t>等价类</a:t>
            </a:r>
            <a:r>
              <a:rPr lang="en-US" altLang="zh-CN" sz="2000" dirty="0">
                <a:latin typeface="微软雅黑 Light" panose="020B0502040204020203" pitchFamily="34" charset="-122"/>
                <a:ea typeface="微软雅黑 Light" panose="020B0502040204020203" pitchFamily="34" charset="-122"/>
              </a:rPr>
              <a:t>4</a:t>
            </a:r>
            <a:r>
              <a:rPr lang="zh-CN" altLang="zh-CN" sz="2000" dirty="0">
                <a:latin typeface="微软雅黑 Light" panose="020B0502040204020203" pitchFamily="34" charset="-122"/>
                <a:ea typeface="微软雅黑 Light" panose="020B0502040204020203" pitchFamily="34" charset="-122"/>
              </a:rPr>
              <a:t>：</a:t>
            </a:r>
            <a:r>
              <a:rPr lang="en-US" altLang="zh-CN" sz="2000" dirty="0">
                <a:latin typeface="微软雅黑 Light" panose="020B0502040204020203" pitchFamily="34" charset="-122"/>
                <a:ea typeface="微软雅黑 Light" panose="020B0502040204020203" pitchFamily="34" charset="-122"/>
              </a:rPr>
              <a:t>30</a:t>
            </a:r>
            <a:r>
              <a:rPr lang="zh-CN" altLang="zh-CN" sz="2000" dirty="0">
                <a:latin typeface="微软雅黑 Light" panose="020B0502040204020203" pitchFamily="34" charset="-122"/>
                <a:ea typeface="微软雅黑 Light" panose="020B0502040204020203" pitchFamily="34" charset="-122"/>
              </a:rPr>
              <a:t>个字符以内包含特殊符号</a:t>
            </a:r>
          </a:p>
          <a:p>
            <a:r>
              <a:rPr lang="zh-CN" altLang="zh-CN" sz="2000" dirty="0">
                <a:latin typeface="微软雅黑 Light" panose="020B0502040204020203" pitchFamily="34" charset="-122"/>
                <a:ea typeface="微软雅黑 Light" panose="020B0502040204020203" pitchFamily="34" charset="-122"/>
              </a:rPr>
              <a:t>等价类</a:t>
            </a:r>
            <a:r>
              <a:rPr lang="en-US" altLang="zh-CN" sz="2000" dirty="0">
                <a:latin typeface="微软雅黑 Light" panose="020B0502040204020203" pitchFamily="34" charset="-122"/>
                <a:ea typeface="微软雅黑 Light" panose="020B0502040204020203" pitchFamily="34" charset="-122"/>
              </a:rPr>
              <a:t>5</a:t>
            </a:r>
            <a:r>
              <a:rPr lang="zh-CN" altLang="zh-CN" sz="2000" dirty="0">
                <a:latin typeface="微软雅黑 Light" panose="020B0502040204020203" pitchFamily="34" charset="-122"/>
                <a:ea typeface="微软雅黑 Light" panose="020B0502040204020203" pitchFamily="34" charset="-122"/>
              </a:rPr>
              <a:t>：大于</a:t>
            </a:r>
            <a:r>
              <a:rPr lang="en-US" altLang="zh-CN" sz="2000" dirty="0">
                <a:latin typeface="微软雅黑 Light" panose="020B0502040204020203" pitchFamily="34" charset="-122"/>
                <a:ea typeface="微软雅黑 Light" panose="020B0502040204020203" pitchFamily="34" charset="-122"/>
              </a:rPr>
              <a:t>30</a:t>
            </a:r>
            <a:r>
              <a:rPr lang="zh-CN" altLang="zh-CN" sz="2000" dirty="0">
                <a:latin typeface="微软雅黑 Light" panose="020B0502040204020203" pitchFamily="34" charset="-122"/>
                <a:ea typeface="微软雅黑 Light" panose="020B0502040204020203" pitchFamily="34" charset="-122"/>
              </a:rPr>
              <a:t>个字符包含特殊符号</a:t>
            </a:r>
          </a:p>
          <a:p>
            <a:endParaRPr lang="zh-CN" altLang="en-US" dirty="0"/>
          </a:p>
        </p:txBody>
      </p:sp>
      <p:sp>
        <p:nvSpPr>
          <p:cNvPr id="4" name="内容占位符 2">
            <a:extLst>
              <a:ext uri="{FF2B5EF4-FFF2-40B4-BE49-F238E27FC236}">
                <a16:creationId xmlns:a16="http://schemas.microsoft.com/office/drawing/2014/main" id="{9E23FC3C-DDF8-44D6-817C-3FEB858280C4}"/>
              </a:ext>
            </a:extLst>
          </p:cNvPr>
          <p:cNvSpPr txBox="1">
            <a:spLocks/>
          </p:cNvSpPr>
          <p:nvPr/>
        </p:nvSpPr>
        <p:spPr>
          <a:xfrm>
            <a:off x="6796455" y="1510933"/>
            <a:ext cx="3261946" cy="6686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a:latin typeface="微软雅黑 Light" panose="020B0502040204020203" pitchFamily="34" charset="-122"/>
                <a:ea typeface="微软雅黑 Light" panose="020B0502040204020203" pitchFamily="34" charset="-122"/>
              </a:rPr>
              <a:t>管理测试用例表</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5" name="表格 4">
            <a:extLst>
              <a:ext uri="{FF2B5EF4-FFF2-40B4-BE49-F238E27FC236}">
                <a16:creationId xmlns:a16="http://schemas.microsoft.com/office/drawing/2014/main" id="{434A96EC-E27D-4F57-8F89-DDC39F7E3308}"/>
              </a:ext>
            </a:extLst>
          </p:cNvPr>
          <p:cNvGraphicFramePr>
            <a:graphicFrameLocks noGrp="1"/>
          </p:cNvGraphicFramePr>
          <p:nvPr>
            <p:extLst>
              <p:ext uri="{D42A27DB-BD31-4B8C-83A1-F6EECF244321}">
                <p14:modId xmlns:p14="http://schemas.microsoft.com/office/powerpoint/2010/main" val="323024570"/>
              </p:ext>
            </p:extLst>
          </p:nvPr>
        </p:nvGraphicFramePr>
        <p:xfrm>
          <a:off x="6178065" y="2249012"/>
          <a:ext cx="5647590" cy="2803635"/>
        </p:xfrm>
        <a:graphic>
          <a:graphicData uri="http://schemas.openxmlformats.org/drawingml/2006/table">
            <a:tbl>
              <a:tblPr>
                <a:tableStyleId>{5C22544A-7EE6-4342-B048-85BDC9FD1C3A}</a:tableStyleId>
              </a:tblPr>
              <a:tblGrid>
                <a:gridCol w="1204791">
                  <a:extLst>
                    <a:ext uri="{9D8B030D-6E8A-4147-A177-3AD203B41FA5}">
                      <a16:colId xmlns:a16="http://schemas.microsoft.com/office/drawing/2014/main" val="202394916"/>
                    </a:ext>
                  </a:extLst>
                </a:gridCol>
                <a:gridCol w="4442799">
                  <a:extLst>
                    <a:ext uri="{9D8B030D-6E8A-4147-A177-3AD203B41FA5}">
                      <a16:colId xmlns:a16="http://schemas.microsoft.com/office/drawing/2014/main" val="3973245694"/>
                    </a:ext>
                  </a:extLst>
                </a:gridCol>
              </a:tblGrid>
              <a:tr h="16340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用例名称</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更换标记颜色的功能用例</a:t>
                      </a:r>
                    </a:p>
                  </a:txBody>
                  <a:tcPr marL="68580" marR="68580" marT="0" marB="0"/>
                </a:tc>
                <a:extLst>
                  <a:ext uri="{0D108BD9-81ED-4DB2-BD59-A6C34878D82A}">
                    <a16:rowId xmlns:a16="http://schemas.microsoft.com/office/drawing/2014/main" val="1991104702"/>
                  </a:ext>
                </a:extLst>
              </a:tr>
              <a:tr h="16340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用例</a:t>
                      </a:r>
                      <a:r>
                        <a:rPr lang="en-US" sz="1050" kern="100">
                          <a:effectLst/>
                          <a:latin typeface="微软雅黑 Light" panose="020B0502040204020203" pitchFamily="34" charset="-122"/>
                          <a:ea typeface="微软雅黑 Light" panose="020B0502040204020203" pitchFamily="34" charset="-122"/>
                        </a:rPr>
                        <a:t>id</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spcAft>
                          <a:spcPts val="0"/>
                        </a:spcAft>
                      </a:pPr>
                      <a:r>
                        <a:rPr lang="en-US" sz="1050" kern="100">
                          <a:effectLst/>
                          <a:latin typeface="微软雅黑 Light" panose="020B0502040204020203" pitchFamily="34" charset="-122"/>
                          <a:ea typeface="微软雅黑 Light" panose="020B0502040204020203" pitchFamily="34" charset="-122"/>
                        </a:rPr>
                        <a:t>C-003</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957514964"/>
                  </a:ext>
                </a:extLst>
              </a:tr>
              <a:tr h="156937">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基本描述</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用户在搜索图书界面进行搜索</a:t>
                      </a:r>
                    </a:p>
                  </a:txBody>
                  <a:tcPr marL="68580" marR="68580" marT="0" marB="0"/>
                </a:tc>
                <a:extLst>
                  <a:ext uri="{0D108BD9-81ED-4DB2-BD59-A6C34878D82A}">
                    <a16:rowId xmlns:a16="http://schemas.microsoft.com/office/drawing/2014/main" val="2438697562"/>
                  </a:ext>
                </a:extLst>
              </a:tr>
              <a:tr h="716607">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测试方案</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测试输入和返回情况</a:t>
                      </a:r>
                    </a:p>
                  </a:txBody>
                  <a:tcPr marL="68580" marR="68580" marT="0" marB="0"/>
                </a:tc>
                <a:extLst>
                  <a:ext uri="{0D108BD9-81ED-4DB2-BD59-A6C34878D82A}">
                    <a16:rowId xmlns:a16="http://schemas.microsoft.com/office/drawing/2014/main" val="515789618"/>
                  </a:ext>
                </a:extLst>
              </a:tr>
              <a:tr h="54324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输入数据</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等价类</a:t>
                      </a:r>
                      <a:r>
                        <a:rPr lang="en-US" sz="1050" kern="100">
                          <a:effectLst/>
                          <a:latin typeface="微软雅黑 Light" panose="020B0502040204020203" pitchFamily="34" charset="-122"/>
                          <a:ea typeface="微软雅黑 Light" panose="020B0502040204020203" pitchFamily="34" charset="-122"/>
                        </a:rPr>
                        <a:t>1</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30</a:t>
                      </a:r>
                      <a:r>
                        <a:rPr lang="zh-CN" sz="1050" kern="100">
                          <a:effectLst/>
                          <a:latin typeface="微软雅黑 Light" panose="020B0502040204020203" pitchFamily="34" charset="-122"/>
                          <a:ea typeface="微软雅黑 Light" panose="020B0502040204020203" pitchFamily="34" charset="-122"/>
                        </a:rPr>
                        <a:t>个字符以内无特殊符号（有效等价类）</a:t>
                      </a:r>
                    </a:p>
                    <a:p>
                      <a:pPr>
                        <a:spcAft>
                          <a:spcPts val="0"/>
                        </a:spcAft>
                      </a:pPr>
                      <a:r>
                        <a:rPr lang="zh-CN" sz="1050" kern="100">
                          <a:effectLst/>
                          <a:latin typeface="微软雅黑 Light" panose="020B0502040204020203" pitchFamily="34" charset="-122"/>
                          <a:ea typeface="微软雅黑 Light" panose="020B0502040204020203" pitchFamily="34" charset="-122"/>
                        </a:rPr>
                        <a:t>等价类</a:t>
                      </a:r>
                      <a:r>
                        <a:rPr lang="en-US" sz="1050" kern="100">
                          <a:effectLst/>
                          <a:latin typeface="微软雅黑 Light" panose="020B0502040204020203" pitchFamily="34" charset="-122"/>
                          <a:ea typeface="微软雅黑 Light" panose="020B0502040204020203" pitchFamily="34" charset="-122"/>
                        </a:rPr>
                        <a:t>2</a:t>
                      </a:r>
                      <a:r>
                        <a:rPr lang="zh-CN" sz="1050" kern="100">
                          <a:effectLst/>
                          <a:latin typeface="微软雅黑 Light" panose="020B0502040204020203" pitchFamily="34" charset="-122"/>
                          <a:ea typeface="微软雅黑 Light" panose="020B0502040204020203" pitchFamily="34" charset="-122"/>
                        </a:rPr>
                        <a:t>：大于</a:t>
                      </a:r>
                      <a:r>
                        <a:rPr lang="en-US" sz="1050" kern="100">
                          <a:effectLst/>
                          <a:latin typeface="微软雅黑 Light" panose="020B0502040204020203" pitchFamily="34" charset="-122"/>
                          <a:ea typeface="微软雅黑 Light" panose="020B0502040204020203" pitchFamily="34" charset="-122"/>
                        </a:rPr>
                        <a:t>30</a:t>
                      </a:r>
                      <a:r>
                        <a:rPr lang="zh-CN" sz="1050" kern="100">
                          <a:effectLst/>
                          <a:latin typeface="微软雅黑 Light" panose="020B0502040204020203" pitchFamily="34" charset="-122"/>
                          <a:ea typeface="微软雅黑 Light" panose="020B0502040204020203" pitchFamily="34" charset="-122"/>
                        </a:rPr>
                        <a:t>个字符无特殊符号</a:t>
                      </a:r>
                    </a:p>
                    <a:p>
                      <a:pPr>
                        <a:spcAft>
                          <a:spcPts val="0"/>
                        </a:spcAft>
                      </a:pPr>
                      <a:r>
                        <a:rPr lang="zh-CN" sz="1050" kern="100">
                          <a:effectLst/>
                          <a:latin typeface="微软雅黑 Light" panose="020B0502040204020203" pitchFamily="34" charset="-122"/>
                          <a:ea typeface="微软雅黑 Light" panose="020B0502040204020203" pitchFamily="34" charset="-122"/>
                        </a:rPr>
                        <a:t>等价类</a:t>
                      </a:r>
                      <a:r>
                        <a:rPr lang="en-US" sz="1050" kern="100">
                          <a:effectLst/>
                          <a:latin typeface="微软雅黑 Light" panose="020B0502040204020203" pitchFamily="34" charset="-122"/>
                          <a:ea typeface="微软雅黑 Light" panose="020B0502040204020203" pitchFamily="34" charset="-122"/>
                        </a:rPr>
                        <a:t>3</a:t>
                      </a:r>
                      <a:r>
                        <a:rPr lang="zh-CN" sz="1050" kern="100">
                          <a:effectLst/>
                          <a:latin typeface="微软雅黑 Light" panose="020B0502040204020203" pitchFamily="34" charset="-122"/>
                          <a:ea typeface="微软雅黑 Light" panose="020B0502040204020203" pitchFamily="34" charset="-122"/>
                        </a:rPr>
                        <a:t>：空字符串</a:t>
                      </a:r>
                    </a:p>
                    <a:p>
                      <a:pPr>
                        <a:spcAft>
                          <a:spcPts val="0"/>
                        </a:spcAft>
                      </a:pPr>
                      <a:r>
                        <a:rPr lang="zh-CN" sz="1050" kern="100">
                          <a:effectLst/>
                          <a:latin typeface="微软雅黑 Light" panose="020B0502040204020203" pitchFamily="34" charset="-122"/>
                          <a:ea typeface="微软雅黑 Light" panose="020B0502040204020203" pitchFamily="34" charset="-122"/>
                        </a:rPr>
                        <a:t>等价类</a:t>
                      </a:r>
                      <a:r>
                        <a:rPr lang="en-US" sz="1050" kern="100">
                          <a:effectLst/>
                          <a:latin typeface="微软雅黑 Light" panose="020B0502040204020203" pitchFamily="34" charset="-122"/>
                          <a:ea typeface="微软雅黑 Light" panose="020B0502040204020203" pitchFamily="34" charset="-122"/>
                        </a:rPr>
                        <a:t>4</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30</a:t>
                      </a:r>
                      <a:r>
                        <a:rPr lang="zh-CN" sz="1050" kern="100">
                          <a:effectLst/>
                          <a:latin typeface="微软雅黑 Light" panose="020B0502040204020203" pitchFamily="34" charset="-122"/>
                          <a:ea typeface="微软雅黑 Light" panose="020B0502040204020203" pitchFamily="34" charset="-122"/>
                        </a:rPr>
                        <a:t>个字符以内包含特殊符号</a:t>
                      </a:r>
                    </a:p>
                    <a:p>
                      <a:pPr>
                        <a:spcAft>
                          <a:spcPts val="0"/>
                        </a:spcAft>
                      </a:pPr>
                      <a:r>
                        <a:rPr lang="zh-CN" sz="1050" kern="100">
                          <a:effectLst/>
                          <a:latin typeface="微软雅黑 Light" panose="020B0502040204020203" pitchFamily="34" charset="-122"/>
                          <a:ea typeface="微软雅黑 Light" panose="020B0502040204020203" pitchFamily="34" charset="-122"/>
                        </a:rPr>
                        <a:t>等价类</a:t>
                      </a:r>
                      <a:r>
                        <a:rPr lang="en-US" sz="1050" kern="100">
                          <a:effectLst/>
                          <a:latin typeface="微软雅黑 Light" panose="020B0502040204020203" pitchFamily="34" charset="-122"/>
                          <a:ea typeface="微软雅黑 Light" panose="020B0502040204020203" pitchFamily="34" charset="-122"/>
                        </a:rPr>
                        <a:t>5</a:t>
                      </a:r>
                      <a:r>
                        <a:rPr lang="zh-CN" sz="1050" kern="100">
                          <a:effectLst/>
                          <a:latin typeface="微软雅黑 Light" panose="020B0502040204020203" pitchFamily="34" charset="-122"/>
                          <a:ea typeface="微软雅黑 Light" panose="020B0502040204020203" pitchFamily="34" charset="-122"/>
                        </a:rPr>
                        <a:t>：大于</a:t>
                      </a:r>
                      <a:r>
                        <a:rPr lang="en-US" sz="1050" kern="100">
                          <a:effectLst/>
                          <a:latin typeface="微软雅黑 Light" panose="020B0502040204020203" pitchFamily="34" charset="-122"/>
                          <a:ea typeface="微软雅黑 Light" panose="020B0502040204020203" pitchFamily="34" charset="-122"/>
                        </a:rPr>
                        <a:t>30</a:t>
                      </a:r>
                      <a:r>
                        <a:rPr lang="zh-CN" sz="1050" kern="100">
                          <a:effectLst/>
                          <a:latin typeface="微软雅黑 Light" panose="020B0502040204020203" pitchFamily="34" charset="-122"/>
                          <a:ea typeface="微软雅黑 Light" panose="020B0502040204020203" pitchFamily="34" charset="-122"/>
                        </a:rPr>
                        <a:t>个字符包含特殊符号</a:t>
                      </a:r>
                    </a:p>
                  </a:txBody>
                  <a:tcPr marL="68580" marR="68580" marT="0" marB="0"/>
                </a:tc>
                <a:extLst>
                  <a:ext uri="{0D108BD9-81ED-4DB2-BD59-A6C34878D82A}">
                    <a16:rowId xmlns:a16="http://schemas.microsoft.com/office/drawing/2014/main" val="2299753395"/>
                  </a:ext>
                </a:extLst>
              </a:tr>
              <a:tr h="54324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预期结果</a:t>
                      </a:r>
                    </a:p>
                  </a:txBody>
                  <a:tcPr marL="68580" marR="68580" marT="0" marB="0"/>
                </a:tc>
                <a:tc>
                  <a:txBody>
                    <a:bodyPr/>
                    <a:lstStyle/>
                    <a:p>
                      <a:pPr>
                        <a:spcAft>
                          <a:spcPts val="0"/>
                        </a:spcAft>
                      </a:pPr>
                      <a:r>
                        <a:rPr lang="zh-CN" sz="1050" kern="100" dirty="0">
                          <a:effectLst/>
                          <a:latin typeface="微软雅黑 Light" panose="020B0502040204020203" pitchFamily="34" charset="-122"/>
                          <a:ea typeface="微软雅黑 Light" panose="020B0502040204020203" pitchFamily="34" charset="-122"/>
                        </a:rPr>
                        <a:t>第一组测试正确执行</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第二组测试错误执行，显示错误</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第三组测试错误执行，显示错误</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第四组测试错误执行，显示错误</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第五组测试错误执行，显示错误</a:t>
                      </a:r>
                    </a:p>
                  </a:txBody>
                  <a:tcPr marL="68580" marR="68580" marT="0" marB="0"/>
                </a:tc>
                <a:extLst>
                  <a:ext uri="{0D108BD9-81ED-4DB2-BD59-A6C34878D82A}">
                    <a16:rowId xmlns:a16="http://schemas.microsoft.com/office/drawing/2014/main" val="721743708"/>
                  </a:ext>
                </a:extLst>
              </a:tr>
            </a:tbl>
          </a:graphicData>
        </a:graphic>
      </p:graphicFrame>
    </p:spTree>
    <p:extLst>
      <p:ext uri="{BB962C8B-B14F-4D97-AF65-F5344CB8AC3E}">
        <p14:creationId xmlns:p14="http://schemas.microsoft.com/office/powerpoint/2010/main" val="1245629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B8FF8-7B05-4562-802C-97D5D64C1078}"/>
              </a:ext>
            </a:extLst>
          </p:cNvPr>
          <p:cNvSpPr>
            <a:spLocks noGrp="1"/>
          </p:cNvSpPr>
          <p:nvPr>
            <p:ph type="title"/>
          </p:nvPr>
        </p:nvSpPr>
        <p:spPr/>
        <p:txBody>
          <a:bodyPr>
            <a:normAutofit/>
          </a:bodyPr>
          <a:lstStyle/>
          <a:p>
            <a:r>
              <a:rPr lang="en-US" altLang="zh-CN" sz="2800" b="1" dirty="0">
                <a:latin typeface="微软雅黑 Light" panose="020B0502040204020203" pitchFamily="34" charset="-122"/>
                <a:ea typeface="微软雅黑 Light" panose="020B0502040204020203" pitchFamily="34" charset="-122"/>
              </a:rPr>
              <a:t>2.3.2 </a:t>
            </a:r>
            <a:r>
              <a:rPr lang="zh-CN" altLang="zh-CN" sz="2800" b="1" dirty="0">
                <a:latin typeface="微软雅黑 Light" panose="020B0502040204020203" pitchFamily="34" charset="-122"/>
                <a:ea typeface="微软雅黑 Light" panose="020B0502040204020203" pitchFamily="34" charset="-122"/>
              </a:rPr>
              <a:t>首页模块黑盒测试用例</a:t>
            </a:r>
            <a:br>
              <a:rPr lang="zh-CN" altLang="zh-CN" sz="2800" b="1" dirty="0">
                <a:latin typeface="微软雅黑 Light" panose="020B0502040204020203" pitchFamily="34" charset="-122"/>
                <a:ea typeface="微软雅黑 Light" panose="020B0502040204020203" pitchFamily="34" charset="-122"/>
              </a:rPr>
            </a:br>
            <a:endParaRPr lang="zh-CN" altLang="en-US" sz="2800" dirty="0">
              <a:latin typeface="微软雅黑 Light" panose="020B0502040204020203" pitchFamily="34" charset="-122"/>
              <a:ea typeface="微软雅黑 Light" panose="020B0502040204020203" pitchFamily="34" charset="-122"/>
            </a:endParaRPr>
          </a:p>
        </p:txBody>
      </p:sp>
      <p:sp>
        <p:nvSpPr>
          <p:cNvPr id="3" name="内容占位符 2">
            <a:extLst>
              <a:ext uri="{FF2B5EF4-FFF2-40B4-BE49-F238E27FC236}">
                <a16:creationId xmlns:a16="http://schemas.microsoft.com/office/drawing/2014/main" id="{65E0581D-4E53-40D4-BD4A-2B0CE4D4A7DD}"/>
              </a:ext>
            </a:extLst>
          </p:cNvPr>
          <p:cNvSpPr>
            <a:spLocks noGrp="1"/>
          </p:cNvSpPr>
          <p:nvPr>
            <p:ph idx="1"/>
          </p:nvPr>
        </p:nvSpPr>
        <p:spPr>
          <a:xfrm>
            <a:off x="1143001" y="1653139"/>
            <a:ext cx="4695092" cy="4055898"/>
          </a:xfrm>
        </p:spPr>
        <p:txBody>
          <a:bodyPr>
            <a:normAutofit fontScale="77500" lnSpcReduction="20000"/>
          </a:bodyPr>
          <a:lstStyle/>
          <a:p>
            <a:r>
              <a:rPr lang="zh-CN" altLang="zh-CN" dirty="0">
                <a:latin typeface="微软雅黑 Light" panose="020B0502040204020203" pitchFamily="34" charset="-122"/>
                <a:ea typeface="微软雅黑 Light" panose="020B0502040204020203" pitchFamily="34" charset="-122"/>
              </a:rPr>
              <a:t>物品搜索测试用例：</a:t>
            </a:r>
          </a:p>
          <a:p>
            <a:r>
              <a:rPr lang="zh-CN" altLang="zh-CN" dirty="0">
                <a:latin typeface="微软雅黑 Light" panose="020B0502040204020203" pitchFamily="34" charset="-122"/>
                <a:ea typeface="微软雅黑 Light" panose="020B0502040204020203" pitchFamily="34" charset="-122"/>
              </a:rPr>
              <a:t>搜索名称长度不得多于</a:t>
            </a:r>
            <a:r>
              <a:rPr lang="en-US" altLang="zh-CN" dirty="0">
                <a:latin typeface="微软雅黑 Light" panose="020B0502040204020203" pitchFamily="34" charset="-122"/>
                <a:ea typeface="微软雅黑 Light" panose="020B0502040204020203" pitchFamily="34" charset="-122"/>
              </a:rPr>
              <a:t>30</a:t>
            </a:r>
            <a:r>
              <a:rPr lang="zh-CN" altLang="zh-CN" dirty="0">
                <a:latin typeface="微软雅黑 Light" panose="020B0502040204020203" pitchFamily="34" charset="-122"/>
                <a:ea typeface="微软雅黑 Light" panose="020B0502040204020203" pitchFamily="34" charset="-122"/>
              </a:rPr>
              <a:t>个字符，不能有特殊符号</a:t>
            </a:r>
          </a:p>
          <a:p>
            <a:r>
              <a:rPr lang="zh-CN" altLang="zh-CN" dirty="0">
                <a:latin typeface="微软雅黑 Light" panose="020B0502040204020203" pitchFamily="34" charset="-122"/>
                <a:ea typeface="微软雅黑 Light" panose="020B0502040204020203" pitchFamily="34" charset="-122"/>
              </a:rPr>
              <a:t>测试用例</a:t>
            </a:r>
            <a:r>
              <a:rPr lang="en-US" altLang="zh-CN" dirty="0">
                <a:latin typeface="微软雅黑 Light" panose="020B0502040204020203" pitchFamily="34" charset="-122"/>
                <a:ea typeface="微软雅黑 Light" panose="020B0502040204020203" pitchFamily="34" charset="-122"/>
              </a:rPr>
              <a:t>1</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0</a:t>
            </a:r>
            <a:r>
              <a:rPr lang="zh-CN" altLang="zh-CN" dirty="0">
                <a:latin typeface="微软雅黑 Light" panose="020B0502040204020203" pitchFamily="34" charset="-122"/>
                <a:ea typeface="微软雅黑 Light" panose="020B0502040204020203" pitchFamily="34" charset="-122"/>
              </a:rPr>
              <a:t>个字符</a:t>
            </a:r>
          </a:p>
          <a:p>
            <a:r>
              <a:rPr lang="zh-CN" altLang="zh-CN" dirty="0">
                <a:latin typeface="微软雅黑 Light" panose="020B0502040204020203" pitchFamily="34" charset="-122"/>
                <a:ea typeface="微软雅黑 Light" panose="020B0502040204020203" pitchFamily="34" charset="-122"/>
              </a:rPr>
              <a:t>测试用例</a:t>
            </a:r>
            <a:r>
              <a:rPr lang="en-US" altLang="zh-CN" dirty="0">
                <a:latin typeface="微软雅黑 Light" panose="020B0502040204020203" pitchFamily="34" charset="-122"/>
                <a:ea typeface="微软雅黑 Light" panose="020B0502040204020203" pitchFamily="34" charset="-122"/>
              </a:rPr>
              <a:t>2</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1</a:t>
            </a:r>
            <a:r>
              <a:rPr lang="zh-CN" altLang="zh-CN" dirty="0">
                <a:latin typeface="微软雅黑 Light" panose="020B0502040204020203" pitchFamily="34" charset="-122"/>
                <a:ea typeface="微软雅黑 Light" panose="020B0502040204020203" pitchFamily="34" charset="-122"/>
              </a:rPr>
              <a:t>个字符</a:t>
            </a:r>
          </a:p>
          <a:p>
            <a:r>
              <a:rPr lang="zh-CN" altLang="zh-CN" dirty="0">
                <a:latin typeface="微软雅黑 Light" panose="020B0502040204020203" pitchFamily="34" charset="-122"/>
                <a:ea typeface="微软雅黑 Light" panose="020B0502040204020203" pitchFamily="34" charset="-122"/>
              </a:rPr>
              <a:t>测试用例</a:t>
            </a:r>
            <a:r>
              <a:rPr lang="en-US" altLang="zh-CN" dirty="0">
                <a:latin typeface="微软雅黑 Light" panose="020B0502040204020203" pitchFamily="34" charset="-122"/>
                <a:ea typeface="微软雅黑 Light" panose="020B0502040204020203" pitchFamily="34" charset="-122"/>
              </a:rPr>
              <a:t>3</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2</a:t>
            </a:r>
            <a:r>
              <a:rPr lang="zh-CN" altLang="zh-CN" dirty="0">
                <a:latin typeface="微软雅黑 Light" panose="020B0502040204020203" pitchFamily="34" charset="-122"/>
                <a:ea typeface="微软雅黑 Light" panose="020B0502040204020203" pitchFamily="34" charset="-122"/>
              </a:rPr>
              <a:t>个字符</a:t>
            </a:r>
          </a:p>
          <a:p>
            <a:r>
              <a:rPr lang="zh-CN" altLang="zh-CN" dirty="0">
                <a:latin typeface="微软雅黑 Light" panose="020B0502040204020203" pitchFamily="34" charset="-122"/>
                <a:ea typeface="微软雅黑 Light" panose="020B0502040204020203" pitchFamily="34" charset="-122"/>
              </a:rPr>
              <a:t>测试用例</a:t>
            </a:r>
            <a:r>
              <a:rPr lang="en-US" altLang="zh-CN" dirty="0">
                <a:latin typeface="微软雅黑 Light" panose="020B0502040204020203" pitchFamily="34" charset="-122"/>
                <a:ea typeface="微软雅黑 Light" panose="020B0502040204020203" pitchFamily="34" charset="-122"/>
              </a:rPr>
              <a:t>4</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15</a:t>
            </a:r>
            <a:r>
              <a:rPr lang="zh-CN" altLang="zh-CN" dirty="0">
                <a:latin typeface="微软雅黑 Light" panose="020B0502040204020203" pitchFamily="34" charset="-122"/>
                <a:ea typeface="微软雅黑 Light" panose="020B0502040204020203" pitchFamily="34" charset="-122"/>
              </a:rPr>
              <a:t>个字符</a:t>
            </a:r>
          </a:p>
          <a:p>
            <a:r>
              <a:rPr lang="zh-CN" altLang="zh-CN" dirty="0">
                <a:latin typeface="微软雅黑 Light" panose="020B0502040204020203" pitchFamily="34" charset="-122"/>
                <a:ea typeface="微软雅黑 Light" panose="020B0502040204020203" pitchFamily="34" charset="-122"/>
              </a:rPr>
              <a:t>测试用例</a:t>
            </a:r>
            <a:r>
              <a:rPr lang="en-US" altLang="zh-CN" dirty="0">
                <a:latin typeface="微软雅黑 Light" panose="020B0502040204020203" pitchFamily="34" charset="-122"/>
                <a:ea typeface="微软雅黑 Light" panose="020B0502040204020203" pitchFamily="34" charset="-122"/>
              </a:rPr>
              <a:t>5</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29</a:t>
            </a:r>
            <a:r>
              <a:rPr lang="zh-CN" altLang="zh-CN" dirty="0">
                <a:latin typeface="微软雅黑 Light" panose="020B0502040204020203" pitchFamily="34" charset="-122"/>
                <a:ea typeface="微软雅黑 Light" panose="020B0502040204020203" pitchFamily="34" charset="-122"/>
              </a:rPr>
              <a:t>个字符</a:t>
            </a:r>
          </a:p>
          <a:p>
            <a:r>
              <a:rPr lang="zh-CN" altLang="zh-CN" dirty="0">
                <a:latin typeface="微软雅黑 Light" panose="020B0502040204020203" pitchFamily="34" charset="-122"/>
                <a:ea typeface="微软雅黑 Light" panose="020B0502040204020203" pitchFamily="34" charset="-122"/>
              </a:rPr>
              <a:t>测试用例</a:t>
            </a:r>
            <a:r>
              <a:rPr lang="en-US" altLang="zh-CN" dirty="0">
                <a:latin typeface="微软雅黑 Light" panose="020B0502040204020203" pitchFamily="34" charset="-122"/>
                <a:ea typeface="微软雅黑 Light" panose="020B0502040204020203" pitchFamily="34" charset="-122"/>
              </a:rPr>
              <a:t>6</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30</a:t>
            </a:r>
            <a:r>
              <a:rPr lang="zh-CN" altLang="zh-CN" dirty="0">
                <a:latin typeface="微软雅黑 Light" panose="020B0502040204020203" pitchFamily="34" charset="-122"/>
                <a:ea typeface="微软雅黑 Light" panose="020B0502040204020203" pitchFamily="34" charset="-122"/>
              </a:rPr>
              <a:t>个字符</a:t>
            </a:r>
          </a:p>
          <a:p>
            <a:r>
              <a:rPr lang="zh-CN" altLang="zh-CN" dirty="0">
                <a:latin typeface="微软雅黑 Light" panose="020B0502040204020203" pitchFamily="34" charset="-122"/>
                <a:ea typeface="微软雅黑 Light" panose="020B0502040204020203" pitchFamily="34" charset="-122"/>
              </a:rPr>
              <a:t>测试用例</a:t>
            </a:r>
            <a:r>
              <a:rPr lang="en-US" altLang="zh-CN" dirty="0">
                <a:latin typeface="微软雅黑 Light" panose="020B0502040204020203" pitchFamily="34" charset="-122"/>
                <a:ea typeface="微软雅黑 Light" panose="020B0502040204020203" pitchFamily="34" charset="-122"/>
              </a:rPr>
              <a:t>7</a:t>
            </a:r>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31</a:t>
            </a:r>
            <a:r>
              <a:rPr lang="zh-CN" altLang="zh-CN" dirty="0">
                <a:latin typeface="微软雅黑 Light" panose="020B0502040204020203" pitchFamily="34" charset="-122"/>
                <a:ea typeface="微软雅黑 Light" panose="020B0502040204020203" pitchFamily="34" charset="-122"/>
              </a:rPr>
              <a:t>个字符</a:t>
            </a:r>
          </a:p>
        </p:txBody>
      </p:sp>
      <p:graphicFrame>
        <p:nvGraphicFramePr>
          <p:cNvPr id="4" name="表格 3">
            <a:extLst>
              <a:ext uri="{FF2B5EF4-FFF2-40B4-BE49-F238E27FC236}">
                <a16:creationId xmlns:a16="http://schemas.microsoft.com/office/drawing/2014/main" id="{284BF03F-8779-4956-8E57-3877874A52FD}"/>
              </a:ext>
            </a:extLst>
          </p:cNvPr>
          <p:cNvGraphicFramePr>
            <a:graphicFrameLocks noGrp="1"/>
          </p:cNvGraphicFramePr>
          <p:nvPr>
            <p:extLst>
              <p:ext uri="{D42A27DB-BD31-4B8C-83A1-F6EECF244321}">
                <p14:modId xmlns:p14="http://schemas.microsoft.com/office/powerpoint/2010/main" val="1637723591"/>
              </p:ext>
            </p:extLst>
          </p:nvPr>
        </p:nvGraphicFramePr>
        <p:xfrm>
          <a:off x="6541476" y="2405753"/>
          <a:ext cx="4796669" cy="3303284"/>
        </p:xfrm>
        <a:graphic>
          <a:graphicData uri="http://schemas.openxmlformats.org/drawingml/2006/table">
            <a:tbl>
              <a:tblPr>
                <a:tableStyleId>{5C22544A-7EE6-4342-B048-85BDC9FD1C3A}</a:tableStyleId>
              </a:tblPr>
              <a:tblGrid>
                <a:gridCol w="1023266">
                  <a:extLst>
                    <a:ext uri="{9D8B030D-6E8A-4147-A177-3AD203B41FA5}">
                      <a16:colId xmlns:a16="http://schemas.microsoft.com/office/drawing/2014/main" val="2907456043"/>
                    </a:ext>
                  </a:extLst>
                </a:gridCol>
                <a:gridCol w="3773403">
                  <a:extLst>
                    <a:ext uri="{9D8B030D-6E8A-4147-A177-3AD203B41FA5}">
                      <a16:colId xmlns:a16="http://schemas.microsoft.com/office/drawing/2014/main" val="1110444605"/>
                    </a:ext>
                  </a:extLst>
                </a:gridCol>
              </a:tblGrid>
              <a:tr h="23030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用例名称</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更换标记颜色的功能用例</a:t>
                      </a:r>
                    </a:p>
                  </a:txBody>
                  <a:tcPr marL="68580" marR="68580" marT="0" marB="0"/>
                </a:tc>
                <a:extLst>
                  <a:ext uri="{0D108BD9-81ED-4DB2-BD59-A6C34878D82A}">
                    <a16:rowId xmlns:a16="http://schemas.microsoft.com/office/drawing/2014/main" val="692786669"/>
                  </a:ext>
                </a:extLst>
              </a:tr>
              <a:tr h="23030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用例</a:t>
                      </a:r>
                      <a:r>
                        <a:rPr lang="en-US" sz="1050" kern="100">
                          <a:effectLst/>
                          <a:latin typeface="微软雅黑 Light" panose="020B0502040204020203" pitchFamily="34" charset="-122"/>
                          <a:ea typeface="微软雅黑 Light" panose="020B0502040204020203" pitchFamily="34" charset="-122"/>
                        </a:rPr>
                        <a:t>id</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spcAft>
                          <a:spcPts val="0"/>
                        </a:spcAft>
                      </a:pPr>
                      <a:r>
                        <a:rPr lang="en-US" sz="1050" kern="100">
                          <a:effectLst/>
                          <a:latin typeface="微软雅黑 Light" panose="020B0502040204020203" pitchFamily="34" charset="-122"/>
                          <a:ea typeface="微软雅黑 Light" panose="020B0502040204020203" pitchFamily="34" charset="-122"/>
                        </a:rPr>
                        <a:t>C-004</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2714910956"/>
                  </a:ext>
                </a:extLst>
              </a:tr>
              <a:tr h="221188">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基本描述</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用户在搜索物品界面进行搜索</a:t>
                      </a:r>
                    </a:p>
                  </a:txBody>
                  <a:tcPr marL="68580" marR="68580" marT="0" marB="0"/>
                </a:tc>
                <a:extLst>
                  <a:ext uri="{0D108BD9-81ED-4DB2-BD59-A6C34878D82A}">
                    <a16:rowId xmlns:a16="http://schemas.microsoft.com/office/drawing/2014/main" val="1674508178"/>
                  </a:ext>
                </a:extLst>
              </a:tr>
              <a:tr h="221188">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测试方案</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测试输入和返回情况</a:t>
                      </a:r>
                    </a:p>
                  </a:txBody>
                  <a:tcPr marL="68580" marR="68580" marT="0" marB="0"/>
                </a:tc>
                <a:extLst>
                  <a:ext uri="{0D108BD9-81ED-4DB2-BD59-A6C34878D82A}">
                    <a16:rowId xmlns:a16="http://schemas.microsoft.com/office/drawing/2014/main" val="4110581214"/>
                  </a:ext>
                </a:extLst>
              </a:tr>
              <a:tr h="107191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输入数据</a:t>
                      </a:r>
                    </a:p>
                  </a:txBody>
                  <a:tcPr marL="68580" marR="68580" marT="0" marB="0"/>
                </a:tc>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测试用例</a:t>
                      </a:r>
                      <a:r>
                        <a:rPr lang="en-US" sz="1050" kern="100">
                          <a:effectLst/>
                          <a:latin typeface="微软雅黑 Light" panose="020B0502040204020203" pitchFamily="34" charset="-122"/>
                          <a:ea typeface="微软雅黑 Light" panose="020B0502040204020203" pitchFamily="34" charset="-122"/>
                        </a:rPr>
                        <a:t>1</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0</a:t>
                      </a:r>
                      <a:r>
                        <a:rPr lang="zh-CN" sz="1050" kern="100">
                          <a:effectLst/>
                          <a:latin typeface="微软雅黑 Light" panose="020B0502040204020203" pitchFamily="34" charset="-122"/>
                          <a:ea typeface="微软雅黑 Light" panose="020B0502040204020203" pitchFamily="34" charset="-122"/>
                        </a:rPr>
                        <a:t>个字符</a:t>
                      </a:r>
                    </a:p>
                    <a:p>
                      <a:pPr>
                        <a:spcAft>
                          <a:spcPts val="0"/>
                        </a:spcAft>
                      </a:pPr>
                      <a:r>
                        <a:rPr lang="zh-CN" sz="1050" kern="100">
                          <a:effectLst/>
                          <a:latin typeface="微软雅黑 Light" panose="020B0502040204020203" pitchFamily="34" charset="-122"/>
                          <a:ea typeface="微软雅黑 Light" panose="020B0502040204020203" pitchFamily="34" charset="-122"/>
                        </a:rPr>
                        <a:t>测试用例</a:t>
                      </a:r>
                      <a:r>
                        <a:rPr lang="en-US" sz="1050" kern="100">
                          <a:effectLst/>
                          <a:latin typeface="微软雅黑 Light" panose="020B0502040204020203" pitchFamily="34" charset="-122"/>
                          <a:ea typeface="微软雅黑 Light" panose="020B0502040204020203" pitchFamily="34" charset="-122"/>
                        </a:rPr>
                        <a:t>2</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1</a:t>
                      </a:r>
                      <a:r>
                        <a:rPr lang="zh-CN" sz="1050" kern="100">
                          <a:effectLst/>
                          <a:latin typeface="微软雅黑 Light" panose="020B0502040204020203" pitchFamily="34" charset="-122"/>
                          <a:ea typeface="微软雅黑 Light" panose="020B0502040204020203" pitchFamily="34" charset="-122"/>
                        </a:rPr>
                        <a:t>个字符</a:t>
                      </a:r>
                    </a:p>
                    <a:p>
                      <a:pPr>
                        <a:spcAft>
                          <a:spcPts val="0"/>
                        </a:spcAft>
                      </a:pPr>
                      <a:r>
                        <a:rPr lang="zh-CN" sz="1050" kern="100">
                          <a:effectLst/>
                          <a:latin typeface="微软雅黑 Light" panose="020B0502040204020203" pitchFamily="34" charset="-122"/>
                          <a:ea typeface="微软雅黑 Light" panose="020B0502040204020203" pitchFamily="34" charset="-122"/>
                        </a:rPr>
                        <a:t>测试用例</a:t>
                      </a:r>
                      <a:r>
                        <a:rPr lang="en-US" sz="1050" kern="100">
                          <a:effectLst/>
                          <a:latin typeface="微软雅黑 Light" panose="020B0502040204020203" pitchFamily="34" charset="-122"/>
                          <a:ea typeface="微软雅黑 Light" panose="020B0502040204020203" pitchFamily="34" charset="-122"/>
                        </a:rPr>
                        <a:t>3</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2</a:t>
                      </a:r>
                      <a:r>
                        <a:rPr lang="zh-CN" sz="1050" kern="100">
                          <a:effectLst/>
                          <a:latin typeface="微软雅黑 Light" panose="020B0502040204020203" pitchFamily="34" charset="-122"/>
                          <a:ea typeface="微软雅黑 Light" panose="020B0502040204020203" pitchFamily="34" charset="-122"/>
                        </a:rPr>
                        <a:t>个字符</a:t>
                      </a:r>
                    </a:p>
                    <a:p>
                      <a:pPr>
                        <a:spcAft>
                          <a:spcPts val="0"/>
                        </a:spcAft>
                      </a:pPr>
                      <a:r>
                        <a:rPr lang="zh-CN" sz="1050" kern="100">
                          <a:effectLst/>
                          <a:latin typeface="微软雅黑 Light" panose="020B0502040204020203" pitchFamily="34" charset="-122"/>
                          <a:ea typeface="微软雅黑 Light" panose="020B0502040204020203" pitchFamily="34" charset="-122"/>
                        </a:rPr>
                        <a:t>测试用例</a:t>
                      </a:r>
                      <a:r>
                        <a:rPr lang="en-US" sz="1050" kern="100">
                          <a:effectLst/>
                          <a:latin typeface="微软雅黑 Light" panose="020B0502040204020203" pitchFamily="34" charset="-122"/>
                          <a:ea typeface="微软雅黑 Light" panose="020B0502040204020203" pitchFamily="34" charset="-122"/>
                        </a:rPr>
                        <a:t>4</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15</a:t>
                      </a:r>
                      <a:r>
                        <a:rPr lang="zh-CN" sz="1050" kern="100">
                          <a:effectLst/>
                          <a:latin typeface="微软雅黑 Light" panose="020B0502040204020203" pitchFamily="34" charset="-122"/>
                          <a:ea typeface="微软雅黑 Light" panose="020B0502040204020203" pitchFamily="34" charset="-122"/>
                        </a:rPr>
                        <a:t>个字符</a:t>
                      </a:r>
                    </a:p>
                    <a:p>
                      <a:pPr>
                        <a:spcAft>
                          <a:spcPts val="0"/>
                        </a:spcAft>
                      </a:pPr>
                      <a:r>
                        <a:rPr lang="zh-CN" sz="1050" kern="100">
                          <a:effectLst/>
                          <a:latin typeface="微软雅黑 Light" panose="020B0502040204020203" pitchFamily="34" charset="-122"/>
                          <a:ea typeface="微软雅黑 Light" panose="020B0502040204020203" pitchFamily="34" charset="-122"/>
                        </a:rPr>
                        <a:t>测试用例</a:t>
                      </a:r>
                      <a:r>
                        <a:rPr lang="en-US" sz="1050" kern="100">
                          <a:effectLst/>
                          <a:latin typeface="微软雅黑 Light" panose="020B0502040204020203" pitchFamily="34" charset="-122"/>
                          <a:ea typeface="微软雅黑 Light" panose="020B0502040204020203" pitchFamily="34" charset="-122"/>
                        </a:rPr>
                        <a:t>5</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29</a:t>
                      </a:r>
                      <a:r>
                        <a:rPr lang="zh-CN" sz="1050" kern="100">
                          <a:effectLst/>
                          <a:latin typeface="微软雅黑 Light" panose="020B0502040204020203" pitchFamily="34" charset="-122"/>
                          <a:ea typeface="微软雅黑 Light" panose="020B0502040204020203" pitchFamily="34" charset="-122"/>
                        </a:rPr>
                        <a:t>个字符</a:t>
                      </a:r>
                    </a:p>
                    <a:p>
                      <a:pPr>
                        <a:spcAft>
                          <a:spcPts val="0"/>
                        </a:spcAft>
                      </a:pPr>
                      <a:r>
                        <a:rPr lang="zh-CN" sz="1050" kern="100">
                          <a:effectLst/>
                          <a:latin typeface="微软雅黑 Light" panose="020B0502040204020203" pitchFamily="34" charset="-122"/>
                          <a:ea typeface="微软雅黑 Light" panose="020B0502040204020203" pitchFamily="34" charset="-122"/>
                        </a:rPr>
                        <a:t>测试用例</a:t>
                      </a:r>
                      <a:r>
                        <a:rPr lang="en-US" sz="1050" kern="100">
                          <a:effectLst/>
                          <a:latin typeface="微软雅黑 Light" panose="020B0502040204020203" pitchFamily="34" charset="-122"/>
                          <a:ea typeface="微软雅黑 Light" panose="020B0502040204020203" pitchFamily="34" charset="-122"/>
                        </a:rPr>
                        <a:t>6</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30</a:t>
                      </a:r>
                      <a:r>
                        <a:rPr lang="zh-CN" sz="1050" kern="100">
                          <a:effectLst/>
                          <a:latin typeface="微软雅黑 Light" panose="020B0502040204020203" pitchFamily="34" charset="-122"/>
                          <a:ea typeface="微软雅黑 Light" panose="020B0502040204020203" pitchFamily="34" charset="-122"/>
                        </a:rPr>
                        <a:t>个字符</a:t>
                      </a:r>
                    </a:p>
                    <a:p>
                      <a:pPr>
                        <a:spcAft>
                          <a:spcPts val="0"/>
                        </a:spcAft>
                      </a:pPr>
                      <a:r>
                        <a:rPr lang="zh-CN" sz="1050" kern="100">
                          <a:effectLst/>
                          <a:latin typeface="微软雅黑 Light" panose="020B0502040204020203" pitchFamily="34" charset="-122"/>
                          <a:ea typeface="微软雅黑 Light" panose="020B0502040204020203" pitchFamily="34" charset="-122"/>
                        </a:rPr>
                        <a:t>测试用例</a:t>
                      </a:r>
                      <a:r>
                        <a:rPr lang="en-US" sz="1050" kern="100">
                          <a:effectLst/>
                          <a:latin typeface="微软雅黑 Light" panose="020B0502040204020203" pitchFamily="34" charset="-122"/>
                          <a:ea typeface="微软雅黑 Light" panose="020B0502040204020203" pitchFamily="34" charset="-122"/>
                        </a:rPr>
                        <a:t>7</a:t>
                      </a:r>
                      <a:r>
                        <a:rPr lang="zh-CN" sz="1050" kern="100">
                          <a:effectLst/>
                          <a:latin typeface="微软雅黑 Light" panose="020B0502040204020203" pitchFamily="34" charset="-122"/>
                          <a:ea typeface="微软雅黑 Light" panose="020B0502040204020203" pitchFamily="34" charset="-122"/>
                        </a:rPr>
                        <a:t>：</a:t>
                      </a:r>
                      <a:r>
                        <a:rPr lang="en-US" sz="1050" kern="100">
                          <a:effectLst/>
                          <a:latin typeface="微软雅黑 Light" panose="020B0502040204020203" pitchFamily="34" charset="-122"/>
                          <a:ea typeface="微软雅黑 Light" panose="020B0502040204020203" pitchFamily="34" charset="-122"/>
                        </a:rPr>
                        <a:t>31</a:t>
                      </a:r>
                      <a:r>
                        <a:rPr lang="zh-CN" sz="1050" kern="100">
                          <a:effectLst/>
                          <a:latin typeface="微软雅黑 Light" panose="020B0502040204020203" pitchFamily="34" charset="-122"/>
                          <a:ea typeface="微软雅黑 Light" panose="020B0502040204020203" pitchFamily="34" charset="-122"/>
                        </a:rPr>
                        <a:t>个字符</a:t>
                      </a:r>
                    </a:p>
                  </a:txBody>
                  <a:tcPr marL="68580" marR="68580" marT="0" marB="0"/>
                </a:tc>
                <a:extLst>
                  <a:ext uri="{0D108BD9-81ED-4DB2-BD59-A6C34878D82A}">
                    <a16:rowId xmlns:a16="http://schemas.microsoft.com/office/drawing/2014/main" val="2106322587"/>
                  </a:ext>
                </a:extLst>
              </a:tr>
              <a:tr h="1225044">
                <a:tc>
                  <a:txBody>
                    <a:bodyPr/>
                    <a:lstStyle/>
                    <a:p>
                      <a:pPr>
                        <a:spcAft>
                          <a:spcPts val="0"/>
                        </a:spcAft>
                      </a:pPr>
                      <a:r>
                        <a:rPr lang="zh-CN" sz="1050" kern="100">
                          <a:effectLst/>
                          <a:latin typeface="微软雅黑 Light" panose="020B0502040204020203" pitchFamily="34" charset="-122"/>
                          <a:ea typeface="微软雅黑 Light" panose="020B0502040204020203" pitchFamily="34" charset="-122"/>
                        </a:rPr>
                        <a:t>预期结果</a:t>
                      </a:r>
                    </a:p>
                  </a:txBody>
                  <a:tcPr marL="68580" marR="68580" marT="0" marB="0"/>
                </a:tc>
                <a:tc>
                  <a:txBody>
                    <a:bodyPr/>
                    <a:lstStyle/>
                    <a:p>
                      <a:pPr>
                        <a:spcAft>
                          <a:spcPts val="0"/>
                        </a:spcAft>
                      </a:pPr>
                      <a:r>
                        <a:rPr lang="zh-CN" sz="1050" kern="100" dirty="0">
                          <a:effectLst/>
                          <a:latin typeface="微软雅黑 Light" panose="020B0502040204020203" pitchFamily="34" charset="-122"/>
                          <a:ea typeface="微软雅黑 Light" panose="020B0502040204020203" pitchFamily="34" charset="-122"/>
                        </a:rPr>
                        <a:t>第一组测试正确执行</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第一组测试错误执行，显示错误</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第二组测试正确执行</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第三组测试正确执行</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第四组测试正确执行</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第五组测试正确执行</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第六组测试正确执行</a:t>
                      </a:r>
                    </a:p>
                    <a:p>
                      <a:pPr>
                        <a:spcAft>
                          <a:spcPts val="0"/>
                        </a:spcAft>
                      </a:pPr>
                      <a:r>
                        <a:rPr lang="zh-CN" sz="1050" kern="100" dirty="0">
                          <a:effectLst/>
                          <a:latin typeface="微软雅黑 Light" panose="020B0502040204020203" pitchFamily="34" charset="-122"/>
                          <a:ea typeface="微软雅黑 Light" panose="020B0502040204020203" pitchFamily="34" charset="-122"/>
                        </a:rPr>
                        <a:t>第七组测试错误执行，显示错误</a:t>
                      </a:r>
                    </a:p>
                  </a:txBody>
                  <a:tcPr marL="68580" marR="68580" marT="0" marB="0"/>
                </a:tc>
                <a:extLst>
                  <a:ext uri="{0D108BD9-81ED-4DB2-BD59-A6C34878D82A}">
                    <a16:rowId xmlns:a16="http://schemas.microsoft.com/office/drawing/2014/main" val="3445324120"/>
                  </a:ext>
                </a:extLst>
              </a:tr>
            </a:tbl>
          </a:graphicData>
        </a:graphic>
      </p:graphicFrame>
      <p:sp>
        <p:nvSpPr>
          <p:cNvPr id="5" name="内容占位符 2">
            <a:extLst>
              <a:ext uri="{FF2B5EF4-FFF2-40B4-BE49-F238E27FC236}">
                <a16:creationId xmlns:a16="http://schemas.microsoft.com/office/drawing/2014/main" id="{A901AF5A-4994-4A58-A41A-FA034468A7F3}"/>
              </a:ext>
            </a:extLst>
          </p:cNvPr>
          <p:cNvSpPr txBox="1">
            <a:spLocks/>
          </p:cNvSpPr>
          <p:nvPr/>
        </p:nvSpPr>
        <p:spPr>
          <a:xfrm>
            <a:off x="6353909" y="1538839"/>
            <a:ext cx="4176346" cy="7879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a:latin typeface="微软雅黑 Light" panose="020B0502040204020203" pitchFamily="34" charset="-122"/>
                <a:ea typeface="微软雅黑 Light" panose="020B0502040204020203" pitchFamily="34" charset="-122"/>
              </a:rPr>
              <a:t>管理测试用例表</a:t>
            </a:r>
            <a:endParaRPr lang="zh-CN"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886454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58512-5D5A-4DC2-B7EE-49B262B47935}"/>
              </a:ext>
            </a:extLst>
          </p:cNvPr>
          <p:cNvSpPr>
            <a:spLocks noGrp="1"/>
          </p:cNvSpPr>
          <p:nvPr>
            <p:ph type="title"/>
          </p:nvPr>
        </p:nvSpPr>
        <p:spPr>
          <a:xfrm>
            <a:off x="1141412" y="632906"/>
            <a:ext cx="9905998" cy="1478570"/>
          </a:xfrm>
        </p:spPr>
        <p:txBody>
          <a:bodyPr/>
          <a:lstStyle/>
          <a:p>
            <a:r>
              <a:rPr lang="en-US" altLang="zh-CN" sz="2800" b="1" dirty="0">
                <a:latin typeface="微软雅黑 Light" panose="020B0502040204020203" pitchFamily="34" charset="-122"/>
                <a:ea typeface="微软雅黑 Light" panose="020B0502040204020203" pitchFamily="34" charset="-122"/>
              </a:rPr>
              <a:t>2.3.3 </a:t>
            </a:r>
            <a:r>
              <a:rPr lang="zh-CN" altLang="zh-CN" sz="2800" b="1" dirty="0">
                <a:latin typeface="微软雅黑 Light" panose="020B0502040204020203" pitchFamily="34" charset="-122"/>
                <a:ea typeface="微软雅黑 Light" panose="020B0502040204020203" pitchFamily="34" charset="-122"/>
              </a:rPr>
              <a:t>首页模块测试报告</a:t>
            </a:r>
            <a:br>
              <a:rPr lang="zh-CN" altLang="zh-CN" b="1" dirty="0"/>
            </a:br>
            <a:endParaRPr lang="zh-CN" altLang="en-US" dirty="0"/>
          </a:p>
        </p:txBody>
      </p:sp>
      <p:sp>
        <p:nvSpPr>
          <p:cNvPr id="3" name="内容占位符 2">
            <a:extLst>
              <a:ext uri="{FF2B5EF4-FFF2-40B4-BE49-F238E27FC236}">
                <a16:creationId xmlns:a16="http://schemas.microsoft.com/office/drawing/2014/main" id="{7AA5F9A4-A9C9-4FDF-AB9B-26ABD162415C}"/>
              </a:ext>
            </a:extLst>
          </p:cNvPr>
          <p:cNvSpPr>
            <a:spLocks noGrp="1"/>
          </p:cNvSpPr>
          <p:nvPr>
            <p:ph idx="1"/>
          </p:nvPr>
        </p:nvSpPr>
        <p:spPr>
          <a:xfrm>
            <a:off x="1141412" y="1562386"/>
            <a:ext cx="9905999" cy="756106"/>
          </a:xfrm>
        </p:spPr>
        <p:txBody>
          <a:bodyPr/>
          <a:lstStyle/>
          <a:p>
            <a:r>
              <a:rPr lang="zh-CN" altLang="zh-CN" b="1" dirty="0">
                <a:latin typeface="微软雅黑 Light" panose="020B0502040204020203" pitchFamily="34" charset="-122"/>
                <a:ea typeface="微软雅黑 Light" panose="020B0502040204020203" pitchFamily="34" charset="-122"/>
              </a:rPr>
              <a:t>首页模块测试报告如表</a:t>
            </a:r>
            <a:r>
              <a:rPr lang="zh-CN" altLang="zh-CN" b="1">
                <a:latin typeface="微软雅黑 Light" panose="020B0502040204020203" pitchFamily="34" charset="-122"/>
                <a:ea typeface="微软雅黑 Light" panose="020B0502040204020203" pitchFamily="34" charset="-122"/>
              </a:rPr>
              <a:t>所示</a:t>
            </a:r>
            <a:r>
              <a:rPr lang="zh-CN" altLang="en-US" b="1">
                <a:latin typeface="微软雅黑 Light" panose="020B0502040204020203" pitchFamily="34" charset="-122"/>
                <a:ea typeface="微软雅黑 Light" panose="020B0502040204020203" pitchFamily="34" charset="-122"/>
              </a:rPr>
              <a:t>：</a:t>
            </a:r>
            <a:endParaRPr lang="zh-CN" altLang="zh-CN" dirty="0">
              <a:latin typeface="微软雅黑 Light" panose="020B0502040204020203" pitchFamily="34" charset="-122"/>
              <a:ea typeface="微软雅黑 Light" panose="020B0502040204020203" pitchFamily="34" charset="-122"/>
            </a:endParaRPr>
          </a:p>
          <a:p>
            <a:endParaRPr lang="zh-CN" altLang="en-US" dirty="0"/>
          </a:p>
        </p:txBody>
      </p:sp>
      <p:graphicFrame>
        <p:nvGraphicFramePr>
          <p:cNvPr id="4" name="表格 3">
            <a:extLst>
              <a:ext uri="{FF2B5EF4-FFF2-40B4-BE49-F238E27FC236}">
                <a16:creationId xmlns:a16="http://schemas.microsoft.com/office/drawing/2014/main" id="{422AAE94-1467-4468-97AF-004ACFF6648F}"/>
              </a:ext>
            </a:extLst>
          </p:cNvPr>
          <p:cNvGraphicFramePr>
            <a:graphicFrameLocks noGrp="1"/>
          </p:cNvGraphicFramePr>
          <p:nvPr>
            <p:extLst>
              <p:ext uri="{D42A27DB-BD31-4B8C-83A1-F6EECF244321}">
                <p14:modId xmlns:p14="http://schemas.microsoft.com/office/powerpoint/2010/main" val="346435892"/>
              </p:ext>
            </p:extLst>
          </p:nvPr>
        </p:nvGraphicFramePr>
        <p:xfrm>
          <a:off x="1332456" y="2295726"/>
          <a:ext cx="7275439" cy="1898205"/>
        </p:xfrm>
        <a:graphic>
          <a:graphicData uri="http://schemas.openxmlformats.org/drawingml/2006/table">
            <a:tbl>
              <a:tblPr firstRow="1" firstCol="1" bandRow="1">
                <a:tableStyleId>{5C22544A-7EE6-4342-B048-85BDC9FD1C3A}</a:tableStyleId>
              </a:tblPr>
              <a:tblGrid>
                <a:gridCol w="726930">
                  <a:extLst>
                    <a:ext uri="{9D8B030D-6E8A-4147-A177-3AD203B41FA5}">
                      <a16:colId xmlns:a16="http://schemas.microsoft.com/office/drawing/2014/main" val="97364401"/>
                    </a:ext>
                  </a:extLst>
                </a:gridCol>
                <a:gridCol w="726930">
                  <a:extLst>
                    <a:ext uri="{9D8B030D-6E8A-4147-A177-3AD203B41FA5}">
                      <a16:colId xmlns:a16="http://schemas.microsoft.com/office/drawing/2014/main" val="1900941138"/>
                    </a:ext>
                  </a:extLst>
                </a:gridCol>
                <a:gridCol w="726930">
                  <a:extLst>
                    <a:ext uri="{9D8B030D-6E8A-4147-A177-3AD203B41FA5}">
                      <a16:colId xmlns:a16="http://schemas.microsoft.com/office/drawing/2014/main" val="1998170853"/>
                    </a:ext>
                  </a:extLst>
                </a:gridCol>
                <a:gridCol w="727807">
                  <a:extLst>
                    <a:ext uri="{9D8B030D-6E8A-4147-A177-3AD203B41FA5}">
                      <a16:colId xmlns:a16="http://schemas.microsoft.com/office/drawing/2014/main" val="114424352"/>
                    </a:ext>
                  </a:extLst>
                </a:gridCol>
                <a:gridCol w="727807">
                  <a:extLst>
                    <a:ext uri="{9D8B030D-6E8A-4147-A177-3AD203B41FA5}">
                      <a16:colId xmlns:a16="http://schemas.microsoft.com/office/drawing/2014/main" val="441015921"/>
                    </a:ext>
                  </a:extLst>
                </a:gridCol>
                <a:gridCol w="727807">
                  <a:extLst>
                    <a:ext uri="{9D8B030D-6E8A-4147-A177-3AD203B41FA5}">
                      <a16:colId xmlns:a16="http://schemas.microsoft.com/office/drawing/2014/main" val="1435929186"/>
                    </a:ext>
                  </a:extLst>
                </a:gridCol>
                <a:gridCol w="727807">
                  <a:extLst>
                    <a:ext uri="{9D8B030D-6E8A-4147-A177-3AD203B41FA5}">
                      <a16:colId xmlns:a16="http://schemas.microsoft.com/office/drawing/2014/main" val="3720283527"/>
                    </a:ext>
                  </a:extLst>
                </a:gridCol>
                <a:gridCol w="727807">
                  <a:extLst>
                    <a:ext uri="{9D8B030D-6E8A-4147-A177-3AD203B41FA5}">
                      <a16:colId xmlns:a16="http://schemas.microsoft.com/office/drawing/2014/main" val="1815690285"/>
                    </a:ext>
                  </a:extLst>
                </a:gridCol>
                <a:gridCol w="727807">
                  <a:extLst>
                    <a:ext uri="{9D8B030D-6E8A-4147-A177-3AD203B41FA5}">
                      <a16:colId xmlns:a16="http://schemas.microsoft.com/office/drawing/2014/main" val="178537399"/>
                    </a:ext>
                  </a:extLst>
                </a:gridCol>
                <a:gridCol w="727807">
                  <a:extLst>
                    <a:ext uri="{9D8B030D-6E8A-4147-A177-3AD203B41FA5}">
                      <a16:colId xmlns:a16="http://schemas.microsoft.com/office/drawing/2014/main" val="3674015818"/>
                    </a:ext>
                  </a:extLst>
                </a:gridCol>
              </a:tblGrid>
              <a:tr h="306984">
                <a:tc rowSpan="2">
                  <a:txBody>
                    <a:bodyPr/>
                    <a:lstStyle/>
                    <a:p>
                      <a:pPr algn="ctr">
                        <a:lnSpc>
                          <a:spcPct val="150000"/>
                        </a:lnSpc>
                        <a:spcAft>
                          <a:spcPts val="0"/>
                        </a:spcAft>
                      </a:pPr>
                      <a:r>
                        <a:rPr lang="zh-CN" sz="1200" kern="100" dirty="0">
                          <a:effectLst/>
                          <a:latin typeface="微软雅黑 Light" panose="020B0502040204020203" pitchFamily="34" charset="-122"/>
                          <a:ea typeface="微软雅黑 Light" panose="020B0502040204020203" pitchFamily="34" charset="-122"/>
                        </a:rPr>
                        <a:t>序号</a:t>
                      </a:r>
                      <a:endParaRPr lang="zh-CN" sz="1050" kern="100" dirty="0">
                        <a:effectLst/>
                        <a:latin typeface="微软雅黑 Light" panose="020B0502040204020203" pitchFamily="34" charset="-122"/>
                        <a:ea typeface="微软雅黑 Light" panose="020B0502040204020203" pitchFamily="34" charset="-122"/>
                      </a:endParaRPr>
                    </a:p>
                  </a:txBody>
                  <a:tcPr marL="68580" marR="68580" marT="0" marB="0"/>
                </a:tc>
                <a:tc rowSpan="2">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功能</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gridSpan="3">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错误描述</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tc gridSpan="5">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统计项</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30743106"/>
                  </a:ext>
                </a:extLst>
              </a:tr>
              <a:tr h="1009962">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应达目标</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实际结果</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出现错误条件</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错误类型</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测试者</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测试日期</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改正日期</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状态</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1470323415"/>
                  </a:ext>
                </a:extLst>
              </a:tr>
              <a:tr h="581259">
                <a:tc>
                  <a:txBody>
                    <a:bodyPr/>
                    <a:lstStyle/>
                    <a:p>
                      <a:pPr algn="just">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1</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l">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图书查询</a:t>
                      </a:r>
                    </a:p>
                  </a:txBody>
                  <a:tcPr marL="68580" marR="68580" marT="0" marB="0"/>
                </a:tc>
                <a:tc>
                  <a:txBody>
                    <a:bodyPr/>
                    <a:lstStyle/>
                    <a:p>
                      <a:pPr algn="l">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应提示错</a:t>
                      </a:r>
                    </a:p>
                  </a:txBody>
                  <a:tcPr marL="68580" marR="68580" marT="0" marB="0"/>
                </a:tc>
                <a:tc>
                  <a:txBody>
                    <a:bodyPr/>
                    <a:lstStyle/>
                    <a:p>
                      <a:pPr algn="l">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不报错</a:t>
                      </a:r>
                    </a:p>
                  </a:txBody>
                  <a:tcPr marL="68580" marR="68580" marT="0" marB="0"/>
                </a:tc>
                <a:tc>
                  <a:txBody>
                    <a:bodyPr/>
                    <a:lstStyle/>
                    <a:p>
                      <a:pPr algn="l">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输入为空</a:t>
                      </a:r>
                    </a:p>
                  </a:txBody>
                  <a:tcPr marL="68580" marR="68580" marT="0" marB="0"/>
                </a:tc>
                <a:tc>
                  <a:txBody>
                    <a:bodyPr/>
                    <a:lstStyle/>
                    <a:p>
                      <a:pPr algn="l">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交互错误</a:t>
                      </a:r>
                    </a:p>
                  </a:txBody>
                  <a:tcPr marL="68580" marR="68580" marT="0" marB="0"/>
                </a:tc>
                <a:tc>
                  <a:txBody>
                    <a:bodyPr/>
                    <a:lstStyle/>
                    <a:p>
                      <a:pPr algn="l">
                        <a:lnSpc>
                          <a:spcPct val="150000"/>
                        </a:lnSpc>
                        <a:spcAft>
                          <a:spcPts val="0"/>
                        </a:spcAft>
                      </a:pPr>
                      <a:r>
                        <a:rPr lang="zh-CN" sz="1050" kern="100">
                          <a:effectLst/>
                          <a:latin typeface="微软雅黑 Light" panose="020B0502040204020203" pitchFamily="34" charset="-122"/>
                          <a:ea typeface="微软雅黑 Light" panose="020B0502040204020203" pitchFamily="34" charset="-122"/>
                        </a:rPr>
                        <a:t>刘浩然</a:t>
                      </a:r>
                    </a:p>
                  </a:txBody>
                  <a:tcPr marL="68580" marR="68580" marT="0" marB="0"/>
                </a:tc>
                <a:tc>
                  <a:txBody>
                    <a:bodyPr/>
                    <a:lstStyle/>
                    <a:p>
                      <a:pPr algn="l">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2020-05-01</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l">
                        <a:lnSpc>
                          <a:spcPct val="150000"/>
                        </a:lnSpc>
                        <a:spcAft>
                          <a:spcPts val="0"/>
                        </a:spcAft>
                      </a:pPr>
                      <a:r>
                        <a:rPr lang="en-US" sz="1050" kern="100">
                          <a:effectLst/>
                          <a:latin typeface="微软雅黑 Light" panose="020B0502040204020203" pitchFamily="34" charset="-122"/>
                          <a:ea typeface="微软雅黑 Light" panose="020B0502040204020203" pitchFamily="34" charset="-122"/>
                        </a:rPr>
                        <a:t> </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l">
                        <a:lnSpc>
                          <a:spcPct val="150000"/>
                        </a:lnSpc>
                        <a:spcAft>
                          <a:spcPts val="0"/>
                        </a:spcAft>
                      </a:pPr>
                      <a:r>
                        <a:rPr lang="zh-CN" sz="1050" kern="100" dirty="0">
                          <a:effectLst/>
                          <a:latin typeface="微软雅黑 Light" panose="020B0502040204020203" pitchFamily="34" charset="-122"/>
                          <a:ea typeface="微软雅黑 Light" panose="020B0502040204020203" pitchFamily="34" charset="-122"/>
                        </a:rPr>
                        <a:t>待改</a:t>
                      </a:r>
                    </a:p>
                  </a:txBody>
                  <a:tcPr marL="68580" marR="68580" marT="0" marB="0"/>
                </a:tc>
                <a:extLst>
                  <a:ext uri="{0D108BD9-81ED-4DB2-BD59-A6C34878D82A}">
                    <a16:rowId xmlns:a16="http://schemas.microsoft.com/office/drawing/2014/main" val="668602238"/>
                  </a:ext>
                </a:extLst>
              </a:tr>
            </a:tbl>
          </a:graphicData>
        </a:graphic>
      </p:graphicFrame>
    </p:spTree>
    <p:extLst>
      <p:ext uri="{BB962C8B-B14F-4D97-AF65-F5344CB8AC3E}">
        <p14:creationId xmlns:p14="http://schemas.microsoft.com/office/powerpoint/2010/main" val="267419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AABB8-3BAB-4C1D-9CFD-6E522ECE48F4}"/>
              </a:ext>
            </a:extLst>
          </p:cNvPr>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1.2 </a:t>
            </a:r>
            <a:r>
              <a:rPr lang="zh-CN" altLang="zh-CN" b="1" dirty="0">
                <a:latin typeface="微软雅黑 Light" panose="020B0502040204020203" pitchFamily="34" charset="-122"/>
                <a:ea typeface="微软雅黑 Light" panose="020B0502040204020203" pitchFamily="34" charset="-122"/>
              </a:rPr>
              <a:t>系统通用类实现</a:t>
            </a:r>
            <a:br>
              <a:rPr lang="zh-CN" altLang="zh-CN" b="1"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pic>
        <p:nvPicPr>
          <p:cNvPr id="8" name="图片占位符 7">
            <a:extLst>
              <a:ext uri="{FF2B5EF4-FFF2-40B4-BE49-F238E27FC236}">
                <a16:creationId xmlns:a16="http://schemas.microsoft.com/office/drawing/2014/main" id="{2960F2D1-8615-4CDA-A9DC-F21570BB4F6B}"/>
              </a:ext>
            </a:extLst>
          </p:cNvPr>
          <p:cNvPicPr>
            <a:picLocks noGrp="1" noChangeAspect="1"/>
          </p:cNvPicPr>
          <p:nvPr>
            <p:ph type="pic" idx="1"/>
          </p:nvPr>
        </p:nvPicPr>
        <p:blipFill>
          <a:blip r:embed="rId2"/>
          <a:srcRect/>
          <a:stretch/>
        </p:blipFill>
        <p:spPr>
          <a:xfrm>
            <a:off x="7640515" y="1400283"/>
            <a:ext cx="3690093" cy="4284899"/>
          </a:xfrm>
        </p:spPr>
      </p:pic>
      <p:sp>
        <p:nvSpPr>
          <p:cNvPr id="6" name="文本占位符 5">
            <a:extLst>
              <a:ext uri="{FF2B5EF4-FFF2-40B4-BE49-F238E27FC236}">
                <a16:creationId xmlns:a16="http://schemas.microsoft.com/office/drawing/2014/main" id="{E3616021-6BFA-44B3-BCDA-5FD4BD67DC01}"/>
              </a:ext>
            </a:extLst>
          </p:cNvPr>
          <p:cNvSpPr>
            <a:spLocks noGrp="1"/>
          </p:cNvSpPr>
          <p:nvPr>
            <p:ph type="body" sz="half" idx="2"/>
          </p:nvPr>
        </p:nvSpPr>
        <p:spPr/>
        <p:txBody>
          <a:bodyPr/>
          <a:lstStyle/>
          <a:p>
            <a:r>
              <a:rPr lang="zh-CN" altLang="zh-CN" sz="2000" dirty="0">
                <a:latin typeface="微软雅黑 Light" panose="020B0502040204020203" pitchFamily="34" charset="-122"/>
                <a:ea typeface="微软雅黑 Light" panose="020B0502040204020203" pitchFamily="34" charset="-122"/>
              </a:rPr>
              <a:t>本项目前端采用微信小程序开发技术，后端使用</a:t>
            </a:r>
            <a:r>
              <a:rPr lang="en-US" altLang="zh-CN" sz="2000" dirty="0" err="1">
                <a:latin typeface="微软雅黑 Light" panose="020B0502040204020203" pitchFamily="34" charset="-122"/>
                <a:ea typeface="微软雅黑 Light" panose="020B0502040204020203" pitchFamily="34" charset="-122"/>
              </a:rPr>
              <a:t>springBoot+mybatis+mysql</a:t>
            </a:r>
            <a:r>
              <a:rPr lang="zh-CN" altLang="zh-CN" sz="2000" dirty="0">
                <a:latin typeface="微软雅黑 Light" panose="020B0502040204020203" pitchFamily="34" charset="-122"/>
                <a:ea typeface="微软雅黑 Light" panose="020B0502040204020203" pitchFamily="34" charset="-122"/>
              </a:rPr>
              <a:t>进行实现，在整个开发过程中，团队成员使用了以下通用类，比如自定义转换类</a:t>
            </a:r>
            <a:r>
              <a:rPr lang="en-US" altLang="zh-CN" sz="2000" dirty="0">
                <a:latin typeface="微软雅黑 Light" panose="020B0502040204020203" pitchFamily="34" charset="-122"/>
                <a:ea typeface="微软雅黑 Light" panose="020B0502040204020203" pitchFamily="34" charset="-122"/>
              </a:rPr>
              <a:t>(</a:t>
            </a:r>
            <a:r>
              <a:rPr lang="zh-CN" altLang="zh-CN" sz="2000" dirty="0">
                <a:latin typeface="微软雅黑 Light" panose="020B0502040204020203" pitchFamily="34" charset="-122"/>
                <a:ea typeface="微软雅黑 Light" panose="020B0502040204020203" pitchFamily="34" charset="-122"/>
              </a:rPr>
              <a:t>下图所示的</a:t>
            </a:r>
            <a:r>
              <a:rPr lang="en-US" altLang="zh-CN" sz="2000" dirty="0" err="1">
                <a:latin typeface="微软雅黑 Light" panose="020B0502040204020203" pitchFamily="34" charset="-122"/>
                <a:ea typeface="微软雅黑 Light" panose="020B0502040204020203" pitchFamily="34" charset="-122"/>
              </a:rPr>
              <a:t>JsonUtils</a:t>
            </a:r>
            <a:r>
              <a:rPr lang="zh-CN" altLang="zh-CN" sz="2000" dirty="0">
                <a:latin typeface="微软雅黑 Light" panose="020B0502040204020203" pitchFamily="34" charset="-122"/>
                <a:ea typeface="微软雅黑 Light" panose="020B0502040204020203" pitchFamily="34" charset="-122"/>
              </a:rPr>
              <a:t>类</a:t>
            </a:r>
            <a:r>
              <a:rPr lang="en-US" altLang="zh-CN" sz="2000" dirty="0">
                <a:latin typeface="微软雅黑 Light" panose="020B0502040204020203" pitchFamily="34" charset="-122"/>
                <a:ea typeface="微软雅黑 Light" panose="020B0502040204020203" pitchFamily="34" charset="-122"/>
              </a:rPr>
              <a:t>)</a:t>
            </a:r>
            <a:r>
              <a:rPr lang="zh-CN" altLang="zh-CN" sz="2000" dirty="0">
                <a:latin typeface="微软雅黑 Light" panose="020B0502040204020203" pitchFamily="34" charset="-122"/>
                <a:ea typeface="微软雅黑 Light" panose="020B0502040204020203" pitchFamily="34" charset="-122"/>
              </a:rPr>
              <a:t>，主要用于将对象转换成</a:t>
            </a:r>
            <a:r>
              <a:rPr lang="en-US" altLang="zh-CN" sz="2000" dirty="0">
                <a:latin typeface="微软雅黑 Light" panose="020B0502040204020203" pitchFamily="34" charset="-122"/>
                <a:ea typeface="微软雅黑 Light" panose="020B0502040204020203" pitchFamily="34" charset="-122"/>
              </a:rPr>
              <a:t>json</a:t>
            </a:r>
            <a:r>
              <a:rPr lang="zh-CN" altLang="zh-CN" sz="2000" dirty="0">
                <a:latin typeface="微软雅黑 Light" panose="020B0502040204020203" pitchFamily="34" charset="-122"/>
                <a:ea typeface="微软雅黑 Light" panose="020B0502040204020203" pitchFamily="34" charset="-122"/>
              </a:rPr>
              <a:t>字符串或者将</a:t>
            </a:r>
            <a:r>
              <a:rPr lang="en-US" altLang="zh-CN" sz="2000" dirty="0">
                <a:latin typeface="微软雅黑 Light" panose="020B0502040204020203" pitchFamily="34" charset="-122"/>
                <a:ea typeface="微软雅黑 Light" panose="020B0502040204020203" pitchFamily="34" charset="-122"/>
              </a:rPr>
              <a:t>json</a:t>
            </a:r>
            <a:r>
              <a:rPr lang="zh-CN" altLang="zh-CN" sz="2000" dirty="0">
                <a:latin typeface="微软雅黑 Light" panose="020B0502040204020203" pitchFamily="34" charset="-122"/>
                <a:ea typeface="微软雅黑 Light" panose="020B0502040204020203" pitchFamily="34" charset="-122"/>
              </a:rPr>
              <a:t>字符串转换成对象，一定程度上提高了代码的可复用性。</a:t>
            </a:r>
          </a:p>
          <a:p>
            <a:endParaRPr lang="zh-CN" altLang="en-US" dirty="0"/>
          </a:p>
        </p:txBody>
      </p:sp>
    </p:spTree>
    <p:extLst>
      <p:ext uri="{BB962C8B-B14F-4D97-AF65-F5344CB8AC3E}">
        <p14:creationId xmlns:p14="http://schemas.microsoft.com/office/powerpoint/2010/main" val="3069612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36362-C457-4DAC-BB1D-A8C6739AF633}"/>
              </a:ext>
            </a:extLst>
          </p:cNvPr>
          <p:cNvSpPr>
            <a:spLocks noGrp="1"/>
          </p:cNvSpPr>
          <p:nvPr>
            <p:ph type="title"/>
          </p:nvPr>
        </p:nvSpPr>
        <p:spPr>
          <a:xfrm>
            <a:off x="977535" y="799432"/>
            <a:ext cx="9905998" cy="1478570"/>
          </a:xfrm>
        </p:spPr>
        <p:txBody>
          <a:bodyPr/>
          <a:lstStyle/>
          <a:p>
            <a:r>
              <a:rPr lang="en-US" altLang="zh-CN" sz="2800" b="1" dirty="0">
                <a:latin typeface="微软雅黑 Light" panose="020B0502040204020203" pitchFamily="34" charset="-122"/>
                <a:ea typeface="微软雅黑 Light" panose="020B0502040204020203" pitchFamily="34" charset="-122"/>
              </a:rPr>
              <a:t>2.4.1 </a:t>
            </a:r>
            <a:r>
              <a:rPr lang="zh-CN" altLang="zh-CN" sz="2800" b="1" dirty="0">
                <a:latin typeface="微软雅黑 Light" panose="020B0502040204020203" pitchFamily="34" charset="-122"/>
                <a:ea typeface="微软雅黑 Light" panose="020B0502040204020203" pitchFamily="34" charset="-122"/>
              </a:rPr>
              <a:t>购物车模块白盒测试用例</a:t>
            </a:r>
            <a:br>
              <a:rPr lang="zh-CN" altLang="zh-CN" b="1" dirty="0"/>
            </a:br>
            <a:endParaRPr lang="zh-CN" altLang="en-US" dirty="0"/>
          </a:p>
        </p:txBody>
      </p:sp>
      <p:sp>
        <p:nvSpPr>
          <p:cNvPr id="3" name="内容占位符 2">
            <a:extLst>
              <a:ext uri="{FF2B5EF4-FFF2-40B4-BE49-F238E27FC236}">
                <a16:creationId xmlns:a16="http://schemas.microsoft.com/office/drawing/2014/main" id="{35E6150C-5364-4EBF-967D-9F9C976FA316}"/>
              </a:ext>
            </a:extLst>
          </p:cNvPr>
          <p:cNvSpPr>
            <a:spLocks noGrp="1"/>
          </p:cNvSpPr>
          <p:nvPr>
            <p:ph idx="1"/>
          </p:nvPr>
        </p:nvSpPr>
        <p:spPr>
          <a:xfrm>
            <a:off x="1071074" y="2343943"/>
            <a:ext cx="4954588" cy="3541714"/>
          </a:xfrm>
        </p:spPr>
        <p:txBody>
          <a:bodyPr>
            <a:normAutofit fontScale="85000" lnSpcReduction="10000"/>
          </a:bodyPr>
          <a:lstStyle/>
          <a:p>
            <a:r>
              <a:rPr lang="zh-CN" altLang="zh-CN" sz="2000" dirty="0">
                <a:latin typeface="微软雅黑 Light" panose="020B0502040204020203" pitchFamily="34" charset="-122"/>
                <a:ea typeface="微软雅黑 Light" panose="020B0502040204020203" pitchFamily="34" charset="-122"/>
              </a:rPr>
              <a:t>考虑到此模块几乎没有循环结构而且也只有少量分支结构，所以我们只用少量的测试用例。</a:t>
            </a:r>
          </a:p>
          <a:p>
            <a:r>
              <a:rPr lang="zh-CN" altLang="zh-CN" sz="2000" b="1" dirty="0">
                <a:latin typeface="微软雅黑 Light" panose="020B0502040204020203" pitchFamily="34" charset="-122"/>
                <a:ea typeface="微软雅黑 Light" panose="020B0502040204020203" pitchFamily="34" charset="-122"/>
              </a:rPr>
              <a:t>测试用例</a:t>
            </a:r>
            <a:r>
              <a:rPr lang="en-US" altLang="zh-CN" sz="2000" b="1" dirty="0">
                <a:latin typeface="微软雅黑 Light" panose="020B0502040204020203" pitchFamily="34" charset="-122"/>
                <a:ea typeface="微软雅黑 Light" panose="020B0502040204020203" pitchFamily="34" charset="-122"/>
              </a:rPr>
              <a:t>1</a:t>
            </a:r>
            <a:r>
              <a:rPr lang="zh-CN" altLang="zh-CN" sz="2000" b="1" dirty="0">
                <a:latin typeface="微软雅黑 Light" panose="020B0502040204020203" pitchFamily="34" charset="-122"/>
                <a:ea typeface="微软雅黑 Light" panose="020B0502040204020203" pitchFamily="34" charset="-122"/>
              </a:rPr>
              <a:t>：在全空的购物车中进行结算操作</a:t>
            </a:r>
            <a:endParaRPr lang="zh-CN" altLang="zh-CN" sz="2000" dirty="0">
              <a:latin typeface="微软雅黑 Light" panose="020B0502040204020203" pitchFamily="34" charset="-122"/>
              <a:ea typeface="微软雅黑 Light" panose="020B0502040204020203" pitchFamily="34" charset="-122"/>
            </a:endParaRPr>
          </a:p>
          <a:p>
            <a:r>
              <a:rPr lang="zh-CN" altLang="zh-CN" sz="2000" b="1" dirty="0">
                <a:latin typeface="微软雅黑 Light" panose="020B0502040204020203" pitchFamily="34" charset="-122"/>
                <a:ea typeface="微软雅黑 Light" panose="020B0502040204020203" pitchFamily="34" charset="-122"/>
              </a:rPr>
              <a:t>测试用例</a:t>
            </a:r>
            <a:r>
              <a:rPr lang="en-US" altLang="zh-CN" sz="2000" b="1" dirty="0">
                <a:latin typeface="微软雅黑 Light" panose="020B0502040204020203" pitchFamily="34" charset="-122"/>
                <a:ea typeface="微软雅黑 Light" panose="020B0502040204020203" pitchFamily="34" charset="-122"/>
              </a:rPr>
              <a:t>2</a:t>
            </a:r>
            <a:r>
              <a:rPr lang="zh-CN" altLang="zh-CN" sz="2000" b="1" dirty="0">
                <a:latin typeface="微软雅黑 Light" panose="020B0502040204020203" pitchFamily="34" charset="-122"/>
                <a:ea typeface="微软雅黑 Light" panose="020B0502040204020203" pitchFamily="34" charset="-122"/>
              </a:rPr>
              <a:t>：在全空的购物车中进行全选操作</a:t>
            </a:r>
            <a:endParaRPr lang="zh-CN" altLang="zh-CN" sz="2000" dirty="0">
              <a:latin typeface="微软雅黑 Light" panose="020B0502040204020203" pitchFamily="34" charset="-122"/>
              <a:ea typeface="微软雅黑 Light" panose="020B0502040204020203" pitchFamily="34" charset="-122"/>
            </a:endParaRPr>
          </a:p>
          <a:p>
            <a:r>
              <a:rPr lang="zh-CN" altLang="zh-CN" sz="2000" b="1" dirty="0">
                <a:latin typeface="微软雅黑 Light" panose="020B0502040204020203" pitchFamily="34" charset="-122"/>
                <a:ea typeface="微软雅黑 Light" panose="020B0502040204020203" pitchFamily="34" charset="-122"/>
              </a:rPr>
              <a:t>测试用例</a:t>
            </a:r>
            <a:r>
              <a:rPr lang="en-US" altLang="zh-CN" sz="2000" b="1" dirty="0">
                <a:latin typeface="微软雅黑 Light" panose="020B0502040204020203" pitchFamily="34" charset="-122"/>
                <a:ea typeface="微软雅黑 Light" panose="020B0502040204020203" pitchFamily="34" charset="-122"/>
              </a:rPr>
              <a:t>3</a:t>
            </a:r>
            <a:r>
              <a:rPr lang="zh-CN" altLang="zh-CN" sz="2000" b="1" dirty="0">
                <a:latin typeface="微软雅黑 Light" panose="020B0502040204020203" pitchFamily="34" charset="-122"/>
                <a:ea typeface="微软雅黑 Light" panose="020B0502040204020203" pitchFamily="34" charset="-122"/>
              </a:rPr>
              <a:t>：在非空的购物车中进行结算操作</a:t>
            </a:r>
            <a:endParaRPr lang="zh-CN" altLang="zh-CN" sz="2000" dirty="0">
              <a:latin typeface="微软雅黑 Light" panose="020B0502040204020203" pitchFamily="34" charset="-122"/>
              <a:ea typeface="微软雅黑 Light" panose="020B0502040204020203" pitchFamily="34" charset="-122"/>
            </a:endParaRPr>
          </a:p>
          <a:p>
            <a:r>
              <a:rPr lang="zh-CN" altLang="zh-CN" sz="2000" b="1" dirty="0">
                <a:latin typeface="微软雅黑 Light" panose="020B0502040204020203" pitchFamily="34" charset="-122"/>
                <a:ea typeface="微软雅黑 Light" panose="020B0502040204020203" pitchFamily="34" charset="-122"/>
              </a:rPr>
              <a:t>测试用例</a:t>
            </a:r>
            <a:r>
              <a:rPr lang="en-US" altLang="zh-CN" sz="2000" b="1" dirty="0">
                <a:latin typeface="微软雅黑 Light" panose="020B0502040204020203" pitchFamily="34" charset="-122"/>
                <a:ea typeface="微软雅黑 Light" panose="020B0502040204020203" pitchFamily="34" charset="-122"/>
              </a:rPr>
              <a:t>4</a:t>
            </a:r>
            <a:r>
              <a:rPr lang="zh-CN" altLang="zh-CN" sz="2000" b="1" dirty="0">
                <a:latin typeface="微软雅黑 Light" panose="020B0502040204020203" pitchFamily="34" charset="-122"/>
                <a:ea typeface="微软雅黑 Light" panose="020B0502040204020203" pitchFamily="34" charset="-122"/>
              </a:rPr>
              <a:t>：在非空的购物车中进行全选操作</a:t>
            </a:r>
            <a:endParaRPr lang="zh-CN" altLang="zh-CN" sz="2000" dirty="0">
              <a:latin typeface="微软雅黑 Light" panose="020B0502040204020203" pitchFamily="34" charset="-122"/>
              <a:ea typeface="微软雅黑 Light" panose="020B0502040204020203" pitchFamily="34" charset="-122"/>
            </a:endParaRPr>
          </a:p>
          <a:p>
            <a:endParaRPr lang="zh-CN" altLang="en-US" dirty="0"/>
          </a:p>
        </p:txBody>
      </p:sp>
      <p:sp>
        <p:nvSpPr>
          <p:cNvPr id="4" name="标题 1">
            <a:extLst>
              <a:ext uri="{FF2B5EF4-FFF2-40B4-BE49-F238E27FC236}">
                <a16:creationId xmlns:a16="http://schemas.microsoft.com/office/drawing/2014/main" id="{4CA7CEC6-D581-4CEF-886C-4F3F2AF3B480}"/>
              </a:ext>
            </a:extLst>
          </p:cNvPr>
          <p:cNvSpPr txBox="1">
            <a:spLocks/>
          </p:cNvSpPr>
          <p:nvPr/>
        </p:nvSpPr>
        <p:spPr>
          <a:xfrm>
            <a:off x="6261467" y="799432"/>
            <a:ext cx="5203702"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2.4.2 </a:t>
            </a:r>
            <a:r>
              <a:rPr lang="zh-CN" altLang="zh-CN" sz="2800" b="1">
                <a:latin typeface="微软雅黑 Light" panose="020B0502040204020203" pitchFamily="34" charset="-122"/>
                <a:ea typeface="微软雅黑 Light" panose="020B0502040204020203" pitchFamily="34" charset="-122"/>
              </a:rPr>
              <a:t>购物车模块黑盒测试用例</a:t>
            </a:r>
            <a:br>
              <a:rPr lang="zh-CN" altLang="zh-CN" b="1"/>
            </a:br>
            <a:endParaRPr lang="zh-CN" altLang="en-US" dirty="0"/>
          </a:p>
        </p:txBody>
      </p:sp>
      <p:sp>
        <p:nvSpPr>
          <p:cNvPr id="5" name="内容占位符 2">
            <a:extLst>
              <a:ext uri="{FF2B5EF4-FFF2-40B4-BE49-F238E27FC236}">
                <a16:creationId xmlns:a16="http://schemas.microsoft.com/office/drawing/2014/main" id="{AE2EDA4C-5AEF-4FF3-BC2C-94AF0FF20D82}"/>
              </a:ext>
            </a:extLst>
          </p:cNvPr>
          <p:cNvSpPr txBox="1">
            <a:spLocks/>
          </p:cNvSpPr>
          <p:nvPr/>
        </p:nvSpPr>
        <p:spPr>
          <a:xfrm>
            <a:off x="6261467" y="2458915"/>
            <a:ext cx="5344379" cy="19401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a:latin typeface="微软雅黑 Light" panose="020B0502040204020203" pitchFamily="34" charset="-122"/>
                <a:ea typeface="微软雅黑 Light" panose="020B0502040204020203" pitchFamily="34" charset="-122"/>
              </a:rPr>
              <a:t>考虑到此模块测试用例可能较多，所以我们仅选择最主要的购买功能来测试</a:t>
            </a:r>
          </a:p>
          <a:p>
            <a:r>
              <a:rPr lang="zh-CN" altLang="zh-CN" b="1">
                <a:latin typeface="微软雅黑 Light" panose="020B0502040204020203" pitchFamily="34" charset="-122"/>
                <a:ea typeface="微软雅黑 Light" panose="020B0502040204020203" pitchFamily="34" charset="-122"/>
              </a:rPr>
              <a:t>测试用例</a:t>
            </a:r>
            <a:r>
              <a:rPr lang="en-US" altLang="zh-CN" b="1">
                <a:latin typeface="微软雅黑 Light" panose="020B0502040204020203" pitchFamily="34" charset="-122"/>
                <a:ea typeface="微软雅黑 Light" panose="020B0502040204020203" pitchFamily="34" charset="-122"/>
              </a:rPr>
              <a:t>1</a:t>
            </a:r>
            <a:r>
              <a:rPr lang="zh-CN" altLang="zh-CN" b="1">
                <a:latin typeface="微软雅黑 Light" panose="020B0502040204020203" pitchFamily="34" charset="-122"/>
                <a:ea typeface="微软雅黑 Light" panose="020B0502040204020203" pitchFamily="34" charset="-122"/>
              </a:rPr>
              <a:t>：在购物车中选择一件商品进行结算操作</a:t>
            </a:r>
            <a:endParaRPr lang="zh-CN" altLang="zh-CN">
              <a:latin typeface="微软雅黑 Light" panose="020B0502040204020203" pitchFamily="34" charset="-122"/>
              <a:ea typeface="微软雅黑 Light" panose="020B0502040204020203" pitchFamily="34" charset="-122"/>
            </a:endParaRPr>
          </a:p>
          <a:p>
            <a:r>
              <a:rPr lang="zh-CN" altLang="zh-CN" b="1">
                <a:latin typeface="微软雅黑 Light" panose="020B0502040204020203" pitchFamily="34" charset="-122"/>
                <a:ea typeface="微软雅黑 Light" panose="020B0502040204020203" pitchFamily="34" charset="-122"/>
              </a:rPr>
              <a:t>测试用例</a:t>
            </a:r>
            <a:r>
              <a:rPr lang="en-US" altLang="zh-CN" b="1">
                <a:latin typeface="微软雅黑 Light" panose="020B0502040204020203" pitchFamily="34" charset="-122"/>
                <a:ea typeface="微软雅黑 Light" panose="020B0502040204020203" pitchFamily="34" charset="-122"/>
              </a:rPr>
              <a:t>2</a:t>
            </a:r>
            <a:r>
              <a:rPr lang="zh-CN" altLang="zh-CN" b="1">
                <a:latin typeface="微软雅黑 Light" panose="020B0502040204020203" pitchFamily="34" charset="-122"/>
                <a:ea typeface="微软雅黑 Light" panose="020B0502040204020203" pitchFamily="34" charset="-122"/>
              </a:rPr>
              <a:t>：在购物车中选择两件商品进行结算操作</a:t>
            </a:r>
            <a:endParaRPr lang="zh-CN" altLang="zh-CN">
              <a:latin typeface="微软雅黑 Light" panose="020B0502040204020203" pitchFamily="34" charset="-122"/>
              <a:ea typeface="微软雅黑 Light" panose="020B0502040204020203" pitchFamily="34" charset="-122"/>
            </a:endParaRPr>
          </a:p>
          <a:p>
            <a:r>
              <a:rPr lang="zh-CN" altLang="zh-CN" b="1">
                <a:latin typeface="微软雅黑 Light" panose="020B0502040204020203" pitchFamily="34" charset="-122"/>
                <a:ea typeface="微软雅黑 Light" panose="020B0502040204020203" pitchFamily="34" charset="-122"/>
              </a:rPr>
              <a:t>测试用例</a:t>
            </a:r>
            <a:r>
              <a:rPr lang="en-US" altLang="zh-CN" b="1">
                <a:latin typeface="微软雅黑 Light" panose="020B0502040204020203" pitchFamily="34" charset="-122"/>
                <a:ea typeface="微软雅黑 Light" panose="020B0502040204020203" pitchFamily="34" charset="-122"/>
              </a:rPr>
              <a:t>3</a:t>
            </a:r>
            <a:r>
              <a:rPr lang="zh-CN" altLang="zh-CN" b="1">
                <a:latin typeface="微软雅黑 Light" panose="020B0502040204020203" pitchFamily="34" charset="-122"/>
                <a:ea typeface="微软雅黑 Light" panose="020B0502040204020203" pitchFamily="34" charset="-122"/>
              </a:rPr>
              <a:t>：在购物车中全选商品进行结算操作</a:t>
            </a:r>
            <a:endParaRPr lang="zh-CN" altLang="zh-CN">
              <a:latin typeface="微软雅黑 Light" panose="020B0502040204020203" pitchFamily="34" charset="-122"/>
              <a:ea typeface="微软雅黑 Light" panose="020B0502040204020203" pitchFamily="34" charset="-122"/>
            </a:endParaRPr>
          </a:p>
          <a:p>
            <a:endParaRPr lang="zh-CN" altLang="en-US" dirty="0"/>
          </a:p>
        </p:txBody>
      </p:sp>
    </p:spTree>
    <p:extLst>
      <p:ext uri="{BB962C8B-B14F-4D97-AF65-F5344CB8AC3E}">
        <p14:creationId xmlns:p14="http://schemas.microsoft.com/office/powerpoint/2010/main" val="633967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0040D-B15A-40E5-842E-70019E685726}"/>
              </a:ext>
            </a:extLst>
          </p:cNvPr>
          <p:cNvSpPr>
            <a:spLocks noGrp="1"/>
          </p:cNvSpPr>
          <p:nvPr>
            <p:ph type="title"/>
          </p:nvPr>
        </p:nvSpPr>
        <p:spPr/>
        <p:txBody>
          <a:bodyPr>
            <a:normAutofit/>
          </a:bodyPr>
          <a:lstStyle/>
          <a:p>
            <a:r>
              <a:rPr lang="en-US" altLang="zh-CN" sz="2800" b="1" dirty="0">
                <a:latin typeface="微软雅黑 Light" panose="020B0502040204020203" pitchFamily="34" charset="-122"/>
                <a:ea typeface="微软雅黑 Light" panose="020B0502040204020203" pitchFamily="34" charset="-122"/>
              </a:rPr>
              <a:t>2.4.3 </a:t>
            </a:r>
            <a:r>
              <a:rPr lang="zh-CN" altLang="zh-CN" sz="2800" b="1" dirty="0">
                <a:latin typeface="微软雅黑 Light" panose="020B0502040204020203" pitchFamily="34" charset="-122"/>
                <a:ea typeface="微软雅黑 Light" panose="020B0502040204020203" pitchFamily="34" charset="-122"/>
              </a:rPr>
              <a:t>购物车模块测试报告</a:t>
            </a:r>
            <a:br>
              <a:rPr lang="zh-CN" altLang="zh-CN" sz="2800" b="1" dirty="0">
                <a:latin typeface="微软雅黑 Light" panose="020B0502040204020203" pitchFamily="34" charset="-122"/>
                <a:ea typeface="微软雅黑 Light" panose="020B0502040204020203" pitchFamily="34" charset="-122"/>
              </a:rPr>
            </a:br>
            <a:endParaRPr lang="zh-CN" altLang="en-US" sz="2800" dirty="0">
              <a:latin typeface="微软雅黑 Light" panose="020B0502040204020203" pitchFamily="34" charset="-122"/>
              <a:ea typeface="微软雅黑 Light" panose="020B0502040204020203" pitchFamily="34" charset="-122"/>
            </a:endParaRPr>
          </a:p>
        </p:txBody>
      </p:sp>
      <p:sp>
        <p:nvSpPr>
          <p:cNvPr id="6" name="内容占位符 5">
            <a:extLst>
              <a:ext uri="{FF2B5EF4-FFF2-40B4-BE49-F238E27FC236}">
                <a16:creationId xmlns:a16="http://schemas.microsoft.com/office/drawing/2014/main" id="{D0EFA942-84F4-45F5-AE71-5D98528F087B}"/>
              </a:ext>
            </a:extLst>
          </p:cNvPr>
          <p:cNvSpPr>
            <a:spLocks noGrp="1"/>
          </p:cNvSpPr>
          <p:nvPr>
            <p:ph idx="1"/>
          </p:nvPr>
        </p:nvSpPr>
        <p:spPr>
          <a:xfrm>
            <a:off x="1141412" y="1692895"/>
            <a:ext cx="9905999" cy="676593"/>
          </a:xfrm>
        </p:spPr>
        <p:txBody>
          <a:bodyPr/>
          <a:lstStyle/>
          <a:p>
            <a:r>
              <a:rPr lang="zh-CN" altLang="zh-CN" sz="2000" b="1" dirty="0">
                <a:latin typeface="微软雅黑 Light" panose="020B0502040204020203" pitchFamily="34" charset="-122"/>
                <a:ea typeface="微软雅黑 Light" panose="020B0502040204020203" pitchFamily="34" charset="-122"/>
              </a:rPr>
              <a:t>白盒测试报告</a:t>
            </a:r>
            <a:endParaRPr lang="zh-CN" altLang="zh-CN" sz="2000" dirty="0">
              <a:latin typeface="微软雅黑 Light" panose="020B0502040204020203" pitchFamily="34" charset="-122"/>
              <a:ea typeface="微软雅黑 Light" panose="020B0502040204020203" pitchFamily="34" charset="-122"/>
            </a:endParaRPr>
          </a:p>
          <a:p>
            <a:endParaRPr lang="zh-CN" altLang="en-US" dirty="0"/>
          </a:p>
        </p:txBody>
      </p:sp>
      <p:graphicFrame>
        <p:nvGraphicFramePr>
          <p:cNvPr id="4" name="表格 3">
            <a:extLst>
              <a:ext uri="{FF2B5EF4-FFF2-40B4-BE49-F238E27FC236}">
                <a16:creationId xmlns:a16="http://schemas.microsoft.com/office/drawing/2014/main" id="{56D242D9-2FF4-47B4-AFB6-9D9EC028F23C}"/>
              </a:ext>
            </a:extLst>
          </p:cNvPr>
          <p:cNvGraphicFramePr>
            <a:graphicFrameLocks noGrp="1"/>
          </p:cNvGraphicFramePr>
          <p:nvPr>
            <p:extLst>
              <p:ext uri="{D42A27DB-BD31-4B8C-83A1-F6EECF244321}">
                <p14:modId xmlns:p14="http://schemas.microsoft.com/office/powerpoint/2010/main" val="2427150584"/>
              </p:ext>
            </p:extLst>
          </p:nvPr>
        </p:nvGraphicFramePr>
        <p:xfrm>
          <a:off x="1141412" y="2484706"/>
          <a:ext cx="5171466" cy="2148841"/>
        </p:xfrm>
        <a:graphic>
          <a:graphicData uri="http://schemas.openxmlformats.org/drawingml/2006/table">
            <a:tbl>
              <a:tblPr firstRow="1" firstCol="1" bandRow="1">
                <a:tableStyleId>{5C22544A-7EE6-4342-B048-85BDC9FD1C3A}</a:tableStyleId>
              </a:tblPr>
              <a:tblGrid>
                <a:gridCol w="1158452">
                  <a:extLst>
                    <a:ext uri="{9D8B030D-6E8A-4147-A177-3AD203B41FA5}">
                      <a16:colId xmlns:a16="http://schemas.microsoft.com/office/drawing/2014/main" val="2317791847"/>
                    </a:ext>
                  </a:extLst>
                </a:gridCol>
                <a:gridCol w="1382375">
                  <a:extLst>
                    <a:ext uri="{9D8B030D-6E8A-4147-A177-3AD203B41FA5}">
                      <a16:colId xmlns:a16="http://schemas.microsoft.com/office/drawing/2014/main" val="1740406362"/>
                    </a:ext>
                  </a:extLst>
                </a:gridCol>
                <a:gridCol w="1223990">
                  <a:extLst>
                    <a:ext uri="{9D8B030D-6E8A-4147-A177-3AD203B41FA5}">
                      <a16:colId xmlns:a16="http://schemas.microsoft.com/office/drawing/2014/main" val="2294695252"/>
                    </a:ext>
                  </a:extLst>
                </a:gridCol>
                <a:gridCol w="751871">
                  <a:extLst>
                    <a:ext uri="{9D8B030D-6E8A-4147-A177-3AD203B41FA5}">
                      <a16:colId xmlns:a16="http://schemas.microsoft.com/office/drawing/2014/main" val="3282594364"/>
                    </a:ext>
                  </a:extLst>
                </a:gridCol>
                <a:gridCol w="654778">
                  <a:extLst>
                    <a:ext uri="{9D8B030D-6E8A-4147-A177-3AD203B41FA5}">
                      <a16:colId xmlns:a16="http://schemas.microsoft.com/office/drawing/2014/main" val="3902913671"/>
                    </a:ext>
                  </a:extLst>
                </a:gridCol>
              </a:tblGrid>
              <a:tr h="268605">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测试用例</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实际测试结果</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目标结果</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是否出错</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测试者</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477747725"/>
                  </a:ext>
                </a:extLst>
              </a:tr>
              <a:tr h="470059">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在全空的购物车中进行结算操作</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无法操作</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无法操作</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1336978179"/>
                  </a:ext>
                </a:extLst>
              </a:tr>
              <a:tr h="470059">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在全空的购物车中进行全选操作</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无法操作，并提示购物为空</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无法操作</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464438188"/>
                  </a:ext>
                </a:extLst>
              </a:tr>
              <a:tr h="470059">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在非空的购物车中进行结算操作</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价格核算正确，跳转到支付界面进行支付</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价格核算正确并跳转到支付界面</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2360986757"/>
                  </a:ext>
                </a:extLst>
              </a:tr>
              <a:tr h="470059">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在非空的购物车中进行全选操作</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价格核算正确，跳转到支付界面进行支付</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价格核算正确并跳转到支付界面</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dirty="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1091931589"/>
                  </a:ext>
                </a:extLst>
              </a:tr>
            </a:tbl>
          </a:graphicData>
        </a:graphic>
      </p:graphicFrame>
      <p:sp>
        <p:nvSpPr>
          <p:cNvPr id="5" name="内容占位符 2">
            <a:extLst>
              <a:ext uri="{FF2B5EF4-FFF2-40B4-BE49-F238E27FC236}">
                <a16:creationId xmlns:a16="http://schemas.microsoft.com/office/drawing/2014/main" id="{CEF5522A-205E-429C-865B-7DAAA6768A14}"/>
              </a:ext>
            </a:extLst>
          </p:cNvPr>
          <p:cNvSpPr txBox="1">
            <a:spLocks/>
          </p:cNvSpPr>
          <p:nvPr/>
        </p:nvSpPr>
        <p:spPr>
          <a:xfrm>
            <a:off x="6742112" y="1738008"/>
            <a:ext cx="3465757" cy="5493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sz="2000" b="1">
                <a:latin typeface="微软雅黑 Light" panose="020B0502040204020203" pitchFamily="34" charset="-122"/>
                <a:ea typeface="微软雅黑 Light" panose="020B0502040204020203" pitchFamily="34" charset="-122"/>
              </a:rPr>
              <a:t>黑盒测试报告</a:t>
            </a:r>
            <a:endParaRPr lang="zh-CN" altLang="zh-CN" sz="2000">
              <a:latin typeface="微软雅黑 Light" panose="020B0502040204020203" pitchFamily="34" charset="-122"/>
              <a:ea typeface="微软雅黑 Light" panose="020B0502040204020203" pitchFamily="34" charset="-122"/>
            </a:endParaRPr>
          </a:p>
          <a:p>
            <a:endParaRPr lang="zh-CN" altLang="en-US" dirty="0"/>
          </a:p>
        </p:txBody>
      </p:sp>
      <p:graphicFrame>
        <p:nvGraphicFramePr>
          <p:cNvPr id="7" name="表格 6">
            <a:extLst>
              <a:ext uri="{FF2B5EF4-FFF2-40B4-BE49-F238E27FC236}">
                <a16:creationId xmlns:a16="http://schemas.microsoft.com/office/drawing/2014/main" id="{83D9BBFE-B21C-4BBB-A43B-42EC63AD7BB3}"/>
              </a:ext>
            </a:extLst>
          </p:cNvPr>
          <p:cNvGraphicFramePr>
            <a:graphicFrameLocks noGrp="1"/>
          </p:cNvGraphicFramePr>
          <p:nvPr>
            <p:extLst>
              <p:ext uri="{D42A27DB-BD31-4B8C-83A1-F6EECF244321}">
                <p14:modId xmlns:p14="http://schemas.microsoft.com/office/powerpoint/2010/main" val="2157906212"/>
              </p:ext>
            </p:extLst>
          </p:nvPr>
        </p:nvGraphicFramePr>
        <p:xfrm>
          <a:off x="6742112" y="2484706"/>
          <a:ext cx="5248057" cy="2032094"/>
        </p:xfrm>
        <a:graphic>
          <a:graphicData uri="http://schemas.openxmlformats.org/drawingml/2006/table">
            <a:tbl>
              <a:tblPr firstRow="1" firstCol="1" bandRow="1">
                <a:tableStyleId>{5C22544A-7EE6-4342-B048-85BDC9FD1C3A}</a:tableStyleId>
              </a:tblPr>
              <a:tblGrid>
                <a:gridCol w="1173146">
                  <a:extLst>
                    <a:ext uri="{9D8B030D-6E8A-4147-A177-3AD203B41FA5}">
                      <a16:colId xmlns:a16="http://schemas.microsoft.com/office/drawing/2014/main" val="1850712714"/>
                    </a:ext>
                  </a:extLst>
                </a:gridCol>
                <a:gridCol w="1398537">
                  <a:extLst>
                    <a:ext uri="{9D8B030D-6E8A-4147-A177-3AD203B41FA5}">
                      <a16:colId xmlns:a16="http://schemas.microsoft.com/office/drawing/2014/main" val="755917841"/>
                    </a:ext>
                  </a:extLst>
                </a:gridCol>
                <a:gridCol w="1248892">
                  <a:extLst>
                    <a:ext uri="{9D8B030D-6E8A-4147-A177-3AD203B41FA5}">
                      <a16:colId xmlns:a16="http://schemas.microsoft.com/office/drawing/2014/main" val="2943640741"/>
                    </a:ext>
                  </a:extLst>
                </a:gridCol>
                <a:gridCol w="765470">
                  <a:extLst>
                    <a:ext uri="{9D8B030D-6E8A-4147-A177-3AD203B41FA5}">
                      <a16:colId xmlns:a16="http://schemas.microsoft.com/office/drawing/2014/main" val="3969856350"/>
                    </a:ext>
                  </a:extLst>
                </a:gridCol>
                <a:gridCol w="662012">
                  <a:extLst>
                    <a:ext uri="{9D8B030D-6E8A-4147-A177-3AD203B41FA5}">
                      <a16:colId xmlns:a16="http://schemas.microsoft.com/office/drawing/2014/main" val="2264825842"/>
                    </a:ext>
                  </a:extLst>
                </a:gridCol>
              </a:tblGrid>
              <a:tr h="228968">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测试用例</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实际测试结果</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目标结果</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是否出错</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测试者</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4087648819"/>
                  </a:ext>
                </a:extLst>
              </a:tr>
              <a:tr h="601042">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在购物车中选择一件商品进行结算操作</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选择成功，价格计算正确，跳转到支付界面</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选择成功，价格计算正确，跳转到支付界面</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1095463671"/>
                  </a:ext>
                </a:extLst>
              </a:tr>
              <a:tr h="601042">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在购物车中选择两件商品进行结算操作</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选择成功，价格计算正确，跳转到支付界面</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选择成功，价格计算正确，跳转到支付界面</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2516379899"/>
                  </a:ext>
                </a:extLst>
              </a:tr>
              <a:tr h="601042">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在购物车中全选商品进行结算操作</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选择成功，价格计算正确，跳转到支付界面</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选择成功，价格计算正确，跳转到支付界面</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dirty="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705839172"/>
                  </a:ext>
                </a:extLst>
              </a:tr>
            </a:tbl>
          </a:graphicData>
        </a:graphic>
      </p:graphicFrame>
    </p:spTree>
    <p:extLst>
      <p:ext uri="{BB962C8B-B14F-4D97-AF65-F5344CB8AC3E}">
        <p14:creationId xmlns:p14="http://schemas.microsoft.com/office/powerpoint/2010/main" val="4227656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7BA2D-6E33-434D-86D4-A24974E79ABC}"/>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2.5.1 </a:t>
            </a:r>
            <a:r>
              <a:rPr lang="zh-CN" altLang="zh-CN" sz="2800" b="1" dirty="0">
                <a:latin typeface="微软雅黑 Light" panose="020B0502040204020203" pitchFamily="34" charset="-122"/>
                <a:ea typeface="微软雅黑 Light" panose="020B0502040204020203" pitchFamily="34" charset="-122"/>
              </a:rPr>
              <a:t>发布模块白盒测试用例</a:t>
            </a:r>
            <a:br>
              <a:rPr lang="zh-CN" altLang="zh-CN" b="1" dirty="0"/>
            </a:br>
            <a:endParaRPr lang="zh-CN" altLang="en-US" dirty="0"/>
          </a:p>
        </p:txBody>
      </p:sp>
      <p:sp>
        <p:nvSpPr>
          <p:cNvPr id="3" name="内容占位符 2">
            <a:extLst>
              <a:ext uri="{FF2B5EF4-FFF2-40B4-BE49-F238E27FC236}">
                <a16:creationId xmlns:a16="http://schemas.microsoft.com/office/drawing/2014/main" id="{40C1DAE5-6276-4BDF-ADDB-FC8E51B3ADCA}"/>
              </a:ext>
            </a:extLst>
          </p:cNvPr>
          <p:cNvSpPr>
            <a:spLocks noGrp="1"/>
          </p:cNvSpPr>
          <p:nvPr>
            <p:ph sz="half" idx="1"/>
          </p:nvPr>
        </p:nvSpPr>
        <p:spPr>
          <a:xfrm>
            <a:off x="1141413" y="1906586"/>
            <a:ext cx="4878389" cy="3541714"/>
          </a:xfrm>
        </p:spPr>
        <p:txBody>
          <a:bodyPr>
            <a:normAutofit fontScale="55000" lnSpcReduction="20000"/>
          </a:bodyPr>
          <a:lstStyle/>
          <a:p>
            <a:r>
              <a:rPr lang="zh-CN" altLang="zh-CN" sz="3200" dirty="0">
                <a:latin typeface="微软雅黑 Light" panose="020B0502040204020203" pitchFamily="34" charset="-122"/>
                <a:ea typeface="微软雅黑 Light" panose="020B0502040204020203" pitchFamily="34" charset="-122"/>
              </a:rPr>
              <a:t>考虑到此模块几乎没有循环结构但分支结构多，所以</a:t>
            </a:r>
            <a:r>
              <a:rPr lang="zh-CN" altLang="zh-CN" sz="3200">
                <a:latin typeface="微软雅黑 Light" panose="020B0502040204020203" pitchFamily="34" charset="-122"/>
                <a:ea typeface="微软雅黑 Light" panose="020B0502040204020203" pitchFamily="34" charset="-122"/>
              </a:rPr>
              <a:t>我们主要</a:t>
            </a:r>
            <a:r>
              <a:rPr lang="zh-CN" altLang="en-US" sz="3200">
                <a:latin typeface="微软雅黑 Light" panose="020B0502040204020203" pitchFamily="34" charset="-122"/>
                <a:ea typeface="微软雅黑 Light" panose="020B0502040204020203" pitchFamily="34" charset="-122"/>
              </a:rPr>
              <a:t>进行</a:t>
            </a:r>
            <a:r>
              <a:rPr lang="zh-CN" altLang="zh-CN" sz="3200">
                <a:latin typeface="微软雅黑 Light" panose="020B0502040204020203" pitchFamily="34" charset="-122"/>
                <a:ea typeface="微软雅黑 Light" panose="020B0502040204020203" pitchFamily="34" charset="-122"/>
              </a:rPr>
              <a:t>分支测试。</a:t>
            </a:r>
            <a:endParaRPr lang="zh-CN" altLang="zh-CN" sz="3200"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a:t>
            </a:r>
            <a:r>
              <a:rPr lang="zh-CN" altLang="zh-CN" b="1" dirty="0">
                <a:latin typeface="微软雅黑 Light" panose="020B0502040204020203" pitchFamily="34" charset="-122"/>
                <a:ea typeface="微软雅黑 Light" panose="020B0502040204020203" pitchFamily="34" charset="-122"/>
              </a:rPr>
              <a:t>：发布南湖校区非教辅书本</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2</a:t>
            </a:r>
            <a:r>
              <a:rPr lang="zh-CN" altLang="zh-CN" b="1" dirty="0">
                <a:latin typeface="微软雅黑 Light" panose="020B0502040204020203" pitchFamily="34" charset="-122"/>
                <a:ea typeface="微软雅黑 Light" panose="020B0502040204020203" pitchFamily="34" charset="-122"/>
              </a:rPr>
              <a:t>：发布浑南校区非教辅书本 </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3</a:t>
            </a:r>
            <a:r>
              <a:rPr lang="zh-CN" altLang="zh-CN" b="1" dirty="0">
                <a:latin typeface="微软雅黑 Light" panose="020B0502040204020203" pitchFamily="34" charset="-122"/>
                <a:ea typeface="微软雅黑 Light" panose="020B0502040204020203" pitchFamily="34" charset="-122"/>
              </a:rPr>
              <a:t>：发布南湖校区教辅书本</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4</a:t>
            </a:r>
            <a:r>
              <a:rPr lang="zh-CN" altLang="zh-CN" b="1" dirty="0">
                <a:latin typeface="微软雅黑 Light" panose="020B0502040204020203" pitchFamily="34" charset="-122"/>
                <a:ea typeface="微软雅黑 Light" panose="020B0502040204020203" pitchFamily="34" charset="-122"/>
              </a:rPr>
              <a:t>：发布浑南校区教辅书本</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5</a:t>
            </a:r>
            <a:r>
              <a:rPr lang="zh-CN" altLang="zh-CN" b="1" dirty="0">
                <a:latin typeface="微软雅黑 Light" panose="020B0502040204020203" pitchFamily="34" charset="-122"/>
                <a:ea typeface="微软雅黑 Light" panose="020B0502040204020203" pitchFamily="34" charset="-122"/>
              </a:rPr>
              <a:t>：发布南湖校区全新商品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6</a:t>
            </a:r>
            <a:r>
              <a:rPr lang="zh-CN" altLang="zh-CN" b="1" dirty="0">
                <a:latin typeface="微软雅黑 Light" panose="020B0502040204020203" pitchFamily="34" charset="-122"/>
                <a:ea typeface="微软雅黑 Light" panose="020B0502040204020203" pitchFamily="34" charset="-122"/>
              </a:rPr>
              <a:t>：发布浑南校区全新商品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7</a:t>
            </a:r>
            <a:r>
              <a:rPr lang="zh-CN" altLang="zh-CN" b="1" dirty="0">
                <a:latin typeface="微软雅黑 Light" panose="020B0502040204020203" pitchFamily="34" charset="-122"/>
                <a:ea typeface="微软雅黑 Light" panose="020B0502040204020203" pitchFamily="34" charset="-122"/>
              </a:rPr>
              <a:t>：发布南湖校区几乎全新商品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8</a:t>
            </a:r>
            <a:r>
              <a:rPr lang="zh-CN" altLang="zh-CN" b="1" dirty="0">
                <a:latin typeface="微软雅黑 Light" panose="020B0502040204020203" pitchFamily="34" charset="-122"/>
                <a:ea typeface="微软雅黑 Light" panose="020B0502040204020203" pitchFamily="34" charset="-122"/>
              </a:rPr>
              <a:t>：发布浑南校区几乎全新商品</a:t>
            </a:r>
            <a:endParaRPr lang="zh-CN" altLang="zh-CN" dirty="0">
              <a:latin typeface="微软雅黑 Light" panose="020B0502040204020203" pitchFamily="34" charset="-122"/>
              <a:ea typeface="微软雅黑 Light" panose="020B0502040204020203" pitchFamily="34" charset="-122"/>
            </a:endParaRPr>
          </a:p>
          <a:p>
            <a:endParaRPr lang="zh-CN" altLang="en-US" dirty="0"/>
          </a:p>
        </p:txBody>
      </p:sp>
      <p:sp>
        <p:nvSpPr>
          <p:cNvPr id="4" name="内容占位符 3">
            <a:extLst>
              <a:ext uri="{FF2B5EF4-FFF2-40B4-BE49-F238E27FC236}">
                <a16:creationId xmlns:a16="http://schemas.microsoft.com/office/drawing/2014/main" id="{31464FD3-5352-4513-82B4-35016F94B917}"/>
              </a:ext>
            </a:extLst>
          </p:cNvPr>
          <p:cNvSpPr>
            <a:spLocks noGrp="1"/>
          </p:cNvSpPr>
          <p:nvPr>
            <p:ph sz="half" idx="2"/>
          </p:nvPr>
        </p:nvSpPr>
        <p:spPr>
          <a:xfrm>
            <a:off x="6172200" y="2434125"/>
            <a:ext cx="4875211" cy="3541714"/>
          </a:xfrm>
        </p:spPr>
        <p:txBody>
          <a:bodyPr>
            <a:normAutofit fontScale="55000" lnSpcReduction="20000"/>
          </a:bodyPr>
          <a:lstStyle/>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9</a:t>
            </a:r>
            <a:r>
              <a:rPr lang="zh-CN" altLang="zh-CN" b="1" dirty="0">
                <a:latin typeface="微软雅黑 Light" panose="020B0502040204020203" pitchFamily="34" charset="-122"/>
                <a:ea typeface="微软雅黑 Light" panose="020B0502040204020203" pitchFamily="34" charset="-122"/>
              </a:rPr>
              <a:t>：发布南湖校区八成新商品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10</a:t>
            </a:r>
            <a:r>
              <a:rPr lang="zh-CN" altLang="zh-CN" b="1" dirty="0">
                <a:latin typeface="微软雅黑 Light" panose="020B0502040204020203" pitchFamily="34" charset="-122"/>
                <a:ea typeface="微软雅黑 Light" panose="020B0502040204020203" pitchFamily="34" charset="-122"/>
              </a:rPr>
              <a:t>：发布浑南校区八成新商品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11</a:t>
            </a:r>
            <a:r>
              <a:rPr lang="zh-CN" altLang="zh-CN" b="1" dirty="0">
                <a:latin typeface="微软雅黑 Light" panose="020B0502040204020203" pitchFamily="34" charset="-122"/>
                <a:ea typeface="微软雅黑 Light" panose="020B0502040204020203" pitchFamily="34" charset="-122"/>
              </a:rPr>
              <a:t>：发布南湖校区七成新商品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12</a:t>
            </a:r>
            <a:r>
              <a:rPr lang="zh-CN" altLang="zh-CN" b="1" dirty="0">
                <a:latin typeface="微软雅黑 Light" panose="020B0502040204020203" pitchFamily="34" charset="-122"/>
                <a:ea typeface="微软雅黑 Light" panose="020B0502040204020203" pitchFamily="34" charset="-122"/>
              </a:rPr>
              <a:t>：发布浑南校区七成新商品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13</a:t>
            </a:r>
            <a:r>
              <a:rPr lang="zh-CN" altLang="zh-CN" b="1" dirty="0">
                <a:latin typeface="微软雅黑 Light" panose="020B0502040204020203" pitchFamily="34" charset="-122"/>
                <a:ea typeface="微软雅黑 Light" panose="020B0502040204020203" pitchFamily="34" charset="-122"/>
              </a:rPr>
              <a:t>：发布南湖校区六成新商品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14</a:t>
            </a:r>
            <a:r>
              <a:rPr lang="zh-CN" altLang="zh-CN" b="1" dirty="0">
                <a:latin typeface="微软雅黑 Light" panose="020B0502040204020203" pitchFamily="34" charset="-122"/>
                <a:ea typeface="微软雅黑 Light" panose="020B0502040204020203" pitchFamily="34" charset="-122"/>
              </a:rPr>
              <a:t>：发布浑南校区六成新商品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15</a:t>
            </a:r>
            <a:r>
              <a:rPr lang="zh-CN" altLang="zh-CN" b="1" dirty="0">
                <a:latin typeface="微软雅黑 Light" panose="020B0502040204020203" pitchFamily="34" charset="-122"/>
                <a:ea typeface="微软雅黑 Light" panose="020B0502040204020203" pitchFamily="34" charset="-122"/>
              </a:rPr>
              <a:t>：发布南湖校区五成新商品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16</a:t>
            </a:r>
            <a:r>
              <a:rPr lang="zh-CN" altLang="zh-CN" b="1" dirty="0">
                <a:latin typeface="微软雅黑 Light" panose="020B0502040204020203" pitchFamily="34" charset="-122"/>
                <a:ea typeface="微软雅黑 Light" panose="020B0502040204020203" pitchFamily="34" charset="-122"/>
              </a:rPr>
              <a:t>：发布浑南校区五成新商品</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17</a:t>
            </a:r>
            <a:r>
              <a:rPr lang="zh-CN" altLang="zh-CN" b="1" dirty="0">
                <a:latin typeface="微软雅黑 Light" panose="020B0502040204020203" pitchFamily="34" charset="-122"/>
                <a:ea typeface="微软雅黑 Light" panose="020B0502040204020203" pitchFamily="34" charset="-122"/>
              </a:rPr>
              <a:t>：发布兼职信息</a:t>
            </a:r>
            <a:endParaRPr lang="zh-CN" altLang="zh-CN" dirty="0">
              <a:latin typeface="微软雅黑 Light" panose="020B0502040204020203" pitchFamily="34" charset="-122"/>
              <a:ea typeface="微软雅黑 Light" panose="020B0502040204020203" pitchFamily="34" charset="-122"/>
            </a:endParaRPr>
          </a:p>
          <a:p>
            <a:endParaRPr lang="zh-CN" altLang="en-US" dirty="0"/>
          </a:p>
        </p:txBody>
      </p:sp>
    </p:spTree>
    <p:extLst>
      <p:ext uri="{BB962C8B-B14F-4D97-AF65-F5344CB8AC3E}">
        <p14:creationId xmlns:p14="http://schemas.microsoft.com/office/powerpoint/2010/main" val="3180258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3A39C-C49E-49F1-8853-E47E26CFA192}"/>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2.5.2 </a:t>
            </a:r>
            <a:r>
              <a:rPr lang="zh-CN" altLang="zh-CN" sz="2800" b="1" dirty="0">
                <a:latin typeface="微软雅黑 Light" panose="020B0502040204020203" pitchFamily="34" charset="-122"/>
                <a:ea typeface="微软雅黑 Light" panose="020B0502040204020203" pitchFamily="34" charset="-122"/>
              </a:rPr>
              <a:t>发布模块黑盒测试用例</a:t>
            </a:r>
            <a:br>
              <a:rPr lang="zh-CN" altLang="zh-CN" b="1" dirty="0"/>
            </a:br>
            <a:endParaRPr lang="zh-CN" altLang="en-US" dirty="0"/>
          </a:p>
        </p:txBody>
      </p:sp>
      <p:sp>
        <p:nvSpPr>
          <p:cNvPr id="3" name="内容占位符 2">
            <a:extLst>
              <a:ext uri="{FF2B5EF4-FFF2-40B4-BE49-F238E27FC236}">
                <a16:creationId xmlns:a16="http://schemas.microsoft.com/office/drawing/2014/main" id="{0CB71909-CC25-4161-A45B-0D9C6273CCA5}"/>
              </a:ext>
            </a:extLst>
          </p:cNvPr>
          <p:cNvSpPr>
            <a:spLocks noGrp="1"/>
          </p:cNvSpPr>
          <p:nvPr>
            <p:ph idx="1"/>
          </p:nvPr>
        </p:nvSpPr>
        <p:spPr>
          <a:xfrm>
            <a:off x="1141412" y="1792287"/>
            <a:ext cx="9905999" cy="3541714"/>
          </a:xfrm>
        </p:spPr>
        <p:txBody>
          <a:bodyPr/>
          <a:lstStyle/>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1</a:t>
            </a:r>
            <a:r>
              <a:rPr lang="zh-CN" altLang="zh-CN" b="1" dirty="0">
                <a:latin typeface="微软雅黑 Light" panose="020B0502040204020203" pitchFamily="34" charset="-122"/>
                <a:ea typeface="微软雅黑 Light" panose="020B0502040204020203" pitchFamily="34" charset="-122"/>
              </a:rPr>
              <a:t>：发布随意一个书本</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2</a:t>
            </a:r>
            <a:r>
              <a:rPr lang="zh-CN" altLang="zh-CN" b="1" dirty="0">
                <a:latin typeface="微软雅黑 Light" panose="020B0502040204020203" pitchFamily="34" charset="-122"/>
                <a:ea typeface="微软雅黑 Light" panose="020B0502040204020203" pitchFamily="34" charset="-122"/>
              </a:rPr>
              <a:t>：发布随意一个物品 </a:t>
            </a:r>
            <a:endParaRPr lang="zh-CN" altLang="zh-CN" dirty="0">
              <a:latin typeface="微软雅黑 Light" panose="020B0502040204020203" pitchFamily="34" charset="-122"/>
              <a:ea typeface="微软雅黑 Light" panose="020B0502040204020203" pitchFamily="34" charset="-122"/>
            </a:endParaRPr>
          </a:p>
          <a:p>
            <a:r>
              <a:rPr lang="zh-CN" altLang="zh-CN" b="1" dirty="0">
                <a:latin typeface="微软雅黑 Light" panose="020B0502040204020203" pitchFamily="34" charset="-122"/>
                <a:ea typeface="微软雅黑 Light" panose="020B0502040204020203" pitchFamily="34" charset="-122"/>
              </a:rPr>
              <a:t>测试用例</a:t>
            </a:r>
            <a:r>
              <a:rPr lang="en-US" altLang="zh-CN" b="1" dirty="0">
                <a:latin typeface="微软雅黑 Light" panose="020B0502040204020203" pitchFamily="34" charset="-122"/>
                <a:ea typeface="微软雅黑 Light" panose="020B0502040204020203" pitchFamily="34" charset="-122"/>
              </a:rPr>
              <a:t>3</a:t>
            </a:r>
            <a:r>
              <a:rPr lang="zh-CN" altLang="zh-CN" b="1" dirty="0">
                <a:latin typeface="微软雅黑 Light" panose="020B0502040204020203" pitchFamily="34" charset="-122"/>
                <a:ea typeface="微软雅黑 Light" panose="020B0502040204020203" pitchFamily="34" charset="-122"/>
              </a:rPr>
              <a:t>：发布随意一个兼职</a:t>
            </a:r>
            <a:endParaRPr lang="zh-CN" altLang="zh-CN" dirty="0">
              <a:latin typeface="微软雅黑 Light" panose="020B0502040204020203" pitchFamily="34" charset="-122"/>
              <a:ea typeface="微软雅黑 Light" panose="020B0502040204020203" pitchFamily="34" charset="-122"/>
            </a:endParaRPr>
          </a:p>
          <a:p>
            <a:endParaRPr lang="zh-CN" altLang="en-US" dirty="0"/>
          </a:p>
        </p:txBody>
      </p:sp>
    </p:spTree>
    <p:extLst>
      <p:ext uri="{BB962C8B-B14F-4D97-AF65-F5344CB8AC3E}">
        <p14:creationId xmlns:p14="http://schemas.microsoft.com/office/powerpoint/2010/main" val="468323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77550-D64F-4589-8AA9-2DA90FF7E6F2}"/>
              </a:ext>
            </a:extLst>
          </p:cNvPr>
          <p:cNvSpPr>
            <a:spLocks noGrp="1"/>
          </p:cNvSpPr>
          <p:nvPr>
            <p:ph type="title"/>
          </p:nvPr>
        </p:nvSpPr>
        <p:spPr>
          <a:xfrm>
            <a:off x="1018321" y="530595"/>
            <a:ext cx="9905998" cy="1478570"/>
          </a:xfrm>
        </p:spPr>
        <p:txBody>
          <a:bodyPr/>
          <a:lstStyle/>
          <a:p>
            <a:r>
              <a:rPr lang="en-US" altLang="zh-CN" sz="2800" b="1" dirty="0">
                <a:latin typeface="微软雅黑 Light" panose="020B0502040204020203" pitchFamily="34" charset="-122"/>
                <a:ea typeface="微软雅黑 Light" panose="020B0502040204020203" pitchFamily="34" charset="-122"/>
              </a:rPr>
              <a:t>2.5.3 </a:t>
            </a:r>
            <a:r>
              <a:rPr lang="zh-CN" altLang="zh-CN" sz="2800" b="1" dirty="0">
                <a:latin typeface="微软雅黑 Light" panose="020B0502040204020203" pitchFamily="34" charset="-122"/>
                <a:ea typeface="微软雅黑 Light" panose="020B0502040204020203" pitchFamily="34" charset="-122"/>
              </a:rPr>
              <a:t>发布模块测试报告</a:t>
            </a:r>
            <a:br>
              <a:rPr lang="zh-CN" altLang="zh-CN" b="1" dirty="0"/>
            </a:br>
            <a:endParaRPr lang="zh-CN" altLang="en-US" dirty="0"/>
          </a:p>
        </p:txBody>
      </p:sp>
      <p:graphicFrame>
        <p:nvGraphicFramePr>
          <p:cNvPr id="6" name="表格 5">
            <a:extLst>
              <a:ext uri="{FF2B5EF4-FFF2-40B4-BE49-F238E27FC236}">
                <a16:creationId xmlns:a16="http://schemas.microsoft.com/office/drawing/2014/main" id="{0F79B935-3ADD-4935-A903-408332EF9F44}"/>
              </a:ext>
            </a:extLst>
          </p:cNvPr>
          <p:cNvGraphicFramePr>
            <a:graphicFrameLocks noGrp="1"/>
          </p:cNvGraphicFramePr>
          <p:nvPr>
            <p:extLst>
              <p:ext uri="{D42A27DB-BD31-4B8C-83A1-F6EECF244321}">
                <p14:modId xmlns:p14="http://schemas.microsoft.com/office/powerpoint/2010/main" val="4174960109"/>
              </p:ext>
            </p:extLst>
          </p:nvPr>
        </p:nvGraphicFramePr>
        <p:xfrm>
          <a:off x="1018321" y="1482231"/>
          <a:ext cx="5338517" cy="4285522"/>
        </p:xfrm>
        <a:graphic>
          <a:graphicData uri="http://schemas.openxmlformats.org/drawingml/2006/table">
            <a:tbl>
              <a:tblPr firstRow="1" firstCol="1" bandRow="1">
                <a:tableStyleId>{5C22544A-7EE6-4342-B048-85BDC9FD1C3A}</a:tableStyleId>
              </a:tblPr>
              <a:tblGrid>
                <a:gridCol w="1193367">
                  <a:extLst>
                    <a:ext uri="{9D8B030D-6E8A-4147-A177-3AD203B41FA5}">
                      <a16:colId xmlns:a16="http://schemas.microsoft.com/office/drawing/2014/main" val="4003535193"/>
                    </a:ext>
                  </a:extLst>
                </a:gridCol>
                <a:gridCol w="1422644">
                  <a:extLst>
                    <a:ext uri="{9D8B030D-6E8A-4147-A177-3AD203B41FA5}">
                      <a16:colId xmlns:a16="http://schemas.microsoft.com/office/drawing/2014/main" val="3693696011"/>
                    </a:ext>
                  </a:extLst>
                </a:gridCol>
                <a:gridCol w="1270419">
                  <a:extLst>
                    <a:ext uri="{9D8B030D-6E8A-4147-A177-3AD203B41FA5}">
                      <a16:colId xmlns:a16="http://schemas.microsoft.com/office/drawing/2014/main" val="3404440348"/>
                    </a:ext>
                  </a:extLst>
                </a:gridCol>
                <a:gridCol w="778665">
                  <a:extLst>
                    <a:ext uri="{9D8B030D-6E8A-4147-A177-3AD203B41FA5}">
                      <a16:colId xmlns:a16="http://schemas.microsoft.com/office/drawing/2014/main" val="3284680790"/>
                    </a:ext>
                  </a:extLst>
                </a:gridCol>
                <a:gridCol w="673422">
                  <a:extLst>
                    <a:ext uri="{9D8B030D-6E8A-4147-A177-3AD203B41FA5}">
                      <a16:colId xmlns:a16="http://schemas.microsoft.com/office/drawing/2014/main" val="1470311793"/>
                    </a:ext>
                  </a:extLst>
                </a:gridCol>
              </a:tblGrid>
              <a:tr h="255853">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测试用例</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实际测试结果</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目标结果</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是否出错</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200" kern="100">
                          <a:effectLst/>
                          <a:latin typeface="微软雅黑 Light" panose="020B0502040204020203" pitchFamily="34" charset="-122"/>
                          <a:ea typeface="微软雅黑 Light" panose="020B0502040204020203" pitchFamily="34" charset="-122"/>
                        </a:rPr>
                        <a:t>测试者</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2115331620"/>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发布南湖校区非教辅书本</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677341523"/>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发布浑南校区非教辅书本</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748359174"/>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发布南湖校区教辅书本</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2676643698"/>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发布浑南校区教辅书本</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1990695896"/>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发布南湖校区全新商品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4077566707"/>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发布浑南校区全新商品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816658504"/>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发布南湖校区几乎全新商品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649927019"/>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发布浑南校区几乎全新商品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609157671"/>
                  </a:ext>
                </a:extLst>
              </a:tr>
              <a:tr h="447741">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发布南湖校区八成新商品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dirty="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1627041098"/>
                  </a:ext>
                </a:extLst>
              </a:tr>
            </a:tbl>
          </a:graphicData>
        </a:graphic>
      </p:graphicFrame>
      <p:graphicFrame>
        <p:nvGraphicFramePr>
          <p:cNvPr id="4" name="表格 3">
            <a:extLst>
              <a:ext uri="{FF2B5EF4-FFF2-40B4-BE49-F238E27FC236}">
                <a16:creationId xmlns:a16="http://schemas.microsoft.com/office/drawing/2014/main" id="{824700CB-437D-4CA5-8D0E-79AA5746A29B}"/>
              </a:ext>
            </a:extLst>
          </p:cNvPr>
          <p:cNvGraphicFramePr>
            <a:graphicFrameLocks noGrp="1"/>
          </p:cNvGraphicFramePr>
          <p:nvPr>
            <p:extLst>
              <p:ext uri="{D42A27DB-BD31-4B8C-83A1-F6EECF244321}">
                <p14:modId xmlns:p14="http://schemas.microsoft.com/office/powerpoint/2010/main" val="3235090283"/>
              </p:ext>
            </p:extLst>
          </p:nvPr>
        </p:nvGraphicFramePr>
        <p:xfrm>
          <a:off x="6690945" y="1482230"/>
          <a:ext cx="5275385" cy="3881080"/>
        </p:xfrm>
        <a:graphic>
          <a:graphicData uri="http://schemas.openxmlformats.org/drawingml/2006/table">
            <a:tbl>
              <a:tblPr firstRow="1" firstCol="1" bandRow="1">
                <a:tableStyleId>{5C22544A-7EE6-4342-B048-85BDC9FD1C3A}</a:tableStyleId>
              </a:tblPr>
              <a:tblGrid>
                <a:gridCol w="1179255">
                  <a:extLst>
                    <a:ext uri="{9D8B030D-6E8A-4147-A177-3AD203B41FA5}">
                      <a16:colId xmlns:a16="http://schemas.microsoft.com/office/drawing/2014/main" val="609336830"/>
                    </a:ext>
                  </a:extLst>
                </a:gridCol>
                <a:gridCol w="1405820">
                  <a:extLst>
                    <a:ext uri="{9D8B030D-6E8A-4147-A177-3AD203B41FA5}">
                      <a16:colId xmlns:a16="http://schemas.microsoft.com/office/drawing/2014/main" val="3110098679"/>
                    </a:ext>
                  </a:extLst>
                </a:gridCol>
                <a:gridCol w="1255395">
                  <a:extLst>
                    <a:ext uri="{9D8B030D-6E8A-4147-A177-3AD203B41FA5}">
                      <a16:colId xmlns:a16="http://schemas.microsoft.com/office/drawing/2014/main" val="3167684624"/>
                    </a:ext>
                  </a:extLst>
                </a:gridCol>
                <a:gridCol w="769456">
                  <a:extLst>
                    <a:ext uri="{9D8B030D-6E8A-4147-A177-3AD203B41FA5}">
                      <a16:colId xmlns:a16="http://schemas.microsoft.com/office/drawing/2014/main" val="905954726"/>
                    </a:ext>
                  </a:extLst>
                </a:gridCol>
                <a:gridCol w="665459">
                  <a:extLst>
                    <a:ext uri="{9D8B030D-6E8A-4147-A177-3AD203B41FA5}">
                      <a16:colId xmlns:a16="http://schemas.microsoft.com/office/drawing/2014/main" val="852220171"/>
                    </a:ext>
                  </a:extLst>
                </a:gridCol>
              </a:tblGrid>
              <a:tr h="485135">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发布浑南校区八成新商品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1245698447"/>
                  </a:ext>
                </a:extLst>
              </a:tr>
              <a:tr h="485135">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发布南湖校区七成新商品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212553852"/>
                  </a:ext>
                </a:extLst>
              </a:tr>
              <a:tr h="485135">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发布浑南校区七成新商品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304046259"/>
                  </a:ext>
                </a:extLst>
              </a:tr>
              <a:tr h="485135">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发布南湖校区六成新商品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806976480"/>
                  </a:ext>
                </a:extLst>
              </a:tr>
              <a:tr h="485135">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发布浑南校区六成新商品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1223584211"/>
                  </a:ext>
                </a:extLst>
              </a:tr>
              <a:tr h="485135">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发布南湖校区五成新商品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164710541"/>
                  </a:ext>
                </a:extLst>
              </a:tr>
              <a:tr h="485135">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发布浑南校区五成新商品</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959640414"/>
                  </a:ext>
                </a:extLst>
              </a:tr>
              <a:tr h="485135">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发布兼职信息</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just">
                        <a:spcAft>
                          <a:spcPts val="0"/>
                        </a:spcAft>
                      </a:pPr>
                      <a:r>
                        <a:rPr lang="zh-CN" sz="1050" kern="100">
                          <a:effectLst/>
                          <a:latin typeface="微软雅黑 Light" panose="020B0502040204020203" pitchFamily="34" charset="-122"/>
                          <a:ea typeface="微软雅黑 Light" panose="020B0502040204020203" pitchFamily="34" charset="-122"/>
                        </a:rPr>
                        <a:t>发布成功，并且其他用户可以看到</a:t>
                      </a:r>
                    </a:p>
                  </a:txBody>
                  <a:tcPr marL="68580" marR="68580" marT="0" marB="0"/>
                </a:tc>
                <a:tc>
                  <a:txBody>
                    <a:bodyPr/>
                    <a:lstStyle/>
                    <a:p>
                      <a:pPr algn="ctr">
                        <a:spcAft>
                          <a:spcPts val="0"/>
                        </a:spcAft>
                      </a:pPr>
                      <a:r>
                        <a:rPr lang="zh-CN" sz="1050" kern="100">
                          <a:effectLst/>
                          <a:latin typeface="微软雅黑 Light" panose="020B0502040204020203" pitchFamily="34" charset="-122"/>
                          <a:ea typeface="微软雅黑 Light" panose="020B0502040204020203" pitchFamily="34" charset="-122"/>
                        </a:rPr>
                        <a:t>否</a:t>
                      </a:r>
                    </a:p>
                  </a:txBody>
                  <a:tcPr marL="68580" marR="68580" marT="0" marB="0"/>
                </a:tc>
                <a:tc>
                  <a:txBody>
                    <a:bodyPr/>
                    <a:lstStyle/>
                    <a:p>
                      <a:pPr algn="ctr">
                        <a:spcAft>
                          <a:spcPts val="0"/>
                        </a:spcAft>
                      </a:pPr>
                      <a:r>
                        <a:rPr lang="zh-CN" sz="1050" kern="100" dirty="0">
                          <a:effectLst/>
                          <a:latin typeface="微软雅黑 Light" panose="020B0502040204020203" pitchFamily="34" charset="-122"/>
                          <a:ea typeface="微软雅黑 Light" panose="020B0502040204020203" pitchFamily="34" charset="-122"/>
                        </a:rPr>
                        <a:t>陈含章</a:t>
                      </a:r>
                    </a:p>
                  </a:txBody>
                  <a:tcPr marL="68580" marR="68580" marT="0" marB="0"/>
                </a:tc>
                <a:extLst>
                  <a:ext uri="{0D108BD9-81ED-4DB2-BD59-A6C34878D82A}">
                    <a16:rowId xmlns:a16="http://schemas.microsoft.com/office/drawing/2014/main" val="3387399950"/>
                  </a:ext>
                </a:extLst>
              </a:tr>
            </a:tbl>
          </a:graphicData>
        </a:graphic>
      </p:graphicFrame>
    </p:spTree>
    <p:extLst>
      <p:ext uri="{BB962C8B-B14F-4D97-AF65-F5344CB8AC3E}">
        <p14:creationId xmlns:p14="http://schemas.microsoft.com/office/powerpoint/2010/main" val="3390828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7D2DD-3381-46CC-B243-44CBF36C9E6A}"/>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2.6.1 </a:t>
            </a:r>
            <a:r>
              <a:rPr lang="zh-CN" altLang="zh-CN" sz="2800" b="1" dirty="0">
                <a:latin typeface="微软雅黑 Light" panose="020B0502040204020203" pitchFamily="34" charset="-122"/>
                <a:ea typeface="微软雅黑 Light" panose="020B0502040204020203" pitchFamily="34" charset="-122"/>
              </a:rPr>
              <a:t>“登录”模块测试</a:t>
            </a:r>
            <a:br>
              <a:rPr lang="zh-CN" altLang="zh-CN" b="1" dirty="0"/>
            </a:br>
            <a:endParaRPr lang="zh-CN" altLang="en-US" dirty="0"/>
          </a:p>
        </p:txBody>
      </p:sp>
      <p:graphicFrame>
        <p:nvGraphicFramePr>
          <p:cNvPr id="9" name="表格 8">
            <a:extLst>
              <a:ext uri="{FF2B5EF4-FFF2-40B4-BE49-F238E27FC236}">
                <a16:creationId xmlns:a16="http://schemas.microsoft.com/office/drawing/2014/main" id="{7E06AA7A-DADB-43EC-8255-06CABB8EA5E6}"/>
              </a:ext>
            </a:extLst>
          </p:cNvPr>
          <p:cNvGraphicFramePr>
            <a:graphicFrameLocks noGrp="1"/>
          </p:cNvGraphicFramePr>
          <p:nvPr>
            <p:extLst>
              <p:ext uri="{D42A27DB-BD31-4B8C-83A1-F6EECF244321}">
                <p14:modId xmlns:p14="http://schemas.microsoft.com/office/powerpoint/2010/main" val="3640301315"/>
              </p:ext>
            </p:extLst>
          </p:nvPr>
        </p:nvGraphicFramePr>
        <p:xfrm>
          <a:off x="1218384" y="1686364"/>
          <a:ext cx="6879331" cy="3589022"/>
        </p:xfrm>
        <a:graphic>
          <a:graphicData uri="http://schemas.openxmlformats.org/drawingml/2006/table">
            <a:tbl>
              <a:tblPr>
                <a:tableStyleId>{5C22544A-7EE6-4342-B048-85BDC9FD1C3A}</a:tableStyleId>
              </a:tblPr>
              <a:tblGrid>
                <a:gridCol w="1467557">
                  <a:extLst>
                    <a:ext uri="{9D8B030D-6E8A-4147-A177-3AD203B41FA5}">
                      <a16:colId xmlns:a16="http://schemas.microsoft.com/office/drawing/2014/main" val="2341487208"/>
                    </a:ext>
                  </a:extLst>
                </a:gridCol>
                <a:gridCol w="5411774">
                  <a:extLst>
                    <a:ext uri="{9D8B030D-6E8A-4147-A177-3AD203B41FA5}">
                      <a16:colId xmlns:a16="http://schemas.microsoft.com/office/drawing/2014/main" val="3038602575"/>
                    </a:ext>
                  </a:extLst>
                </a:gridCol>
              </a:tblGrid>
              <a:tr h="471323">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用例名称</a:t>
                      </a:r>
                    </a:p>
                  </a:txBody>
                  <a:tcPr marL="68580" marR="68580" marT="0" marB="0"/>
                </a:tc>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用户登录功能测试用例</a:t>
                      </a:r>
                    </a:p>
                  </a:txBody>
                  <a:tcPr marL="68580" marR="68580" marT="0" marB="0"/>
                </a:tc>
                <a:extLst>
                  <a:ext uri="{0D108BD9-81ED-4DB2-BD59-A6C34878D82A}">
                    <a16:rowId xmlns:a16="http://schemas.microsoft.com/office/drawing/2014/main" val="1896109148"/>
                  </a:ext>
                </a:extLst>
              </a:tr>
              <a:tr h="471323">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用例</a:t>
                      </a:r>
                      <a:r>
                        <a:rPr lang="en-US" sz="1400" kern="100">
                          <a:effectLst/>
                          <a:latin typeface="微软雅黑 Light" panose="020B0502040204020203" pitchFamily="34" charset="-122"/>
                          <a:ea typeface="微软雅黑 Light" panose="020B0502040204020203" pitchFamily="34" charset="-122"/>
                        </a:rPr>
                        <a:t>id</a:t>
                      </a:r>
                      <a:endParaRPr lang="zh-CN" sz="140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spcAft>
                          <a:spcPts val="0"/>
                        </a:spcAft>
                      </a:pPr>
                      <a:r>
                        <a:rPr lang="en-US" sz="1400" kern="100">
                          <a:effectLst/>
                          <a:latin typeface="微软雅黑 Light" panose="020B0502040204020203" pitchFamily="34" charset="-122"/>
                          <a:ea typeface="微软雅黑 Light" panose="020B0502040204020203" pitchFamily="34" charset="-122"/>
                        </a:rPr>
                        <a:t>C-001</a:t>
                      </a:r>
                      <a:endParaRPr lang="zh-CN" sz="140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1256841250"/>
                  </a:ext>
                </a:extLst>
              </a:tr>
              <a:tr h="452670">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基本描述</a:t>
                      </a:r>
                    </a:p>
                  </a:txBody>
                  <a:tcPr marL="68580" marR="68580" marT="0" marB="0"/>
                </a:tc>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用户登录界面模块的测试</a:t>
                      </a:r>
                    </a:p>
                  </a:txBody>
                  <a:tcPr marL="68580" marR="68580" marT="0" marB="0"/>
                </a:tc>
                <a:extLst>
                  <a:ext uri="{0D108BD9-81ED-4DB2-BD59-A6C34878D82A}">
                    <a16:rowId xmlns:a16="http://schemas.microsoft.com/office/drawing/2014/main" val="549861896"/>
                  </a:ext>
                </a:extLst>
              </a:tr>
              <a:tr h="626773">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测试方案</a:t>
                      </a:r>
                    </a:p>
                  </a:txBody>
                  <a:tcPr marL="68580" marR="68580" marT="0" marB="0"/>
                </a:tc>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测试</a:t>
                      </a:r>
                      <a:r>
                        <a:rPr lang="en-US" sz="1400" kern="100">
                          <a:effectLst/>
                          <a:latin typeface="微软雅黑 Light" panose="020B0502040204020203" pitchFamily="34" charset="-122"/>
                          <a:ea typeface="微软雅黑 Light" panose="020B0502040204020203" pitchFamily="34" charset="-122"/>
                        </a:rPr>
                        <a:t>e.detail.userInfo=1</a:t>
                      </a:r>
                      <a:r>
                        <a:rPr lang="zh-CN" sz="1400" kern="100">
                          <a:effectLst/>
                          <a:latin typeface="微软雅黑 Light" panose="020B0502040204020203" pitchFamily="34" charset="-122"/>
                          <a:ea typeface="微软雅黑 Light" panose="020B0502040204020203" pitchFamily="34" charset="-122"/>
                        </a:rPr>
                        <a:t>（用户允许登录）和</a:t>
                      </a:r>
                      <a:r>
                        <a:rPr lang="en-US" sz="1400" kern="100">
                          <a:effectLst/>
                          <a:latin typeface="微软雅黑 Light" panose="020B0502040204020203" pitchFamily="34" charset="-122"/>
                          <a:ea typeface="微软雅黑 Light" panose="020B0502040204020203" pitchFamily="34" charset="-122"/>
                        </a:rPr>
                        <a:t>e.detail.userInfo=0 </a:t>
                      </a:r>
                      <a:r>
                        <a:rPr lang="zh-CN" sz="1400" kern="100">
                          <a:effectLst/>
                          <a:latin typeface="微软雅黑 Light" panose="020B0502040204020203" pitchFamily="34" charset="-122"/>
                          <a:ea typeface="微软雅黑 Light" panose="020B0502040204020203" pitchFamily="34" charset="-122"/>
                        </a:rPr>
                        <a:t>（用户拒绝登录 ）</a:t>
                      </a:r>
                    </a:p>
                  </a:txBody>
                  <a:tcPr marL="68580" marR="68580" marT="0" marB="0"/>
                </a:tc>
                <a:extLst>
                  <a:ext uri="{0D108BD9-81ED-4DB2-BD59-A6C34878D82A}">
                    <a16:rowId xmlns:a16="http://schemas.microsoft.com/office/drawing/2014/main" val="4095684348"/>
                  </a:ext>
                </a:extLst>
              </a:tr>
              <a:tr h="626773">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输入数据</a:t>
                      </a:r>
                    </a:p>
                  </a:txBody>
                  <a:tcPr marL="68580" marR="68580" marT="0" marB="0"/>
                </a:tc>
                <a:tc>
                  <a:txBody>
                    <a:bodyPr/>
                    <a:lstStyle/>
                    <a:p>
                      <a:pPr>
                        <a:spcAft>
                          <a:spcPts val="0"/>
                        </a:spcAft>
                      </a:pPr>
                      <a:r>
                        <a:rPr lang="en-US" sz="1400" kern="100">
                          <a:effectLst/>
                          <a:latin typeface="微软雅黑 Light" panose="020B0502040204020203" pitchFamily="34" charset="-122"/>
                          <a:ea typeface="微软雅黑 Light" panose="020B0502040204020203" pitchFamily="34" charset="-122"/>
                        </a:rPr>
                        <a:t>e.detail.userInfo=1</a:t>
                      </a:r>
                      <a:endParaRPr lang="zh-CN" sz="1400" kern="100">
                        <a:effectLst/>
                        <a:latin typeface="微软雅黑 Light" panose="020B0502040204020203" pitchFamily="34" charset="-122"/>
                        <a:ea typeface="微软雅黑 Light" panose="020B0502040204020203" pitchFamily="34" charset="-122"/>
                      </a:endParaRPr>
                    </a:p>
                    <a:p>
                      <a:pPr>
                        <a:spcAft>
                          <a:spcPts val="0"/>
                        </a:spcAft>
                      </a:pPr>
                      <a:r>
                        <a:rPr lang="en-US" sz="1400" kern="100">
                          <a:effectLst/>
                          <a:latin typeface="微软雅黑 Light" panose="020B0502040204020203" pitchFamily="34" charset="-122"/>
                          <a:ea typeface="微软雅黑 Light" panose="020B0502040204020203" pitchFamily="34" charset="-122"/>
                        </a:rPr>
                        <a:t>e.detail.userInfo=0 </a:t>
                      </a:r>
                      <a:endParaRPr lang="zh-CN" sz="1400" kern="10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3738924836"/>
                  </a:ext>
                </a:extLst>
              </a:tr>
              <a:tr h="940160">
                <a:tc>
                  <a:txBody>
                    <a:bodyPr/>
                    <a:lstStyle/>
                    <a:p>
                      <a:pPr>
                        <a:spcAft>
                          <a:spcPts val="0"/>
                        </a:spcAft>
                      </a:pPr>
                      <a:r>
                        <a:rPr lang="zh-CN" sz="1400" kern="100">
                          <a:effectLst/>
                          <a:latin typeface="微软雅黑 Light" panose="020B0502040204020203" pitchFamily="34" charset="-122"/>
                          <a:ea typeface="微软雅黑 Light" panose="020B0502040204020203" pitchFamily="34" charset="-122"/>
                        </a:rPr>
                        <a:t>预期结果</a:t>
                      </a:r>
                    </a:p>
                  </a:txBody>
                  <a:tcPr marL="68580" marR="68580" marT="0" marB="0"/>
                </a:tc>
                <a:tc>
                  <a:txBody>
                    <a:bodyPr/>
                    <a:lstStyle/>
                    <a:p>
                      <a:pPr>
                        <a:spcAft>
                          <a:spcPts val="0"/>
                        </a:spcAft>
                      </a:pPr>
                      <a:r>
                        <a:rPr lang="zh-CN" sz="1400" kern="100" dirty="0">
                          <a:effectLst/>
                          <a:latin typeface="微软雅黑 Light" panose="020B0502040204020203" pitchFamily="34" charset="-122"/>
                          <a:ea typeface="微软雅黑 Light" panose="020B0502040204020203" pitchFamily="34" charset="-122"/>
                        </a:rPr>
                        <a:t>第一组测试成功登录，并自动获取</a:t>
                      </a:r>
                      <a:r>
                        <a:rPr lang="en-US" sz="1400" kern="100" dirty="0">
                          <a:effectLst/>
                          <a:latin typeface="微软雅黑 Light" panose="020B0502040204020203" pitchFamily="34" charset="-122"/>
                          <a:ea typeface="微软雅黑 Light" panose="020B0502040204020203" pitchFamily="34" charset="-122"/>
                        </a:rPr>
                        <a:t>nickname</a:t>
                      </a:r>
                      <a:r>
                        <a:rPr lang="zh-CN" sz="1400" kern="100" dirty="0">
                          <a:effectLst/>
                          <a:latin typeface="微软雅黑 Light" panose="020B0502040204020203" pitchFamily="34" charset="-122"/>
                          <a:ea typeface="微软雅黑 Light" panose="020B0502040204020203" pitchFamily="34" charset="-122"/>
                        </a:rPr>
                        <a:t>和头像。</a:t>
                      </a:r>
                    </a:p>
                    <a:p>
                      <a:pPr>
                        <a:spcAft>
                          <a:spcPts val="0"/>
                        </a:spcAft>
                      </a:pPr>
                      <a:r>
                        <a:rPr lang="zh-CN" sz="1400" kern="100" dirty="0">
                          <a:effectLst/>
                          <a:latin typeface="微软雅黑 Light" panose="020B0502040204020203" pitchFamily="34" charset="-122"/>
                          <a:ea typeface="微软雅黑 Light" panose="020B0502040204020203" pitchFamily="34" charset="-122"/>
                        </a:rPr>
                        <a:t>第二组测试进入到未登录的”我的“主界面，未能获取头像和</a:t>
                      </a:r>
                      <a:r>
                        <a:rPr lang="en-US" sz="1400" kern="100" dirty="0">
                          <a:effectLst/>
                          <a:latin typeface="微软雅黑 Light" panose="020B0502040204020203" pitchFamily="34" charset="-122"/>
                          <a:ea typeface="微软雅黑 Light" panose="020B0502040204020203" pitchFamily="34" charset="-122"/>
                        </a:rPr>
                        <a:t>nickname</a:t>
                      </a:r>
                      <a:endParaRPr lang="zh-CN" sz="1400" kern="100" dirty="0">
                        <a:effectLst/>
                        <a:latin typeface="微软雅黑 Light" panose="020B0502040204020203" pitchFamily="34" charset="-122"/>
                        <a:ea typeface="微软雅黑 Light" panose="020B0502040204020203" pitchFamily="34" charset="-122"/>
                      </a:endParaRPr>
                    </a:p>
                  </a:txBody>
                  <a:tcPr marL="68580" marR="68580" marT="0" marB="0"/>
                </a:tc>
                <a:extLst>
                  <a:ext uri="{0D108BD9-81ED-4DB2-BD59-A6C34878D82A}">
                    <a16:rowId xmlns:a16="http://schemas.microsoft.com/office/drawing/2014/main" val="3708476783"/>
                  </a:ext>
                </a:extLst>
              </a:tr>
            </a:tbl>
          </a:graphicData>
        </a:graphic>
      </p:graphicFrame>
    </p:spTree>
    <p:extLst>
      <p:ext uri="{BB962C8B-B14F-4D97-AF65-F5344CB8AC3E}">
        <p14:creationId xmlns:p14="http://schemas.microsoft.com/office/powerpoint/2010/main" val="520723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4888-7CAA-4DC0-894A-8F9DF7F5BFFA}"/>
              </a:ext>
            </a:extLst>
          </p:cNvPr>
          <p:cNvSpPr>
            <a:spLocks noGrp="1"/>
          </p:cNvSpPr>
          <p:nvPr>
            <p:ph type="title"/>
          </p:nvPr>
        </p:nvSpPr>
        <p:spPr>
          <a:xfrm>
            <a:off x="1079867" y="618518"/>
            <a:ext cx="5540741" cy="1478570"/>
          </a:xfrm>
        </p:spPr>
        <p:txBody>
          <a:bodyPr/>
          <a:lstStyle/>
          <a:p>
            <a:r>
              <a:rPr lang="en-US" altLang="zh-CN" sz="2800" b="1" dirty="0">
                <a:latin typeface="微软雅黑 Light" panose="020B0502040204020203" pitchFamily="34" charset="-122"/>
                <a:ea typeface="微软雅黑 Light" panose="020B0502040204020203" pitchFamily="34" charset="-122"/>
              </a:rPr>
              <a:t>2.6.2</a:t>
            </a:r>
            <a:r>
              <a:rPr lang="zh-CN" altLang="zh-CN" sz="2800" b="1" dirty="0">
                <a:latin typeface="微软雅黑 Light" panose="020B0502040204020203" pitchFamily="34" charset="-122"/>
                <a:ea typeface="微软雅黑 Light" panose="020B0502040204020203" pitchFamily="34" charset="-122"/>
              </a:rPr>
              <a:t>“地址管理模块”黑盒测试用例</a:t>
            </a:r>
            <a:br>
              <a:rPr lang="zh-CN" altLang="zh-CN" b="1" dirty="0"/>
            </a:br>
            <a:endParaRPr lang="zh-CN" altLang="en-US" dirty="0"/>
          </a:p>
        </p:txBody>
      </p:sp>
      <p:sp>
        <p:nvSpPr>
          <p:cNvPr id="3" name="内容占位符 2">
            <a:extLst>
              <a:ext uri="{FF2B5EF4-FFF2-40B4-BE49-F238E27FC236}">
                <a16:creationId xmlns:a16="http://schemas.microsoft.com/office/drawing/2014/main" id="{30B4FA30-3F85-4D4C-A158-39EFE82C4EB7}"/>
              </a:ext>
            </a:extLst>
          </p:cNvPr>
          <p:cNvSpPr>
            <a:spLocks noGrp="1"/>
          </p:cNvSpPr>
          <p:nvPr>
            <p:ph idx="1"/>
          </p:nvPr>
        </p:nvSpPr>
        <p:spPr>
          <a:xfrm>
            <a:off x="805164" y="1665641"/>
            <a:ext cx="5692352" cy="3305300"/>
          </a:xfrm>
        </p:spPr>
        <p:txBody>
          <a:bodyPr>
            <a:normAutofit/>
          </a:bodyPr>
          <a:lstStyle/>
          <a:p>
            <a:r>
              <a:rPr lang="zh-CN" altLang="zh-CN" sz="1800" b="1" dirty="0">
                <a:latin typeface="微软雅黑 Light" panose="020B0502040204020203" pitchFamily="34" charset="-122"/>
                <a:ea typeface="微软雅黑 Light" panose="020B0502040204020203" pitchFamily="34" charset="-122"/>
              </a:rPr>
              <a:t>由于时间关系，仅对地址管理功能进行黑盒测试。</a:t>
            </a:r>
          </a:p>
          <a:p>
            <a:r>
              <a:rPr lang="zh-CN" altLang="zh-CN" sz="1800" dirty="0">
                <a:latin typeface="微软雅黑 Light" panose="020B0502040204020203" pitchFamily="34" charset="-122"/>
                <a:ea typeface="微软雅黑 Light" panose="020B0502040204020203" pitchFamily="34" charset="-122"/>
              </a:rPr>
              <a:t>等价类的划分：界面的初始化</a:t>
            </a:r>
            <a:r>
              <a:rPr lang="en-US" altLang="zh-CN" sz="1800" dirty="0">
                <a:latin typeface="微软雅黑 Light" panose="020B0502040204020203" pitchFamily="34" charset="-122"/>
                <a:ea typeface="微软雅黑 Light" panose="020B0502040204020203" pitchFamily="34" charset="-122"/>
              </a:rPr>
              <a:t>  </a:t>
            </a:r>
            <a:r>
              <a:rPr lang="zh-CN" altLang="zh-CN" sz="1800" dirty="0">
                <a:latin typeface="微软雅黑 Light" panose="020B0502040204020203" pitchFamily="34" charset="-122"/>
                <a:ea typeface="微软雅黑 Light" panose="020B0502040204020203" pitchFamily="34" charset="-122"/>
              </a:rPr>
              <a:t>姓名和电话以及详细地址的输入</a:t>
            </a:r>
            <a:r>
              <a:rPr lang="en-US" altLang="zh-CN" sz="1800" dirty="0">
                <a:latin typeface="微软雅黑 Light" panose="020B0502040204020203" pitchFamily="34" charset="-122"/>
                <a:ea typeface="微软雅黑 Light" panose="020B0502040204020203" pitchFamily="34" charset="-122"/>
              </a:rPr>
              <a:t>  </a:t>
            </a:r>
            <a:r>
              <a:rPr lang="zh-CN" altLang="zh-CN" sz="1800" dirty="0">
                <a:latin typeface="微软雅黑 Light" panose="020B0502040204020203" pitchFamily="34" charset="-122"/>
                <a:ea typeface="微软雅黑 Light" panose="020B0502040204020203" pitchFamily="34" charset="-122"/>
              </a:rPr>
              <a:t>地址和区县的选择输入</a:t>
            </a:r>
          </a:p>
          <a:p>
            <a:endParaRPr lang="zh-CN" altLang="en-US" sz="1800" dirty="0"/>
          </a:p>
        </p:txBody>
      </p:sp>
      <p:pic>
        <p:nvPicPr>
          <p:cNvPr id="4" name="图片 17" descr="7(JD$9_NRBG[3CKJ6QD)AEX">
            <a:extLst>
              <a:ext uri="{FF2B5EF4-FFF2-40B4-BE49-F238E27FC236}">
                <a16:creationId xmlns:a16="http://schemas.microsoft.com/office/drawing/2014/main" id="{86A048E3-13DB-4515-8C47-4D7819BE3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863" y="3057256"/>
            <a:ext cx="1745205" cy="312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8" descr="956OO$RXNJYD}[M[[A$@W_7">
            <a:extLst>
              <a:ext uri="{FF2B5EF4-FFF2-40B4-BE49-F238E27FC236}">
                <a16:creationId xmlns:a16="http://schemas.microsoft.com/office/drawing/2014/main" id="{D93BCC4B-0D0E-4448-AA52-5D0C133A1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972" y="3057256"/>
            <a:ext cx="1659417" cy="312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9" descr="Y{6D}0M3}0T{I]ZVNBY_TB5">
            <a:extLst>
              <a:ext uri="{FF2B5EF4-FFF2-40B4-BE49-F238E27FC236}">
                <a16:creationId xmlns:a16="http://schemas.microsoft.com/office/drawing/2014/main" id="{99C11876-AB74-4B60-AB84-9F79466D2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562" y="3057256"/>
            <a:ext cx="1610762" cy="312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356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18BD6-ABC7-42E5-8407-8ECB89AA1ECA}"/>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2.6.3 </a:t>
            </a:r>
            <a:r>
              <a:rPr lang="zh-CN" altLang="zh-CN" sz="2800" b="1" dirty="0">
                <a:latin typeface="微软雅黑 Light" panose="020B0502040204020203" pitchFamily="34" charset="-122"/>
                <a:ea typeface="微软雅黑 Light" panose="020B0502040204020203" pitchFamily="34" charset="-122"/>
              </a:rPr>
              <a:t>我的模块测试报告</a:t>
            </a:r>
            <a:br>
              <a:rPr lang="zh-CN" altLang="zh-CN" b="1" dirty="0"/>
            </a:br>
            <a:endParaRPr lang="zh-CN" altLang="en-US" dirty="0"/>
          </a:p>
        </p:txBody>
      </p:sp>
      <p:sp>
        <p:nvSpPr>
          <p:cNvPr id="3" name="内容占位符 2">
            <a:extLst>
              <a:ext uri="{FF2B5EF4-FFF2-40B4-BE49-F238E27FC236}">
                <a16:creationId xmlns:a16="http://schemas.microsoft.com/office/drawing/2014/main" id="{79F5837C-5D16-4D97-A72E-821B55CB5BC8}"/>
              </a:ext>
            </a:extLst>
          </p:cNvPr>
          <p:cNvSpPr>
            <a:spLocks noGrp="1"/>
          </p:cNvSpPr>
          <p:nvPr>
            <p:ph idx="1"/>
          </p:nvPr>
        </p:nvSpPr>
        <p:spPr>
          <a:xfrm>
            <a:off x="886435" y="1616440"/>
            <a:ext cx="9905999" cy="772009"/>
          </a:xfrm>
        </p:spPr>
        <p:txBody>
          <a:bodyPr/>
          <a:lstStyle/>
          <a:p>
            <a:r>
              <a:rPr lang="zh-CN" altLang="zh-CN" sz="2000" b="1" dirty="0">
                <a:latin typeface="微软雅黑 Light" panose="020B0502040204020203" pitchFamily="34" charset="-122"/>
                <a:ea typeface="微软雅黑 Light" panose="020B0502040204020203" pitchFamily="34" charset="-122"/>
              </a:rPr>
              <a:t>个人模块测试报告如表</a:t>
            </a:r>
            <a:r>
              <a:rPr lang="zh-CN" altLang="zh-CN" sz="2000" b="1">
                <a:latin typeface="微软雅黑 Light" panose="020B0502040204020203" pitchFamily="34" charset="-122"/>
                <a:ea typeface="微软雅黑 Light" panose="020B0502040204020203" pitchFamily="34" charset="-122"/>
              </a:rPr>
              <a:t>所示</a:t>
            </a:r>
            <a:r>
              <a:rPr lang="zh-CN" altLang="en-US" sz="2000" b="1">
                <a:latin typeface="微软雅黑 Light" panose="020B0502040204020203" pitchFamily="34" charset="-122"/>
                <a:ea typeface="微软雅黑 Light" panose="020B0502040204020203" pitchFamily="34" charset="-122"/>
              </a:rPr>
              <a:t>：</a:t>
            </a:r>
            <a:endParaRPr lang="zh-CN" altLang="zh-CN" sz="2000" dirty="0">
              <a:latin typeface="微软雅黑 Light" panose="020B0502040204020203" pitchFamily="34" charset="-122"/>
              <a:ea typeface="微软雅黑 Light" panose="020B0502040204020203" pitchFamily="34" charset="-122"/>
            </a:endParaRPr>
          </a:p>
          <a:p>
            <a:endParaRPr lang="zh-CN" altLang="en-US" dirty="0"/>
          </a:p>
        </p:txBody>
      </p:sp>
      <p:graphicFrame>
        <p:nvGraphicFramePr>
          <p:cNvPr id="4" name="表格 3">
            <a:extLst>
              <a:ext uri="{FF2B5EF4-FFF2-40B4-BE49-F238E27FC236}">
                <a16:creationId xmlns:a16="http://schemas.microsoft.com/office/drawing/2014/main" id="{2FCD7511-C6E3-4F56-9A15-2E54EFC0A590}"/>
              </a:ext>
            </a:extLst>
          </p:cNvPr>
          <p:cNvGraphicFramePr>
            <a:graphicFrameLocks noGrp="1"/>
          </p:cNvGraphicFramePr>
          <p:nvPr>
            <p:extLst>
              <p:ext uri="{D42A27DB-BD31-4B8C-83A1-F6EECF244321}">
                <p14:modId xmlns:p14="http://schemas.microsoft.com/office/powerpoint/2010/main" val="2919891713"/>
              </p:ext>
            </p:extLst>
          </p:nvPr>
        </p:nvGraphicFramePr>
        <p:xfrm>
          <a:off x="1141413" y="2388449"/>
          <a:ext cx="8046550" cy="2596790"/>
        </p:xfrm>
        <a:graphic>
          <a:graphicData uri="http://schemas.openxmlformats.org/drawingml/2006/table">
            <a:tbl>
              <a:tblPr>
                <a:tableStyleId>{5C22544A-7EE6-4342-B048-85BDC9FD1C3A}</a:tableStyleId>
              </a:tblPr>
              <a:tblGrid>
                <a:gridCol w="719131">
                  <a:extLst>
                    <a:ext uri="{9D8B030D-6E8A-4147-A177-3AD203B41FA5}">
                      <a16:colId xmlns:a16="http://schemas.microsoft.com/office/drawing/2014/main" val="2157579431"/>
                    </a:ext>
                  </a:extLst>
                </a:gridCol>
                <a:gridCol w="719131">
                  <a:extLst>
                    <a:ext uri="{9D8B030D-6E8A-4147-A177-3AD203B41FA5}">
                      <a16:colId xmlns:a16="http://schemas.microsoft.com/office/drawing/2014/main" val="970660098"/>
                    </a:ext>
                  </a:extLst>
                </a:gridCol>
                <a:gridCol w="719950">
                  <a:extLst>
                    <a:ext uri="{9D8B030D-6E8A-4147-A177-3AD203B41FA5}">
                      <a16:colId xmlns:a16="http://schemas.microsoft.com/office/drawing/2014/main" val="969834239"/>
                    </a:ext>
                  </a:extLst>
                </a:gridCol>
                <a:gridCol w="724049">
                  <a:extLst>
                    <a:ext uri="{9D8B030D-6E8A-4147-A177-3AD203B41FA5}">
                      <a16:colId xmlns:a16="http://schemas.microsoft.com/office/drawing/2014/main" val="3913720311"/>
                    </a:ext>
                  </a:extLst>
                </a:gridCol>
                <a:gridCol w="724049">
                  <a:extLst>
                    <a:ext uri="{9D8B030D-6E8A-4147-A177-3AD203B41FA5}">
                      <a16:colId xmlns:a16="http://schemas.microsoft.com/office/drawing/2014/main" val="3073665650"/>
                    </a:ext>
                  </a:extLst>
                </a:gridCol>
                <a:gridCol w="720770">
                  <a:extLst>
                    <a:ext uri="{9D8B030D-6E8A-4147-A177-3AD203B41FA5}">
                      <a16:colId xmlns:a16="http://schemas.microsoft.com/office/drawing/2014/main" val="3934715962"/>
                    </a:ext>
                  </a:extLst>
                </a:gridCol>
                <a:gridCol w="1132404">
                  <a:extLst>
                    <a:ext uri="{9D8B030D-6E8A-4147-A177-3AD203B41FA5}">
                      <a16:colId xmlns:a16="http://schemas.microsoft.com/office/drawing/2014/main" val="571086685"/>
                    </a:ext>
                  </a:extLst>
                </a:gridCol>
                <a:gridCol w="1132404">
                  <a:extLst>
                    <a:ext uri="{9D8B030D-6E8A-4147-A177-3AD203B41FA5}">
                      <a16:colId xmlns:a16="http://schemas.microsoft.com/office/drawing/2014/main" val="3559427209"/>
                    </a:ext>
                  </a:extLst>
                </a:gridCol>
                <a:gridCol w="727331">
                  <a:extLst>
                    <a:ext uri="{9D8B030D-6E8A-4147-A177-3AD203B41FA5}">
                      <a16:colId xmlns:a16="http://schemas.microsoft.com/office/drawing/2014/main" val="1194762544"/>
                    </a:ext>
                  </a:extLst>
                </a:gridCol>
                <a:gridCol w="727331">
                  <a:extLst>
                    <a:ext uri="{9D8B030D-6E8A-4147-A177-3AD203B41FA5}">
                      <a16:colId xmlns:a16="http://schemas.microsoft.com/office/drawing/2014/main" val="153010238"/>
                    </a:ext>
                  </a:extLst>
                </a:gridCol>
              </a:tblGrid>
              <a:tr h="316490">
                <a:tc rowSpan="2">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序号</a:t>
                      </a:r>
                    </a:p>
                  </a:txBody>
                  <a:tcPr marL="68580" marR="68580" marT="0" marB="0"/>
                </a:tc>
                <a:tc rowSpan="2">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功能</a:t>
                      </a:r>
                    </a:p>
                  </a:txBody>
                  <a:tcPr marL="68580" marR="68580" marT="0" marB="0"/>
                </a:tc>
                <a:tc gridSpan="3">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错误描述</a:t>
                      </a:r>
                    </a:p>
                  </a:txBody>
                  <a:tcPr marL="68580" marR="68580" marT="0" marB="0"/>
                </a:tc>
                <a:tc hMerge="1">
                  <a:txBody>
                    <a:bodyPr/>
                    <a:lstStyle/>
                    <a:p>
                      <a:endParaRPr lang="zh-CN" altLang="en-US"/>
                    </a:p>
                  </a:txBody>
                  <a:tcPr/>
                </a:tc>
                <a:tc hMerge="1">
                  <a:txBody>
                    <a:bodyPr/>
                    <a:lstStyle/>
                    <a:p>
                      <a:endParaRPr lang="zh-CN" altLang="en-US"/>
                    </a:p>
                  </a:txBody>
                  <a:tcPr/>
                </a:tc>
                <a:tc gridSpan="5">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统计项</a:t>
                      </a: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8374852"/>
                  </a:ext>
                </a:extLst>
              </a:tr>
              <a:tr h="1028426">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应达目标</a:t>
                      </a: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实际结果</a:t>
                      </a: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出现错误条件</a:t>
                      </a: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错误类型</a:t>
                      </a: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测试者</a:t>
                      </a: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测试日期</a:t>
                      </a: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改正日期</a:t>
                      </a:r>
                    </a:p>
                  </a:txBody>
                  <a:tcPr marL="68580" marR="68580" marT="0" marB="0"/>
                </a:tc>
                <a:tc>
                  <a:txBody>
                    <a:bodyPr/>
                    <a:lstStyle/>
                    <a:p>
                      <a:pPr algn="ctr">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状态</a:t>
                      </a:r>
                    </a:p>
                  </a:txBody>
                  <a:tcPr marL="68580" marR="68580" marT="0" marB="0"/>
                </a:tc>
                <a:extLst>
                  <a:ext uri="{0D108BD9-81ED-4DB2-BD59-A6C34878D82A}">
                    <a16:rowId xmlns:a16="http://schemas.microsoft.com/office/drawing/2014/main" val="4184812525"/>
                  </a:ext>
                </a:extLst>
              </a:tr>
              <a:tr h="1251874">
                <a:tc>
                  <a:txBody>
                    <a:bodyPr/>
                    <a:lstStyle/>
                    <a:p>
                      <a:pPr algn="just">
                        <a:lnSpc>
                          <a:spcPct val="150000"/>
                        </a:lnSpc>
                        <a:spcAft>
                          <a:spcPts val="0"/>
                        </a:spcAft>
                      </a:pPr>
                      <a:r>
                        <a:rPr lang="en-US" sz="1200" kern="100">
                          <a:effectLst/>
                          <a:latin typeface="微软雅黑 Light" panose="020B0502040204020203" pitchFamily="34" charset="-122"/>
                          <a:ea typeface="微软雅黑 Light" panose="020B0502040204020203" pitchFamily="34" charset="-122"/>
                        </a:rPr>
                        <a:t>1</a:t>
                      </a:r>
                      <a:endParaRPr lang="zh-CN" sz="120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l">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个人信息认证</a:t>
                      </a:r>
                    </a:p>
                  </a:txBody>
                  <a:tcPr marL="68580" marR="68580" marT="0" marB="0"/>
                </a:tc>
                <a:tc>
                  <a:txBody>
                    <a:bodyPr/>
                    <a:lstStyle/>
                    <a:p>
                      <a:pPr algn="l">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应提示错</a:t>
                      </a:r>
                    </a:p>
                  </a:txBody>
                  <a:tcPr marL="68580" marR="68580" marT="0" marB="0"/>
                </a:tc>
                <a:tc>
                  <a:txBody>
                    <a:bodyPr/>
                    <a:lstStyle/>
                    <a:p>
                      <a:pPr algn="l">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不报错</a:t>
                      </a:r>
                    </a:p>
                  </a:txBody>
                  <a:tcPr marL="68580" marR="68580" marT="0" marB="0"/>
                </a:tc>
                <a:tc>
                  <a:txBody>
                    <a:bodyPr/>
                    <a:lstStyle/>
                    <a:p>
                      <a:pPr algn="l">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密码输入空格和非</a:t>
                      </a:r>
                      <a:r>
                        <a:rPr lang="en-US" sz="1200" kern="100">
                          <a:effectLst/>
                          <a:latin typeface="微软雅黑 Light" panose="020B0502040204020203" pitchFamily="34" charset="-122"/>
                          <a:ea typeface="微软雅黑 Light" panose="020B0502040204020203" pitchFamily="34" charset="-122"/>
                        </a:rPr>
                        <a:t>x    </a:t>
                      </a:r>
                      <a:endParaRPr lang="zh-CN" sz="120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l">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交互错误</a:t>
                      </a:r>
                    </a:p>
                  </a:txBody>
                  <a:tcPr marL="68580" marR="68580" marT="0" marB="0"/>
                </a:tc>
                <a:tc>
                  <a:txBody>
                    <a:bodyPr/>
                    <a:lstStyle/>
                    <a:p>
                      <a:pPr algn="l">
                        <a:lnSpc>
                          <a:spcPct val="150000"/>
                        </a:lnSpc>
                        <a:spcAft>
                          <a:spcPts val="0"/>
                        </a:spcAft>
                      </a:pPr>
                      <a:r>
                        <a:rPr lang="zh-CN" sz="1200" kern="100">
                          <a:effectLst/>
                          <a:latin typeface="微软雅黑 Light" panose="020B0502040204020203" pitchFamily="34" charset="-122"/>
                          <a:ea typeface="微软雅黑 Light" panose="020B0502040204020203" pitchFamily="34" charset="-122"/>
                        </a:rPr>
                        <a:t>朱家欣</a:t>
                      </a:r>
                    </a:p>
                  </a:txBody>
                  <a:tcPr marL="68580" marR="68580" marT="0" marB="0"/>
                </a:tc>
                <a:tc>
                  <a:txBody>
                    <a:bodyPr/>
                    <a:lstStyle/>
                    <a:p>
                      <a:pPr algn="l">
                        <a:lnSpc>
                          <a:spcPct val="150000"/>
                        </a:lnSpc>
                        <a:spcAft>
                          <a:spcPts val="0"/>
                        </a:spcAft>
                      </a:pPr>
                      <a:r>
                        <a:rPr lang="en-US" sz="1200" kern="100">
                          <a:effectLst/>
                          <a:latin typeface="微软雅黑 Light" panose="020B0502040204020203" pitchFamily="34" charset="-122"/>
                          <a:ea typeface="微软雅黑 Light" panose="020B0502040204020203" pitchFamily="34" charset="-122"/>
                        </a:rPr>
                        <a:t>2020-05-01</a:t>
                      </a:r>
                      <a:endParaRPr lang="zh-CN" sz="120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l">
                        <a:lnSpc>
                          <a:spcPct val="150000"/>
                        </a:lnSpc>
                        <a:spcAft>
                          <a:spcPts val="0"/>
                        </a:spcAft>
                      </a:pPr>
                      <a:r>
                        <a:rPr lang="en-US" sz="1200" kern="100">
                          <a:effectLst/>
                          <a:latin typeface="微软雅黑 Light" panose="020B0502040204020203" pitchFamily="34" charset="-122"/>
                          <a:ea typeface="微软雅黑 Light" panose="020B0502040204020203" pitchFamily="34" charset="-122"/>
                        </a:rPr>
                        <a:t> </a:t>
                      </a:r>
                      <a:endParaRPr lang="zh-CN" sz="120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l">
                        <a:lnSpc>
                          <a:spcPct val="150000"/>
                        </a:lnSpc>
                        <a:spcAft>
                          <a:spcPts val="0"/>
                        </a:spcAft>
                      </a:pPr>
                      <a:r>
                        <a:rPr lang="zh-CN" sz="1200" kern="100" dirty="0">
                          <a:effectLst/>
                          <a:latin typeface="微软雅黑 Light" panose="020B0502040204020203" pitchFamily="34" charset="-122"/>
                          <a:ea typeface="微软雅黑 Light" panose="020B0502040204020203" pitchFamily="34" charset="-122"/>
                        </a:rPr>
                        <a:t>待改</a:t>
                      </a:r>
                    </a:p>
                  </a:txBody>
                  <a:tcPr marL="68580" marR="68580" marT="0" marB="0"/>
                </a:tc>
                <a:extLst>
                  <a:ext uri="{0D108BD9-81ED-4DB2-BD59-A6C34878D82A}">
                    <a16:rowId xmlns:a16="http://schemas.microsoft.com/office/drawing/2014/main" val="3985003079"/>
                  </a:ext>
                </a:extLst>
              </a:tr>
            </a:tbl>
          </a:graphicData>
        </a:graphic>
      </p:graphicFrame>
    </p:spTree>
    <p:extLst>
      <p:ext uri="{BB962C8B-B14F-4D97-AF65-F5344CB8AC3E}">
        <p14:creationId xmlns:p14="http://schemas.microsoft.com/office/powerpoint/2010/main" val="3740652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A480D-E43C-402D-8BA3-7BA7894749D2}"/>
              </a:ext>
            </a:extLst>
          </p:cNvPr>
          <p:cNvSpPr>
            <a:spLocks noGrp="1"/>
          </p:cNvSpPr>
          <p:nvPr>
            <p:ph type="title"/>
          </p:nvPr>
        </p:nvSpPr>
        <p:spPr/>
        <p:txBody>
          <a:bodyPr/>
          <a:lstStyle/>
          <a:p>
            <a:r>
              <a:rPr lang="en-US" altLang="zh-CN" sz="3200" b="1" dirty="0">
                <a:latin typeface="微软雅黑 Light" panose="020B0502040204020203" pitchFamily="34" charset="-122"/>
                <a:ea typeface="微软雅黑 Light" panose="020B0502040204020203" pitchFamily="34" charset="-122"/>
              </a:rPr>
              <a:t>2.7 </a:t>
            </a:r>
            <a:r>
              <a:rPr lang="zh-CN" altLang="zh-CN" sz="3200" b="1" dirty="0">
                <a:latin typeface="微软雅黑 Light" panose="020B0502040204020203" pitchFamily="34" charset="-122"/>
                <a:ea typeface="微软雅黑 Light" panose="020B0502040204020203" pitchFamily="34" charset="-122"/>
              </a:rPr>
              <a:t>系统集成测试</a:t>
            </a:r>
            <a:br>
              <a:rPr lang="zh-CN" altLang="zh-CN" b="1" dirty="0"/>
            </a:br>
            <a:endParaRPr lang="zh-CN" altLang="en-US" dirty="0"/>
          </a:p>
        </p:txBody>
      </p:sp>
      <p:sp>
        <p:nvSpPr>
          <p:cNvPr id="3" name="内容占位符 2">
            <a:extLst>
              <a:ext uri="{FF2B5EF4-FFF2-40B4-BE49-F238E27FC236}">
                <a16:creationId xmlns:a16="http://schemas.microsoft.com/office/drawing/2014/main" id="{F5CE66C7-C296-4772-8B75-386201D5594D}"/>
              </a:ext>
            </a:extLst>
          </p:cNvPr>
          <p:cNvSpPr>
            <a:spLocks noGrp="1"/>
          </p:cNvSpPr>
          <p:nvPr>
            <p:ph idx="1"/>
          </p:nvPr>
        </p:nvSpPr>
        <p:spPr>
          <a:xfrm>
            <a:off x="1044697" y="1634025"/>
            <a:ext cx="9905999" cy="4151313"/>
          </a:xfrm>
        </p:spPr>
        <p:txBody>
          <a:bodyPr>
            <a:normAutofit/>
          </a:bodyPr>
          <a:lstStyle/>
          <a:p>
            <a:pPr lvl="0"/>
            <a:r>
              <a:rPr lang="zh-CN" altLang="zh-CN" sz="1600">
                <a:latin typeface="微软雅黑 Light" panose="020B0502040204020203" pitchFamily="34" charset="-122"/>
                <a:ea typeface="微软雅黑 Light" panose="020B0502040204020203" pitchFamily="34" charset="-122"/>
              </a:rPr>
              <a:t>发布</a:t>
            </a:r>
            <a:r>
              <a:rPr lang="zh-CN" altLang="zh-CN" sz="1600" dirty="0">
                <a:latin typeface="微软雅黑 Light" panose="020B0502040204020203" pitchFamily="34" charset="-122"/>
                <a:ea typeface="微软雅黑 Light" panose="020B0502040204020203" pitchFamily="34" charset="-122"/>
              </a:rPr>
              <a:t>书本、商品、兼职信息时，没填好所有的商品必填信息就能发布商品。调整了发布逻辑，在必填信息没有全部填好前发布商品按键设置成无法使用状态，对非必填信息做出标注。</a:t>
            </a:r>
          </a:p>
          <a:p>
            <a:pPr lvl="0"/>
            <a:r>
              <a:rPr lang="zh-CN" altLang="zh-CN" sz="1600" dirty="0">
                <a:latin typeface="微软雅黑 Light" panose="020B0502040204020203" pitchFamily="34" charset="-122"/>
                <a:ea typeface="微软雅黑 Light" panose="020B0502040204020203" pitchFamily="34" charset="-122"/>
              </a:rPr>
              <a:t>身份认证时系统需求的学号位数和实际学号位数不同。在填写学号位数时设置位数下限为</a:t>
            </a:r>
            <a:r>
              <a:rPr lang="en-US" altLang="zh-CN" sz="1600" dirty="0">
                <a:latin typeface="微软雅黑 Light" panose="020B0502040204020203" pitchFamily="34" charset="-122"/>
                <a:ea typeface="微软雅黑 Light" panose="020B0502040204020203" pitchFamily="34" charset="-122"/>
              </a:rPr>
              <a:t>8</a:t>
            </a:r>
            <a:r>
              <a:rPr lang="zh-CN" altLang="zh-CN" sz="1600" dirty="0">
                <a:latin typeface="微软雅黑 Light" panose="020B0502040204020203" pitchFamily="34" charset="-122"/>
                <a:ea typeface="微软雅黑 Light" panose="020B0502040204020203" pitchFamily="34" charset="-122"/>
              </a:rPr>
              <a:t>，在提交验证信息后再核实学号是否正确。</a:t>
            </a:r>
          </a:p>
          <a:p>
            <a:pPr lvl="0"/>
            <a:r>
              <a:rPr lang="zh-CN" altLang="zh-CN" sz="1600" dirty="0">
                <a:latin typeface="微软雅黑 Light" panose="020B0502040204020203" pitchFamily="34" charset="-122"/>
                <a:ea typeface="微软雅黑 Light" panose="020B0502040204020203" pitchFamily="34" charset="-122"/>
              </a:rPr>
              <a:t>首页新闻和图片无法滚动。设置一定数量的新闻和图片在首页滚动显示。</a:t>
            </a:r>
          </a:p>
          <a:p>
            <a:pPr lvl="0"/>
            <a:r>
              <a:rPr lang="zh-CN" altLang="zh-CN" sz="1600" dirty="0">
                <a:latin typeface="微软雅黑 Light" panose="020B0502040204020203" pitchFamily="34" charset="-122"/>
                <a:ea typeface="微软雅黑 Light" panose="020B0502040204020203" pitchFamily="34" charset="-122"/>
              </a:rPr>
              <a:t>搜索商品时显示不出符合要求的商品。设置模糊搜索，将含有搜索栏输入的关键字的商品显示出来。</a:t>
            </a:r>
          </a:p>
          <a:p>
            <a:pPr lvl="0"/>
            <a:r>
              <a:rPr lang="zh-CN" altLang="zh-CN" sz="1600" dirty="0">
                <a:latin typeface="微软雅黑 Light" panose="020B0502040204020203" pitchFamily="34" charset="-122"/>
                <a:ea typeface="微软雅黑 Light" panose="020B0502040204020203" pitchFamily="34" charset="-122"/>
              </a:rPr>
              <a:t>购物车在没有商品时仍然可使用全选。在购物车无商品选择全选功能时，设置提示框提示购物车为空。</a:t>
            </a:r>
          </a:p>
          <a:p>
            <a:pPr lvl="0"/>
            <a:r>
              <a:rPr lang="zh-CN" altLang="zh-CN" sz="1600" dirty="0">
                <a:latin typeface="微软雅黑 Light" panose="020B0502040204020203" pitchFamily="34" charset="-122"/>
                <a:ea typeface="微软雅黑 Light" panose="020B0502040204020203" pitchFamily="34" charset="-122"/>
              </a:rPr>
              <a:t>填写地址时下拉选中省份后对应的城市和地区没有更新，如选中辽宁省后可选城市仍是北京市。已经预设好省份对应的城市和地区后仍然出现该问题，推测是接口问题，目前仍未解决。</a:t>
            </a:r>
          </a:p>
          <a:p>
            <a:pPr marL="0" indent="0">
              <a:buNone/>
            </a:pPr>
            <a:endParaRPr lang="zh-CN" altLang="zh-CN" dirty="0"/>
          </a:p>
          <a:p>
            <a:endParaRPr lang="zh-CN" altLang="en-US" dirty="0"/>
          </a:p>
        </p:txBody>
      </p:sp>
    </p:spTree>
    <p:extLst>
      <p:ext uri="{BB962C8B-B14F-4D97-AF65-F5344CB8AC3E}">
        <p14:creationId xmlns:p14="http://schemas.microsoft.com/office/powerpoint/2010/main" val="3748918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DE53B-17DB-45E8-A647-2FAB3AEF541A}"/>
              </a:ext>
            </a:extLst>
          </p:cNvPr>
          <p:cNvSpPr>
            <a:spLocks noGrp="1"/>
          </p:cNvSpPr>
          <p:nvPr>
            <p:ph type="title"/>
          </p:nvPr>
        </p:nvSpPr>
        <p:spPr/>
        <p:txBody>
          <a:bodyPr/>
          <a:lstStyle/>
          <a:p>
            <a:r>
              <a:rPr lang="en-US" altLang="zh-CN" sz="3200" b="1" dirty="0">
                <a:latin typeface="微软雅黑 Light" panose="020B0502040204020203" pitchFamily="34" charset="-122"/>
                <a:ea typeface="微软雅黑 Light" panose="020B0502040204020203" pitchFamily="34" charset="-122"/>
              </a:rPr>
              <a:t>2.8 </a:t>
            </a:r>
            <a:r>
              <a:rPr lang="zh-CN" altLang="zh-CN" sz="3200" b="1" dirty="0">
                <a:latin typeface="微软雅黑 Light" panose="020B0502040204020203" pitchFamily="34" charset="-122"/>
                <a:ea typeface="微软雅黑 Light" panose="020B0502040204020203" pitchFamily="34" charset="-122"/>
              </a:rPr>
              <a:t>系统测试小结</a:t>
            </a:r>
            <a:br>
              <a:rPr lang="zh-CN" altLang="zh-CN" b="1" dirty="0"/>
            </a:br>
            <a:endParaRPr lang="zh-CN" altLang="en-US" dirty="0"/>
          </a:p>
        </p:txBody>
      </p:sp>
      <p:sp>
        <p:nvSpPr>
          <p:cNvPr id="3" name="内容占位符 2">
            <a:extLst>
              <a:ext uri="{FF2B5EF4-FFF2-40B4-BE49-F238E27FC236}">
                <a16:creationId xmlns:a16="http://schemas.microsoft.com/office/drawing/2014/main" id="{E4B8AF3B-2714-4C01-B403-18B1C3A74D62}"/>
              </a:ext>
            </a:extLst>
          </p:cNvPr>
          <p:cNvSpPr>
            <a:spLocks noGrp="1"/>
          </p:cNvSpPr>
          <p:nvPr>
            <p:ph idx="1"/>
          </p:nvPr>
        </p:nvSpPr>
        <p:spPr>
          <a:xfrm>
            <a:off x="930397" y="1658143"/>
            <a:ext cx="9905999" cy="3541714"/>
          </a:xfrm>
        </p:spPr>
        <p:txBody>
          <a:bodyPr>
            <a:normAutofit fontScale="70000" lnSpcReduction="20000"/>
          </a:bodyPr>
          <a:lstStyle/>
          <a:p>
            <a:r>
              <a:rPr lang="zh-CN" altLang="zh-CN" dirty="0">
                <a:latin typeface="微软雅黑 Light" panose="020B0502040204020203" pitchFamily="34" charset="-122"/>
                <a:ea typeface="微软雅黑 Light" panose="020B0502040204020203" pitchFamily="34" charset="-122"/>
              </a:rPr>
              <a:t>在系统测试环节，我们对已经编写好的代码进行白盒测试和黑盒测试，寻找代码中可能产生的问题。在系统测试的过程中，最重要的问题是列举所有可能的输入或情况或者空输入的情况进行反复测试，需要对代码的逻辑和实现的功能都有一定的了解。在测试的时候可以将自己代入使用者的身份，模拟使用者可能会产生的需求或做出的操作，希望能提高使用者的使用体验感。由于测试的模块不一定是自己负责编写的模块，所以测试人员可能对这部分的代码并不熟悉，但在测试的过程中也会尽量思考产生问题的原因和修改方向，将这些问题反馈给负责编写该模块的小组成员，帮助他们分析和寻找解决方法，也希望完善代码的其他部分。程序的开发是整个团队的工作，这些沟通反馈问题的过程考验大家的沟通和团队协作能力，增加了我们的开发项目的经验，对日后的学习或工作都有很大的帮助。在系统测试部分我们发现并解决了许多存在的问题，但也有一些问题由于时间原因没来得及解决或没有找到更好的解决方法，也希望以后能够增加一些系统性能测试，不断完善我们的作品。</a:t>
            </a:r>
          </a:p>
          <a:p>
            <a:endParaRPr lang="zh-CN" altLang="en-US" dirty="0"/>
          </a:p>
        </p:txBody>
      </p:sp>
    </p:spTree>
    <p:extLst>
      <p:ext uri="{BB962C8B-B14F-4D97-AF65-F5344CB8AC3E}">
        <p14:creationId xmlns:p14="http://schemas.microsoft.com/office/powerpoint/2010/main" val="256070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3935917-43B3-4B3F-9BDE-F4C2B6C34652}"/>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1.2.1 </a:t>
            </a:r>
            <a:r>
              <a:rPr lang="zh-CN" altLang="zh-CN" sz="2800" b="1" dirty="0">
                <a:latin typeface="微软雅黑 Light" panose="020B0502040204020203" pitchFamily="34" charset="-122"/>
                <a:ea typeface="微软雅黑 Light" panose="020B0502040204020203" pitchFamily="34" charset="-122"/>
              </a:rPr>
              <a:t>数据库通用类实现</a:t>
            </a:r>
            <a:br>
              <a:rPr lang="zh-CN" altLang="zh-CN" b="1" dirty="0"/>
            </a:br>
            <a:endParaRPr lang="zh-CN" altLang="en-US" dirty="0"/>
          </a:p>
        </p:txBody>
      </p:sp>
      <p:sp>
        <p:nvSpPr>
          <p:cNvPr id="6" name="内容占位符 5">
            <a:extLst>
              <a:ext uri="{FF2B5EF4-FFF2-40B4-BE49-F238E27FC236}">
                <a16:creationId xmlns:a16="http://schemas.microsoft.com/office/drawing/2014/main" id="{DEE01F63-7845-4A75-97AF-4A6666C6B86C}"/>
              </a:ext>
            </a:extLst>
          </p:cNvPr>
          <p:cNvSpPr>
            <a:spLocks noGrp="1"/>
          </p:cNvSpPr>
          <p:nvPr>
            <p:ph idx="1"/>
          </p:nvPr>
        </p:nvSpPr>
        <p:spPr>
          <a:xfrm>
            <a:off x="1141412" y="1809872"/>
            <a:ext cx="9905999" cy="3541714"/>
          </a:xfrm>
        </p:spPr>
        <p:txBody>
          <a:bodyPr>
            <a:normAutofit fontScale="85000" lnSpcReduction="10000"/>
          </a:bodyPr>
          <a:lstStyle/>
          <a:p>
            <a:r>
              <a:rPr lang="zh-CN" altLang="zh-CN" dirty="0">
                <a:latin typeface="微软雅黑 Light" panose="020B0502040204020203" pitchFamily="34" charset="-122"/>
                <a:ea typeface="微软雅黑 Light" panose="020B0502040204020203" pitchFamily="34" charset="-122"/>
              </a:rPr>
              <a:t>在详细描述数据库通用类的实现前，我们先对</a:t>
            </a:r>
            <a:r>
              <a:rPr lang="en-US" altLang="zh-CN" dirty="0">
                <a:latin typeface="微软雅黑 Light" panose="020B0502040204020203" pitchFamily="34" charset="-122"/>
                <a:ea typeface="微软雅黑 Light" panose="020B0502040204020203" pitchFamily="34" charset="-122"/>
              </a:rPr>
              <a:t>xml</a:t>
            </a:r>
            <a:r>
              <a:rPr lang="zh-CN" altLang="zh-CN" dirty="0">
                <a:latin typeface="微软雅黑 Light" panose="020B0502040204020203" pitchFamily="34" charset="-122"/>
                <a:ea typeface="微软雅黑 Light" panose="020B0502040204020203" pitchFamily="34" charset="-122"/>
              </a:rPr>
              <a:t>进行一定的介绍。从数据库的本质上来看，</a:t>
            </a:r>
            <a:r>
              <a:rPr lang="en-US" altLang="zh-CN" dirty="0">
                <a:latin typeface="微软雅黑 Light" panose="020B0502040204020203" pitchFamily="34" charset="-122"/>
                <a:ea typeface="微软雅黑 Light" panose="020B0502040204020203" pitchFamily="34" charset="-122"/>
              </a:rPr>
              <a:t>XML</a:t>
            </a:r>
            <a:r>
              <a:rPr lang="zh-CN" altLang="zh-CN" dirty="0">
                <a:latin typeface="微软雅黑 Light" panose="020B0502040204020203" pitchFamily="34" charset="-122"/>
                <a:ea typeface="微软雅黑 Light" panose="020B0502040204020203" pitchFamily="34" charset="-122"/>
              </a:rPr>
              <a:t>文件就是数据库，它是数据的集合。作为一种</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数据库</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格式，</a:t>
            </a:r>
            <a:r>
              <a:rPr lang="en-US" altLang="zh-CN" dirty="0">
                <a:latin typeface="微软雅黑 Light" panose="020B0502040204020203" pitchFamily="34" charset="-122"/>
                <a:ea typeface="微软雅黑 Light" panose="020B0502040204020203" pitchFamily="34" charset="-122"/>
              </a:rPr>
              <a:t>xml</a:t>
            </a:r>
            <a:r>
              <a:rPr lang="zh-CN" altLang="zh-CN" dirty="0">
                <a:latin typeface="微软雅黑 Light" panose="020B0502040204020203" pitchFamily="34" charset="-122"/>
                <a:ea typeface="微软雅黑 Light" panose="020B0502040204020203" pitchFamily="34" charset="-122"/>
              </a:rPr>
              <a:t>有一些优势：例如，它是自描述的</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所用的标记描述了数据的结构和类型，尽管缺乏语义</a:t>
            </a:r>
            <a:r>
              <a:rPr lang="en-US" altLang="zh-CN" dirty="0">
                <a:latin typeface="微软雅黑 Light" panose="020B0502040204020203" pitchFamily="34" charset="-122"/>
                <a:ea typeface="微软雅黑 Light" panose="020B0502040204020203" pitchFamily="34" charset="-122"/>
              </a:rPr>
              <a:t>)</a:t>
            </a:r>
            <a:r>
              <a:rPr lang="zh-CN" altLang="zh-CN" dirty="0">
                <a:latin typeface="微软雅黑 Light" panose="020B0502040204020203" pitchFamily="34" charset="-122"/>
                <a:ea typeface="微软雅黑 Light" panose="020B0502040204020203" pitchFamily="34" charset="-122"/>
              </a:rPr>
              <a:t>，可交换的</a:t>
            </a:r>
            <a:r>
              <a:rPr lang="en-US" altLang="zh-CN" dirty="0">
                <a:latin typeface="微软雅黑 Light" panose="020B0502040204020203" pitchFamily="34" charset="-122"/>
                <a:ea typeface="微软雅黑 Light" panose="020B0502040204020203" pitchFamily="34" charset="-122"/>
              </a:rPr>
              <a:t>(portable)</a:t>
            </a:r>
            <a:r>
              <a:rPr lang="zh-CN" altLang="zh-CN" dirty="0">
                <a:latin typeface="微软雅黑 Light" panose="020B0502040204020203" pitchFamily="34" charset="-122"/>
                <a:ea typeface="微软雅黑 Light" panose="020B0502040204020203" pitchFamily="34" charset="-122"/>
              </a:rPr>
              <a:t>，能够以树型或图形结构描述数据。同样它也有缺点，例如，它显得有些繁琐，由于要对它进行解析和文本转换，所以数据访问速度较慢。</a:t>
            </a:r>
          </a:p>
          <a:p>
            <a:r>
              <a:rPr lang="zh-CN" altLang="zh-CN" dirty="0">
                <a:latin typeface="微软雅黑 Light" panose="020B0502040204020203" pitchFamily="34" charset="-122"/>
                <a:ea typeface="微软雅黑 Light" panose="020B0502040204020203" pitchFamily="34" charset="-122"/>
              </a:rPr>
              <a:t>整个后端采用</a:t>
            </a:r>
            <a:r>
              <a:rPr lang="en-US" altLang="zh-CN" dirty="0" err="1">
                <a:latin typeface="微软雅黑 Light" panose="020B0502040204020203" pitchFamily="34" charset="-122"/>
                <a:ea typeface="微软雅黑 Light" panose="020B0502040204020203" pitchFamily="34" charset="-122"/>
              </a:rPr>
              <a:t>springBoot+mybatis+mysql</a:t>
            </a:r>
            <a:r>
              <a:rPr lang="zh-CN" altLang="zh-CN" dirty="0">
                <a:latin typeface="微软雅黑 Light" panose="020B0502040204020203" pitchFamily="34" charset="-122"/>
                <a:ea typeface="微软雅黑 Light" panose="020B0502040204020203" pitchFamily="34" charset="-122"/>
              </a:rPr>
              <a:t>进行实现，</a:t>
            </a:r>
            <a:r>
              <a:rPr lang="en-US" altLang="zh-CN" dirty="0">
                <a:latin typeface="微软雅黑 Light" panose="020B0502040204020203" pitchFamily="34" charset="-122"/>
                <a:ea typeface="微软雅黑 Light" panose="020B0502040204020203" pitchFamily="34" charset="-122"/>
              </a:rPr>
              <a:t>spring</a:t>
            </a:r>
            <a:r>
              <a:rPr lang="zh-CN" altLang="zh-CN" dirty="0">
                <a:latin typeface="微软雅黑 Light" panose="020B0502040204020203" pitchFamily="34" charset="-122"/>
                <a:ea typeface="微软雅黑 Light" panose="020B0502040204020203" pitchFamily="34" charset="-122"/>
              </a:rPr>
              <a:t>框架是面向接口编程，表示层调用控制层，控制层调用业务层，业务层调用数据访问层。整个实现如下：</a:t>
            </a:r>
          </a:p>
          <a:p>
            <a:pPr lvl="0"/>
            <a:r>
              <a:rPr lang="zh-CN" altLang="zh-CN" dirty="0">
                <a:latin typeface="微软雅黑 Light" panose="020B0502040204020203" pitchFamily="34" charset="-122"/>
                <a:ea typeface="微软雅黑 Light" panose="020B0502040204020203" pitchFamily="34" charset="-122"/>
              </a:rPr>
              <a:t>编辑</a:t>
            </a:r>
            <a:r>
              <a:rPr lang="en-US" altLang="zh-CN" dirty="0">
                <a:latin typeface="微软雅黑 Light" panose="020B0502040204020203" pitchFamily="34" charset="-122"/>
                <a:ea typeface="微软雅黑 Light" panose="020B0502040204020203" pitchFamily="34" charset="-122"/>
              </a:rPr>
              <a:t>Secondhand-</a:t>
            </a:r>
            <a:r>
              <a:rPr lang="en-US" altLang="zh-CN" dirty="0" err="1">
                <a:latin typeface="微软雅黑 Light" panose="020B0502040204020203" pitchFamily="34" charset="-122"/>
                <a:ea typeface="微软雅黑 Light" panose="020B0502040204020203" pitchFamily="34" charset="-122"/>
              </a:rPr>
              <a:t>goods.sql</a:t>
            </a:r>
            <a:r>
              <a:rPr lang="zh-CN" altLang="zh-CN" dirty="0">
                <a:latin typeface="微软雅黑 Light" panose="020B0502040204020203" pitchFamily="34" charset="-122"/>
                <a:ea typeface="微软雅黑 Light" panose="020B0502040204020203" pitchFamily="34" charset="-122"/>
              </a:rPr>
              <a:t>存放数据库和用户表文件</a:t>
            </a:r>
          </a:p>
          <a:p>
            <a:endParaRPr lang="zh-CN" altLang="en-US" dirty="0"/>
          </a:p>
        </p:txBody>
      </p:sp>
    </p:spTree>
    <p:extLst>
      <p:ext uri="{BB962C8B-B14F-4D97-AF65-F5344CB8AC3E}">
        <p14:creationId xmlns:p14="http://schemas.microsoft.com/office/powerpoint/2010/main" val="3296964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4E63F-3A6A-43AC-B31D-636723981002}"/>
              </a:ext>
            </a:extLst>
          </p:cNvPr>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3 </a:t>
            </a:r>
            <a:r>
              <a:rPr lang="zh-CN" altLang="zh-CN" b="1" dirty="0">
                <a:latin typeface="微软雅黑 Light" panose="020B0502040204020203" pitchFamily="34" charset="-122"/>
                <a:ea typeface="微软雅黑 Light" panose="020B0502040204020203" pitchFamily="34" charset="-122"/>
              </a:rPr>
              <a:t>心得体会</a:t>
            </a:r>
            <a:br>
              <a:rPr lang="zh-CN" altLang="zh-CN" b="1" dirty="0"/>
            </a:br>
            <a:endParaRPr lang="zh-CN" altLang="en-US" dirty="0"/>
          </a:p>
        </p:txBody>
      </p:sp>
      <p:sp>
        <p:nvSpPr>
          <p:cNvPr id="3" name="内容占位符 2">
            <a:extLst>
              <a:ext uri="{FF2B5EF4-FFF2-40B4-BE49-F238E27FC236}">
                <a16:creationId xmlns:a16="http://schemas.microsoft.com/office/drawing/2014/main" id="{E8D1CE40-12C0-40C2-ADDD-F213849B7702}"/>
              </a:ext>
            </a:extLst>
          </p:cNvPr>
          <p:cNvSpPr>
            <a:spLocks noGrp="1"/>
          </p:cNvSpPr>
          <p:nvPr>
            <p:ph idx="1"/>
          </p:nvPr>
        </p:nvSpPr>
        <p:spPr>
          <a:xfrm>
            <a:off x="1071073" y="1853833"/>
            <a:ext cx="9905999" cy="3541714"/>
          </a:xfrm>
        </p:spPr>
        <p:txBody>
          <a:bodyPr>
            <a:normAutofit/>
          </a:bodyPr>
          <a:lstStyle/>
          <a:p>
            <a:r>
              <a:rPr lang="zh-CN" altLang="zh-CN" sz="1400">
                <a:latin typeface="微软雅黑 Light" panose="020B0502040204020203" pitchFamily="34" charset="-122"/>
                <a:ea typeface="微软雅黑 Light" panose="020B0502040204020203" pitchFamily="34" charset="-122"/>
              </a:rPr>
              <a:t>我们确定所做的项目是以校园二手交易业务为主体的“东大帮帮”平台， 所以我们必须确定要实现的功能需求有哪些，怎么样才能做出一个贴合实际且能带给学生便利的二手交易系统？通过小组成员间的讨论和思考， 最终我们确定了软件的几个重要功能：学生注册登录、管理员登录、二手商品发布、商品分类搜索、信誉系统和管理员的管理功能等，确定了软件的设计方向。然后在用例模型构建和细化的时候，由于我们对用例图和时序图的理解不够深刻，绘制用例图和时序图出现了一些和逻辑性的错误，最终通过查找资料我们修正了这些错误，最终解决了相关问题。其次，在设计过程中出现了一些其它问题，但是基本上可以通过自己的思考和成员间的讨论来解决。 </a:t>
            </a:r>
          </a:p>
          <a:p>
            <a:r>
              <a:rPr lang="en-US" altLang="zh-CN" sz="1400">
                <a:latin typeface="微软雅黑 Light" panose="020B0502040204020203" pitchFamily="34" charset="-122"/>
                <a:ea typeface="微软雅黑 Light" panose="020B0502040204020203" pitchFamily="34" charset="-122"/>
              </a:rPr>
              <a:t>    </a:t>
            </a:r>
            <a:r>
              <a:rPr lang="zh-CN" altLang="zh-CN" sz="1400">
                <a:latin typeface="微软雅黑 Light" panose="020B0502040204020203" pitchFamily="34" charset="-122"/>
                <a:ea typeface="微软雅黑 Light" panose="020B0502040204020203" pitchFamily="34" charset="-122"/>
              </a:rPr>
              <a:t>通过本次软件工程的项目开发，团队成员们明白了只会啃书本知识是远远不够的，还要通过实践自己动手操作。只有通过实践才能发现自己在知识掌握上的不足，从而使自己的理论知识也有所提高。最重要的是要能够加强自己的思维能力、动手能力和小组成员间的合作能力，这对我们以后的学习和工作是有很大帮助的。在此也要感谢各位老师的悉心指导和大力帮助。</a:t>
            </a:r>
          </a:p>
          <a:p>
            <a:endParaRPr lang="zh-CN" altLang="en-US" dirty="0"/>
          </a:p>
        </p:txBody>
      </p:sp>
    </p:spTree>
    <p:extLst>
      <p:ext uri="{BB962C8B-B14F-4D97-AF65-F5344CB8AC3E}">
        <p14:creationId xmlns:p14="http://schemas.microsoft.com/office/powerpoint/2010/main" val="340409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C7EC7-5800-4B63-9E76-A6925D877A31}"/>
              </a:ext>
            </a:extLst>
          </p:cNvPr>
          <p:cNvSpPr>
            <a:spLocks noGrp="1"/>
          </p:cNvSpPr>
          <p:nvPr>
            <p:ph type="title"/>
          </p:nvPr>
        </p:nvSpPr>
        <p:spPr/>
        <p:txBody>
          <a:bodyPr>
            <a:normAutofit/>
          </a:bodyPr>
          <a:lstStyle/>
          <a:p>
            <a:r>
              <a:rPr lang="zh-CN" altLang="zh-CN" sz="2000" dirty="0">
                <a:latin typeface="微软雅黑 Light" panose="020B0502040204020203" pitchFamily="34" charset="-122"/>
                <a:ea typeface="微软雅黑 Light" panose="020B0502040204020203" pitchFamily="34" charset="-122"/>
              </a:rPr>
              <a:t>项目中涉及的主要类有：</a:t>
            </a:r>
            <a:br>
              <a:rPr lang="zh-CN" altLang="zh-CN" sz="2000" dirty="0">
                <a:latin typeface="微软雅黑 Light" panose="020B0502040204020203" pitchFamily="34" charset="-122"/>
                <a:ea typeface="微软雅黑 Light" panose="020B0502040204020203" pitchFamily="34" charset="-122"/>
              </a:rPr>
            </a:br>
            <a:endParaRPr lang="zh-CN" altLang="en-US" sz="2000" dirty="0">
              <a:latin typeface="微软雅黑 Light" panose="020B0502040204020203" pitchFamily="34" charset="-122"/>
              <a:ea typeface="微软雅黑 Light" panose="020B0502040204020203" pitchFamily="34" charset="-122"/>
            </a:endParaRPr>
          </a:p>
        </p:txBody>
      </p:sp>
      <p:sp>
        <p:nvSpPr>
          <p:cNvPr id="3" name="内容占位符 2">
            <a:extLst>
              <a:ext uri="{FF2B5EF4-FFF2-40B4-BE49-F238E27FC236}">
                <a16:creationId xmlns:a16="http://schemas.microsoft.com/office/drawing/2014/main" id="{4F964A3C-7A1A-4409-BB26-E3AC8607BFD5}"/>
              </a:ext>
            </a:extLst>
          </p:cNvPr>
          <p:cNvSpPr>
            <a:spLocks noGrp="1"/>
          </p:cNvSpPr>
          <p:nvPr>
            <p:ph idx="1"/>
          </p:nvPr>
        </p:nvSpPr>
        <p:spPr>
          <a:xfrm>
            <a:off x="1141412" y="1774702"/>
            <a:ext cx="9905999" cy="3541714"/>
          </a:xfrm>
        </p:spPr>
        <p:txBody>
          <a:bodyPr/>
          <a:lstStyle/>
          <a:p>
            <a:r>
              <a:rPr lang="en-US" altLang="zh-CN" sz="2000" dirty="0">
                <a:latin typeface="微软雅黑 Light" panose="020B0502040204020203" pitchFamily="34" charset="-122"/>
                <a:ea typeface="微软雅黑 Light" panose="020B0502040204020203" pitchFamily="34" charset="-122"/>
              </a:rPr>
              <a:t>controller</a:t>
            </a:r>
            <a:r>
              <a:rPr lang="zh-CN" altLang="zh-CN" sz="2000" dirty="0">
                <a:latin typeface="微软雅黑 Light" panose="020B0502040204020203" pitchFamily="34" charset="-122"/>
                <a:ea typeface="微软雅黑 Light" panose="020B0502040204020203" pitchFamily="34" charset="-122"/>
              </a:rPr>
              <a:t>类</a:t>
            </a:r>
            <a:r>
              <a:rPr lang="en-US" altLang="zh-CN" sz="2000" dirty="0">
                <a:latin typeface="微软雅黑 Light" panose="020B0502040204020203" pitchFamily="34" charset="-122"/>
                <a:ea typeface="微软雅黑 Light" panose="020B0502040204020203" pitchFamily="34" charset="-122"/>
              </a:rPr>
              <a:t>(</a:t>
            </a:r>
            <a:r>
              <a:rPr lang="zh-CN" altLang="zh-CN" sz="2000" dirty="0">
                <a:latin typeface="微软雅黑 Light" panose="020B0502040204020203" pitchFamily="34" charset="-122"/>
                <a:ea typeface="微软雅黑 Light" panose="020B0502040204020203" pitchFamily="34" charset="-122"/>
              </a:rPr>
              <a:t>控制类</a:t>
            </a:r>
            <a:r>
              <a:rPr lang="en-US" altLang="zh-CN" sz="2000" dirty="0">
                <a:latin typeface="微软雅黑 Light" panose="020B0502040204020203" pitchFamily="34" charset="-122"/>
                <a:ea typeface="微软雅黑 Light" panose="020B0502040204020203" pitchFamily="34" charset="-122"/>
              </a:rPr>
              <a:t>)</a:t>
            </a:r>
            <a:r>
              <a:rPr lang="zh-CN" altLang="zh-CN" sz="2000" dirty="0">
                <a:latin typeface="微软雅黑 Light" panose="020B0502040204020203" pitchFamily="34" charset="-122"/>
                <a:ea typeface="微软雅黑 Light" panose="020B0502040204020203" pitchFamily="34" charset="-122"/>
              </a:rPr>
              <a:t>：获取从页面传来的数据，然后简单处理或不处理直接调用一个或多个</a:t>
            </a:r>
            <a:r>
              <a:rPr lang="en-US" altLang="zh-CN" sz="2000" dirty="0">
                <a:latin typeface="微软雅黑 Light" panose="020B0502040204020203" pitchFamily="34" charset="-122"/>
                <a:ea typeface="微软雅黑 Light" panose="020B0502040204020203" pitchFamily="34" charset="-122"/>
              </a:rPr>
              <a:t>server</a:t>
            </a:r>
            <a:r>
              <a:rPr lang="zh-CN" altLang="zh-CN" sz="2000" dirty="0">
                <a:latin typeface="微软雅黑 Light" panose="020B0502040204020203" pitchFamily="34" charset="-122"/>
                <a:ea typeface="微软雅黑 Light" panose="020B0502040204020203" pitchFamily="34" charset="-122"/>
              </a:rPr>
              <a:t>去实现其逻辑。</a:t>
            </a:r>
          </a:p>
          <a:p>
            <a:r>
              <a:rPr lang="en-US" altLang="zh-CN" sz="2000" dirty="0">
                <a:latin typeface="微软雅黑 Light" panose="020B0502040204020203" pitchFamily="34" charset="-122"/>
                <a:ea typeface="微软雅黑 Light" panose="020B0502040204020203" pitchFamily="34" charset="-122"/>
              </a:rPr>
              <a:t>service</a:t>
            </a:r>
            <a:r>
              <a:rPr lang="zh-CN" altLang="zh-CN" sz="2000" dirty="0">
                <a:latin typeface="微软雅黑 Light" panose="020B0502040204020203" pitchFamily="34" charset="-122"/>
                <a:ea typeface="微软雅黑 Light" panose="020B0502040204020203" pitchFamily="34" charset="-122"/>
              </a:rPr>
              <a:t>类</a:t>
            </a:r>
            <a:r>
              <a:rPr lang="en-US" altLang="zh-CN" sz="2000" dirty="0">
                <a:latin typeface="微软雅黑 Light" panose="020B0502040204020203" pitchFamily="34" charset="-122"/>
                <a:ea typeface="微软雅黑 Light" panose="020B0502040204020203" pitchFamily="34" charset="-122"/>
              </a:rPr>
              <a:t>(</a:t>
            </a:r>
            <a:r>
              <a:rPr lang="zh-CN" altLang="zh-CN" sz="2000" dirty="0">
                <a:latin typeface="微软雅黑 Light" panose="020B0502040204020203" pitchFamily="34" charset="-122"/>
                <a:ea typeface="微软雅黑 Light" panose="020B0502040204020203" pitchFamily="34" charset="-122"/>
              </a:rPr>
              <a:t>服务层类</a:t>
            </a:r>
            <a:r>
              <a:rPr lang="en-US" altLang="zh-CN" sz="2000" dirty="0">
                <a:latin typeface="微软雅黑 Light" panose="020B0502040204020203" pitchFamily="34" charset="-122"/>
                <a:ea typeface="微软雅黑 Light" panose="020B0502040204020203" pitchFamily="34" charset="-122"/>
              </a:rPr>
              <a:t>)</a:t>
            </a:r>
            <a:r>
              <a:rPr lang="zh-CN" altLang="zh-CN" sz="2000" dirty="0">
                <a:latin typeface="微软雅黑 Light" panose="020B0502040204020203" pitchFamily="34" charset="-122"/>
                <a:ea typeface="微软雅黑 Light" panose="020B0502040204020203" pitchFamily="34" charset="-122"/>
              </a:rPr>
              <a:t>：只控制业务处理逻辑，将</a:t>
            </a:r>
            <a:r>
              <a:rPr lang="en-US" altLang="zh-CN" sz="2000" dirty="0">
                <a:latin typeface="微软雅黑 Light" panose="020B0502040204020203" pitchFamily="34" charset="-122"/>
                <a:ea typeface="微软雅黑 Light" panose="020B0502040204020203" pitchFamily="34" charset="-122"/>
              </a:rPr>
              <a:t>DAO</a:t>
            </a:r>
            <a:r>
              <a:rPr lang="zh-CN" altLang="zh-CN" sz="2000" dirty="0">
                <a:latin typeface="微软雅黑 Light" panose="020B0502040204020203" pitchFamily="34" charset="-122"/>
                <a:ea typeface="微软雅黑 Light" panose="020B0502040204020203" pitchFamily="34" charset="-122"/>
              </a:rPr>
              <a:t>层要要用的参数进行逻辑、形式转换等。</a:t>
            </a:r>
          </a:p>
          <a:p>
            <a:r>
              <a:rPr lang="en-US" altLang="zh-CN" sz="2000" dirty="0">
                <a:latin typeface="微软雅黑 Light" panose="020B0502040204020203" pitchFamily="34" charset="-122"/>
                <a:ea typeface="微软雅黑 Light" panose="020B0502040204020203" pitchFamily="34" charset="-122"/>
              </a:rPr>
              <a:t>mapper</a:t>
            </a:r>
            <a:r>
              <a:rPr lang="zh-CN" altLang="zh-CN" sz="2000" dirty="0">
                <a:latin typeface="微软雅黑 Light" panose="020B0502040204020203" pitchFamily="34" charset="-122"/>
                <a:ea typeface="微软雅黑 Light" panose="020B0502040204020203" pitchFamily="34" charset="-122"/>
              </a:rPr>
              <a:t>类</a:t>
            </a:r>
            <a:r>
              <a:rPr lang="en-US" altLang="zh-CN" sz="2000" dirty="0">
                <a:latin typeface="微软雅黑 Light" panose="020B0502040204020203" pitchFamily="34" charset="-122"/>
                <a:ea typeface="微软雅黑 Light" panose="020B0502040204020203" pitchFamily="34" charset="-122"/>
              </a:rPr>
              <a:t>(</a:t>
            </a:r>
            <a:r>
              <a:rPr lang="zh-CN" altLang="zh-CN" sz="2000" dirty="0">
                <a:latin typeface="微软雅黑 Light" panose="020B0502040204020203" pitchFamily="34" charset="-122"/>
                <a:ea typeface="微软雅黑 Light" panose="020B0502040204020203" pitchFamily="34" charset="-122"/>
              </a:rPr>
              <a:t>映射类</a:t>
            </a:r>
            <a:r>
              <a:rPr lang="en-US" altLang="zh-CN" sz="2000" dirty="0">
                <a:latin typeface="微软雅黑 Light" panose="020B0502040204020203" pitchFamily="34" charset="-122"/>
                <a:ea typeface="微软雅黑 Light" panose="020B0502040204020203" pitchFamily="34" charset="-122"/>
              </a:rPr>
              <a:t>)</a:t>
            </a:r>
            <a:r>
              <a:rPr lang="zh-CN" altLang="zh-CN" sz="2000" dirty="0">
                <a:latin typeface="微软雅黑 Light" panose="020B0502040204020203" pitchFamily="34" charset="-122"/>
                <a:ea typeface="微软雅黑 Light" panose="020B0502040204020203" pitchFamily="34" charset="-122"/>
              </a:rPr>
              <a:t>：为了解决表单的增删改查，基于</a:t>
            </a:r>
            <a:r>
              <a:rPr lang="en-US" altLang="zh-CN" sz="2000" dirty="0" err="1">
                <a:latin typeface="微软雅黑 Light" panose="020B0502040204020203" pitchFamily="34" charset="-122"/>
                <a:ea typeface="微软雅黑 Light" panose="020B0502040204020203" pitchFamily="34" charset="-122"/>
              </a:rPr>
              <a:t>Mybatis</a:t>
            </a:r>
            <a:r>
              <a:rPr lang="zh-CN" altLang="zh-CN" sz="2000" dirty="0">
                <a:latin typeface="微软雅黑 Light" panose="020B0502040204020203" pitchFamily="34" charset="-122"/>
                <a:ea typeface="微软雅黑 Light" panose="020B0502040204020203" pitchFamily="34" charset="-122"/>
              </a:rPr>
              <a:t>甚至不需要编写</a:t>
            </a:r>
            <a:r>
              <a:rPr lang="en-US" altLang="zh-CN" sz="2000" dirty="0">
                <a:latin typeface="微软雅黑 Light" panose="020B0502040204020203" pitchFamily="34" charset="-122"/>
                <a:ea typeface="微软雅黑 Light" panose="020B0502040204020203" pitchFamily="34" charset="-122"/>
              </a:rPr>
              <a:t>SQL</a:t>
            </a:r>
            <a:r>
              <a:rPr lang="zh-CN" altLang="zh-CN" sz="2000" dirty="0">
                <a:latin typeface="微软雅黑 Light" panose="020B0502040204020203" pitchFamily="34" charset="-122"/>
                <a:ea typeface="微软雅黑 Light" panose="020B0502040204020203" pitchFamily="34" charset="-122"/>
              </a:rPr>
              <a:t>语句，不需要在</a:t>
            </a:r>
            <a:r>
              <a:rPr lang="en-US" altLang="zh-CN" sz="2000" dirty="0">
                <a:latin typeface="微软雅黑 Light" panose="020B0502040204020203" pitchFamily="34" charset="-122"/>
                <a:ea typeface="微软雅黑 Light" panose="020B0502040204020203" pitchFamily="34" charset="-122"/>
              </a:rPr>
              <a:t>DAO</a:t>
            </a:r>
            <a:r>
              <a:rPr lang="zh-CN" altLang="zh-CN" sz="2000" dirty="0">
                <a:latin typeface="微软雅黑 Light" panose="020B0502040204020203" pitchFamily="34" charset="-122"/>
                <a:ea typeface="微软雅黑 Light" panose="020B0502040204020203" pitchFamily="34" charset="-122"/>
              </a:rPr>
              <a:t>中增加方法，只需写好实体类，就能支持相应的增删改查方法。</a:t>
            </a:r>
          </a:p>
          <a:p>
            <a:endParaRPr lang="zh-CN" altLang="en-US" dirty="0"/>
          </a:p>
        </p:txBody>
      </p:sp>
    </p:spTree>
    <p:extLst>
      <p:ext uri="{BB962C8B-B14F-4D97-AF65-F5344CB8AC3E}">
        <p14:creationId xmlns:p14="http://schemas.microsoft.com/office/powerpoint/2010/main" val="191081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D1AA9-8007-46AE-AF35-8A9B5ADA6C2C}"/>
              </a:ext>
            </a:extLst>
          </p:cNvPr>
          <p:cNvSpPr>
            <a:spLocks noGrp="1"/>
          </p:cNvSpPr>
          <p:nvPr>
            <p:ph type="title"/>
          </p:nvPr>
        </p:nvSpPr>
        <p:spPr/>
        <p:txBody>
          <a:bodyPr/>
          <a:lstStyle/>
          <a:p>
            <a:r>
              <a:rPr lang="en-US" altLang="zh-CN" sz="2800" b="1" dirty="0">
                <a:latin typeface="微软雅黑 Light" panose="020B0502040204020203" pitchFamily="34" charset="-122"/>
                <a:ea typeface="微软雅黑 Light" panose="020B0502040204020203" pitchFamily="34" charset="-122"/>
              </a:rPr>
              <a:t>1.3.1 </a:t>
            </a:r>
            <a:r>
              <a:rPr lang="zh-CN" altLang="zh-CN" sz="2800" b="1" dirty="0">
                <a:latin typeface="微软雅黑 Light" panose="020B0502040204020203" pitchFamily="34" charset="-122"/>
                <a:ea typeface="微软雅黑 Light" panose="020B0502040204020203" pitchFamily="34" charset="-122"/>
              </a:rPr>
              <a:t>首页模块实现简介</a:t>
            </a:r>
            <a:br>
              <a:rPr lang="zh-CN" altLang="zh-CN" b="1" dirty="0"/>
            </a:br>
            <a:endParaRPr lang="zh-CN" altLang="en-US" dirty="0"/>
          </a:p>
        </p:txBody>
      </p:sp>
      <p:sp>
        <p:nvSpPr>
          <p:cNvPr id="3" name="内容占位符 2">
            <a:extLst>
              <a:ext uri="{FF2B5EF4-FFF2-40B4-BE49-F238E27FC236}">
                <a16:creationId xmlns:a16="http://schemas.microsoft.com/office/drawing/2014/main" id="{A54E120D-3906-4017-9776-6C370BD386DA}"/>
              </a:ext>
            </a:extLst>
          </p:cNvPr>
          <p:cNvSpPr>
            <a:spLocks noGrp="1"/>
          </p:cNvSpPr>
          <p:nvPr>
            <p:ph idx="1"/>
          </p:nvPr>
        </p:nvSpPr>
        <p:spPr>
          <a:xfrm>
            <a:off x="1141412" y="1431802"/>
            <a:ext cx="9905999" cy="3541714"/>
          </a:xfrm>
        </p:spPr>
        <p:txBody>
          <a:bodyPr/>
          <a:lstStyle/>
          <a:p>
            <a:r>
              <a:rPr lang="zh-CN" altLang="zh-CN" dirty="0">
                <a:latin typeface="微软雅黑 Light" panose="020B0502040204020203" pitchFamily="34" charset="-122"/>
                <a:ea typeface="微软雅黑 Light" panose="020B0502040204020203" pitchFamily="34" charset="-122"/>
              </a:rPr>
              <a:t>任何用户都可以在首页进行相应操作。可以进行图书搜索、二手市场交易、学生兼职信息获取、期末论坛、代取快递、校园头条跳转等功能。在点击不同按钮时会跳转到对应的不同界面，若用户拒绝部分权限，则将不能正常使用功能。</a:t>
            </a:r>
          </a:p>
          <a:p>
            <a:endParaRPr lang="zh-CN" altLang="en-US" dirty="0"/>
          </a:p>
        </p:txBody>
      </p:sp>
      <p:sp>
        <p:nvSpPr>
          <p:cNvPr id="4" name="标题 1">
            <a:extLst>
              <a:ext uri="{FF2B5EF4-FFF2-40B4-BE49-F238E27FC236}">
                <a16:creationId xmlns:a16="http://schemas.microsoft.com/office/drawing/2014/main" id="{5176C7A7-B7D7-438F-ABD0-F55B4E7B9790}"/>
              </a:ext>
            </a:extLst>
          </p:cNvPr>
          <p:cNvSpPr txBox="1">
            <a:spLocks/>
          </p:cNvSpPr>
          <p:nvPr/>
        </p:nvSpPr>
        <p:spPr>
          <a:xfrm>
            <a:off x="1141413" y="328234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zh-CN" sz="2800" b="1">
                <a:latin typeface="微软雅黑 Light" panose="020B0502040204020203" pitchFamily="34" charset="-122"/>
                <a:ea typeface="微软雅黑 Light" panose="020B0502040204020203" pitchFamily="34" charset="-122"/>
              </a:rPr>
              <a:t>1.3.2 </a:t>
            </a:r>
            <a:r>
              <a:rPr lang="zh-CN" altLang="zh-CN" sz="2800" b="1">
                <a:latin typeface="微软雅黑 Light" panose="020B0502040204020203" pitchFamily="34" charset="-122"/>
                <a:ea typeface="微软雅黑 Light" panose="020B0502040204020203" pitchFamily="34" charset="-122"/>
              </a:rPr>
              <a:t>首页模块相关类实现</a:t>
            </a:r>
            <a:br>
              <a:rPr lang="zh-CN" altLang="zh-CN" b="1"/>
            </a:br>
            <a:endParaRPr lang="zh-CN" altLang="en-US" dirty="0"/>
          </a:p>
        </p:txBody>
      </p:sp>
      <p:sp>
        <p:nvSpPr>
          <p:cNvPr id="5" name="内容占位符 2">
            <a:extLst>
              <a:ext uri="{FF2B5EF4-FFF2-40B4-BE49-F238E27FC236}">
                <a16:creationId xmlns:a16="http://schemas.microsoft.com/office/drawing/2014/main" id="{6CDB5B82-D3A3-4630-85C0-BBA015D88B08}"/>
              </a:ext>
            </a:extLst>
          </p:cNvPr>
          <p:cNvSpPr txBox="1">
            <a:spLocks/>
          </p:cNvSpPr>
          <p:nvPr/>
        </p:nvSpPr>
        <p:spPr>
          <a:xfrm>
            <a:off x="1220542" y="4104664"/>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altLang="zh-CN">
                <a:latin typeface="微软雅黑 Light" panose="020B0502040204020203" pitchFamily="34" charset="-122"/>
                <a:ea typeface="微软雅黑 Light" panose="020B0502040204020203" pitchFamily="34" charset="-122"/>
              </a:rPr>
              <a:t>1. Date</a:t>
            </a:r>
            <a:r>
              <a:rPr lang="zh-CN" altLang="zh-CN">
                <a:latin typeface="微软雅黑 Light" panose="020B0502040204020203" pitchFamily="34" charset="-122"/>
                <a:ea typeface="微软雅黑 Light" panose="020B0502040204020203" pitchFamily="34" charset="-122"/>
              </a:rPr>
              <a:t>类</a:t>
            </a:r>
          </a:p>
          <a:p>
            <a:r>
              <a:rPr lang="en-US" altLang="zh-CN">
                <a:latin typeface="微软雅黑 Light" panose="020B0502040204020203" pitchFamily="34" charset="-122"/>
                <a:ea typeface="微软雅黑 Light" panose="020B0502040204020203" pitchFamily="34" charset="-122"/>
              </a:rPr>
              <a:t>var timestamp = Date.parse(new Date()); </a:t>
            </a:r>
            <a:r>
              <a:rPr lang="zh-CN" altLang="zh-CN">
                <a:latin typeface="微软雅黑 Light" panose="020B0502040204020203" pitchFamily="34" charset="-122"/>
                <a:ea typeface="微软雅黑 Light" panose="020B0502040204020203" pitchFamily="34" charset="-122"/>
              </a:rPr>
              <a:t>用来获取当前系统的时间戳</a:t>
            </a:r>
          </a:p>
          <a:p>
            <a:r>
              <a:rPr lang="en-US" altLang="zh-CN">
                <a:latin typeface="微软雅黑 Light" panose="020B0502040204020203" pitchFamily="34" charset="-122"/>
                <a:ea typeface="微软雅黑 Light" panose="020B0502040204020203" pitchFamily="34" charset="-122"/>
              </a:rPr>
              <a:t>var hover = new Date(timestamp).getHours(); </a:t>
            </a:r>
            <a:r>
              <a:rPr lang="zh-CN" altLang="zh-CN">
                <a:latin typeface="微软雅黑 Light" panose="020B0502040204020203" pitchFamily="34" charset="-122"/>
                <a:ea typeface="微软雅黑 Light" panose="020B0502040204020203" pitchFamily="34" charset="-122"/>
              </a:rPr>
              <a:t>用来获取当前的时间</a:t>
            </a:r>
          </a:p>
          <a:p>
            <a:endParaRPr lang="zh-CN" altLang="en-US" dirty="0"/>
          </a:p>
        </p:txBody>
      </p:sp>
    </p:spTree>
    <p:extLst>
      <p:ext uri="{BB962C8B-B14F-4D97-AF65-F5344CB8AC3E}">
        <p14:creationId xmlns:p14="http://schemas.microsoft.com/office/powerpoint/2010/main" val="314796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1E05D-81F1-4370-8B1C-B7A672EC1669}"/>
              </a:ext>
            </a:extLst>
          </p:cNvPr>
          <p:cNvSpPr>
            <a:spLocks noGrp="1"/>
          </p:cNvSpPr>
          <p:nvPr>
            <p:ph type="title"/>
          </p:nvPr>
        </p:nvSpPr>
        <p:spPr>
          <a:xfrm>
            <a:off x="1141412" y="214072"/>
            <a:ext cx="9905998" cy="1478570"/>
          </a:xfrm>
        </p:spPr>
        <p:txBody>
          <a:bodyPr/>
          <a:lstStyle/>
          <a:p>
            <a:r>
              <a:rPr lang="en-US" altLang="zh-CN" sz="2800" b="1" dirty="0">
                <a:latin typeface="微软雅黑 Light" panose="020B0502040204020203" pitchFamily="34" charset="-122"/>
                <a:ea typeface="微软雅黑 Light" panose="020B0502040204020203" pitchFamily="34" charset="-122"/>
              </a:rPr>
              <a:t>1.3.3 </a:t>
            </a:r>
            <a:r>
              <a:rPr lang="zh-CN" altLang="zh-CN" sz="2800" b="1" dirty="0">
                <a:latin typeface="微软雅黑 Light" panose="020B0502040204020203" pitchFamily="34" charset="-122"/>
                <a:ea typeface="微软雅黑 Light" panose="020B0502040204020203" pitchFamily="34" charset="-122"/>
              </a:rPr>
              <a:t>首页模块文件及跳转关系</a:t>
            </a:r>
            <a:br>
              <a:rPr lang="zh-CN" altLang="zh-CN" b="1" dirty="0">
                <a:latin typeface="微软雅黑 Light" panose="020B0502040204020203" pitchFamily="34" charset="-122"/>
                <a:ea typeface="微软雅黑 Light" panose="020B0502040204020203" pitchFamily="34" charset="-122"/>
              </a:rPr>
            </a:br>
            <a:endParaRPr lang="zh-CN" altLang="en-US" dirty="0">
              <a:latin typeface="微软雅黑 Light" panose="020B0502040204020203" pitchFamily="34" charset="-122"/>
              <a:ea typeface="微软雅黑 Light" panose="020B0502040204020203" pitchFamily="34" charset="-122"/>
            </a:endParaRPr>
          </a:p>
        </p:txBody>
      </p:sp>
      <p:sp>
        <p:nvSpPr>
          <p:cNvPr id="3" name="内容占位符 2">
            <a:extLst>
              <a:ext uri="{FF2B5EF4-FFF2-40B4-BE49-F238E27FC236}">
                <a16:creationId xmlns:a16="http://schemas.microsoft.com/office/drawing/2014/main" id="{8C92EA0A-5BE0-47F6-B1A3-86EEF8B453A5}"/>
              </a:ext>
            </a:extLst>
          </p:cNvPr>
          <p:cNvSpPr>
            <a:spLocks noGrp="1"/>
          </p:cNvSpPr>
          <p:nvPr>
            <p:ph idx="1"/>
          </p:nvPr>
        </p:nvSpPr>
        <p:spPr>
          <a:xfrm>
            <a:off x="983150" y="1099208"/>
            <a:ext cx="9905999" cy="676593"/>
          </a:xfrm>
        </p:spPr>
        <p:txBody>
          <a:bodyPr/>
          <a:lstStyle/>
          <a:p>
            <a:r>
              <a:rPr lang="zh-CN" altLang="zh-CN"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1</a:t>
            </a:r>
            <a:r>
              <a:rPr lang="zh-CN" altLang="zh-CN" dirty="0">
                <a:latin typeface="微软雅黑 Light" panose="020B0502040204020203" pitchFamily="34" charset="-122"/>
                <a:ea typeface="微软雅黑 Light" panose="020B0502040204020203" pitchFamily="34" charset="-122"/>
              </a:rPr>
              <a:t>）模块涉及代码文件列表</a:t>
            </a:r>
            <a:r>
              <a:rPr lang="zh-CN" altLang="zh-CN">
                <a:latin typeface="微软雅黑 Light" panose="020B0502040204020203" pitchFamily="34" charset="-122"/>
                <a:ea typeface="微软雅黑 Light" panose="020B0502040204020203" pitchFamily="34" charset="-122"/>
              </a:rPr>
              <a:t>如表</a:t>
            </a:r>
            <a:endParaRPr lang="zh-CN" altLang="en-US" dirty="0">
              <a:latin typeface="微软雅黑 Light" panose="020B0502040204020203" pitchFamily="34" charset="-122"/>
              <a:ea typeface="微软雅黑 Light" panose="020B0502040204020203" pitchFamily="34" charset="-122"/>
            </a:endParaRPr>
          </a:p>
        </p:txBody>
      </p:sp>
      <p:graphicFrame>
        <p:nvGraphicFramePr>
          <p:cNvPr id="4" name="表格 3">
            <a:extLst>
              <a:ext uri="{FF2B5EF4-FFF2-40B4-BE49-F238E27FC236}">
                <a16:creationId xmlns:a16="http://schemas.microsoft.com/office/drawing/2014/main" id="{2E1BF7E0-A09D-4C41-9038-F071772CF4F0}"/>
              </a:ext>
            </a:extLst>
          </p:cNvPr>
          <p:cNvGraphicFramePr>
            <a:graphicFrameLocks noGrp="1"/>
          </p:cNvGraphicFramePr>
          <p:nvPr>
            <p:extLst>
              <p:ext uri="{D42A27DB-BD31-4B8C-83A1-F6EECF244321}">
                <p14:modId xmlns:p14="http://schemas.microsoft.com/office/powerpoint/2010/main" val="2022577393"/>
              </p:ext>
            </p:extLst>
          </p:nvPr>
        </p:nvGraphicFramePr>
        <p:xfrm>
          <a:off x="2033515" y="1775801"/>
          <a:ext cx="6793962" cy="4545042"/>
        </p:xfrm>
        <a:graphic>
          <a:graphicData uri="http://schemas.openxmlformats.org/drawingml/2006/table">
            <a:tbl>
              <a:tblPr firstRow="1" firstCol="1" lastRow="1" lastCol="1" bandRow="1" bandCol="1">
                <a:tableStyleId>{5C22544A-7EE6-4342-B048-85BDC9FD1C3A}</a:tableStyleId>
              </a:tblPr>
              <a:tblGrid>
                <a:gridCol w="570194">
                  <a:extLst>
                    <a:ext uri="{9D8B030D-6E8A-4147-A177-3AD203B41FA5}">
                      <a16:colId xmlns:a16="http://schemas.microsoft.com/office/drawing/2014/main" val="758979740"/>
                    </a:ext>
                  </a:extLst>
                </a:gridCol>
                <a:gridCol w="977553">
                  <a:extLst>
                    <a:ext uri="{9D8B030D-6E8A-4147-A177-3AD203B41FA5}">
                      <a16:colId xmlns:a16="http://schemas.microsoft.com/office/drawing/2014/main" val="3830693113"/>
                    </a:ext>
                  </a:extLst>
                </a:gridCol>
                <a:gridCol w="5246215">
                  <a:extLst>
                    <a:ext uri="{9D8B030D-6E8A-4147-A177-3AD203B41FA5}">
                      <a16:colId xmlns:a16="http://schemas.microsoft.com/office/drawing/2014/main" val="343930660"/>
                    </a:ext>
                  </a:extLst>
                </a:gridCol>
              </a:tblGrid>
              <a:tr h="218592">
                <a:tc>
                  <a:txBody>
                    <a:bodyPr/>
                    <a:lstStyle/>
                    <a:p>
                      <a:pPr algn="ctr">
                        <a:spcAft>
                          <a:spcPts val="0"/>
                        </a:spcAft>
                      </a:pPr>
                      <a:r>
                        <a:rPr lang="zh-CN" sz="1050" kern="0">
                          <a:effectLst/>
                          <a:latin typeface="微软雅黑 Light" panose="020B0502040204020203" pitchFamily="34" charset="-122"/>
                          <a:ea typeface="微软雅黑 Light" panose="020B0502040204020203" pitchFamily="34" charset="-122"/>
                        </a:rPr>
                        <a:t>文件名</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spcAft>
                          <a:spcPts val="0"/>
                        </a:spcAft>
                      </a:pPr>
                      <a:r>
                        <a:rPr lang="zh-CN" sz="1050" kern="0">
                          <a:effectLst/>
                          <a:latin typeface="微软雅黑 Light" panose="020B0502040204020203" pitchFamily="34" charset="-122"/>
                          <a:ea typeface="微软雅黑 Light" panose="020B0502040204020203" pitchFamily="34" charset="-122"/>
                        </a:rPr>
                        <a:t>文件路径</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ctr">
                        <a:spcAft>
                          <a:spcPts val="0"/>
                        </a:spcAft>
                      </a:pPr>
                      <a:r>
                        <a:rPr lang="zh-CN" sz="1050" kern="0">
                          <a:effectLst/>
                          <a:latin typeface="微软雅黑 Light" panose="020B0502040204020203" pitchFamily="34" charset="-122"/>
                          <a:ea typeface="微软雅黑 Light" panose="020B0502040204020203" pitchFamily="34" charset="-122"/>
                        </a:rPr>
                        <a:t>文件说明</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extLst>
                  <a:ext uri="{0D108BD9-81ED-4DB2-BD59-A6C34878D82A}">
                    <a16:rowId xmlns:a16="http://schemas.microsoft.com/office/drawing/2014/main" val="1221539976"/>
                  </a:ext>
                </a:extLst>
              </a:tr>
              <a:tr h="398670">
                <a:tc>
                  <a:txBody>
                    <a:bodyPr/>
                    <a:lstStyle/>
                    <a:p>
                      <a:pPr algn="ctr">
                        <a:spcAft>
                          <a:spcPts val="0"/>
                        </a:spcAft>
                      </a:pPr>
                      <a:r>
                        <a:rPr lang="en-US" sz="1050" kern="0">
                          <a:effectLst/>
                          <a:latin typeface="微软雅黑 Light" panose="020B0502040204020203" pitchFamily="34" charset="-122"/>
                          <a:ea typeface="微软雅黑 Light" panose="020B0502040204020203" pitchFamily="34" charset="-122"/>
                        </a:rPr>
                        <a:t>shouye.wxml</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050" kern="100">
                          <a:effectLst/>
                          <a:latin typeface="微软雅黑 Light" panose="020B0502040204020203" pitchFamily="34" charset="-122"/>
                          <a:ea typeface="微软雅黑 Light" panose="020B0502040204020203" pitchFamily="34" charset="-122"/>
                        </a:rPr>
                        <a:t>pages/shouye/shouye.wxml</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050" kern="100">
                          <a:effectLst/>
                          <a:latin typeface="微软雅黑 Light" panose="020B0502040204020203" pitchFamily="34" charset="-122"/>
                          <a:ea typeface="微软雅黑 Light" panose="020B0502040204020203" pitchFamily="34" charset="-122"/>
                        </a:rPr>
                        <a:t>前台</a:t>
                      </a:r>
                      <a:r>
                        <a:rPr lang="en-US" sz="1050" kern="100">
                          <a:effectLst/>
                          <a:latin typeface="微软雅黑 Light" panose="020B0502040204020203" pitchFamily="34" charset="-122"/>
                          <a:ea typeface="微软雅黑 Light" panose="020B0502040204020203" pitchFamily="34" charset="-122"/>
                        </a:rPr>
                        <a:t>WXML</a:t>
                      </a:r>
                      <a:r>
                        <a:rPr lang="zh-CN" sz="1050" kern="100">
                          <a:effectLst/>
                          <a:latin typeface="微软雅黑 Light" panose="020B0502040204020203" pitchFamily="34" charset="-122"/>
                          <a:ea typeface="微软雅黑 Light" panose="020B0502040204020203" pitchFamily="34" charset="-122"/>
                        </a:rPr>
                        <a:t>脚本编辑文件，实现首页界面。</a:t>
                      </a:r>
                    </a:p>
                  </a:txBody>
                  <a:tcPr marL="68580" marR="68580" marT="0" marB="0" anchor="ctr"/>
                </a:tc>
                <a:extLst>
                  <a:ext uri="{0D108BD9-81ED-4DB2-BD59-A6C34878D82A}">
                    <a16:rowId xmlns:a16="http://schemas.microsoft.com/office/drawing/2014/main" val="2971423553"/>
                  </a:ext>
                </a:extLst>
              </a:tr>
              <a:tr h="398670">
                <a:tc>
                  <a:txBody>
                    <a:bodyPr/>
                    <a:lstStyle/>
                    <a:p>
                      <a:pPr algn="ctr">
                        <a:spcAft>
                          <a:spcPts val="0"/>
                        </a:spcAft>
                      </a:pPr>
                      <a:r>
                        <a:rPr lang="en-US" sz="1050" kern="0">
                          <a:effectLst/>
                          <a:latin typeface="微软雅黑 Light" panose="020B0502040204020203" pitchFamily="34" charset="-122"/>
                          <a:ea typeface="微软雅黑 Light" panose="020B0502040204020203" pitchFamily="34" charset="-122"/>
                        </a:rPr>
                        <a:t>shouye.css</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050" kern="100">
                          <a:effectLst/>
                          <a:latin typeface="微软雅黑 Light" panose="020B0502040204020203" pitchFamily="34" charset="-122"/>
                          <a:ea typeface="微软雅黑 Light" panose="020B0502040204020203" pitchFamily="34" charset="-122"/>
                        </a:rPr>
                        <a:t>pages/shouye/shouye.css</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050" kern="100" dirty="0">
                          <a:effectLst/>
                          <a:latin typeface="微软雅黑 Light" panose="020B0502040204020203" pitchFamily="34" charset="-122"/>
                          <a:ea typeface="微软雅黑 Light" panose="020B0502040204020203" pitchFamily="34" charset="-122"/>
                        </a:rPr>
                        <a:t>前台</a:t>
                      </a:r>
                      <a:r>
                        <a:rPr lang="en-US" sz="1050" kern="100" dirty="0">
                          <a:effectLst/>
                          <a:latin typeface="微软雅黑 Light" panose="020B0502040204020203" pitchFamily="34" charset="-122"/>
                          <a:ea typeface="微软雅黑 Light" panose="020B0502040204020203" pitchFamily="34" charset="-122"/>
                        </a:rPr>
                        <a:t>CSS</a:t>
                      </a:r>
                      <a:r>
                        <a:rPr lang="zh-CN" sz="1050" kern="100" dirty="0">
                          <a:effectLst/>
                          <a:latin typeface="微软雅黑 Light" panose="020B0502040204020203" pitchFamily="34" charset="-122"/>
                          <a:ea typeface="微软雅黑 Light" panose="020B0502040204020203" pitchFamily="34" charset="-122"/>
                        </a:rPr>
                        <a:t>样式表文件，美化首页界面</a:t>
                      </a:r>
                    </a:p>
                  </a:txBody>
                  <a:tcPr marL="68580" marR="68580" marT="0" marB="0" anchor="ctr"/>
                </a:tc>
                <a:extLst>
                  <a:ext uri="{0D108BD9-81ED-4DB2-BD59-A6C34878D82A}">
                    <a16:rowId xmlns:a16="http://schemas.microsoft.com/office/drawing/2014/main" val="27351816"/>
                  </a:ext>
                </a:extLst>
              </a:tr>
              <a:tr h="398670">
                <a:tc>
                  <a:txBody>
                    <a:bodyPr/>
                    <a:lstStyle/>
                    <a:p>
                      <a:pPr algn="ctr">
                        <a:spcAft>
                          <a:spcPts val="0"/>
                        </a:spcAft>
                      </a:pPr>
                      <a:r>
                        <a:rPr lang="en-US" sz="1050" kern="0">
                          <a:effectLst/>
                          <a:latin typeface="微软雅黑 Light" panose="020B0502040204020203" pitchFamily="34" charset="-122"/>
                          <a:ea typeface="微软雅黑 Light" panose="020B0502040204020203" pitchFamily="34" charset="-122"/>
                        </a:rPr>
                        <a:t>shouye.js</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050" kern="100" dirty="0">
                          <a:effectLst/>
                          <a:latin typeface="微软雅黑 Light" panose="020B0502040204020203" pitchFamily="34" charset="-122"/>
                          <a:ea typeface="微软雅黑 Light" panose="020B0502040204020203" pitchFamily="34" charset="-122"/>
                        </a:rPr>
                        <a:t>pages/</a:t>
                      </a:r>
                      <a:r>
                        <a:rPr lang="en-US" sz="1050" kern="100" dirty="0" err="1">
                          <a:effectLst/>
                          <a:latin typeface="微软雅黑 Light" panose="020B0502040204020203" pitchFamily="34" charset="-122"/>
                          <a:ea typeface="微软雅黑 Light" panose="020B0502040204020203" pitchFamily="34" charset="-122"/>
                        </a:rPr>
                        <a:t>shouye</a:t>
                      </a:r>
                      <a:r>
                        <a:rPr lang="en-US" sz="1050" kern="100" dirty="0">
                          <a:effectLst/>
                          <a:latin typeface="微软雅黑 Light" panose="020B0502040204020203" pitchFamily="34" charset="-122"/>
                          <a:ea typeface="微软雅黑 Light" panose="020B0502040204020203" pitchFamily="34" charset="-122"/>
                        </a:rPr>
                        <a:t>/shouye.js</a:t>
                      </a:r>
                      <a:endParaRPr lang="zh-CN" sz="1050" kern="100" dirty="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050" kern="100">
                          <a:effectLst/>
                          <a:latin typeface="微软雅黑 Light" panose="020B0502040204020203" pitchFamily="34" charset="-122"/>
                          <a:ea typeface="微软雅黑 Light" panose="020B0502040204020203" pitchFamily="34" charset="-122"/>
                        </a:rPr>
                        <a:t>前段</a:t>
                      </a:r>
                      <a:r>
                        <a:rPr lang="en-US" sz="1050" kern="100">
                          <a:effectLst/>
                          <a:latin typeface="微软雅黑 Light" panose="020B0502040204020203" pitchFamily="34" charset="-122"/>
                          <a:ea typeface="微软雅黑 Light" panose="020B0502040204020203" pitchFamily="34" charset="-122"/>
                        </a:rPr>
                        <a:t>JavaScript</a:t>
                      </a:r>
                      <a:r>
                        <a:rPr lang="zh-CN" sz="1050" kern="100">
                          <a:effectLst/>
                          <a:latin typeface="微软雅黑 Light" panose="020B0502040204020203" pitchFamily="34" charset="-122"/>
                          <a:ea typeface="微软雅黑 Light" panose="020B0502040204020203" pitchFamily="34" charset="-122"/>
                        </a:rPr>
                        <a:t>文件，实现前端的操作行为逻辑</a:t>
                      </a:r>
                    </a:p>
                  </a:txBody>
                  <a:tcPr marL="68580" marR="68580" marT="0" marB="0" anchor="ctr"/>
                </a:tc>
                <a:extLst>
                  <a:ext uri="{0D108BD9-81ED-4DB2-BD59-A6C34878D82A}">
                    <a16:rowId xmlns:a16="http://schemas.microsoft.com/office/drawing/2014/main" val="3591333080"/>
                  </a:ext>
                </a:extLst>
              </a:tr>
              <a:tr h="398670">
                <a:tc>
                  <a:txBody>
                    <a:bodyPr/>
                    <a:lstStyle/>
                    <a:p>
                      <a:pPr algn="ctr">
                        <a:spcAft>
                          <a:spcPts val="0"/>
                        </a:spcAft>
                      </a:pPr>
                      <a:r>
                        <a:rPr lang="en-US" sz="1050" kern="0">
                          <a:effectLst/>
                          <a:latin typeface="微软雅黑 Light" panose="020B0502040204020203" pitchFamily="34" charset="-122"/>
                          <a:ea typeface="微软雅黑 Light" panose="020B0502040204020203" pitchFamily="34" charset="-122"/>
                        </a:rPr>
                        <a:t>shouye.json</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050" kern="100">
                          <a:effectLst/>
                          <a:latin typeface="微软雅黑 Light" panose="020B0502040204020203" pitchFamily="34" charset="-122"/>
                          <a:ea typeface="微软雅黑 Light" panose="020B0502040204020203" pitchFamily="34" charset="-122"/>
                        </a:rPr>
                        <a:t>pages/shouye/shouye.json</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en-US" sz="1050" kern="100" dirty="0">
                          <a:effectLst/>
                          <a:latin typeface="微软雅黑 Light" panose="020B0502040204020203" pitchFamily="34" charset="-122"/>
                          <a:ea typeface="微软雅黑 Light" panose="020B0502040204020203" pitchFamily="34" charset="-122"/>
                        </a:rPr>
                        <a:t>json</a:t>
                      </a:r>
                      <a:r>
                        <a:rPr lang="zh-CN" sz="1050" kern="100" dirty="0">
                          <a:effectLst/>
                          <a:latin typeface="微软雅黑 Light" panose="020B0502040204020203" pitchFamily="34" charset="-122"/>
                          <a:ea typeface="微软雅黑 Light" panose="020B0502040204020203" pitchFamily="34" charset="-122"/>
                        </a:rPr>
                        <a:t>文件，用于实现页面的设置</a:t>
                      </a:r>
                    </a:p>
                  </a:txBody>
                  <a:tcPr marL="68580" marR="68580" marT="0" marB="0" anchor="ctr"/>
                </a:tc>
                <a:extLst>
                  <a:ext uri="{0D108BD9-81ED-4DB2-BD59-A6C34878D82A}">
                    <a16:rowId xmlns:a16="http://schemas.microsoft.com/office/drawing/2014/main" val="3999913667"/>
                  </a:ext>
                </a:extLst>
              </a:tr>
              <a:tr h="535291">
                <a:tc>
                  <a:txBody>
                    <a:bodyPr/>
                    <a:lstStyle/>
                    <a:p>
                      <a:pPr algn="ctr">
                        <a:spcAft>
                          <a:spcPts val="0"/>
                        </a:spcAft>
                      </a:pPr>
                      <a:r>
                        <a:rPr lang="en-US" sz="1050" kern="100">
                          <a:effectLst/>
                          <a:latin typeface="微软雅黑 Light" panose="020B0502040204020203" pitchFamily="34" charset="-122"/>
                          <a:ea typeface="微软雅黑 Light" panose="020B0502040204020203" pitchFamily="34" charset="-122"/>
                        </a:rPr>
                        <a:t>search-book</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050" kern="100">
                          <a:effectLst/>
                          <a:latin typeface="微软雅黑 Light" panose="020B0502040204020203" pitchFamily="34" charset="-122"/>
                          <a:ea typeface="微软雅黑 Light" panose="020B0502040204020203" pitchFamily="34" charset="-122"/>
                        </a:rPr>
                        <a:t>pages/search-book/search-book</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050" kern="100">
                          <a:effectLst/>
                          <a:latin typeface="微软雅黑 Light" panose="020B0502040204020203" pitchFamily="34" charset="-122"/>
                          <a:ea typeface="微软雅黑 Light" panose="020B0502040204020203" pitchFamily="34" charset="-122"/>
                        </a:rPr>
                        <a:t>搜索图书相关界面和配置文件</a:t>
                      </a:r>
                    </a:p>
                  </a:txBody>
                  <a:tcPr marL="68580" marR="68580" marT="0" marB="0" anchor="ctr"/>
                </a:tc>
                <a:extLst>
                  <a:ext uri="{0D108BD9-81ED-4DB2-BD59-A6C34878D82A}">
                    <a16:rowId xmlns:a16="http://schemas.microsoft.com/office/drawing/2014/main" val="3724699446"/>
                  </a:ext>
                </a:extLst>
              </a:tr>
              <a:tr h="535291">
                <a:tc>
                  <a:txBody>
                    <a:bodyPr/>
                    <a:lstStyle/>
                    <a:p>
                      <a:pPr algn="ctr">
                        <a:spcAft>
                          <a:spcPts val="0"/>
                        </a:spcAft>
                      </a:pPr>
                      <a:r>
                        <a:rPr lang="en-US" sz="1050" kern="100">
                          <a:effectLst/>
                          <a:latin typeface="微软雅黑 Light" panose="020B0502040204020203" pitchFamily="34" charset="-122"/>
                          <a:ea typeface="微软雅黑 Light" panose="020B0502040204020203" pitchFamily="34" charset="-122"/>
                        </a:rPr>
                        <a:t>headline</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050" kern="100">
                          <a:effectLst/>
                          <a:latin typeface="微软雅黑 Light" panose="020B0502040204020203" pitchFamily="34" charset="-122"/>
                          <a:ea typeface="微软雅黑 Light" panose="020B0502040204020203" pitchFamily="34" charset="-122"/>
                        </a:rPr>
                        <a:t>pages/sonShouye/headline/headline</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050" kern="100">
                          <a:effectLst/>
                          <a:latin typeface="微软雅黑 Light" panose="020B0502040204020203" pitchFamily="34" charset="-122"/>
                          <a:ea typeface="微软雅黑 Light" panose="020B0502040204020203" pitchFamily="34" charset="-122"/>
                        </a:rPr>
                        <a:t>头条栏目相关界面和配置文件</a:t>
                      </a:r>
                    </a:p>
                  </a:txBody>
                  <a:tcPr marL="68580" marR="68580" marT="0" marB="0" anchor="ctr"/>
                </a:tc>
                <a:extLst>
                  <a:ext uri="{0D108BD9-81ED-4DB2-BD59-A6C34878D82A}">
                    <a16:rowId xmlns:a16="http://schemas.microsoft.com/office/drawing/2014/main" val="2881434257"/>
                  </a:ext>
                </a:extLst>
              </a:tr>
              <a:tr h="535291">
                <a:tc>
                  <a:txBody>
                    <a:bodyPr/>
                    <a:lstStyle/>
                    <a:p>
                      <a:pPr algn="ctr">
                        <a:spcAft>
                          <a:spcPts val="0"/>
                        </a:spcAft>
                      </a:pPr>
                      <a:r>
                        <a:rPr lang="en-US" sz="1050" kern="100">
                          <a:effectLst/>
                          <a:latin typeface="微软雅黑 Light" panose="020B0502040204020203" pitchFamily="34" charset="-122"/>
                          <a:ea typeface="微软雅黑 Light" panose="020B0502040204020203" pitchFamily="34" charset="-122"/>
                        </a:rPr>
                        <a:t>thing-search</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050" kern="100">
                          <a:effectLst/>
                          <a:latin typeface="微软雅黑 Light" panose="020B0502040204020203" pitchFamily="34" charset="-122"/>
                          <a:ea typeface="微软雅黑 Light" panose="020B0502040204020203" pitchFamily="34" charset="-122"/>
                        </a:rPr>
                        <a:t>pages/classify/thing-search/thing-search</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050" kern="100">
                          <a:effectLst/>
                          <a:latin typeface="微软雅黑 Light" panose="020B0502040204020203" pitchFamily="34" charset="-122"/>
                          <a:ea typeface="微软雅黑 Light" panose="020B0502040204020203" pitchFamily="34" charset="-122"/>
                        </a:rPr>
                        <a:t>物品搜索相关界面和配置文件</a:t>
                      </a:r>
                    </a:p>
                  </a:txBody>
                  <a:tcPr marL="68580" marR="68580" marT="0" marB="0" anchor="ctr"/>
                </a:tc>
                <a:extLst>
                  <a:ext uri="{0D108BD9-81ED-4DB2-BD59-A6C34878D82A}">
                    <a16:rowId xmlns:a16="http://schemas.microsoft.com/office/drawing/2014/main" val="3701449240"/>
                  </a:ext>
                </a:extLst>
              </a:tr>
              <a:tr h="398670">
                <a:tc>
                  <a:txBody>
                    <a:bodyPr/>
                    <a:lstStyle/>
                    <a:p>
                      <a:pPr algn="ctr">
                        <a:spcAft>
                          <a:spcPts val="0"/>
                        </a:spcAft>
                      </a:pPr>
                      <a:r>
                        <a:rPr lang="en-US" sz="1050" kern="100">
                          <a:effectLst/>
                          <a:latin typeface="微软雅黑 Light" panose="020B0502040204020203" pitchFamily="34" charset="-122"/>
                          <a:ea typeface="微软雅黑 Light" panose="020B0502040204020203" pitchFamily="34" charset="-122"/>
                        </a:rPr>
                        <a:t>job</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nchor="ctr"/>
                </a:tc>
                <a:tc>
                  <a:txBody>
                    <a:bodyPr/>
                    <a:lstStyle/>
                    <a:p>
                      <a:pPr algn="ctr">
                        <a:lnSpc>
                          <a:spcPct val="125000"/>
                        </a:lnSpc>
                        <a:spcAft>
                          <a:spcPts val="0"/>
                        </a:spcAft>
                      </a:pPr>
                      <a:r>
                        <a:rPr lang="en-US" sz="1050" kern="100">
                          <a:effectLst/>
                          <a:latin typeface="微软雅黑 Light" panose="020B0502040204020203" pitchFamily="34" charset="-122"/>
                          <a:ea typeface="微软雅黑 Light" panose="020B0502040204020203" pitchFamily="34" charset="-122"/>
                        </a:rPr>
                        <a:t>pages/classify/job/job</a:t>
                      </a:r>
                      <a:endParaRPr lang="zh-CN" sz="1050" kern="100">
                        <a:effectLst/>
                        <a:latin typeface="微软雅黑 Light" panose="020B0502040204020203" pitchFamily="34" charset="-122"/>
                        <a:ea typeface="微软雅黑 Light" panose="020B0502040204020203" pitchFamily="34" charset="-122"/>
                      </a:endParaRPr>
                    </a:p>
                  </a:txBody>
                  <a:tcPr marL="68580" marR="68580" marT="0" marB="0"/>
                </a:tc>
                <a:tc>
                  <a:txBody>
                    <a:bodyPr/>
                    <a:lstStyle/>
                    <a:p>
                      <a:pPr algn="just">
                        <a:lnSpc>
                          <a:spcPct val="125000"/>
                        </a:lnSpc>
                        <a:spcAft>
                          <a:spcPts val="0"/>
                        </a:spcAft>
                      </a:pPr>
                      <a:r>
                        <a:rPr lang="zh-CN" sz="1050" kern="100" dirty="0">
                          <a:effectLst/>
                          <a:latin typeface="微软雅黑 Light" panose="020B0502040204020203" pitchFamily="34" charset="-122"/>
                          <a:ea typeface="微软雅黑 Light" panose="020B0502040204020203" pitchFamily="34" charset="-122"/>
                        </a:rPr>
                        <a:t>兼职查找相关界面和配置文件</a:t>
                      </a:r>
                    </a:p>
                  </a:txBody>
                  <a:tcPr marL="68580" marR="68580" marT="0" marB="0" anchor="ctr"/>
                </a:tc>
                <a:extLst>
                  <a:ext uri="{0D108BD9-81ED-4DB2-BD59-A6C34878D82A}">
                    <a16:rowId xmlns:a16="http://schemas.microsoft.com/office/drawing/2014/main" val="649602954"/>
                  </a:ext>
                </a:extLst>
              </a:tr>
            </a:tbl>
          </a:graphicData>
        </a:graphic>
      </p:graphicFrame>
    </p:spTree>
    <p:extLst>
      <p:ext uri="{BB962C8B-B14F-4D97-AF65-F5344CB8AC3E}">
        <p14:creationId xmlns:p14="http://schemas.microsoft.com/office/powerpoint/2010/main" val="371221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7A4E941-2B11-46FD-881E-8157ED4B2A1E}"/>
              </a:ext>
            </a:extLst>
          </p:cNvPr>
          <p:cNvSpPr>
            <a:spLocks noGrp="1"/>
          </p:cNvSpPr>
          <p:nvPr>
            <p:ph type="title"/>
          </p:nvPr>
        </p:nvSpPr>
        <p:spPr/>
        <p:txBody>
          <a:bodyPr/>
          <a:lstStyle/>
          <a:p>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2</a:t>
            </a:r>
            <a:r>
              <a:rPr lang="zh-CN" altLang="zh-CN" sz="2400" dirty="0">
                <a:latin typeface="微软雅黑 Light" panose="020B0502040204020203" pitchFamily="34" charset="-122"/>
                <a:ea typeface="微软雅黑 Light" panose="020B0502040204020203" pitchFamily="34" charset="-122"/>
              </a:rPr>
              <a:t>）模块涉及页面跳转关系图，如图所示</a:t>
            </a:r>
            <a:br>
              <a:rPr lang="zh-CN" altLang="en-US" dirty="0"/>
            </a:br>
            <a:endParaRPr lang="zh-CN" altLang="en-US" dirty="0"/>
          </a:p>
        </p:txBody>
      </p:sp>
      <p:pic>
        <p:nvPicPr>
          <p:cNvPr id="8194" name="图片 4">
            <a:extLst>
              <a:ext uri="{FF2B5EF4-FFF2-40B4-BE49-F238E27FC236}">
                <a16:creationId xmlns:a16="http://schemas.microsoft.com/office/drawing/2014/main" id="{2AD31ACB-2569-4BA1-9DFC-BDAECBF6A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228" y="1652954"/>
            <a:ext cx="7595097" cy="479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4671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293338"/>
      </a:dk1>
      <a:lt1>
        <a:sysClr val="window" lastClr="DADDD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电路</Template>
  <TotalTime>174</TotalTime>
  <Words>5737</Words>
  <Application>Microsoft Office PowerPoint</Application>
  <PresentationFormat>宽屏</PresentationFormat>
  <Paragraphs>751</Paragraphs>
  <Slides>50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50</vt:i4>
      </vt:variant>
    </vt:vector>
  </HeadingPairs>
  <TitlesOfParts>
    <vt:vector size="54" baseType="lpstr">
      <vt:lpstr>微软雅黑 Light</vt:lpstr>
      <vt:lpstr>Arial</vt:lpstr>
      <vt:lpstr>Tw Cen MT</vt:lpstr>
      <vt:lpstr>电路</vt:lpstr>
      <vt:lpstr>           东大帮帮项目系统实现及测试文档 </vt:lpstr>
      <vt:lpstr>目录</vt:lpstr>
      <vt:lpstr>1.1人员安排  </vt:lpstr>
      <vt:lpstr>1.2 系统通用类实现 </vt:lpstr>
      <vt:lpstr>1.2.1 数据库通用类实现 </vt:lpstr>
      <vt:lpstr>项目中涉及的主要类有： </vt:lpstr>
      <vt:lpstr>1.3.1 首页模块实现简介 </vt:lpstr>
      <vt:lpstr>1.3.3 首页模块文件及跳转关系 </vt:lpstr>
      <vt:lpstr>（2）模块涉及页面跳转关系图，如图所示 </vt:lpstr>
      <vt:lpstr>1.3.4 首页模块程序流程 </vt:lpstr>
      <vt:lpstr>1.3.5 首页模块实现界面 </vt:lpstr>
      <vt:lpstr>1.4.1 购物车模块实现简介 </vt:lpstr>
      <vt:lpstr>1.4.2 购物车模块相关类实现 </vt:lpstr>
      <vt:lpstr>1.4.3 购物车模块文件及跳转关系</vt:lpstr>
      <vt:lpstr>1.4.5 购物车模块实现界面 </vt:lpstr>
      <vt:lpstr>1.5.1 发布模块实现简介 </vt:lpstr>
      <vt:lpstr>1.5.3 发布模块文件及跳转关系 </vt:lpstr>
      <vt:lpstr>1.5.3 发布模块文件及跳转关系 </vt:lpstr>
      <vt:lpstr>1.5.5 发布模块实现界面 </vt:lpstr>
      <vt:lpstr>1.6.1 “我的”模块实现简介 </vt:lpstr>
      <vt:lpstr>1.6.2“我的”模块相关子文件实现 </vt:lpstr>
      <vt:lpstr>1.6.3 我的模块文件及跳转关系 </vt:lpstr>
      <vt:lpstr>1.6.5我的模块实现界面 </vt:lpstr>
      <vt:lpstr>1.8 实现过程中的需求和设计变动情况说明 </vt:lpstr>
      <vt:lpstr>1.9 实现小结 </vt:lpstr>
      <vt:lpstr>2.1系统测试人员安排 </vt:lpstr>
      <vt:lpstr>2.2 系统通用类测试 </vt:lpstr>
      <vt:lpstr>2.2.1 数据库通用类测试 </vt:lpstr>
      <vt:lpstr>2.2.1 数据库通用类测试</vt:lpstr>
      <vt:lpstr>PowerPoint 演示文稿</vt:lpstr>
      <vt:lpstr>PowerPoint 演示文稿</vt:lpstr>
      <vt:lpstr>PowerPoint 演示文稿</vt:lpstr>
      <vt:lpstr>2.2.3 系统通用类测试报告 </vt:lpstr>
      <vt:lpstr>2.2.3 系统通用类测试报告 </vt:lpstr>
      <vt:lpstr>2.3.1 首页模块白盒测试用例 </vt:lpstr>
      <vt:lpstr>2.3.1 首页模块白盒测试用例</vt:lpstr>
      <vt:lpstr>2.3.2 首页模块黑盒测试用例 </vt:lpstr>
      <vt:lpstr>2.3.2 首页模块黑盒测试用例 </vt:lpstr>
      <vt:lpstr>2.3.3 首页模块测试报告 </vt:lpstr>
      <vt:lpstr>2.4.1 购物车模块白盒测试用例 </vt:lpstr>
      <vt:lpstr>2.4.3 购物车模块测试报告 </vt:lpstr>
      <vt:lpstr>2.5.1 发布模块白盒测试用例 </vt:lpstr>
      <vt:lpstr>2.5.2 发布模块黑盒测试用例 </vt:lpstr>
      <vt:lpstr>2.5.3 发布模块测试报告 </vt:lpstr>
      <vt:lpstr>2.6.1 “登录”模块测试 </vt:lpstr>
      <vt:lpstr>2.6.2“地址管理模块”黑盒测试用例 </vt:lpstr>
      <vt:lpstr>2.6.3 我的模块测试报告 </vt:lpstr>
      <vt:lpstr>2.7 系统集成测试 </vt:lpstr>
      <vt:lpstr>2.8 系统测试小结 </vt:lpstr>
      <vt:lpstr>3 心得体会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东大帮帮项目系统实现及测试文档 </dc:title>
  <dc:creator>王 阳</dc:creator>
  <cp:lastModifiedBy>@ JasMine</cp:lastModifiedBy>
  <cp:revision>20</cp:revision>
  <dcterms:created xsi:type="dcterms:W3CDTF">2020-05-08T00:51:01Z</dcterms:created>
  <dcterms:modified xsi:type="dcterms:W3CDTF">2020-05-08T04:04:00Z</dcterms:modified>
</cp:coreProperties>
</file>