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9" r:id="rId18"/>
    <p:sldId id="280" r:id="rId19"/>
    <p:sldId id="281" r:id="rId20"/>
    <p:sldId id="282" r:id="rId21"/>
    <p:sldId id="283" r:id="rId22"/>
    <p:sldId id="271" r:id="rId23"/>
    <p:sldId id="272" r:id="rId24"/>
    <p:sldId id="273" r:id="rId25"/>
    <p:sldId id="277" r:id="rId26"/>
    <p:sldId id="274"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阳 王" initials="阳" lastIdx="1" clrIdx="0">
    <p:extLst>
      <p:ext uri="{19B8F6BF-5375-455C-9EA6-DF929625EA0E}">
        <p15:presenceInfo xmlns:p15="http://schemas.microsoft.com/office/powerpoint/2012/main" userId="3a08304bc54652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ACD4C"/>
    <a:srgbClr val="DEED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showGuides="1">
      <p:cViewPr varScale="1">
        <p:scale>
          <a:sx n="87" d="100"/>
          <a:sy n="87" d="100"/>
        </p:scale>
        <p:origin x="298" y="72"/>
      </p:cViewPr>
      <p:guideLst>
        <p:guide orient="horz" pos="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92326-6C37-4859-AA9D-9E841CEEFA7D}"/>
              </a:ext>
            </a:extLst>
          </p:cNvPr>
          <p:cNvSpPr>
            <a:spLocks noGrp="1"/>
          </p:cNvSpPr>
          <p:nvPr>
            <p:ph type="ctrTitle"/>
          </p:nvPr>
        </p:nvSpPr>
        <p:spPr>
          <a:xfrm>
            <a:off x="1876424" y="1122363"/>
            <a:ext cx="8791575" cy="1130386"/>
          </a:xfrm>
        </p:spPr>
        <p:txBody>
          <a:bodyPr/>
          <a:lstStyle/>
          <a:p>
            <a:r>
              <a:rPr lang="zh-CN" altLang="en-US" dirty="0"/>
              <a:t>          </a:t>
            </a:r>
            <a:r>
              <a:rPr lang="zh-CN" altLang="en-US" dirty="0">
                <a:latin typeface="Microsoft YaHei UI" panose="020B0503020204020204" pitchFamily="34" charset="-122"/>
                <a:ea typeface="Microsoft YaHei UI" panose="020B0503020204020204" pitchFamily="34" charset="-122"/>
              </a:rPr>
              <a:t>东大帮帮</a:t>
            </a:r>
            <a:r>
              <a:rPr lang="en-US" altLang="zh-CN" dirty="0">
                <a:latin typeface="Microsoft YaHei UI" panose="020B0503020204020204" pitchFamily="34" charset="-122"/>
                <a:ea typeface="Microsoft YaHei UI" panose="020B0503020204020204" pitchFamily="34" charset="-122"/>
              </a:rPr>
              <a:t>1704</a:t>
            </a:r>
            <a:r>
              <a:rPr lang="zh-CN" altLang="en-US" dirty="0">
                <a:latin typeface="Microsoft YaHei UI" panose="020B0503020204020204" pitchFamily="34" charset="-122"/>
                <a:ea typeface="Microsoft YaHei UI" panose="020B0503020204020204" pitchFamily="34" charset="-122"/>
              </a:rPr>
              <a:t>团队</a:t>
            </a:r>
          </a:p>
        </p:txBody>
      </p:sp>
      <p:sp>
        <p:nvSpPr>
          <p:cNvPr id="3" name="副标题 2">
            <a:extLst>
              <a:ext uri="{FF2B5EF4-FFF2-40B4-BE49-F238E27FC236}">
                <a16:creationId xmlns:a16="http://schemas.microsoft.com/office/drawing/2014/main" id="{B120B97C-C061-48D8-8C84-5DA6578E1188}"/>
              </a:ext>
            </a:extLst>
          </p:cNvPr>
          <p:cNvSpPr>
            <a:spLocks noGrp="1"/>
          </p:cNvSpPr>
          <p:nvPr>
            <p:ph type="subTitle" idx="1"/>
          </p:nvPr>
        </p:nvSpPr>
        <p:spPr>
          <a:xfrm>
            <a:off x="1876424" y="3602037"/>
            <a:ext cx="8791575" cy="2133599"/>
          </a:xfrm>
        </p:spPr>
        <p:txBody>
          <a:bodyPr/>
          <a:lstStyle/>
          <a:p>
            <a:r>
              <a:rPr lang="en-US" altLang="zh-CN" dirty="0"/>
              <a:t>                                         </a:t>
            </a:r>
            <a:r>
              <a:rPr lang="zh-CN" altLang="en-US" sz="3200" dirty="0">
                <a:latin typeface="Microsoft YaHei UI" panose="020B0503020204020204" pitchFamily="34" charset="-122"/>
                <a:ea typeface="Microsoft YaHei UI" panose="020B0503020204020204" pitchFamily="34" charset="-122"/>
              </a:rPr>
              <a:t>系统设计文档</a:t>
            </a:r>
            <a:endParaRPr lang="en-US" altLang="zh-CN" sz="3200"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                                                        Neu</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8683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CF96D-AA40-4291-97C5-45C3E6C0AD87}"/>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2.7</a:t>
            </a:r>
            <a:r>
              <a:rPr lang="zh-CN" altLang="en-US" dirty="0">
                <a:latin typeface="Microsoft YaHei UI" panose="020B0503020204020204" pitchFamily="34" charset="-122"/>
                <a:ea typeface="Microsoft YaHei UI" panose="020B0503020204020204" pitchFamily="34" charset="-122"/>
              </a:rPr>
              <a:t>评价系统模块设计</a:t>
            </a:r>
          </a:p>
        </p:txBody>
      </p:sp>
      <p:sp>
        <p:nvSpPr>
          <p:cNvPr id="3" name="内容占位符 2">
            <a:extLst>
              <a:ext uri="{FF2B5EF4-FFF2-40B4-BE49-F238E27FC236}">
                <a16:creationId xmlns:a16="http://schemas.microsoft.com/office/drawing/2014/main" id="{053AE772-C4A9-4F60-A62F-DDF84B8B557A}"/>
              </a:ext>
            </a:extLst>
          </p:cNvPr>
          <p:cNvSpPr>
            <a:spLocks noGrp="1"/>
          </p:cNvSpPr>
          <p:nvPr>
            <p:ph idx="1"/>
          </p:nvPr>
        </p:nvSpPr>
        <p:spPr/>
        <p:txBody>
          <a:bodyPr>
            <a:normAutofit/>
          </a:bodyPr>
          <a:lstStyle/>
          <a:p>
            <a:r>
              <a:rPr lang="zh-CN" altLang="zh-CN" sz="2200" dirty="0">
                <a:latin typeface="Microsoft YaHei UI" panose="020B0503020204020204" pitchFamily="34" charset="-122"/>
                <a:ea typeface="Microsoft YaHei UI" panose="020B0503020204020204" pitchFamily="34" charset="-122"/>
              </a:rPr>
              <a:t>该模块用于对每次交易活动的一个评价，其它人选购商品时可以参考这些评价信息作为依据，评价系统模块可以细分为以下三个子模块：</a:t>
            </a:r>
          </a:p>
          <a:p>
            <a:r>
              <a:rPr lang="zh-CN" altLang="zh-CN" sz="2200" dirty="0">
                <a:latin typeface="Microsoft YaHei UI" panose="020B0503020204020204" pitchFamily="34" charset="-122"/>
                <a:ea typeface="Microsoft YaHei UI" panose="020B0503020204020204" pitchFamily="34" charset="-122"/>
              </a:rPr>
              <a:t>评价商品模块：在商品交易成功后，买家可以在商家店铺里对交易过程、交易的商品进行评价。</a:t>
            </a:r>
          </a:p>
          <a:p>
            <a:r>
              <a:rPr lang="zh-CN" altLang="zh-CN" sz="2200" dirty="0">
                <a:latin typeface="Microsoft YaHei UI" panose="020B0503020204020204" pitchFamily="34" charset="-122"/>
                <a:ea typeface="Microsoft YaHei UI" panose="020B0503020204020204" pitchFamily="34" charset="-122"/>
              </a:rPr>
              <a:t>查看评价模块：该平台的用户可以查看所有交易的评价信息，作为选购的依据。</a:t>
            </a:r>
          </a:p>
          <a:p>
            <a:r>
              <a:rPr lang="zh-CN" altLang="zh-CN" sz="2200" dirty="0">
                <a:latin typeface="Microsoft YaHei UI" panose="020B0503020204020204" pitchFamily="34" charset="-122"/>
                <a:ea typeface="Microsoft YaHei UI" panose="020B0503020204020204" pitchFamily="34" charset="-122"/>
              </a:rPr>
              <a:t>回复评价模块：商家可以对用户的评价信息作回复。</a:t>
            </a:r>
          </a:p>
          <a:p>
            <a:endParaRPr lang="zh-CN" altLang="en-US" dirty="0"/>
          </a:p>
        </p:txBody>
      </p:sp>
    </p:spTree>
    <p:extLst>
      <p:ext uri="{BB962C8B-B14F-4D97-AF65-F5344CB8AC3E}">
        <p14:creationId xmlns:p14="http://schemas.microsoft.com/office/powerpoint/2010/main" val="354733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CC179-26A2-4D6E-AC28-28FE57572D5D}"/>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2.8</a:t>
            </a:r>
            <a:r>
              <a:rPr lang="zh-CN" altLang="en-US" dirty="0">
                <a:latin typeface="Microsoft YaHei UI" panose="020B0503020204020204" pitchFamily="34" charset="-122"/>
                <a:ea typeface="Microsoft YaHei UI" panose="020B0503020204020204" pitchFamily="34" charset="-122"/>
              </a:rPr>
              <a:t>搜索商品模块设计</a:t>
            </a:r>
          </a:p>
        </p:txBody>
      </p:sp>
      <p:sp>
        <p:nvSpPr>
          <p:cNvPr id="3" name="内容占位符 2">
            <a:extLst>
              <a:ext uri="{FF2B5EF4-FFF2-40B4-BE49-F238E27FC236}">
                <a16:creationId xmlns:a16="http://schemas.microsoft.com/office/drawing/2014/main" id="{04923C4D-552C-4BD9-8638-F6720E8C47F8}"/>
              </a:ext>
            </a:extLst>
          </p:cNvPr>
          <p:cNvSpPr>
            <a:spLocks noGrp="1"/>
          </p:cNvSpPr>
          <p:nvPr>
            <p:ph idx="1"/>
          </p:nvPr>
        </p:nvSpPr>
        <p:spPr/>
        <p:txBody>
          <a:bodyPr/>
          <a:lstStyle/>
          <a:p>
            <a:r>
              <a:rPr lang="zh-CN" altLang="zh-CN" sz="2200" dirty="0">
                <a:latin typeface="Microsoft YaHei UI" panose="020B0503020204020204" pitchFamily="34" charset="-122"/>
                <a:ea typeface="Microsoft YaHei UI" panose="020B0503020204020204" pitchFamily="34" charset="-122"/>
              </a:rPr>
              <a:t>搜索商品模块是买家检索想要的商品的主要途径。每个店铺都有它的关键字，买家可以根据关键字来检索，比如‘计算机类书籍’；当然用户也可以使用传统电子商务平台的搜索方法，搜索商品的名字，比如“数据结构与算法”。</a:t>
            </a:r>
          </a:p>
          <a:p>
            <a:endParaRPr lang="zh-CN" altLang="en-US" dirty="0"/>
          </a:p>
        </p:txBody>
      </p:sp>
    </p:spTree>
    <p:extLst>
      <p:ext uri="{BB962C8B-B14F-4D97-AF65-F5344CB8AC3E}">
        <p14:creationId xmlns:p14="http://schemas.microsoft.com/office/powerpoint/2010/main" val="377545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CE532-275C-4D26-B01F-356FA4A7CD77}"/>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3.1</a:t>
            </a:r>
            <a:r>
              <a:rPr lang="zh-CN" altLang="en-US" dirty="0">
                <a:latin typeface="Microsoft YaHei UI" panose="020B0503020204020204" pitchFamily="34" charset="-122"/>
                <a:ea typeface="Microsoft YaHei UI" panose="020B0503020204020204" pitchFamily="34" charset="-122"/>
              </a:rPr>
              <a:t>类设计总图</a:t>
            </a:r>
          </a:p>
        </p:txBody>
      </p:sp>
      <p:pic>
        <p:nvPicPr>
          <p:cNvPr id="2050" name="Picture 2">
            <a:extLst>
              <a:ext uri="{FF2B5EF4-FFF2-40B4-BE49-F238E27FC236}">
                <a16:creationId xmlns:a16="http://schemas.microsoft.com/office/drawing/2014/main" id="{FB16A91D-135A-4539-ADF8-1993DE140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506" y="618518"/>
            <a:ext cx="6939493" cy="5669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26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3ACDE-B9CD-414E-8068-D07ACA374BE1}"/>
              </a:ext>
            </a:extLst>
          </p:cNvPr>
          <p:cNvSpPr>
            <a:spLocks noGrp="1"/>
          </p:cNvSpPr>
          <p:nvPr>
            <p:ph type="title"/>
          </p:nvPr>
        </p:nvSpPr>
        <p:spPr>
          <a:xfrm>
            <a:off x="904021" y="618518"/>
            <a:ext cx="9905998" cy="1478570"/>
          </a:xfrm>
        </p:spPr>
        <p:txBody>
          <a:bodyPr/>
          <a:lstStyle/>
          <a:p>
            <a:r>
              <a:rPr lang="en-US" altLang="zh-CN" dirty="0">
                <a:latin typeface="Microsoft YaHei UI" panose="020B0503020204020204" pitchFamily="34" charset="-122"/>
                <a:ea typeface="Microsoft YaHei UI" panose="020B0503020204020204" pitchFamily="34" charset="-122"/>
              </a:rPr>
              <a:t>3.2</a:t>
            </a:r>
            <a:r>
              <a:rPr lang="zh-CN" altLang="en-US" dirty="0">
                <a:latin typeface="Microsoft YaHei UI" panose="020B0503020204020204" pitchFamily="34" charset="-122"/>
                <a:ea typeface="Microsoft YaHei UI" panose="020B0503020204020204" pitchFamily="34" charset="-122"/>
              </a:rPr>
              <a:t>登录模块类图</a:t>
            </a:r>
          </a:p>
        </p:txBody>
      </p:sp>
      <p:pic>
        <p:nvPicPr>
          <p:cNvPr id="3074" name="Picture 2">
            <a:extLst>
              <a:ext uri="{FF2B5EF4-FFF2-40B4-BE49-F238E27FC236}">
                <a16:creationId xmlns:a16="http://schemas.microsoft.com/office/drawing/2014/main" id="{C0C36E07-3425-4661-9107-7358185F6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642" y="618518"/>
            <a:ext cx="7091892" cy="56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26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E15D2-74F3-4967-9EAC-DD31914E3B9A}"/>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4</a:t>
            </a:r>
            <a:r>
              <a:rPr lang="zh-CN" altLang="en-US" dirty="0">
                <a:latin typeface="Microsoft YaHei UI" panose="020B0503020204020204" pitchFamily="34" charset="-122"/>
                <a:ea typeface="Microsoft YaHei UI" panose="020B0503020204020204" pitchFamily="34" charset="-122"/>
              </a:rPr>
              <a:t>数据库设计</a:t>
            </a:r>
          </a:p>
        </p:txBody>
      </p:sp>
      <p:graphicFrame>
        <p:nvGraphicFramePr>
          <p:cNvPr id="5" name="表格 5">
            <a:extLst>
              <a:ext uri="{FF2B5EF4-FFF2-40B4-BE49-F238E27FC236}">
                <a16:creationId xmlns:a16="http://schemas.microsoft.com/office/drawing/2014/main" id="{02401053-063C-412E-8981-C8E3C1BB8723}"/>
              </a:ext>
            </a:extLst>
          </p:cNvPr>
          <p:cNvGraphicFramePr>
            <a:graphicFrameLocks noGrp="1"/>
          </p:cNvGraphicFramePr>
          <p:nvPr>
            <p:extLst>
              <p:ext uri="{D42A27DB-BD31-4B8C-83A1-F6EECF244321}">
                <p14:modId xmlns:p14="http://schemas.microsoft.com/office/powerpoint/2010/main" val="614668311"/>
              </p:ext>
            </p:extLst>
          </p:nvPr>
        </p:nvGraphicFramePr>
        <p:xfrm>
          <a:off x="1827283" y="2097088"/>
          <a:ext cx="8127999" cy="371327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4269443"/>
                    </a:ext>
                  </a:extLst>
                </a:gridCol>
                <a:gridCol w="2709333">
                  <a:extLst>
                    <a:ext uri="{9D8B030D-6E8A-4147-A177-3AD203B41FA5}">
                      <a16:colId xmlns:a16="http://schemas.microsoft.com/office/drawing/2014/main" val="1363772774"/>
                    </a:ext>
                  </a:extLst>
                </a:gridCol>
                <a:gridCol w="2709333">
                  <a:extLst>
                    <a:ext uri="{9D8B030D-6E8A-4147-A177-3AD203B41FA5}">
                      <a16:colId xmlns:a16="http://schemas.microsoft.com/office/drawing/2014/main" val="897818369"/>
                    </a:ext>
                  </a:extLst>
                </a:gridCol>
              </a:tblGrid>
              <a:tr h="458586">
                <a:tc>
                  <a:txBody>
                    <a:bodyPr/>
                    <a:lstStyle/>
                    <a:p>
                      <a:pPr algn="ctr"/>
                      <a:r>
                        <a:rPr lang="zh-CN" altLang="en-US" dirty="0"/>
                        <a:t>序号</a:t>
                      </a:r>
                    </a:p>
                  </a:txBody>
                  <a:tcPr/>
                </a:tc>
                <a:tc>
                  <a:txBody>
                    <a:bodyPr/>
                    <a:lstStyle/>
                    <a:p>
                      <a:pPr algn="ctr"/>
                      <a:r>
                        <a:rPr lang="zh-CN" altLang="en-US" dirty="0"/>
                        <a:t>表名</a:t>
                      </a:r>
                    </a:p>
                  </a:txBody>
                  <a:tcPr/>
                </a:tc>
                <a:tc>
                  <a:txBody>
                    <a:bodyPr/>
                    <a:lstStyle/>
                    <a:p>
                      <a:pPr algn="ctr"/>
                      <a:r>
                        <a:rPr lang="zh-CN" altLang="en-US" dirty="0"/>
                        <a:t>说明</a:t>
                      </a:r>
                    </a:p>
                  </a:txBody>
                  <a:tcPr/>
                </a:tc>
                <a:extLst>
                  <a:ext uri="{0D108BD9-81ED-4DB2-BD59-A6C34878D82A}">
                    <a16:rowId xmlns:a16="http://schemas.microsoft.com/office/drawing/2014/main" val="2289379569"/>
                  </a:ext>
                </a:extLst>
              </a:tr>
              <a:tr h="464955">
                <a:tc>
                  <a:txBody>
                    <a:bodyPr/>
                    <a:lstStyle/>
                    <a:p>
                      <a:pPr algn="ctr"/>
                      <a:r>
                        <a:rPr lang="en-US" altLang="zh-CN" b="0" dirty="0">
                          <a:latin typeface="微软雅黑" panose="020B0503020204020204" pitchFamily="34" charset="-122"/>
                          <a:ea typeface="微软雅黑" panose="020B0503020204020204" pitchFamily="34" charset="-122"/>
                        </a:rPr>
                        <a:t>1</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a:latin typeface="微软雅黑" panose="020B0503020204020204" pitchFamily="34" charset="-122"/>
                          <a:ea typeface="微软雅黑" panose="020B0503020204020204" pitchFamily="34" charset="-122"/>
                        </a:rPr>
                        <a:t>User</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latin typeface="微软雅黑" panose="020B0503020204020204" pitchFamily="34" charset="-122"/>
                          <a:ea typeface="微软雅黑" panose="020B0503020204020204" pitchFamily="34" charset="-122"/>
                        </a:rPr>
                        <a:t>用户的基本信息</a:t>
                      </a:r>
                    </a:p>
                  </a:txBody>
                  <a:tcPr/>
                </a:tc>
                <a:extLst>
                  <a:ext uri="{0D108BD9-81ED-4DB2-BD59-A6C34878D82A}">
                    <a16:rowId xmlns:a16="http://schemas.microsoft.com/office/drawing/2014/main" val="3214755658"/>
                  </a:ext>
                </a:extLst>
              </a:tr>
              <a:tr h="464955">
                <a:tc>
                  <a:txBody>
                    <a:bodyPr/>
                    <a:lstStyle/>
                    <a:p>
                      <a:pPr algn="ctr"/>
                      <a:r>
                        <a:rPr lang="en-US" altLang="zh-CN" b="0" dirty="0">
                          <a:latin typeface="微软雅黑" panose="020B0503020204020204" pitchFamily="34" charset="-122"/>
                          <a:ea typeface="微软雅黑" panose="020B0503020204020204" pitchFamily="34" charset="-122"/>
                        </a:rPr>
                        <a:t>2</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a:latin typeface="微软雅黑" panose="020B0503020204020204" pitchFamily="34" charset="-122"/>
                          <a:ea typeface="微软雅黑" panose="020B0503020204020204" pitchFamily="34" charset="-122"/>
                        </a:rPr>
                        <a:t>Good</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latin typeface="微软雅黑" panose="020B0503020204020204" pitchFamily="34" charset="-122"/>
                          <a:ea typeface="微软雅黑" panose="020B0503020204020204" pitchFamily="34" charset="-122"/>
                        </a:rPr>
                        <a:t>商品基本信息</a:t>
                      </a:r>
                    </a:p>
                  </a:txBody>
                  <a:tcPr/>
                </a:tc>
                <a:extLst>
                  <a:ext uri="{0D108BD9-81ED-4DB2-BD59-A6C34878D82A}">
                    <a16:rowId xmlns:a16="http://schemas.microsoft.com/office/drawing/2014/main" val="1856189608"/>
                  </a:ext>
                </a:extLst>
              </a:tr>
              <a:tr h="464955">
                <a:tc>
                  <a:txBody>
                    <a:bodyPr/>
                    <a:lstStyle/>
                    <a:p>
                      <a:pPr algn="ctr"/>
                      <a:r>
                        <a:rPr lang="en-US" altLang="zh-CN" b="0" dirty="0">
                          <a:latin typeface="微软雅黑" panose="020B0503020204020204" pitchFamily="34" charset="-122"/>
                          <a:ea typeface="微软雅黑" panose="020B0503020204020204" pitchFamily="34" charset="-122"/>
                        </a:rPr>
                        <a:t>3</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a:latin typeface="微软雅黑" panose="020B0503020204020204" pitchFamily="34" charset="-122"/>
                          <a:ea typeface="微软雅黑" panose="020B0503020204020204" pitchFamily="34" charset="-122"/>
                        </a:rPr>
                        <a:t>Admin</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latin typeface="微软雅黑" panose="020B0503020204020204" pitchFamily="34" charset="-122"/>
                          <a:ea typeface="微软雅黑" panose="020B0503020204020204" pitchFamily="34" charset="-122"/>
                        </a:rPr>
                        <a:t>管理员基本信息</a:t>
                      </a:r>
                    </a:p>
                  </a:txBody>
                  <a:tcPr/>
                </a:tc>
                <a:extLst>
                  <a:ext uri="{0D108BD9-81ED-4DB2-BD59-A6C34878D82A}">
                    <a16:rowId xmlns:a16="http://schemas.microsoft.com/office/drawing/2014/main" val="3123196771"/>
                  </a:ext>
                </a:extLst>
              </a:tr>
              <a:tr h="464955">
                <a:tc>
                  <a:txBody>
                    <a:bodyPr/>
                    <a:lstStyle/>
                    <a:p>
                      <a:pPr algn="ctr"/>
                      <a:r>
                        <a:rPr lang="en-US" altLang="zh-CN" b="0" dirty="0">
                          <a:latin typeface="微软雅黑" panose="020B0503020204020204" pitchFamily="34" charset="-122"/>
                          <a:ea typeface="微软雅黑" panose="020B0503020204020204" pitchFamily="34" charset="-122"/>
                        </a:rPr>
                        <a:t>4</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a:latin typeface="微软雅黑" panose="020B0503020204020204" pitchFamily="34" charset="-122"/>
                          <a:ea typeface="微软雅黑" panose="020B0503020204020204" pitchFamily="34" charset="-122"/>
                        </a:rPr>
                        <a:t>Comment</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latin typeface="微软雅黑" panose="020B0503020204020204" pitchFamily="34" charset="-122"/>
                          <a:ea typeface="微软雅黑" panose="020B0503020204020204" pitchFamily="34" charset="-122"/>
                        </a:rPr>
                        <a:t>评论的信息</a:t>
                      </a:r>
                    </a:p>
                  </a:txBody>
                  <a:tcPr/>
                </a:tc>
                <a:extLst>
                  <a:ext uri="{0D108BD9-81ED-4DB2-BD59-A6C34878D82A}">
                    <a16:rowId xmlns:a16="http://schemas.microsoft.com/office/drawing/2014/main" val="529395225"/>
                  </a:ext>
                </a:extLst>
              </a:tr>
              <a:tr h="464955">
                <a:tc>
                  <a:txBody>
                    <a:bodyPr/>
                    <a:lstStyle/>
                    <a:p>
                      <a:pPr algn="ctr"/>
                      <a:r>
                        <a:rPr lang="en-US" altLang="zh-CN" b="0" dirty="0">
                          <a:latin typeface="微软雅黑" panose="020B0503020204020204" pitchFamily="34" charset="-122"/>
                          <a:ea typeface="微软雅黑" panose="020B0503020204020204" pitchFamily="34" charset="-122"/>
                        </a:rPr>
                        <a:t>5</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a:latin typeface="微软雅黑" panose="020B0503020204020204" pitchFamily="34" charset="-122"/>
                          <a:ea typeface="微软雅黑" panose="020B0503020204020204" pitchFamily="34" charset="-122"/>
                        </a:rPr>
                        <a:t>Collect</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latin typeface="微软雅黑" panose="020B0503020204020204" pitchFamily="34" charset="-122"/>
                          <a:ea typeface="微软雅黑" panose="020B0503020204020204" pitchFamily="34" charset="-122"/>
                        </a:rPr>
                        <a:t>收藏的信息</a:t>
                      </a:r>
                    </a:p>
                  </a:txBody>
                  <a:tcPr/>
                </a:tc>
                <a:extLst>
                  <a:ext uri="{0D108BD9-81ED-4DB2-BD59-A6C34878D82A}">
                    <a16:rowId xmlns:a16="http://schemas.microsoft.com/office/drawing/2014/main" val="2264549060"/>
                  </a:ext>
                </a:extLst>
              </a:tr>
              <a:tr h="464955">
                <a:tc>
                  <a:txBody>
                    <a:bodyPr/>
                    <a:lstStyle/>
                    <a:p>
                      <a:pPr algn="ctr"/>
                      <a:r>
                        <a:rPr lang="en-US" altLang="zh-CN" b="0" dirty="0">
                          <a:latin typeface="微软雅黑" panose="020B0503020204020204" pitchFamily="34" charset="-122"/>
                          <a:ea typeface="微软雅黑" panose="020B0503020204020204" pitchFamily="34" charset="-122"/>
                        </a:rPr>
                        <a:t>6</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a:latin typeface="微软雅黑" panose="020B0503020204020204" pitchFamily="34" charset="-122"/>
                          <a:ea typeface="微软雅黑" panose="020B0503020204020204" pitchFamily="34" charset="-122"/>
                        </a:rPr>
                        <a:t>Cart</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latin typeface="微软雅黑" panose="020B0503020204020204" pitchFamily="34" charset="-122"/>
                          <a:ea typeface="微软雅黑" panose="020B0503020204020204" pitchFamily="34" charset="-122"/>
                        </a:rPr>
                        <a:t>购物车信息</a:t>
                      </a:r>
                    </a:p>
                  </a:txBody>
                  <a:tcPr/>
                </a:tc>
                <a:extLst>
                  <a:ext uri="{0D108BD9-81ED-4DB2-BD59-A6C34878D82A}">
                    <a16:rowId xmlns:a16="http://schemas.microsoft.com/office/drawing/2014/main" val="1728176827"/>
                  </a:ext>
                </a:extLst>
              </a:tr>
              <a:tr h="464955">
                <a:tc>
                  <a:txBody>
                    <a:bodyPr/>
                    <a:lstStyle/>
                    <a:p>
                      <a:pPr algn="ctr"/>
                      <a:r>
                        <a:rPr lang="en-US" altLang="zh-CN" b="0" dirty="0">
                          <a:latin typeface="微软雅黑" panose="020B0503020204020204" pitchFamily="34" charset="-122"/>
                          <a:ea typeface="微软雅黑" panose="020B0503020204020204" pitchFamily="34" charset="-122"/>
                        </a:rPr>
                        <a:t>7</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en-US" altLang="zh-CN" b="0" dirty="0">
                          <a:latin typeface="微软雅黑" panose="020B0503020204020204" pitchFamily="34" charset="-122"/>
                          <a:ea typeface="微软雅黑" panose="020B0503020204020204" pitchFamily="34" charset="-122"/>
                        </a:rPr>
                        <a:t>Buy</a:t>
                      </a:r>
                      <a:endParaRPr lang="zh-CN" altLang="en-US" b="0"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latin typeface="微软雅黑" panose="020B0503020204020204" pitchFamily="34" charset="-122"/>
                          <a:ea typeface="微软雅黑" panose="020B0503020204020204" pitchFamily="34" charset="-122"/>
                        </a:rPr>
                        <a:t>购买记录</a:t>
                      </a:r>
                    </a:p>
                  </a:txBody>
                  <a:tcPr/>
                </a:tc>
                <a:extLst>
                  <a:ext uri="{0D108BD9-81ED-4DB2-BD59-A6C34878D82A}">
                    <a16:rowId xmlns:a16="http://schemas.microsoft.com/office/drawing/2014/main" val="932605565"/>
                  </a:ext>
                </a:extLst>
              </a:tr>
            </a:tbl>
          </a:graphicData>
        </a:graphic>
      </p:graphicFrame>
    </p:spTree>
    <p:extLst>
      <p:ext uri="{BB962C8B-B14F-4D97-AF65-F5344CB8AC3E}">
        <p14:creationId xmlns:p14="http://schemas.microsoft.com/office/powerpoint/2010/main" val="315106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302F1-5F91-4CAD-8580-C712565B1E69}"/>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4.1</a:t>
            </a:r>
            <a:r>
              <a:rPr lang="zh-CN" altLang="en-US" dirty="0">
                <a:latin typeface="Microsoft YaHei UI" panose="020B0503020204020204" pitchFamily="34" charset="-122"/>
                <a:ea typeface="Microsoft YaHei UI" panose="020B0503020204020204" pitchFamily="34" charset="-122"/>
              </a:rPr>
              <a:t>用户表</a:t>
            </a:r>
          </a:p>
        </p:txBody>
      </p:sp>
      <p:graphicFrame>
        <p:nvGraphicFramePr>
          <p:cNvPr id="3" name="表格 2">
            <a:extLst>
              <a:ext uri="{FF2B5EF4-FFF2-40B4-BE49-F238E27FC236}">
                <a16:creationId xmlns:a16="http://schemas.microsoft.com/office/drawing/2014/main" id="{2499B9D7-2628-4BAF-9E12-4875C9880408}"/>
              </a:ext>
            </a:extLst>
          </p:cNvPr>
          <p:cNvGraphicFramePr>
            <a:graphicFrameLocks noGrp="1"/>
          </p:cNvGraphicFramePr>
          <p:nvPr>
            <p:extLst>
              <p:ext uri="{D42A27DB-BD31-4B8C-83A1-F6EECF244321}">
                <p14:modId xmlns:p14="http://schemas.microsoft.com/office/powerpoint/2010/main" val="1073753260"/>
              </p:ext>
            </p:extLst>
          </p:nvPr>
        </p:nvGraphicFramePr>
        <p:xfrm>
          <a:off x="1828800" y="1986281"/>
          <a:ext cx="7924800" cy="3820158"/>
        </p:xfrm>
        <a:graphic>
          <a:graphicData uri="http://schemas.openxmlformats.org/drawingml/2006/table">
            <a:tbl>
              <a:tblPr firstRow="1" firstCol="1" bandRow="1">
                <a:tableStyleId>{5C22544A-7EE6-4342-B048-85BDC9FD1C3A}</a:tableStyleId>
              </a:tblPr>
              <a:tblGrid>
                <a:gridCol w="1764654">
                  <a:extLst>
                    <a:ext uri="{9D8B030D-6E8A-4147-A177-3AD203B41FA5}">
                      <a16:colId xmlns:a16="http://schemas.microsoft.com/office/drawing/2014/main" val="3805501931"/>
                    </a:ext>
                  </a:extLst>
                </a:gridCol>
                <a:gridCol w="1525316">
                  <a:extLst>
                    <a:ext uri="{9D8B030D-6E8A-4147-A177-3AD203B41FA5}">
                      <a16:colId xmlns:a16="http://schemas.microsoft.com/office/drawing/2014/main" val="2640577240"/>
                    </a:ext>
                  </a:extLst>
                </a:gridCol>
                <a:gridCol w="1152798">
                  <a:extLst>
                    <a:ext uri="{9D8B030D-6E8A-4147-A177-3AD203B41FA5}">
                      <a16:colId xmlns:a16="http://schemas.microsoft.com/office/drawing/2014/main" val="4043470430"/>
                    </a:ext>
                  </a:extLst>
                </a:gridCol>
                <a:gridCol w="1152798">
                  <a:extLst>
                    <a:ext uri="{9D8B030D-6E8A-4147-A177-3AD203B41FA5}">
                      <a16:colId xmlns:a16="http://schemas.microsoft.com/office/drawing/2014/main" val="985663343"/>
                    </a:ext>
                  </a:extLst>
                </a:gridCol>
                <a:gridCol w="932074">
                  <a:extLst>
                    <a:ext uri="{9D8B030D-6E8A-4147-A177-3AD203B41FA5}">
                      <a16:colId xmlns:a16="http://schemas.microsoft.com/office/drawing/2014/main" val="2380990576"/>
                    </a:ext>
                  </a:extLst>
                </a:gridCol>
                <a:gridCol w="1397160">
                  <a:extLst>
                    <a:ext uri="{9D8B030D-6E8A-4147-A177-3AD203B41FA5}">
                      <a16:colId xmlns:a16="http://schemas.microsoft.com/office/drawing/2014/main" val="2551865048"/>
                    </a:ext>
                  </a:extLst>
                </a:gridCol>
              </a:tblGrid>
              <a:tr h="382015">
                <a:tc>
                  <a:txBody>
                    <a:bodyPr/>
                    <a:lstStyle/>
                    <a:p>
                      <a:pPr indent="266700" algn="ctr">
                        <a:spcAft>
                          <a:spcPts val="0"/>
                        </a:spcAft>
                      </a:pPr>
                      <a:r>
                        <a:rPr lang="zh-CN" sz="1200" kern="100" cap="all" dirty="0">
                          <a:effectLst/>
                          <a:latin typeface="微软雅黑" panose="020B0503020204020204" pitchFamily="34" charset="-122"/>
                          <a:ea typeface="微软雅黑" panose="020B0503020204020204" pitchFamily="34" charset="-122"/>
                        </a:rPr>
                        <a:t>属性（英文）</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cap="all">
                          <a:effectLst/>
                          <a:latin typeface="微软雅黑" panose="020B0503020204020204" pitchFamily="34" charset="-122"/>
                          <a:ea typeface="微软雅黑" panose="020B0503020204020204" pitchFamily="34" charset="-122"/>
                        </a:rPr>
                        <a:t>类型</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cap="all">
                          <a:effectLst/>
                          <a:latin typeface="微软雅黑" panose="020B0503020204020204" pitchFamily="34" charset="-122"/>
                          <a:ea typeface="微软雅黑" panose="020B0503020204020204" pitchFamily="34" charset="-122"/>
                        </a:rPr>
                        <a:t>主键</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cap="all">
                          <a:effectLst/>
                          <a:latin typeface="微软雅黑" panose="020B0503020204020204" pitchFamily="34" charset="-122"/>
                          <a:ea typeface="微软雅黑" panose="020B0503020204020204" pitchFamily="34" charset="-122"/>
                        </a:rPr>
                        <a:t>外键</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cap="all">
                          <a:effectLst/>
                          <a:latin typeface="微软雅黑" panose="020B0503020204020204" pitchFamily="34" charset="-122"/>
                          <a:ea typeface="微软雅黑" panose="020B0503020204020204" pitchFamily="34" charset="-122"/>
                        </a:rPr>
                        <a:t>空值</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cap="all">
                          <a:effectLst/>
                          <a:latin typeface="微软雅黑" panose="020B0503020204020204" pitchFamily="34" charset="-122"/>
                          <a:ea typeface="微软雅黑" panose="020B0503020204020204" pitchFamily="34" charset="-122"/>
                        </a:rPr>
                        <a:t>属性（中文）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318894473"/>
                  </a:ext>
                </a:extLst>
              </a:tr>
              <a:tr h="764032">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user_id</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CHARACTER(8)</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dirty="0">
                          <a:effectLst/>
                          <a:latin typeface="微软雅黑" panose="020B0503020204020204" pitchFamily="34" charset="-122"/>
                          <a:ea typeface="微软雅黑" panose="020B0503020204020204" pitchFamily="34" charset="-122"/>
                        </a:rPr>
                        <a:t>Y</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N</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latin typeface="微软雅黑" panose="020B0503020204020204" pitchFamily="34" charset="-122"/>
                          <a:ea typeface="微软雅黑" panose="020B0503020204020204" pitchFamily="34" charset="-122"/>
                        </a:rPr>
                        <a:t>用户</a:t>
                      </a:r>
                      <a:r>
                        <a:rPr lang="en-US" sz="1200" kern="100">
                          <a:effectLst/>
                          <a:latin typeface="微软雅黑" panose="020B0503020204020204" pitchFamily="34" charset="-122"/>
                          <a:ea typeface="微软雅黑" panose="020B0503020204020204" pitchFamily="34" charset="-122"/>
                        </a:rPr>
                        <a:t>ID</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256183877"/>
                  </a:ext>
                </a:extLst>
              </a:tr>
              <a:tr h="764032">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user_password</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VARCHAR(20)</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N</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latin typeface="微软雅黑" panose="020B0503020204020204" pitchFamily="34" charset="-122"/>
                          <a:ea typeface="微软雅黑" panose="020B0503020204020204" pitchFamily="34" charset="-122"/>
                        </a:rPr>
                        <a:t>用户密码</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301055206"/>
                  </a:ext>
                </a:extLst>
              </a:tr>
              <a:tr h="764032">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user_name</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dirty="0">
                          <a:effectLst/>
                          <a:latin typeface="微软雅黑" panose="020B0503020204020204" pitchFamily="34" charset="-122"/>
                          <a:ea typeface="微软雅黑" panose="020B0503020204020204" pitchFamily="34" charset="-122"/>
                        </a:rPr>
                        <a:t>VARCHAR(20)</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N</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latin typeface="微软雅黑" panose="020B0503020204020204" pitchFamily="34" charset="-122"/>
                          <a:ea typeface="微软雅黑" panose="020B0503020204020204" pitchFamily="34" charset="-122"/>
                        </a:rPr>
                        <a:t>用户昵称</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274717578"/>
                  </a:ext>
                </a:extLst>
              </a:tr>
              <a:tr h="382015">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user_credit</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INTEGER</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N</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a:effectLst/>
                          <a:latin typeface="微软雅黑" panose="020B0503020204020204" pitchFamily="34" charset="-122"/>
                          <a:ea typeface="微软雅黑" panose="020B0503020204020204" pitchFamily="34" charset="-122"/>
                        </a:rPr>
                        <a:t>用户信誉值</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843407627"/>
                  </a:ext>
                </a:extLst>
              </a:tr>
              <a:tr h="764032">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user_</a:t>
                      </a:r>
                      <a:r>
                        <a:rPr lang="zh-CN" sz="1200" b="0" kern="100" dirty="0">
                          <a:solidFill>
                            <a:schemeClr val="bg1"/>
                          </a:solidFill>
                          <a:effectLst/>
                          <a:latin typeface="微软雅黑" panose="020B0503020204020204" pitchFamily="34" charset="-122"/>
                          <a:ea typeface="微软雅黑" panose="020B0503020204020204" pitchFamily="34" charset="-122"/>
                        </a:rPr>
                        <a:t>contact</a:t>
                      </a:r>
                    </a:p>
                  </a:txBody>
                  <a:tcPr marL="68580" marR="68580" marT="0" marB="0"/>
                </a:tc>
                <a:tc>
                  <a:txBody>
                    <a:bodyPr/>
                    <a:lstStyle/>
                    <a:p>
                      <a:pPr indent="266700" algn="ctr">
                        <a:spcAft>
                          <a:spcPts val="0"/>
                        </a:spcAft>
                      </a:pPr>
                      <a:r>
                        <a:rPr lang="en-US" sz="1200" kern="100" dirty="0">
                          <a:effectLst/>
                          <a:latin typeface="微软雅黑" panose="020B0503020204020204" pitchFamily="34" charset="-122"/>
                          <a:ea typeface="微软雅黑" panose="020B0503020204020204" pitchFamily="34" charset="-122"/>
                        </a:rPr>
                        <a:t>CHARACTER(11)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kern="100">
                          <a:effectLst/>
                          <a:latin typeface="微软雅黑" panose="020B0503020204020204" pitchFamily="34" charset="-122"/>
                          <a:ea typeface="微软雅黑" panose="020B0503020204020204" pitchFamily="34" charset="-122"/>
                        </a:rPr>
                        <a:t>Y</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kern="100" dirty="0">
                          <a:effectLst/>
                          <a:latin typeface="微软雅黑" panose="020B0503020204020204" pitchFamily="34" charset="-122"/>
                          <a:ea typeface="微软雅黑" panose="020B0503020204020204" pitchFamily="34" charset="-122"/>
                        </a:rPr>
                        <a:t>用户联系方式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624925757"/>
                  </a:ext>
                </a:extLst>
              </a:tr>
            </a:tbl>
          </a:graphicData>
        </a:graphic>
      </p:graphicFrame>
    </p:spTree>
    <p:extLst>
      <p:ext uri="{BB962C8B-B14F-4D97-AF65-F5344CB8AC3E}">
        <p14:creationId xmlns:p14="http://schemas.microsoft.com/office/powerpoint/2010/main" val="1693687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8A82-A1A4-42A4-B8B4-3D9FC6B9A326}"/>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4.2</a:t>
            </a:r>
            <a:r>
              <a:rPr lang="zh-CN" altLang="en-US" dirty="0">
                <a:latin typeface="Microsoft YaHei UI" panose="020B0503020204020204" pitchFamily="34" charset="-122"/>
                <a:ea typeface="Microsoft YaHei UI" panose="020B0503020204020204" pitchFamily="34" charset="-122"/>
              </a:rPr>
              <a:t>商品表</a:t>
            </a:r>
          </a:p>
        </p:txBody>
      </p:sp>
      <p:graphicFrame>
        <p:nvGraphicFramePr>
          <p:cNvPr id="3" name="表格 2">
            <a:extLst>
              <a:ext uri="{FF2B5EF4-FFF2-40B4-BE49-F238E27FC236}">
                <a16:creationId xmlns:a16="http://schemas.microsoft.com/office/drawing/2014/main" id="{0F481FB9-762B-4BED-93C9-3695FD5DF13E}"/>
              </a:ext>
            </a:extLst>
          </p:cNvPr>
          <p:cNvGraphicFramePr>
            <a:graphicFrameLocks noGrp="1"/>
          </p:cNvGraphicFramePr>
          <p:nvPr>
            <p:extLst>
              <p:ext uri="{D42A27DB-BD31-4B8C-83A1-F6EECF244321}">
                <p14:modId xmlns:p14="http://schemas.microsoft.com/office/powerpoint/2010/main" val="3163498045"/>
              </p:ext>
            </p:extLst>
          </p:nvPr>
        </p:nvGraphicFramePr>
        <p:xfrm>
          <a:off x="1595120" y="2296160"/>
          <a:ext cx="7934960" cy="3180079"/>
        </p:xfrm>
        <a:graphic>
          <a:graphicData uri="http://schemas.openxmlformats.org/drawingml/2006/table">
            <a:tbl>
              <a:tblPr firstRow="1" firstCol="1" bandRow="1">
                <a:tableStyleId>{5C22544A-7EE6-4342-B048-85BDC9FD1C3A}</a:tableStyleId>
              </a:tblPr>
              <a:tblGrid>
                <a:gridCol w="1587756">
                  <a:extLst>
                    <a:ext uri="{9D8B030D-6E8A-4147-A177-3AD203B41FA5}">
                      <a16:colId xmlns:a16="http://schemas.microsoft.com/office/drawing/2014/main" val="3200864215"/>
                    </a:ext>
                  </a:extLst>
                </a:gridCol>
                <a:gridCol w="1509419">
                  <a:extLst>
                    <a:ext uri="{9D8B030D-6E8A-4147-A177-3AD203B41FA5}">
                      <a16:colId xmlns:a16="http://schemas.microsoft.com/office/drawing/2014/main" val="3858072606"/>
                    </a:ext>
                  </a:extLst>
                </a:gridCol>
                <a:gridCol w="1202759">
                  <a:extLst>
                    <a:ext uri="{9D8B030D-6E8A-4147-A177-3AD203B41FA5}">
                      <a16:colId xmlns:a16="http://schemas.microsoft.com/office/drawing/2014/main" val="255342367"/>
                    </a:ext>
                  </a:extLst>
                </a:gridCol>
                <a:gridCol w="1202759">
                  <a:extLst>
                    <a:ext uri="{9D8B030D-6E8A-4147-A177-3AD203B41FA5}">
                      <a16:colId xmlns:a16="http://schemas.microsoft.com/office/drawing/2014/main" val="3742867386"/>
                    </a:ext>
                  </a:extLst>
                </a:gridCol>
                <a:gridCol w="1202759">
                  <a:extLst>
                    <a:ext uri="{9D8B030D-6E8A-4147-A177-3AD203B41FA5}">
                      <a16:colId xmlns:a16="http://schemas.microsoft.com/office/drawing/2014/main" val="3294384280"/>
                    </a:ext>
                  </a:extLst>
                </a:gridCol>
                <a:gridCol w="1229508">
                  <a:extLst>
                    <a:ext uri="{9D8B030D-6E8A-4147-A177-3AD203B41FA5}">
                      <a16:colId xmlns:a16="http://schemas.microsoft.com/office/drawing/2014/main" val="3724056443"/>
                    </a:ext>
                  </a:extLst>
                </a:gridCol>
              </a:tblGrid>
              <a:tr h="454297">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属性（英文）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类型</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主键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外键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空值</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属性（中文）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531394405"/>
                  </a:ext>
                </a:extLst>
              </a:tr>
              <a:tr h="454297">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good_id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商品</a:t>
                      </a:r>
                      <a:r>
                        <a:rPr lang="en-US" sz="1200" b="0" kern="100">
                          <a:solidFill>
                            <a:schemeClr val="bg1"/>
                          </a:solidFill>
                          <a:effectLst/>
                          <a:latin typeface="微软雅黑" panose="020B0503020204020204" pitchFamily="34" charset="-122"/>
                          <a:ea typeface="微软雅黑" panose="020B0503020204020204" pitchFamily="34" charset="-122"/>
                        </a:rPr>
                        <a:t>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218099441"/>
                  </a:ext>
                </a:extLst>
              </a:tr>
              <a:tr h="454297">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good_type</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VARCHAR(20)</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商品类型</a:t>
                      </a:r>
                    </a:p>
                  </a:txBody>
                  <a:tcPr marL="68580" marR="68580" marT="0" marB="0"/>
                </a:tc>
                <a:extLst>
                  <a:ext uri="{0D108BD9-81ED-4DB2-BD59-A6C34878D82A}">
                    <a16:rowId xmlns:a16="http://schemas.microsoft.com/office/drawing/2014/main" val="4206587422"/>
                  </a:ext>
                </a:extLst>
              </a:tr>
              <a:tr h="454297">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good_name</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VARCHAR(40)</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商品名称</a:t>
                      </a:r>
                    </a:p>
                  </a:txBody>
                  <a:tcPr marL="68580" marR="68580" marT="0" marB="0"/>
                </a:tc>
                <a:extLst>
                  <a:ext uri="{0D108BD9-81ED-4DB2-BD59-A6C34878D82A}">
                    <a16:rowId xmlns:a16="http://schemas.microsoft.com/office/drawing/2014/main" val="2499306553"/>
                  </a:ext>
                </a:extLst>
              </a:tr>
              <a:tr h="454297">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good_price</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INTEGER</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商品价格</a:t>
                      </a:r>
                    </a:p>
                  </a:txBody>
                  <a:tcPr marL="68580" marR="68580" marT="0" marB="0"/>
                </a:tc>
                <a:extLst>
                  <a:ext uri="{0D108BD9-81ED-4DB2-BD59-A6C34878D82A}">
                    <a16:rowId xmlns:a16="http://schemas.microsoft.com/office/drawing/2014/main" val="1959154638"/>
                  </a:ext>
                </a:extLst>
              </a:tr>
              <a:tr h="908594">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good_audit</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BOOL</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 </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商品是否被审核</a:t>
                      </a:r>
                    </a:p>
                  </a:txBody>
                  <a:tcPr marL="68580" marR="68580" marT="0" marB="0"/>
                </a:tc>
                <a:extLst>
                  <a:ext uri="{0D108BD9-81ED-4DB2-BD59-A6C34878D82A}">
                    <a16:rowId xmlns:a16="http://schemas.microsoft.com/office/drawing/2014/main" val="3068203016"/>
                  </a:ext>
                </a:extLst>
              </a:tr>
            </a:tbl>
          </a:graphicData>
        </a:graphic>
      </p:graphicFrame>
    </p:spTree>
    <p:extLst>
      <p:ext uri="{BB962C8B-B14F-4D97-AF65-F5344CB8AC3E}">
        <p14:creationId xmlns:p14="http://schemas.microsoft.com/office/powerpoint/2010/main" val="58208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8A82-A1A4-42A4-B8B4-3D9FC6B9A326}"/>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4.3</a:t>
            </a:r>
            <a:r>
              <a:rPr lang="zh-CN" altLang="en-US" dirty="0">
                <a:latin typeface="Microsoft YaHei UI" panose="020B0503020204020204" pitchFamily="34" charset="-122"/>
                <a:ea typeface="Microsoft YaHei UI" panose="020B0503020204020204" pitchFamily="34" charset="-122"/>
              </a:rPr>
              <a:t>管理员表</a:t>
            </a:r>
          </a:p>
        </p:txBody>
      </p:sp>
      <p:graphicFrame>
        <p:nvGraphicFramePr>
          <p:cNvPr id="3" name="表格 2">
            <a:extLst>
              <a:ext uri="{FF2B5EF4-FFF2-40B4-BE49-F238E27FC236}">
                <a16:creationId xmlns:a16="http://schemas.microsoft.com/office/drawing/2014/main" id="{05BB9B53-9C4C-4726-A0B9-BE8B517EE7A8}"/>
              </a:ext>
            </a:extLst>
          </p:cNvPr>
          <p:cNvGraphicFramePr>
            <a:graphicFrameLocks noGrp="1"/>
          </p:cNvGraphicFramePr>
          <p:nvPr>
            <p:extLst>
              <p:ext uri="{D42A27DB-BD31-4B8C-83A1-F6EECF244321}">
                <p14:modId xmlns:p14="http://schemas.microsoft.com/office/powerpoint/2010/main" val="3541924036"/>
              </p:ext>
            </p:extLst>
          </p:nvPr>
        </p:nvGraphicFramePr>
        <p:xfrm>
          <a:off x="2042160" y="2529840"/>
          <a:ext cx="7152641" cy="2272938"/>
        </p:xfrm>
        <a:graphic>
          <a:graphicData uri="http://schemas.openxmlformats.org/drawingml/2006/table">
            <a:tbl>
              <a:tblPr firstRow="1" firstCol="1" bandRow="1">
                <a:tableStyleId>{5C22544A-7EE6-4342-B048-85BDC9FD1C3A}</a:tableStyleId>
              </a:tblPr>
              <a:tblGrid>
                <a:gridCol w="1636169">
                  <a:extLst>
                    <a:ext uri="{9D8B030D-6E8A-4147-A177-3AD203B41FA5}">
                      <a16:colId xmlns:a16="http://schemas.microsoft.com/office/drawing/2014/main" val="3199709849"/>
                    </a:ext>
                  </a:extLst>
                </a:gridCol>
                <a:gridCol w="1455329">
                  <a:extLst>
                    <a:ext uri="{9D8B030D-6E8A-4147-A177-3AD203B41FA5}">
                      <a16:colId xmlns:a16="http://schemas.microsoft.com/office/drawing/2014/main" val="1227836748"/>
                    </a:ext>
                  </a:extLst>
                </a:gridCol>
                <a:gridCol w="1004952">
                  <a:extLst>
                    <a:ext uri="{9D8B030D-6E8A-4147-A177-3AD203B41FA5}">
                      <a16:colId xmlns:a16="http://schemas.microsoft.com/office/drawing/2014/main" val="37524778"/>
                    </a:ext>
                  </a:extLst>
                </a:gridCol>
                <a:gridCol w="831150">
                  <a:extLst>
                    <a:ext uri="{9D8B030D-6E8A-4147-A177-3AD203B41FA5}">
                      <a16:colId xmlns:a16="http://schemas.microsoft.com/office/drawing/2014/main" val="131313101"/>
                    </a:ext>
                  </a:extLst>
                </a:gridCol>
                <a:gridCol w="782320">
                  <a:extLst>
                    <a:ext uri="{9D8B030D-6E8A-4147-A177-3AD203B41FA5}">
                      <a16:colId xmlns:a16="http://schemas.microsoft.com/office/drawing/2014/main" val="3049131949"/>
                    </a:ext>
                  </a:extLst>
                </a:gridCol>
                <a:gridCol w="1442721">
                  <a:extLst>
                    <a:ext uri="{9D8B030D-6E8A-4147-A177-3AD203B41FA5}">
                      <a16:colId xmlns:a16="http://schemas.microsoft.com/office/drawing/2014/main" val="464329442"/>
                    </a:ext>
                  </a:extLst>
                </a:gridCol>
              </a:tblGrid>
              <a:tr h="757646">
                <a:tc>
                  <a:txBody>
                    <a:bodyPr/>
                    <a:lstStyle/>
                    <a:p>
                      <a:pPr indent="266700"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属性（英文）</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类型</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主键</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外键</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b="0" kern="100" cap="all" dirty="0">
                          <a:solidFill>
                            <a:schemeClr val="bg1"/>
                          </a:solidFill>
                          <a:effectLst/>
                          <a:latin typeface="微软雅黑" panose="020B0503020204020204" pitchFamily="34" charset="-122"/>
                          <a:ea typeface="微软雅黑" panose="020B0503020204020204" pitchFamily="34" charset="-122"/>
                        </a:rPr>
                        <a:t>空值</a:t>
                      </a:r>
                      <a:endParaRPr lang="zh-CN" sz="12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属性（中文）</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48231599"/>
                  </a:ext>
                </a:extLst>
              </a:tr>
              <a:tr h="757646">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user_id</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N</a:t>
                      </a:r>
                      <a:endParaRPr lang="zh-CN" sz="12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管理员</a:t>
                      </a:r>
                      <a:r>
                        <a:rPr lang="en-US" sz="1200" b="0" kern="100">
                          <a:solidFill>
                            <a:schemeClr val="bg1"/>
                          </a:solidFill>
                          <a:effectLst/>
                          <a:latin typeface="微软雅黑" panose="020B0503020204020204" pitchFamily="34" charset="-122"/>
                          <a:ea typeface="微软雅黑" panose="020B0503020204020204" pitchFamily="34" charset="-122"/>
                        </a:rPr>
                        <a:t>ID</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973714650"/>
                  </a:ext>
                </a:extLst>
              </a:tr>
              <a:tr h="757646">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user_password</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VARCHAR(20)</a:t>
                      </a:r>
                      <a:endParaRPr lang="zh-CN" sz="12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66700" algn="ctr">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管理员密码</a:t>
                      </a:r>
                      <a:endParaRPr lang="zh-CN" sz="12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846079884"/>
                  </a:ext>
                </a:extLst>
              </a:tr>
            </a:tbl>
          </a:graphicData>
        </a:graphic>
      </p:graphicFrame>
    </p:spTree>
    <p:extLst>
      <p:ext uri="{BB962C8B-B14F-4D97-AF65-F5344CB8AC3E}">
        <p14:creationId xmlns:p14="http://schemas.microsoft.com/office/powerpoint/2010/main" val="129860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8A82-A1A4-42A4-B8B4-3D9FC6B9A326}"/>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4.4</a:t>
            </a:r>
            <a:r>
              <a:rPr lang="zh-CN" altLang="en-US" dirty="0">
                <a:latin typeface="Microsoft YaHei UI" panose="020B0503020204020204" pitchFamily="34" charset="-122"/>
                <a:ea typeface="Microsoft YaHei UI" panose="020B0503020204020204" pitchFamily="34" charset="-122"/>
              </a:rPr>
              <a:t>评论表</a:t>
            </a:r>
          </a:p>
        </p:txBody>
      </p:sp>
      <p:graphicFrame>
        <p:nvGraphicFramePr>
          <p:cNvPr id="3" name="表格 2">
            <a:extLst>
              <a:ext uri="{FF2B5EF4-FFF2-40B4-BE49-F238E27FC236}">
                <a16:creationId xmlns:a16="http://schemas.microsoft.com/office/drawing/2014/main" id="{CE585435-3FC9-44FB-ACEB-E4171868BFDD}"/>
              </a:ext>
            </a:extLst>
          </p:cNvPr>
          <p:cNvGraphicFramePr>
            <a:graphicFrameLocks noGrp="1"/>
          </p:cNvGraphicFramePr>
          <p:nvPr>
            <p:extLst>
              <p:ext uri="{D42A27DB-BD31-4B8C-83A1-F6EECF244321}">
                <p14:modId xmlns:p14="http://schemas.microsoft.com/office/powerpoint/2010/main" val="1799133841"/>
              </p:ext>
            </p:extLst>
          </p:nvPr>
        </p:nvGraphicFramePr>
        <p:xfrm>
          <a:off x="1808480" y="2184400"/>
          <a:ext cx="7559040" cy="2834640"/>
        </p:xfrm>
        <a:graphic>
          <a:graphicData uri="http://schemas.openxmlformats.org/drawingml/2006/table">
            <a:tbl>
              <a:tblPr firstRow="1" firstCol="1" bandRow="1">
                <a:tableStyleId>{5C22544A-7EE6-4342-B048-85BDC9FD1C3A}</a:tableStyleId>
              </a:tblPr>
              <a:tblGrid>
                <a:gridCol w="1259232">
                  <a:extLst>
                    <a:ext uri="{9D8B030D-6E8A-4147-A177-3AD203B41FA5}">
                      <a16:colId xmlns:a16="http://schemas.microsoft.com/office/drawing/2014/main" val="2815145673"/>
                    </a:ext>
                  </a:extLst>
                </a:gridCol>
                <a:gridCol w="1259232">
                  <a:extLst>
                    <a:ext uri="{9D8B030D-6E8A-4147-A177-3AD203B41FA5}">
                      <a16:colId xmlns:a16="http://schemas.microsoft.com/office/drawing/2014/main" val="3702023632"/>
                    </a:ext>
                  </a:extLst>
                </a:gridCol>
                <a:gridCol w="1260144">
                  <a:extLst>
                    <a:ext uri="{9D8B030D-6E8A-4147-A177-3AD203B41FA5}">
                      <a16:colId xmlns:a16="http://schemas.microsoft.com/office/drawing/2014/main" val="2922852018"/>
                    </a:ext>
                  </a:extLst>
                </a:gridCol>
                <a:gridCol w="1260144">
                  <a:extLst>
                    <a:ext uri="{9D8B030D-6E8A-4147-A177-3AD203B41FA5}">
                      <a16:colId xmlns:a16="http://schemas.microsoft.com/office/drawing/2014/main" val="917818440"/>
                    </a:ext>
                  </a:extLst>
                </a:gridCol>
                <a:gridCol w="1260144">
                  <a:extLst>
                    <a:ext uri="{9D8B030D-6E8A-4147-A177-3AD203B41FA5}">
                      <a16:colId xmlns:a16="http://schemas.microsoft.com/office/drawing/2014/main" val="3412966360"/>
                    </a:ext>
                  </a:extLst>
                </a:gridCol>
                <a:gridCol w="1260144">
                  <a:extLst>
                    <a:ext uri="{9D8B030D-6E8A-4147-A177-3AD203B41FA5}">
                      <a16:colId xmlns:a16="http://schemas.microsoft.com/office/drawing/2014/main" val="2173912522"/>
                    </a:ext>
                  </a:extLst>
                </a:gridCol>
              </a:tblGrid>
              <a:tr h="566928">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属性（英文）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类型</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主键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外键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空值</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属性（中文）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943637842"/>
                  </a:ext>
                </a:extLst>
              </a:tr>
              <a:tr h="566928">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comment_id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 </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评论编号</a:t>
                      </a:r>
                    </a:p>
                  </a:txBody>
                  <a:tcPr marL="68580" marR="68580" marT="0" marB="0"/>
                </a:tc>
                <a:extLst>
                  <a:ext uri="{0D108BD9-81ED-4DB2-BD59-A6C34878D82A}">
                    <a16:rowId xmlns:a16="http://schemas.microsoft.com/office/drawing/2014/main" val="3154784344"/>
                  </a:ext>
                </a:extLst>
              </a:tr>
              <a:tr h="566928">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user_id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CHARACTER(8)</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评论者</a:t>
                      </a:r>
                      <a:r>
                        <a:rPr lang="en-US" sz="1200" b="0" kern="100">
                          <a:solidFill>
                            <a:schemeClr val="bg1"/>
                          </a:solidFill>
                          <a:effectLst/>
                          <a:latin typeface="微软雅黑" panose="020B0503020204020204" pitchFamily="34" charset="-122"/>
                          <a:ea typeface="微软雅黑" panose="020B0503020204020204" pitchFamily="34" charset="-122"/>
                        </a:rPr>
                        <a:t>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311531436"/>
                  </a:ext>
                </a:extLst>
              </a:tr>
              <a:tr h="566928">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good_id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Y</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被评论商品</a:t>
                      </a:r>
                      <a:r>
                        <a:rPr lang="en-US" sz="1200" b="0" kern="100">
                          <a:solidFill>
                            <a:schemeClr val="bg1"/>
                          </a:solidFill>
                          <a:effectLst/>
                          <a:latin typeface="微软雅黑" panose="020B0503020204020204" pitchFamily="34" charset="-122"/>
                          <a:ea typeface="微软雅黑" panose="020B0503020204020204" pitchFamily="34" charset="-122"/>
                        </a:rPr>
                        <a:t>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863154666"/>
                  </a:ext>
                </a:extLst>
              </a:tr>
              <a:tr h="566928">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comment_context</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VARCHAR(255)</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评论内容</a:t>
                      </a:r>
                    </a:p>
                  </a:txBody>
                  <a:tcPr marL="68580" marR="68580" marT="0" marB="0"/>
                </a:tc>
                <a:extLst>
                  <a:ext uri="{0D108BD9-81ED-4DB2-BD59-A6C34878D82A}">
                    <a16:rowId xmlns:a16="http://schemas.microsoft.com/office/drawing/2014/main" val="1299608676"/>
                  </a:ext>
                </a:extLst>
              </a:tr>
            </a:tbl>
          </a:graphicData>
        </a:graphic>
      </p:graphicFrame>
    </p:spTree>
    <p:extLst>
      <p:ext uri="{BB962C8B-B14F-4D97-AF65-F5344CB8AC3E}">
        <p14:creationId xmlns:p14="http://schemas.microsoft.com/office/powerpoint/2010/main" val="319341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8A82-A1A4-42A4-B8B4-3D9FC6B9A326}"/>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4.5</a:t>
            </a:r>
            <a:r>
              <a:rPr lang="zh-CN" altLang="en-US" dirty="0">
                <a:latin typeface="Microsoft YaHei UI" panose="020B0503020204020204" pitchFamily="34" charset="-122"/>
                <a:ea typeface="Microsoft YaHei UI" panose="020B0503020204020204" pitchFamily="34" charset="-122"/>
              </a:rPr>
              <a:t>收藏表</a:t>
            </a:r>
          </a:p>
        </p:txBody>
      </p:sp>
      <p:graphicFrame>
        <p:nvGraphicFramePr>
          <p:cNvPr id="3" name="表格 2">
            <a:extLst>
              <a:ext uri="{FF2B5EF4-FFF2-40B4-BE49-F238E27FC236}">
                <a16:creationId xmlns:a16="http://schemas.microsoft.com/office/drawing/2014/main" id="{CA78AF47-3D64-4FB0-A10C-70341D81F8ED}"/>
              </a:ext>
            </a:extLst>
          </p:cNvPr>
          <p:cNvGraphicFramePr>
            <a:graphicFrameLocks noGrp="1"/>
          </p:cNvGraphicFramePr>
          <p:nvPr>
            <p:extLst>
              <p:ext uri="{D42A27DB-BD31-4B8C-83A1-F6EECF244321}">
                <p14:modId xmlns:p14="http://schemas.microsoft.com/office/powerpoint/2010/main" val="1763511800"/>
              </p:ext>
            </p:extLst>
          </p:nvPr>
        </p:nvGraphicFramePr>
        <p:xfrm>
          <a:off x="2286000" y="2097088"/>
          <a:ext cx="7183118" cy="3358832"/>
        </p:xfrm>
        <a:graphic>
          <a:graphicData uri="http://schemas.openxmlformats.org/drawingml/2006/table">
            <a:tbl>
              <a:tblPr firstRow="1" firstCol="1" bandRow="1">
                <a:tableStyleId>{5C22544A-7EE6-4342-B048-85BDC9FD1C3A}</a:tableStyleId>
              </a:tblPr>
              <a:tblGrid>
                <a:gridCol w="1196609">
                  <a:extLst>
                    <a:ext uri="{9D8B030D-6E8A-4147-A177-3AD203B41FA5}">
                      <a16:colId xmlns:a16="http://schemas.microsoft.com/office/drawing/2014/main" val="1070637803"/>
                    </a:ext>
                  </a:extLst>
                </a:gridCol>
                <a:gridCol w="1414511">
                  <a:extLst>
                    <a:ext uri="{9D8B030D-6E8A-4147-A177-3AD203B41FA5}">
                      <a16:colId xmlns:a16="http://schemas.microsoft.com/office/drawing/2014/main" val="3898361973"/>
                    </a:ext>
                  </a:extLst>
                </a:gridCol>
                <a:gridCol w="979573">
                  <a:extLst>
                    <a:ext uri="{9D8B030D-6E8A-4147-A177-3AD203B41FA5}">
                      <a16:colId xmlns:a16="http://schemas.microsoft.com/office/drawing/2014/main" val="2049909872"/>
                    </a:ext>
                  </a:extLst>
                </a:gridCol>
                <a:gridCol w="1197475">
                  <a:extLst>
                    <a:ext uri="{9D8B030D-6E8A-4147-A177-3AD203B41FA5}">
                      <a16:colId xmlns:a16="http://schemas.microsoft.com/office/drawing/2014/main" val="4132972240"/>
                    </a:ext>
                  </a:extLst>
                </a:gridCol>
                <a:gridCol w="1197475">
                  <a:extLst>
                    <a:ext uri="{9D8B030D-6E8A-4147-A177-3AD203B41FA5}">
                      <a16:colId xmlns:a16="http://schemas.microsoft.com/office/drawing/2014/main" val="3033226037"/>
                    </a:ext>
                  </a:extLst>
                </a:gridCol>
                <a:gridCol w="1197475">
                  <a:extLst>
                    <a:ext uri="{9D8B030D-6E8A-4147-A177-3AD203B41FA5}">
                      <a16:colId xmlns:a16="http://schemas.microsoft.com/office/drawing/2014/main" val="3716145680"/>
                    </a:ext>
                  </a:extLst>
                </a:gridCol>
              </a:tblGrid>
              <a:tr h="839708">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属性（英文）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类型</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dirty="0">
                          <a:solidFill>
                            <a:schemeClr val="bg1"/>
                          </a:solidFill>
                          <a:effectLst/>
                          <a:latin typeface="微软雅黑" panose="020B0503020204020204" pitchFamily="34" charset="-122"/>
                          <a:ea typeface="微软雅黑" panose="020B0503020204020204" pitchFamily="34" charset="-122"/>
                        </a:rPr>
                        <a:t>主键</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外键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空值</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属性（中文）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615585558"/>
                  </a:ext>
                </a:extLst>
              </a:tr>
              <a:tr h="839708">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collect_id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收藏编号</a:t>
                      </a:r>
                    </a:p>
                  </a:txBody>
                  <a:tcPr marL="68580" marR="68580" marT="0" marB="0"/>
                </a:tc>
                <a:extLst>
                  <a:ext uri="{0D108BD9-81ED-4DB2-BD59-A6C34878D82A}">
                    <a16:rowId xmlns:a16="http://schemas.microsoft.com/office/drawing/2014/main" val="2315158219"/>
                  </a:ext>
                </a:extLst>
              </a:tr>
              <a:tr h="839708">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user_id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CHARACTER(8)</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收藏用户编号</a:t>
                      </a:r>
                    </a:p>
                  </a:txBody>
                  <a:tcPr marL="68580" marR="68580" marT="0" marB="0"/>
                </a:tc>
                <a:extLst>
                  <a:ext uri="{0D108BD9-81ED-4DB2-BD59-A6C34878D82A}">
                    <a16:rowId xmlns:a16="http://schemas.microsoft.com/office/drawing/2014/main" val="4280898034"/>
                  </a:ext>
                </a:extLst>
              </a:tr>
              <a:tr h="839708">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good_id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被收藏商品编号</a:t>
                      </a:r>
                    </a:p>
                  </a:txBody>
                  <a:tcPr marL="68580" marR="68580" marT="0" marB="0"/>
                </a:tc>
                <a:extLst>
                  <a:ext uri="{0D108BD9-81ED-4DB2-BD59-A6C34878D82A}">
                    <a16:rowId xmlns:a16="http://schemas.microsoft.com/office/drawing/2014/main" val="1869060321"/>
                  </a:ext>
                </a:extLst>
              </a:tr>
            </a:tbl>
          </a:graphicData>
        </a:graphic>
      </p:graphicFrame>
    </p:spTree>
    <p:extLst>
      <p:ext uri="{BB962C8B-B14F-4D97-AF65-F5344CB8AC3E}">
        <p14:creationId xmlns:p14="http://schemas.microsoft.com/office/powerpoint/2010/main" val="100100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ECE3F-54E2-4DEF-834D-C167557DF588}"/>
              </a:ext>
            </a:extLst>
          </p:cNvPr>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目录</a:t>
            </a:r>
          </a:p>
        </p:txBody>
      </p:sp>
      <p:sp>
        <p:nvSpPr>
          <p:cNvPr id="3" name="内容占位符 2">
            <a:extLst>
              <a:ext uri="{FF2B5EF4-FFF2-40B4-BE49-F238E27FC236}">
                <a16:creationId xmlns:a16="http://schemas.microsoft.com/office/drawing/2014/main" id="{D383F5E6-C54C-4A1C-A418-A86169D9768F}"/>
              </a:ext>
            </a:extLst>
          </p:cNvPr>
          <p:cNvSpPr>
            <a:spLocks noGrp="1"/>
          </p:cNvSpPr>
          <p:nvPr>
            <p:ph idx="1"/>
          </p:nvPr>
        </p:nvSpPr>
        <p:spPr>
          <a:xfrm>
            <a:off x="1141413" y="2249487"/>
            <a:ext cx="3379788" cy="3541714"/>
          </a:xfrm>
        </p:spPr>
        <p:txBody>
          <a:bodyPr>
            <a:normAutofit fontScale="85000" lnSpcReduction="20000"/>
          </a:bodyPr>
          <a:lstStyle/>
          <a:p>
            <a:r>
              <a:rPr lang="zh-CN" altLang="en-US" dirty="0">
                <a:latin typeface="Microsoft YaHei UI" panose="020B0503020204020204" pitchFamily="34" charset="-122"/>
                <a:ea typeface="Microsoft YaHei UI" panose="020B0503020204020204" pitchFamily="34" charset="-122"/>
              </a:rPr>
              <a:t>引言</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系统功能设计</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类设计</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数据库设计</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接口及过程设计</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界面设计</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其他设计</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小结</a:t>
            </a:r>
          </a:p>
        </p:txBody>
      </p:sp>
    </p:spTree>
    <p:extLst>
      <p:ext uri="{BB962C8B-B14F-4D97-AF65-F5344CB8AC3E}">
        <p14:creationId xmlns:p14="http://schemas.microsoft.com/office/powerpoint/2010/main" val="804309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8A82-A1A4-42A4-B8B4-3D9FC6B9A326}"/>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4.6</a:t>
            </a:r>
            <a:r>
              <a:rPr lang="zh-CN" altLang="en-US" dirty="0">
                <a:latin typeface="Microsoft YaHei UI" panose="020B0503020204020204" pitchFamily="34" charset="-122"/>
                <a:ea typeface="Microsoft YaHei UI" panose="020B0503020204020204" pitchFamily="34" charset="-122"/>
              </a:rPr>
              <a:t>购物车表</a:t>
            </a:r>
          </a:p>
        </p:txBody>
      </p:sp>
      <p:graphicFrame>
        <p:nvGraphicFramePr>
          <p:cNvPr id="4" name="表格 3">
            <a:extLst>
              <a:ext uri="{FF2B5EF4-FFF2-40B4-BE49-F238E27FC236}">
                <a16:creationId xmlns:a16="http://schemas.microsoft.com/office/drawing/2014/main" id="{4FED599A-0F69-40E0-9178-DD95EFBDE0ED}"/>
              </a:ext>
            </a:extLst>
          </p:cNvPr>
          <p:cNvGraphicFramePr>
            <a:graphicFrameLocks noGrp="1"/>
          </p:cNvGraphicFramePr>
          <p:nvPr>
            <p:extLst>
              <p:ext uri="{D42A27DB-BD31-4B8C-83A1-F6EECF244321}">
                <p14:modId xmlns:p14="http://schemas.microsoft.com/office/powerpoint/2010/main" val="549558171"/>
              </p:ext>
            </p:extLst>
          </p:nvPr>
        </p:nvGraphicFramePr>
        <p:xfrm>
          <a:off x="2235200" y="2529840"/>
          <a:ext cx="6949438" cy="2966720"/>
        </p:xfrm>
        <a:graphic>
          <a:graphicData uri="http://schemas.openxmlformats.org/drawingml/2006/table">
            <a:tbl>
              <a:tblPr firstRow="1" firstCol="1" bandRow="1">
                <a:tableStyleId>{5C22544A-7EE6-4342-B048-85BDC9FD1C3A}</a:tableStyleId>
              </a:tblPr>
              <a:tblGrid>
                <a:gridCol w="1157681">
                  <a:extLst>
                    <a:ext uri="{9D8B030D-6E8A-4147-A177-3AD203B41FA5}">
                      <a16:colId xmlns:a16="http://schemas.microsoft.com/office/drawing/2014/main" val="3843424832"/>
                    </a:ext>
                  </a:extLst>
                </a:gridCol>
                <a:gridCol w="1157681">
                  <a:extLst>
                    <a:ext uri="{9D8B030D-6E8A-4147-A177-3AD203B41FA5}">
                      <a16:colId xmlns:a16="http://schemas.microsoft.com/office/drawing/2014/main" val="1256772331"/>
                    </a:ext>
                  </a:extLst>
                </a:gridCol>
                <a:gridCol w="1158519">
                  <a:extLst>
                    <a:ext uri="{9D8B030D-6E8A-4147-A177-3AD203B41FA5}">
                      <a16:colId xmlns:a16="http://schemas.microsoft.com/office/drawing/2014/main" val="3668005299"/>
                    </a:ext>
                  </a:extLst>
                </a:gridCol>
                <a:gridCol w="1158519">
                  <a:extLst>
                    <a:ext uri="{9D8B030D-6E8A-4147-A177-3AD203B41FA5}">
                      <a16:colId xmlns:a16="http://schemas.microsoft.com/office/drawing/2014/main" val="3489852317"/>
                    </a:ext>
                  </a:extLst>
                </a:gridCol>
                <a:gridCol w="1158519">
                  <a:extLst>
                    <a:ext uri="{9D8B030D-6E8A-4147-A177-3AD203B41FA5}">
                      <a16:colId xmlns:a16="http://schemas.microsoft.com/office/drawing/2014/main" val="767122976"/>
                    </a:ext>
                  </a:extLst>
                </a:gridCol>
                <a:gridCol w="1158519">
                  <a:extLst>
                    <a:ext uri="{9D8B030D-6E8A-4147-A177-3AD203B41FA5}">
                      <a16:colId xmlns:a16="http://schemas.microsoft.com/office/drawing/2014/main" val="3012348289"/>
                    </a:ext>
                  </a:extLst>
                </a:gridCol>
              </a:tblGrid>
              <a:tr h="741680">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属性（英文）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类型</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主键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外键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空值</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属性（中文）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461813761"/>
                  </a:ext>
                </a:extLst>
              </a:tr>
              <a:tr h="741680">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cart_id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 </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N</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收藏编号</a:t>
                      </a:r>
                    </a:p>
                  </a:txBody>
                  <a:tcPr marL="68580" marR="68580" marT="0" marB="0"/>
                </a:tc>
                <a:extLst>
                  <a:ext uri="{0D108BD9-81ED-4DB2-BD59-A6C34878D82A}">
                    <a16:rowId xmlns:a16="http://schemas.microsoft.com/office/drawing/2014/main" val="1067482560"/>
                  </a:ext>
                </a:extLst>
              </a:tr>
              <a:tr h="741680">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user_id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CHARACTER(8)</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 </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收藏用户编号</a:t>
                      </a:r>
                    </a:p>
                  </a:txBody>
                  <a:tcPr marL="68580" marR="68580" marT="0" marB="0"/>
                </a:tc>
                <a:extLst>
                  <a:ext uri="{0D108BD9-81ED-4DB2-BD59-A6C34878D82A}">
                    <a16:rowId xmlns:a16="http://schemas.microsoft.com/office/drawing/2014/main" val="4235450007"/>
                  </a:ext>
                </a:extLst>
              </a:tr>
              <a:tr h="741680">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good_id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被收藏商品编号</a:t>
                      </a:r>
                    </a:p>
                  </a:txBody>
                  <a:tcPr marL="68580" marR="68580" marT="0" marB="0"/>
                </a:tc>
                <a:extLst>
                  <a:ext uri="{0D108BD9-81ED-4DB2-BD59-A6C34878D82A}">
                    <a16:rowId xmlns:a16="http://schemas.microsoft.com/office/drawing/2014/main" val="4261166641"/>
                  </a:ext>
                </a:extLst>
              </a:tr>
            </a:tbl>
          </a:graphicData>
        </a:graphic>
      </p:graphicFrame>
    </p:spTree>
    <p:extLst>
      <p:ext uri="{BB962C8B-B14F-4D97-AF65-F5344CB8AC3E}">
        <p14:creationId xmlns:p14="http://schemas.microsoft.com/office/powerpoint/2010/main" val="1733196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08A82-A1A4-42A4-B8B4-3D9FC6B9A326}"/>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4.7</a:t>
            </a:r>
            <a:r>
              <a:rPr lang="zh-CN" altLang="en-US" dirty="0">
                <a:latin typeface="Microsoft YaHei UI" panose="020B0503020204020204" pitchFamily="34" charset="-122"/>
                <a:ea typeface="Microsoft YaHei UI" panose="020B0503020204020204" pitchFamily="34" charset="-122"/>
              </a:rPr>
              <a:t>购买记录表</a:t>
            </a:r>
          </a:p>
        </p:txBody>
      </p:sp>
      <p:graphicFrame>
        <p:nvGraphicFramePr>
          <p:cNvPr id="3" name="表格 2">
            <a:extLst>
              <a:ext uri="{FF2B5EF4-FFF2-40B4-BE49-F238E27FC236}">
                <a16:creationId xmlns:a16="http://schemas.microsoft.com/office/drawing/2014/main" id="{4D40FF77-33B0-49A4-B783-8FDEB32DFDCB}"/>
              </a:ext>
            </a:extLst>
          </p:cNvPr>
          <p:cNvGraphicFramePr>
            <a:graphicFrameLocks noGrp="1"/>
          </p:cNvGraphicFramePr>
          <p:nvPr>
            <p:extLst>
              <p:ext uri="{D42A27DB-BD31-4B8C-83A1-F6EECF244321}">
                <p14:modId xmlns:p14="http://schemas.microsoft.com/office/powerpoint/2010/main" val="147252619"/>
              </p:ext>
            </p:extLst>
          </p:nvPr>
        </p:nvGraphicFramePr>
        <p:xfrm>
          <a:off x="2147253" y="1889760"/>
          <a:ext cx="7586982" cy="3443766"/>
        </p:xfrm>
        <a:graphic>
          <a:graphicData uri="http://schemas.openxmlformats.org/drawingml/2006/table">
            <a:tbl>
              <a:tblPr firstRow="1" firstCol="1" bandRow="1">
                <a:tableStyleId>{5C22544A-7EE6-4342-B048-85BDC9FD1C3A}</a:tableStyleId>
              </a:tblPr>
              <a:tblGrid>
                <a:gridCol w="1263887">
                  <a:extLst>
                    <a:ext uri="{9D8B030D-6E8A-4147-A177-3AD203B41FA5}">
                      <a16:colId xmlns:a16="http://schemas.microsoft.com/office/drawing/2014/main" val="211471132"/>
                    </a:ext>
                  </a:extLst>
                </a:gridCol>
                <a:gridCol w="1263887">
                  <a:extLst>
                    <a:ext uri="{9D8B030D-6E8A-4147-A177-3AD203B41FA5}">
                      <a16:colId xmlns:a16="http://schemas.microsoft.com/office/drawing/2014/main" val="2180030962"/>
                    </a:ext>
                  </a:extLst>
                </a:gridCol>
                <a:gridCol w="1264802">
                  <a:extLst>
                    <a:ext uri="{9D8B030D-6E8A-4147-A177-3AD203B41FA5}">
                      <a16:colId xmlns:a16="http://schemas.microsoft.com/office/drawing/2014/main" val="1674361398"/>
                    </a:ext>
                  </a:extLst>
                </a:gridCol>
                <a:gridCol w="1264802">
                  <a:extLst>
                    <a:ext uri="{9D8B030D-6E8A-4147-A177-3AD203B41FA5}">
                      <a16:colId xmlns:a16="http://schemas.microsoft.com/office/drawing/2014/main" val="2467984204"/>
                    </a:ext>
                  </a:extLst>
                </a:gridCol>
                <a:gridCol w="1264802">
                  <a:extLst>
                    <a:ext uri="{9D8B030D-6E8A-4147-A177-3AD203B41FA5}">
                      <a16:colId xmlns:a16="http://schemas.microsoft.com/office/drawing/2014/main" val="1020632978"/>
                    </a:ext>
                  </a:extLst>
                </a:gridCol>
                <a:gridCol w="1264802">
                  <a:extLst>
                    <a:ext uri="{9D8B030D-6E8A-4147-A177-3AD203B41FA5}">
                      <a16:colId xmlns:a16="http://schemas.microsoft.com/office/drawing/2014/main" val="1596802375"/>
                    </a:ext>
                  </a:extLst>
                </a:gridCol>
              </a:tblGrid>
              <a:tr h="573961">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属性（英文）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类型</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主键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外键</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空值</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cap="all">
                          <a:solidFill>
                            <a:schemeClr val="bg1"/>
                          </a:solidFill>
                          <a:effectLst/>
                          <a:latin typeface="微软雅黑" panose="020B0503020204020204" pitchFamily="34" charset="-122"/>
                          <a:ea typeface="微软雅黑" panose="020B0503020204020204" pitchFamily="34" charset="-122"/>
                        </a:rPr>
                        <a:t>属性（中文）</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848365571"/>
                  </a:ext>
                </a:extLst>
              </a:tr>
              <a:tr h="573961">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buy_id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CHARACTER(8)</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订单编号</a:t>
                      </a:r>
                    </a:p>
                  </a:txBody>
                  <a:tcPr marL="68580" marR="68580" marT="0" marB="0"/>
                </a:tc>
                <a:extLst>
                  <a:ext uri="{0D108BD9-81ED-4DB2-BD59-A6C34878D82A}">
                    <a16:rowId xmlns:a16="http://schemas.microsoft.com/office/drawing/2014/main" val="2092520607"/>
                  </a:ext>
                </a:extLst>
              </a:tr>
              <a:tr h="573961">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buy_time</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TIMESTAMP</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 </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 </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下单时间</a:t>
                      </a:r>
                    </a:p>
                  </a:txBody>
                  <a:tcPr marL="68580" marR="68580" marT="0" marB="0"/>
                </a:tc>
                <a:extLst>
                  <a:ext uri="{0D108BD9-81ED-4DB2-BD59-A6C34878D82A}">
                    <a16:rowId xmlns:a16="http://schemas.microsoft.com/office/drawing/2014/main" val="2211643523"/>
                  </a:ext>
                </a:extLst>
              </a:tr>
              <a:tr h="573961">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buyer_id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购买者编号</a:t>
                      </a:r>
                    </a:p>
                  </a:txBody>
                  <a:tcPr marL="68580" marR="68580" marT="0" marB="0"/>
                </a:tc>
                <a:extLst>
                  <a:ext uri="{0D108BD9-81ED-4DB2-BD59-A6C34878D82A}">
                    <a16:rowId xmlns:a16="http://schemas.microsoft.com/office/drawing/2014/main" val="2103395480"/>
                  </a:ext>
                </a:extLst>
              </a:tr>
              <a:tr h="573961">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seller_id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出售者编号</a:t>
                      </a:r>
                    </a:p>
                  </a:txBody>
                  <a:tcPr marL="68580" marR="68580" marT="0" marB="0"/>
                </a:tc>
                <a:extLst>
                  <a:ext uri="{0D108BD9-81ED-4DB2-BD59-A6C34878D82A}">
                    <a16:rowId xmlns:a16="http://schemas.microsoft.com/office/drawing/2014/main" val="3125518697"/>
                  </a:ext>
                </a:extLst>
              </a:tr>
              <a:tr h="573961">
                <a:tc>
                  <a:txBody>
                    <a:bodyPr/>
                    <a:lstStyle/>
                    <a:p>
                      <a:pPr algn="ctr">
                        <a:spcAft>
                          <a:spcPts val="0"/>
                        </a:spcAft>
                      </a:pPr>
                      <a:r>
                        <a:rPr lang="en-US" sz="1200" b="0" kern="100" cap="all">
                          <a:solidFill>
                            <a:schemeClr val="bg1"/>
                          </a:solidFill>
                          <a:effectLst/>
                          <a:latin typeface="微软雅黑" panose="020B0503020204020204" pitchFamily="34" charset="-122"/>
                          <a:ea typeface="微软雅黑" panose="020B0503020204020204" pitchFamily="34" charset="-122"/>
                        </a:rPr>
                        <a:t>good_id</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CHARACTER(8)</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 </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Y</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en-US" sz="1200" b="0" kern="100">
                          <a:solidFill>
                            <a:schemeClr val="bg1"/>
                          </a:solidFill>
                          <a:effectLst/>
                          <a:latin typeface="微软雅黑" panose="020B0503020204020204" pitchFamily="34" charset="-122"/>
                          <a:ea typeface="微软雅黑" panose="020B0503020204020204" pitchFamily="34" charset="-122"/>
                        </a:rPr>
                        <a:t>N</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商品编号</a:t>
                      </a:r>
                    </a:p>
                  </a:txBody>
                  <a:tcPr marL="68580" marR="68580" marT="0" marB="0"/>
                </a:tc>
                <a:extLst>
                  <a:ext uri="{0D108BD9-81ED-4DB2-BD59-A6C34878D82A}">
                    <a16:rowId xmlns:a16="http://schemas.microsoft.com/office/drawing/2014/main" val="301734685"/>
                  </a:ext>
                </a:extLst>
              </a:tr>
            </a:tbl>
          </a:graphicData>
        </a:graphic>
      </p:graphicFrame>
    </p:spTree>
    <p:extLst>
      <p:ext uri="{BB962C8B-B14F-4D97-AF65-F5344CB8AC3E}">
        <p14:creationId xmlns:p14="http://schemas.microsoft.com/office/powerpoint/2010/main" val="2335072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B9CD6-AA15-49AB-A78A-720EE3FB99D3}"/>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接口及设计过程</a:t>
            </a:r>
          </a:p>
        </p:txBody>
      </p:sp>
      <p:graphicFrame>
        <p:nvGraphicFramePr>
          <p:cNvPr id="3" name="表格 2">
            <a:extLst>
              <a:ext uri="{FF2B5EF4-FFF2-40B4-BE49-F238E27FC236}">
                <a16:creationId xmlns:a16="http://schemas.microsoft.com/office/drawing/2014/main" id="{49FD4E78-1A16-450C-91F0-B8ECFE55F56C}"/>
              </a:ext>
            </a:extLst>
          </p:cNvPr>
          <p:cNvGraphicFramePr>
            <a:graphicFrameLocks noGrp="1"/>
          </p:cNvGraphicFramePr>
          <p:nvPr>
            <p:extLst>
              <p:ext uri="{D42A27DB-BD31-4B8C-83A1-F6EECF244321}">
                <p14:modId xmlns:p14="http://schemas.microsoft.com/office/powerpoint/2010/main" val="2055056175"/>
              </p:ext>
            </p:extLst>
          </p:nvPr>
        </p:nvGraphicFramePr>
        <p:xfrm>
          <a:off x="1910080" y="1971040"/>
          <a:ext cx="9137331" cy="4371635"/>
        </p:xfrm>
        <a:graphic>
          <a:graphicData uri="http://schemas.openxmlformats.org/drawingml/2006/table">
            <a:tbl>
              <a:tblPr firstRow="1" firstCol="1" lastRow="1" lastCol="1" bandRow="1" bandCol="1">
                <a:tableStyleId>{5C22544A-7EE6-4342-B048-85BDC9FD1C3A}</a:tableStyleId>
              </a:tblPr>
              <a:tblGrid>
                <a:gridCol w="2078716">
                  <a:extLst>
                    <a:ext uri="{9D8B030D-6E8A-4147-A177-3AD203B41FA5}">
                      <a16:colId xmlns:a16="http://schemas.microsoft.com/office/drawing/2014/main" val="654248993"/>
                    </a:ext>
                  </a:extLst>
                </a:gridCol>
                <a:gridCol w="2156687">
                  <a:extLst>
                    <a:ext uri="{9D8B030D-6E8A-4147-A177-3AD203B41FA5}">
                      <a16:colId xmlns:a16="http://schemas.microsoft.com/office/drawing/2014/main" val="788015165"/>
                    </a:ext>
                  </a:extLst>
                </a:gridCol>
                <a:gridCol w="2745241">
                  <a:extLst>
                    <a:ext uri="{9D8B030D-6E8A-4147-A177-3AD203B41FA5}">
                      <a16:colId xmlns:a16="http://schemas.microsoft.com/office/drawing/2014/main" val="2773959319"/>
                    </a:ext>
                  </a:extLst>
                </a:gridCol>
                <a:gridCol w="2156687">
                  <a:extLst>
                    <a:ext uri="{9D8B030D-6E8A-4147-A177-3AD203B41FA5}">
                      <a16:colId xmlns:a16="http://schemas.microsoft.com/office/drawing/2014/main" val="2022120011"/>
                    </a:ext>
                  </a:extLst>
                </a:gridCol>
              </a:tblGrid>
              <a:tr h="335615">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子模块名称</a:t>
                      </a:r>
                    </a:p>
                  </a:txBody>
                  <a:tcPr marL="41891" marR="41891" marT="0" marB="0">
                    <a:solidFill>
                      <a:srgbClr val="9ACD4C"/>
                    </a:solidFill>
                  </a:tcPr>
                </a:tc>
                <a:tc>
                  <a:txBody>
                    <a:bodyPr/>
                    <a:lstStyle/>
                    <a:p>
                      <a:pPr algn="ctr">
                        <a:lnSpc>
                          <a:spcPct val="135000"/>
                        </a:lnSpc>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I(</a:t>
                      </a:r>
                      <a:r>
                        <a:rPr lang="zh-CN" sz="1200" b="0" kern="100" dirty="0">
                          <a:solidFill>
                            <a:schemeClr val="bg1"/>
                          </a:solidFill>
                          <a:effectLst/>
                          <a:latin typeface="微软雅黑" panose="020B0503020204020204" pitchFamily="34" charset="-122"/>
                          <a:ea typeface="微软雅黑" panose="020B0503020204020204" pitchFamily="34" charset="-122"/>
                        </a:rPr>
                        <a:t>输入</a:t>
                      </a:r>
                      <a:r>
                        <a:rPr lang="en-US" sz="1200" b="0" kern="100" dirty="0">
                          <a:solidFill>
                            <a:schemeClr val="bg1"/>
                          </a:solidFill>
                          <a:effectLst/>
                          <a:latin typeface="微软雅黑" panose="020B0503020204020204" pitchFamily="34" charset="-122"/>
                          <a:ea typeface="微软雅黑" panose="020B0503020204020204" pitchFamily="34" charset="-122"/>
                        </a:rPr>
                        <a:t>)</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41891" marR="41891" marT="0" marB="0">
                    <a:solidFill>
                      <a:srgbClr val="9ACD4C"/>
                    </a:solidFill>
                  </a:tcPr>
                </a:tc>
                <a:tc>
                  <a:txBody>
                    <a:bodyPr/>
                    <a:lstStyle/>
                    <a:p>
                      <a:pPr algn="ctr">
                        <a:lnSpc>
                          <a:spcPct val="135000"/>
                        </a:lnSpc>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P(</a:t>
                      </a:r>
                      <a:r>
                        <a:rPr lang="zh-CN" sz="1200" b="0" kern="100" dirty="0">
                          <a:solidFill>
                            <a:schemeClr val="bg1"/>
                          </a:solidFill>
                          <a:effectLst/>
                          <a:latin typeface="微软雅黑" panose="020B0503020204020204" pitchFamily="34" charset="-122"/>
                          <a:ea typeface="微软雅黑" panose="020B0503020204020204" pitchFamily="34" charset="-122"/>
                        </a:rPr>
                        <a:t>处理</a:t>
                      </a:r>
                      <a:r>
                        <a:rPr lang="en-US" sz="1200" b="0" kern="100" dirty="0">
                          <a:solidFill>
                            <a:schemeClr val="bg1"/>
                          </a:solidFill>
                          <a:effectLst/>
                          <a:latin typeface="微软雅黑" panose="020B0503020204020204" pitchFamily="34" charset="-122"/>
                          <a:ea typeface="微软雅黑" panose="020B0503020204020204" pitchFamily="34" charset="-122"/>
                        </a:rPr>
                        <a:t>)</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41891" marR="41891" marT="0" marB="0">
                    <a:solidFill>
                      <a:srgbClr val="9ACD4C"/>
                    </a:solidFill>
                  </a:tcPr>
                </a:tc>
                <a:tc>
                  <a:txBody>
                    <a:bodyPr/>
                    <a:lstStyle/>
                    <a:p>
                      <a:pPr algn="ctr">
                        <a:lnSpc>
                          <a:spcPct val="135000"/>
                        </a:lnSpc>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O(</a:t>
                      </a:r>
                      <a:r>
                        <a:rPr lang="zh-CN" sz="1200" b="0" kern="100" dirty="0">
                          <a:solidFill>
                            <a:schemeClr val="bg1"/>
                          </a:solidFill>
                          <a:effectLst/>
                          <a:latin typeface="微软雅黑" panose="020B0503020204020204" pitchFamily="34" charset="-122"/>
                          <a:ea typeface="微软雅黑" panose="020B0503020204020204" pitchFamily="34" charset="-122"/>
                        </a:rPr>
                        <a:t>输出</a:t>
                      </a:r>
                      <a:r>
                        <a:rPr lang="en-US" sz="1200" b="0" kern="100" dirty="0">
                          <a:solidFill>
                            <a:schemeClr val="bg1"/>
                          </a:solidFill>
                          <a:effectLst/>
                          <a:latin typeface="微软雅黑" panose="020B0503020204020204" pitchFamily="34" charset="-122"/>
                          <a:ea typeface="微软雅黑" panose="020B0503020204020204" pitchFamily="34" charset="-122"/>
                        </a:rPr>
                        <a:t>)</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41891" marR="41891" marT="0" marB="0">
                    <a:solidFill>
                      <a:srgbClr val="9ACD4C"/>
                    </a:solidFill>
                  </a:tcPr>
                </a:tc>
                <a:extLst>
                  <a:ext uri="{0D108BD9-81ED-4DB2-BD59-A6C34878D82A}">
                    <a16:rowId xmlns:a16="http://schemas.microsoft.com/office/drawing/2014/main" val="3442816140"/>
                  </a:ext>
                </a:extLst>
              </a:tr>
              <a:tr h="672670">
                <a:tc>
                  <a:txBody>
                    <a:bodyPr/>
                    <a:lstStyle/>
                    <a:p>
                      <a:pPr algn="ctr">
                        <a:lnSpc>
                          <a:spcPct val="135000"/>
                        </a:lnSpc>
                        <a:spcAft>
                          <a:spcPts val="0"/>
                        </a:spcAft>
                      </a:pPr>
                      <a:r>
                        <a:rPr lang="zh-CN" sz="1200" b="0" kern="0" dirty="0">
                          <a:solidFill>
                            <a:schemeClr val="bg1"/>
                          </a:solidFill>
                          <a:effectLst/>
                          <a:latin typeface="微软雅黑" panose="020B0503020204020204" pitchFamily="34" charset="-122"/>
                          <a:ea typeface="微软雅黑" panose="020B0503020204020204" pitchFamily="34" charset="-122"/>
                        </a:rPr>
                        <a:t>评价系统</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用户输入对商品的评价</a:t>
                      </a: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将用户输入的商品评价存储到数据库中</a:t>
                      </a: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在卖家的个人评价中进行显示</a:t>
                      </a:r>
                    </a:p>
                  </a:txBody>
                  <a:tcPr marL="41891" marR="41891" marT="0" marB="0" anchor="ctr">
                    <a:solidFill>
                      <a:srgbClr val="DEEDD0"/>
                    </a:solidFill>
                  </a:tcPr>
                </a:tc>
                <a:extLst>
                  <a:ext uri="{0D108BD9-81ED-4DB2-BD59-A6C34878D82A}">
                    <a16:rowId xmlns:a16="http://schemas.microsoft.com/office/drawing/2014/main" val="2992958696"/>
                  </a:ext>
                </a:extLst>
              </a:tr>
              <a:tr h="672670">
                <a:tc>
                  <a:txBody>
                    <a:bodyPr/>
                    <a:lstStyle/>
                    <a:p>
                      <a:pPr algn="ctr">
                        <a:lnSpc>
                          <a:spcPct val="135000"/>
                        </a:lnSpc>
                        <a:spcAft>
                          <a:spcPts val="0"/>
                        </a:spcAft>
                      </a:pPr>
                      <a:r>
                        <a:rPr lang="zh-CN" sz="1200" b="0" kern="0" dirty="0">
                          <a:solidFill>
                            <a:schemeClr val="bg1"/>
                          </a:solidFill>
                          <a:effectLst/>
                          <a:latin typeface="微软雅黑" panose="020B0503020204020204" pitchFamily="34" charset="-122"/>
                          <a:ea typeface="微软雅黑" panose="020B0503020204020204" pitchFamily="34" charset="-122"/>
                        </a:rPr>
                        <a:t>收藏夹系统</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用户将商品加入收藏夹或者从收藏夹删除商品</a:t>
                      </a: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将用户的收藏夹信息存储到数据库中</a:t>
                      </a:r>
                    </a:p>
                  </a:txBody>
                  <a:tcPr marL="41891" marR="41891" marT="0" marB="0" anchor="ctr">
                    <a:solidFill>
                      <a:srgbClr val="DEEDD0"/>
                    </a:solidFill>
                  </a:tcPr>
                </a:tc>
                <a:tc>
                  <a:txBody>
                    <a:bodyPr/>
                    <a:lstStyle/>
                    <a:p>
                      <a:pPr algn="ctr">
                        <a:lnSpc>
                          <a:spcPct val="135000"/>
                        </a:lnSpc>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在买家的收藏夹中进行显示</a:t>
                      </a:r>
                    </a:p>
                  </a:txBody>
                  <a:tcPr marL="41891" marR="41891" marT="0" marB="0" anchor="ctr">
                    <a:solidFill>
                      <a:srgbClr val="DEEDD0"/>
                    </a:solidFill>
                  </a:tcPr>
                </a:tc>
                <a:extLst>
                  <a:ext uri="{0D108BD9-81ED-4DB2-BD59-A6C34878D82A}">
                    <a16:rowId xmlns:a16="http://schemas.microsoft.com/office/drawing/2014/main" val="25452261"/>
                  </a:ext>
                </a:extLst>
              </a:tr>
              <a:tr h="672670">
                <a:tc>
                  <a:txBody>
                    <a:bodyPr/>
                    <a:lstStyle/>
                    <a:p>
                      <a:pPr algn="ctr">
                        <a:lnSpc>
                          <a:spcPct val="135000"/>
                        </a:lnSpc>
                        <a:spcAft>
                          <a:spcPts val="0"/>
                        </a:spcAft>
                      </a:pPr>
                      <a:r>
                        <a:rPr lang="zh-CN" sz="1200" b="0" kern="0" dirty="0">
                          <a:solidFill>
                            <a:schemeClr val="bg1"/>
                          </a:solidFill>
                          <a:effectLst/>
                          <a:latin typeface="微软雅黑" panose="020B0503020204020204" pitchFamily="34" charset="-122"/>
                          <a:ea typeface="微软雅黑" panose="020B0503020204020204" pitchFamily="34" charset="-122"/>
                        </a:rPr>
                        <a:t>搜索系统</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用户输入想要购买的商品名称</a:t>
                      </a:r>
                    </a:p>
                  </a:txBody>
                  <a:tcPr marL="41891" marR="41891" marT="0" marB="0" anchor="ctr">
                    <a:solidFill>
                      <a:srgbClr val="DEEDD0"/>
                    </a:solidFill>
                  </a:tcPr>
                </a:tc>
                <a:tc>
                  <a:txBody>
                    <a:bodyPr/>
                    <a:lstStyle/>
                    <a:p>
                      <a:pPr algn="ctr">
                        <a:lnSpc>
                          <a:spcPct val="135000"/>
                        </a:lnSpc>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从数据库中匹配出相应的商品</a:t>
                      </a: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在用户的主界面显示商品以供选择</a:t>
                      </a:r>
                    </a:p>
                  </a:txBody>
                  <a:tcPr marL="41891" marR="41891" marT="0" marB="0" anchor="ctr">
                    <a:solidFill>
                      <a:srgbClr val="DEEDD0"/>
                    </a:solidFill>
                  </a:tcPr>
                </a:tc>
                <a:extLst>
                  <a:ext uri="{0D108BD9-81ED-4DB2-BD59-A6C34878D82A}">
                    <a16:rowId xmlns:a16="http://schemas.microsoft.com/office/drawing/2014/main" val="4055831407"/>
                  </a:ext>
                </a:extLst>
              </a:tr>
              <a:tr h="672670">
                <a:tc>
                  <a:txBody>
                    <a:bodyPr/>
                    <a:lstStyle/>
                    <a:p>
                      <a:pPr algn="ctr">
                        <a:lnSpc>
                          <a:spcPct val="135000"/>
                        </a:lnSpc>
                        <a:spcAft>
                          <a:spcPts val="0"/>
                        </a:spcAft>
                      </a:pPr>
                      <a:r>
                        <a:rPr lang="zh-CN" sz="1200" b="0" kern="0">
                          <a:solidFill>
                            <a:schemeClr val="bg1"/>
                          </a:solidFill>
                          <a:effectLst/>
                          <a:latin typeface="微软雅黑" panose="020B0503020204020204" pitchFamily="34" charset="-122"/>
                          <a:ea typeface="微软雅黑" panose="020B0503020204020204" pitchFamily="34" charset="-122"/>
                        </a:rPr>
                        <a:t>商品管理系统</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用户可以对自己的商品进行上架和下架处理</a:t>
                      </a: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讲用户的商品信息存入数据库</a:t>
                      </a:r>
                    </a:p>
                  </a:txBody>
                  <a:tcPr marL="41891" marR="41891" marT="0" marB="0" anchor="ctr">
                    <a:solidFill>
                      <a:srgbClr val="DEEDD0"/>
                    </a:solidFill>
                  </a:tcPr>
                </a:tc>
                <a:tc>
                  <a:txBody>
                    <a:bodyPr/>
                    <a:lstStyle/>
                    <a:p>
                      <a:pPr algn="ctr">
                        <a:lnSpc>
                          <a:spcPct val="135000"/>
                        </a:lnSpc>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在卖家的商品处进行显示</a:t>
                      </a:r>
                    </a:p>
                  </a:txBody>
                  <a:tcPr marL="41891" marR="41891" marT="0" marB="0" anchor="ctr">
                    <a:solidFill>
                      <a:srgbClr val="DEEDD0"/>
                    </a:solidFill>
                  </a:tcPr>
                </a:tc>
                <a:extLst>
                  <a:ext uri="{0D108BD9-81ED-4DB2-BD59-A6C34878D82A}">
                    <a16:rowId xmlns:a16="http://schemas.microsoft.com/office/drawing/2014/main" val="2391328679"/>
                  </a:ext>
                </a:extLst>
              </a:tr>
              <a:tr h="672670">
                <a:tc>
                  <a:txBody>
                    <a:bodyPr/>
                    <a:lstStyle/>
                    <a:p>
                      <a:pPr algn="ctr">
                        <a:lnSpc>
                          <a:spcPct val="135000"/>
                        </a:lnSpc>
                        <a:spcAft>
                          <a:spcPts val="0"/>
                        </a:spcAft>
                      </a:pPr>
                      <a:r>
                        <a:rPr lang="zh-CN" sz="1200" b="0" kern="0" dirty="0">
                          <a:solidFill>
                            <a:schemeClr val="bg1"/>
                          </a:solidFill>
                          <a:effectLst/>
                          <a:latin typeface="微软雅黑" panose="020B0503020204020204" pitchFamily="34" charset="-122"/>
                          <a:ea typeface="微软雅黑" panose="020B0503020204020204" pitchFamily="34" charset="-122"/>
                        </a:rPr>
                        <a:t>购物车系统</a:t>
                      </a:r>
                      <a:endParaRPr lang="zh-CN" sz="1200" b="0" kern="100" dirty="0">
                        <a:solidFill>
                          <a:schemeClr val="bg1"/>
                        </a:solidFill>
                        <a:effectLst/>
                        <a:latin typeface="微软雅黑" panose="020B0503020204020204" pitchFamily="34" charset="-122"/>
                        <a:ea typeface="微软雅黑" panose="020B0503020204020204" pitchFamily="34" charset="-122"/>
                      </a:endParaRP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用户将商品加入购物车或者从购物车删除商品</a:t>
                      </a:r>
                    </a:p>
                  </a:txBody>
                  <a:tcPr marL="41891" marR="41891" marT="0" marB="0" anchor="ctr">
                    <a:solidFill>
                      <a:srgbClr val="DEEDD0"/>
                    </a:solidFill>
                  </a:tcPr>
                </a:tc>
                <a:tc>
                  <a:txBody>
                    <a:bodyPr/>
                    <a:lstStyle/>
                    <a:p>
                      <a:pPr algn="ctr">
                        <a:lnSpc>
                          <a:spcPct val="135000"/>
                        </a:lnSpc>
                        <a:spcAft>
                          <a:spcPts val="0"/>
                        </a:spcAft>
                      </a:pPr>
                      <a:r>
                        <a:rPr lang="zh-CN" sz="1200" b="0" kern="100">
                          <a:solidFill>
                            <a:schemeClr val="bg1"/>
                          </a:solidFill>
                          <a:effectLst/>
                          <a:latin typeface="微软雅黑" panose="020B0503020204020204" pitchFamily="34" charset="-122"/>
                          <a:ea typeface="微软雅黑" panose="020B0503020204020204" pitchFamily="34" charset="-122"/>
                        </a:rPr>
                        <a:t>讲用户的购物车信息存入数据库</a:t>
                      </a: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在买家的购物车处进行显示</a:t>
                      </a:r>
                    </a:p>
                  </a:txBody>
                  <a:tcPr marL="41891" marR="41891" marT="0" marB="0" anchor="ctr">
                    <a:solidFill>
                      <a:srgbClr val="DEEDD0"/>
                    </a:solidFill>
                  </a:tcPr>
                </a:tc>
                <a:extLst>
                  <a:ext uri="{0D108BD9-81ED-4DB2-BD59-A6C34878D82A}">
                    <a16:rowId xmlns:a16="http://schemas.microsoft.com/office/drawing/2014/main" val="2674423550"/>
                  </a:ext>
                </a:extLst>
              </a:tr>
              <a:tr h="672670">
                <a:tc>
                  <a:txBody>
                    <a:bodyPr/>
                    <a:lstStyle/>
                    <a:p>
                      <a:pPr algn="ctr">
                        <a:lnSpc>
                          <a:spcPct val="135000"/>
                        </a:lnSpc>
                        <a:spcAft>
                          <a:spcPts val="0"/>
                        </a:spcAft>
                      </a:pPr>
                      <a:r>
                        <a:rPr lang="zh-CN" sz="1200" b="0" kern="0">
                          <a:solidFill>
                            <a:schemeClr val="bg1"/>
                          </a:solidFill>
                          <a:effectLst/>
                          <a:latin typeface="微软雅黑" panose="020B0503020204020204" pitchFamily="34" charset="-122"/>
                          <a:ea typeface="微软雅黑" panose="020B0503020204020204" pitchFamily="34" charset="-122"/>
                        </a:rPr>
                        <a:t>用户信息管理系统</a:t>
                      </a:r>
                      <a:endParaRPr lang="zh-CN" sz="1200" b="0" kern="100">
                        <a:solidFill>
                          <a:schemeClr val="bg1"/>
                        </a:solidFill>
                        <a:effectLst/>
                        <a:latin typeface="微软雅黑" panose="020B0503020204020204" pitchFamily="34" charset="-122"/>
                        <a:ea typeface="微软雅黑" panose="020B0503020204020204" pitchFamily="34" charset="-122"/>
                      </a:endParaRPr>
                    </a:p>
                  </a:txBody>
                  <a:tcPr marL="41891" marR="41891" marT="0" marB="0" anchor="ctr">
                    <a:solidFill>
                      <a:srgbClr val="DEEDD0"/>
                    </a:solidFill>
                  </a:tcPr>
                </a:tc>
                <a:tc>
                  <a:txBody>
                    <a:bodyPr/>
                    <a:lstStyle/>
                    <a:p>
                      <a:pPr algn="ctr">
                        <a:lnSpc>
                          <a:spcPct val="135000"/>
                        </a:lnSpc>
                        <a:spcAft>
                          <a:spcPts val="0"/>
                        </a:spcAft>
                      </a:pPr>
                      <a:r>
                        <a:rPr lang="en-US" sz="1200" b="0" kern="100" dirty="0">
                          <a:solidFill>
                            <a:schemeClr val="bg1"/>
                          </a:solidFill>
                          <a:effectLst/>
                          <a:latin typeface="微软雅黑" panose="020B0503020204020204" pitchFamily="34" charset="-122"/>
                          <a:ea typeface="微软雅黑" panose="020B0503020204020204" pitchFamily="34" charset="-122"/>
                        </a:rPr>
                        <a:t> </a:t>
                      </a:r>
                      <a:r>
                        <a:rPr lang="zh-CN" sz="1200" b="0" kern="100" dirty="0">
                          <a:solidFill>
                            <a:schemeClr val="bg1"/>
                          </a:solidFill>
                          <a:effectLst/>
                          <a:latin typeface="微软雅黑" panose="020B0503020204020204" pitchFamily="34" charset="-122"/>
                          <a:ea typeface="微软雅黑" panose="020B0503020204020204" pitchFamily="34" charset="-122"/>
                        </a:rPr>
                        <a:t>用户可以注册账户并修改自己的个人信息</a:t>
                      </a: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将账户信息和个人信息存入数据库</a:t>
                      </a:r>
                    </a:p>
                  </a:txBody>
                  <a:tcPr marL="41891" marR="41891" marT="0" marB="0" anchor="ctr">
                    <a:solidFill>
                      <a:srgbClr val="DEEDD0"/>
                    </a:solidFill>
                  </a:tcPr>
                </a:tc>
                <a:tc>
                  <a:txBody>
                    <a:bodyPr/>
                    <a:lstStyle/>
                    <a:p>
                      <a:pPr algn="ctr">
                        <a:lnSpc>
                          <a:spcPct val="135000"/>
                        </a:lnSpc>
                        <a:spcAft>
                          <a:spcPts val="0"/>
                        </a:spcAft>
                      </a:pPr>
                      <a:r>
                        <a:rPr lang="zh-CN" sz="1200" b="0" kern="100" dirty="0">
                          <a:solidFill>
                            <a:schemeClr val="bg1"/>
                          </a:solidFill>
                          <a:effectLst/>
                          <a:latin typeface="微软雅黑" panose="020B0503020204020204" pitchFamily="34" charset="-122"/>
                          <a:ea typeface="微软雅黑" panose="020B0503020204020204" pitchFamily="34" charset="-122"/>
                        </a:rPr>
                        <a:t>在进行交易时买方卖方可以看到对方的部分个人信息</a:t>
                      </a:r>
                    </a:p>
                  </a:txBody>
                  <a:tcPr marL="41891" marR="41891" marT="0" marB="0" anchor="ctr">
                    <a:solidFill>
                      <a:srgbClr val="DEEDD0"/>
                    </a:solidFill>
                  </a:tcPr>
                </a:tc>
                <a:extLst>
                  <a:ext uri="{0D108BD9-81ED-4DB2-BD59-A6C34878D82A}">
                    <a16:rowId xmlns:a16="http://schemas.microsoft.com/office/drawing/2014/main" val="479313433"/>
                  </a:ext>
                </a:extLst>
              </a:tr>
            </a:tbl>
          </a:graphicData>
        </a:graphic>
      </p:graphicFrame>
    </p:spTree>
    <p:extLst>
      <p:ext uri="{BB962C8B-B14F-4D97-AF65-F5344CB8AC3E}">
        <p14:creationId xmlns:p14="http://schemas.microsoft.com/office/powerpoint/2010/main" val="1855659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16634-6572-4EFA-878E-ACF2F20D941F}"/>
              </a:ext>
            </a:extLst>
          </p:cNvPr>
          <p:cNvSpPr>
            <a:spLocks noGrp="1"/>
          </p:cNvSpPr>
          <p:nvPr>
            <p:ph type="title"/>
          </p:nvPr>
        </p:nvSpPr>
        <p:spPr/>
        <p:txBody>
          <a:bodyPr/>
          <a:lstStyle/>
          <a:p>
            <a:r>
              <a:rPr lang="en-US" altLang="zh-CN" dirty="0"/>
              <a:t>6</a:t>
            </a:r>
            <a:r>
              <a:rPr lang="zh-CN" altLang="en-US" dirty="0">
                <a:latin typeface="Microsoft YaHei UI" panose="020B0503020204020204" pitchFamily="34" charset="-122"/>
                <a:ea typeface="Microsoft YaHei UI" panose="020B0503020204020204" pitchFamily="34" charset="-122"/>
              </a:rPr>
              <a:t>界面设计</a:t>
            </a:r>
          </a:p>
        </p:txBody>
      </p:sp>
      <p:sp>
        <p:nvSpPr>
          <p:cNvPr id="4" name="内容占位符 2">
            <a:extLst>
              <a:ext uri="{FF2B5EF4-FFF2-40B4-BE49-F238E27FC236}">
                <a16:creationId xmlns:a16="http://schemas.microsoft.com/office/drawing/2014/main" id="{C152F3D5-2E3D-4EE4-AE72-1108B7CD753A}"/>
              </a:ext>
            </a:extLst>
          </p:cNvPr>
          <p:cNvSpPr txBox="1">
            <a:spLocks/>
          </p:cNvSpPr>
          <p:nvPr/>
        </p:nvSpPr>
        <p:spPr>
          <a:xfrm>
            <a:off x="1291041" y="2373037"/>
            <a:ext cx="9905999" cy="354171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sz="2200" dirty="0">
                <a:latin typeface="Microsoft YaHei UI" panose="020B0503020204020204" pitchFamily="34" charset="-122"/>
                <a:ea typeface="Microsoft YaHei UI" panose="020B0503020204020204" pitchFamily="34" charset="-122"/>
              </a:rPr>
              <a:t>进入东大帮帮小程序后，可以通过主界面下方的导航进入各个模块，每个界面之间的跳转与包含关系如图所示，图中没有连线的界面之间无法相互跳转</a:t>
            </a:r>
          </a:p>
          <a:p>
            <a:endParaRPr lang="zh-CN" altLang="en-US" dirty="0"/>
          </a:p>
        </p:txBody>
      </p:sp>
    </p:spTree>
    <p:extLst>
      <p:ext uri="{BB962C8B-B14F-4D97-AF65-F5344CB8AC3E}">
        <p14:creationId xmlns:p14="http://schemas.microsoft.com/office/powerpoint/2010/main" val="2403765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3">
            <a:extLst>
              <a:ext uri="{FF2B5EF4-FFF2-40B4-BE49-F238E27FC236}">
                <a16:creationId xmlns:a16="http://schemas.microsoft.com/office/drawing/2014/main" id="{EC9CF755-10A9-49ED-B9D7-E8F957ACE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832042"/>
            <a:ext cx="7882225" cy="519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787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5" descr="IMG_5467(20200419-132545)">
            <a:extLst>
              <a:ext uri="{FF2B5EF4-FFF2-40B4-BE49-F238E27FC236}">
                <a16:creationId xmlns:a16="http://schemas.microsoft.com/office/drawing/2014/main" id="{E78AB352-AC6E-4DFC-8BBB-2B2F3283C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46" y="817975"/>
            <a:ext cx="3169067" cy="491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7" descr="IMG_5475(20200419-140554)">
            <a:extLst>
              <a:ext uri="{FF2B5EF4-FFF2-40B4-BE49-F238E27FC236}">
                <a16:creationId xmlns:a16="http://schemas.microsoft.com/office/drawing/2014/main" id="{4EBE7272-E897-416A-8104-FD4D4F18B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702" y="817974"/>
            <a:ext cx="3132426" cy="49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6" descr="IMG_5476(20200419-141818)">
            <a:extLst>
              <a:ext uri="{FF2B5EF4-FFF2-40B4-BE49-F238E27FC236}">
                <a16:creationId xmlns:a16="http://schemas.microsoft.com/office/drawing/2014/main" id="{372241EB-B9B9-4A37-8B43-7F72CDF34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7215" y="817973"/>
            <a:ext cx="3350868" cy="491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915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10697-A003-4FD4-9F96-F96DF3BA34C3}"/>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信誉系统</a:t>
            </a:r>
          </a:p>
        </p:txBody>
      </p:sp>
      <p:sp>
        <p:nvSpPr>
          <p:cNvPr id="3" name="内容占位符 2">
            <a:extLst>
              <a:ext uri="{FF2B5EF4-FFF2-40B4-BE49-F238E27FC236}">
                <a16:creationId xmlns:a16="http://schemas.microsoft.com/office/drawing/2014/main" id="{D634A55E-91A2-4CF5-ADBE-6A9378FC7361}"/>
              </a:ext>
            </a:extLst>
          </p:cNvPr>
          <p:cNvSpPr txBox="1">
            <a:spLocks/>
          </p:cNvSpPr>
          <p:nvPr/>
        </p:nvSpPr>
        <p:spPr>
          <a:xfrm>
            <a:off x="1141412" y="2249487"/>
            <a:ext cx="9905999" cy="354171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dirty="0">
                <a:latin typeface="Microsoft YaHei UI" panose="020B0503020204020204" pitchFamily="34" charset="-122"/>
                <a:ea typeface="Microsoft YaHei UI" panose="020B0503020204020204" pitchFamily="34" charset="-122"/>
              </a:rPr>
              <a:t>信誉系统是买家和卖家是否进行交易的重要参考，是用户交易完成的保障之一。系统会将该用户所受到的所有评分（</a:t>
            </a:r>
            <a:r>
              <a:rPr lang="en-US" altLang="zh-CN" dirty="0">
                <a:latin typeface="Microsoft YaHei UI" panose="020B0503020204020204" pitchFamily="34" charset="-122"/>
                <a:ea typeface="Microsoft YaHei UI" panose="020B0503020204020204" pitchFamily="34" charset="-122"/>
              </a:rPr>
              <a:t>5</a:t>
            </a:r>
            <a:r>
              <a:rPr lang="zh-CN" altLang="zh-CN" dirty="0">
                <a:latin typeface="Microsoft YaHei UI" panose="020B0503020204020204" pitchFamily="34" charset="-122"/>
                <a:ea typeface="Microsoft YaHei UI" panose="020B0503020204020204" pitchFamily="34" charset="-122"/>
              </a:rPr>
              <a:t>分制）求取平均数，以</a:t>
            </a:r>
            <a:r>
              <a:rPr lang="en-US" altLang="zh-CN" dirty="0">
                <a:latin typeface="Microsoft YaHei UI" panose="020B0503020204020204" pitchFamily="34" charset="-122"/>
                <a:ea typeface="Microsoft YaHei UI" panose="020B0503020204020204" pitchFamily="34" charset="-122"/>
              </a:rPr>
              <a:t>4.5</a:t>
            </a:r>
            <a:r>
              <a:rPr lang="zh-CN" altLang="zh-CN" dirty="0">
                <a:latin typeface="Microsoft YaHei UI" panose="020B0503020204020204" pitchFamily="34" charset="-122"/>
                <a:ea typeface="Microsoft YaHei UI" panose="020B0503020204020204" pitchFamily="34" charset="-122"/>
              </a:rPr>
              <a:t>分及以上优秀，</a:t>
            </a:r>
            <a:r>
              <a:rPr lang="en-US" altLang="zh-CN" dirty="0">
                <a:latin typeface="Microsoft YaHei UI" panose="020B0503020204020204" pitchFamily="34" charset="-122"/>
                <a:ea typeface="Microsoft YaHei UI" panose="020B0503020204020204" pitchFamily="34" charset="-122"/>
              </a:rPr>
              <a:t>3.5</a:t>
            </a:r>
            <a:r>
              <a:rPr lang="zh-CN" altLang="zh-CN" dirty="0">
                <a:latin typeface="Microsoft YaHei UI" panose="020B0503020204020204" pitchFamily="34" charset="-122"/>
                <a:ea typeface="Microsoft YaHei UI" panose="020B0503020204020204" pitchFamily="34" charset="-122"/>
              </a:rPr>
              <a:t>分及以上良好，</a:t>
            </a:r>
            <a:r>
              <a:rPr lang="en-US" altLang="zh-CN" dirty="0">
                <a:latin typeface="Microsoft YaHei UI" panose="020B0503020204020204" pitchFamily="34" charset="-122"/>
                <a:ea typeface="Microsoft YaHei UI" panose="020B0503020204020204" pitchFamily="34" charset="-122"/>
              </a:rPr>
              <a:t>2.5</a:t>
            </a:r>
            <a:r>
              <a:rPr lang="zh-CN" altLang="zh-CN" dirty="0">
                <a:latin typeface="Microsoft YaHei UI" panose="020B0503020204020204" pitchFamily="34" charset="-122"/>
                <a:ea typeface="Microsoft YaHei UI" panose="020B0503020204020204" pitchFamily="34" charset="-122"/>
              </a:rPr>
              <a:t>分及以上中等，</a:t>
            </a:r>
            <a:r>
              <a:rPr lang="en-US" altLang="zh-CN" dirty="0">
                <a:latin typeface="Microsoft YaHei UI" panose="020B0503020204020204" pitchFamily="34" charset="-122"/>
                <a:ea typeface="Microsoft YaHei UI" panose="020B0503020204020204" pitchFamily="34" charset="-122"/>
              </a:rPr>
              <a:t>1.5</a:t>
            </a:r>
            <a:r>
              <a:rPr lang="zh-CN" altLang="zh-CN" dirty="0">
                <a:latin typeface="Microsoft YaHei UI" panose="020B0503020204020204" pitchFamily="34" charset="-122"/>
                <a:ea typeface="Microsoft YaHei UI" panose="020B0503020204020204" pitchFamily="34" charset="-122"/>
              </a:rPr>
              <a:t>分以上较差为标准显示在该用户的个人主页上，供其他用户参考。若该用户的信誉积分低于</a:t>
            </a:r>
            <a:r>
              <a:rPr lang="en-US" altLang="zh-CN" dirty="0">
                <a:latin typeface="Microsoft YaHei UI" panose="020B0503020204020204" pitchFamily="34" charset="-122"/>
                <a:ea typeface="Microsoft YaHei UI" panose="020B0503020204020204" pitchFamily="34" charset="-122"/>
              </a:rPr>
              <a:t>1.5</a:t>
            </a:r>
            <a:r>
              <a:rPr lang="zh-CN" altLang="zh-CN" dirty="0">
                <a:latin typeface="Microsoft YaHei UI" panose="020B0503020204020204" pitchFamily="34" charset="-122"/>
                <a:ea typeface="Microsoft YaHei UI" panose="020B0503020204020204" pitchFamily="34" charset="-122"/>
              </a:rPr>
              <a:t>分，系统可以酌情暂停该用户的交易权限，以维护更多用户的利益。对于从未使用过该系统的用户，我们鼓励新用户进行交易，会给予</a:t>
            </a:r>
            <a:r>
              <a:rPr lang="en-US" altLang="zh-CN" dirty="0">
                <a:latin typeface="Microsoft YaHei UI" panose="020B0503020204020204" pitchFamily="34" charset="-122"/>
                <a:ea typeface="Microsoft YaHei UI" panose="020B0503020204020204" pitchFamily="34" charset="-122"/>
              </a:rPr>
              <a:t>4</a:t>
            </a:r>
            <a:r>
              <a:rPr lang="zh-CN" altLang="zh-CN" dirty="0">
                <a:latin typeface="Microsoft YaHei UI" panose="020B0503020204020204" pitchFamily="34" charset="-122"/>
                <a:ea typeface="Microsoft YaHei UI" panose="020B0503020204020204" pitchFamily="34" charset="-122"/>
              </a:rPr>
              <a:t>分的信誉初始分。</a:t>
            </a:r>
          </a:p>
          <a:p>
            <a:endParaRPr lang="zh-CN" altLang="en-US" dirty="0"/>
          </a:p>
        </p:txBody>
      </p:sp>
    </p:spTree>
    <p:extLst>
      <p:ext uri="{BB962C8B-B14F-4D97-AF65-F5344CB8AC3E}">
        <p14:creationId xmlns:p14="http://schemas.microsoft.com/office/powerpoint/2010/main" val="3175622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94B01-5729-4E21-9A79-8A8E95988C15}"/>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8</a:t>
            </a:r>
            <a:r>
              <a:rPr lang="zh-CN" altLang="en-US" dirty="0">
                <a:latin typeface="Microsoft YaHei UI" panose="020B0503020204020204" pitchFamily="34" charset="-122"/>
                <a:ea typeface="Microsoft YaHei UI" panose="020B0503020204020204" pitchFamily="34" charset="-122"/>
              </a:rPr>
              <a:t>小结</a:t>
            </a:r>
          </a:p>
        </p:txBody>
      </p:sp>
      <p:sp>
        <p:nvSpPr>
          <p:cNvPr id="4" name="内容占位符 2">
            <a:extLst>
              <a:ext uri="{FF2B5EF4-FFF2-40B4-BE49-F238E27FC236}">
                <a16:creationId xmlns:a16="http://schemas.microsoft.com/office/drawing/2014/main" id="{E46655E1-2EAD-4946-AFC0-A7AE3401769C}"/>
              </a:ext>
            </a:extLst>
          </p:cNvPr>
          <p:cNvSpPr txBox="1">
            <a:spLocks/>
          </p:cNvSpPr>
          <p:nvPr/>
        </p:nvSpPr>
        <p:spPr>
          <a:xfrm>
            <a:off x="1141412" y="2249487"/>
            <a:ext cx="9905999" cy="354171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zh-CN" altLang="zh-CN" sz="2200">
                <a:latin typeface="Microsoft YaHei UI" panose="020B0503020204020204" pitchFamily="34" charset="-122"/>
                <a:ea typeface="Microsoft YaHei UI" panose="020B0503020204020204" pitchFamily="34" charset="-122"/>
              </a:rPr>
              <a:t>本文档从软件设计的角度描述了“东大帮帮”项目如何实现需求分析文档中描述的功能性需求和非功能性需求。第一，该文档详细阐述了“东大帮帮”的系统设计，包括模块的划分与设计，对功能进行重新的分解，让系统的实现更加具体化；第二：该文档详述了数据库的设计，包括用户基本信息，商品基本信息，管理员基本信息，评论，收藏，购物车信息表，购买记录表等；第三：对类和接口的设计以及过程设计进行了完善；第四：界面设计：包括用户和消息界面设计；第五：对平台的信誉积分系统进行了设计。在之后的开发阶段，我们将依据该系统设计文档逐步开发 “东大帮帮”微信小程序平台。</a:t>
            </a:r>
          </a:p>
          <a:p>
            <a:endParaRPr lang="zh-CN" altLang="en-US" dirty="0"/>
          </a:p>
        </p:txBody>
      </p:sp>
    </p:spTree>
    <p:extLst>
      <p:ext uri="{BB962C8B-B14F-4D97-AF65-F5344CB8AC3E}">
        <p14:creationId xmlns:p14="http://schemas.microsoft.com/office/powerpoint/2010/main" val="93307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BFABAC2-B2BB-4792-B254-006CDC647CCE}"/>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引言</a:t>
            </a:r>
          </a:p>
        </p:txBody>
      </p:sp>
      <p:sp>
        <p:nvSpPr>
          <p:cNvPr id="5" name="文本占位符 4">
            <a:extLst>
              <a:ext uri="{FF2B5EF4-FFF2-40B4-BE49-F238E27FC236}">
                <a16:creationId xmlns:a16="http://schemas.microsoft.com/office/drawing/2014/main" id="{AD2354D1-9C65-4D5A-B549-19EA42CC901A}"/>
              </a:ext>
            </a:extLst>
          </p:cNvPr>
          <p:cNvSpPr>
            <a:spLocks noGrp="1"/>
          </p:cNvSpPr>
          <p:nvPr>
            <p:ph type="body" idx="1"/>
          </p:nvPr>
        </p:nvSpPr>
        <p:spPr>
          <a:xfrm>
            <a:off x="1536869" y="2514599"/>
            <a:ext cx="3196899" cy="685800"/>
          </a:xfrm>
        </p:spPr>
        <p:txBody>
          <a:bodyPr/>
          <a:lstStyle/>
          <a:p>
            <a:r>
              <a:rPr lang="zh-CN" altLang="en-US" dirty="0">
                <a:latin typeface="Microsoft YaHei UI" panose="020B0503020204020204" pitchFamily="34" charset="-122"/>
                <a:ea typeface="Microsoft YaHei UI" panose="020B0503020204020204" pitchFamily="34" charset="-122"/>
              </a:rPr>
              <a:t>编写目的</a:t>
            </a:r>
          </a:p>
        </p:txBody>
      </p:sp>
      <p:sp>
        <p:nvSpPr>
          <p:cNvPr id="8" name="文本占位符 7">
            <a:extLst>
              <a:ext uri="{FF2B5EF4-FFF2-40B4-BE49-F238E27FC236}">
                <a16:creationId xmlns:a16="http://schemas.microsoft.com/office/drawing/2014/main" id="{39119019-71F9-4F7F-AF1E-D74DD84F6F03}"/>
              </a:ext>
            </a:extLst>
          </p:cNvPr>
          <p:cNvSpPr>
            <a:spLocks noGrp="1"/>
          </p:cNvSpPr>
          <p:nvPr>
            <p:ph type="body" sz="half" idx="15"/>
          </p:nvPr>
        </p:nvSpPr>
        <p:spPr/>
        <p:txBody>
          <a:bodyPr/>
          <a:lstStyle/>
          <a:p>
            <a:r>
              <a:rPr lang="en-US" altLang="zh-CN"/>
              <a:t>       </a:t>
            </a:r>
            <a:r>
              <a:rPr lang="zh-CN" altLang="zh-CN">
                <a:latin typeface="Microsoft YaHei UI" panose="020B0503020204020204" pitchFamily="34" charset="-122"/>
                <a:ea typeface="Microsoft YaHei UI" panose="020B0503020204020204" pitchFamily="34" charset="-122"/>
              </a:rPr>
              <a:t>本文档重点描述了开发人员对东大帮帮微信小程序的系统设计。该文档的编写目的是根据软件需求规约文档，确定合理的软件体系结构，包括程序系统的基本处理流程、程序系统的组织结构、功能模块划分与设计、数据库设计、类设计、接口及过程设计、界面设计和其他设计等，为软件的正式开发提供基础。</a:t>
            </a:r>
          </a:p>
          <a:p>
            <a:endParaRPr lang="zh-CN" altLang="en-US" dirty="0"/>
          </a:p>
        </p:txBody>
      </p:sp>
      <p:sp>
        <p:nvSpPr>
          <p:cNvPr id="6" name="文本占位符 5">
            <a:extLst>
              <a:ext uri="{FF2B5EF4-FFF2-40B4-BE49-F238E27FC236}">
                <a16:creationId xmlns:a16="http://schemas.microsoft.com/office/drawing/2014/main" id="{13D16E71-A4A4-4D16-94E4-1AF118E6823F}"/>
              </a:ext>
            </a:extLst>
          </p:cNvPr>
          <p:cNvSpPr>
            <a:spLocks noGrp="1"/>
          </p:cNvSpPr>
          <p:nvPr>
            <p:ph type="body" sz="quarter" idx="3"/>
          </p:nvPr>
        </p:nvSpPr>
        <p:spPr>
          <a:xfrm>
            <a:off x="4801411" y="2514599"/>
            <a:ext cx="3184385" cy="685800"/>
          </a:xfrm>
        </p:spPr>
        <p:txBody>
          <a:bodyPr/>
          <a:lstStyle/>
          <a:p>
            <a:r>
              <a:rPr lang="zh-CN" altLang="en-US" dirty="0">
                <a:latin typeface="Microsoft YaHei UI" panose="020B0503020204020204" pitchFamily="34" charset="-122"/>
                <a:ea typeface="Microsoft YaHei UI" panose="020B0503020204020204" pitchFamily="34" charset="-122"/>
              </a:rPr>
              <a:t>背景</a:t>
            </a:r>
          </a:p>
        </p:txBody>
      </p:sp>
      <p:sp>
        <p:nvSpPr>
          <p:cNvPr id="9" name="文本占位符 8">
            <a:extLst>
              <a:ext uri="{FF2B5EF4-FFF2-40B4-BE49-F238E27FC236}">
                <a16:creationId xmlns:a16="http://schemas.microsoft.com/office/drawing/2014/main" id="{7FF64A59-6715-4481-AC6A-BB84EEF19263}"/>
              </a:ext>
            </a:extLst>
          </p:cNvPr>
          <p:cNvSpPr>
            <a:spLocks noGrp="1"/>
          </p:cNvSpPr>
          <p:nvPr>
            <p:ph type="body" sz="half" idx="16"/>
          </p:nvPr>
        </p:nvSpPr>
        <p:spPr/>
        <p:txBody>
          <a:bodyPr/>
          <a:lstStyle/>
          <a:p>
            <a:r>
              <a:rPr lang="en-US" altLang="zh-CN"/>
              <a:t>       </a:t>
            </a:r>
            <a:r>
              <a:rPr lang="zh-CN" altLang="zh-CN">
                <a:latin typeface="Microsoft YaHei UI" panose="020B0503020204020204" pitchFamily="34" charset="-122"/>
                <a:ea typeface="Microsoft YaHei UI" panose="020B0503020204020204" pitchFamily="34" charset="-122"/>
              </a:rPr>
              <a:t>本项目是一个面向东北大学学生的互助交易平台，名为“东大帮帮”。经过调查研究发现同学们都希望能够有一个统一的校内学生互助平台，提高解决学习与生活问题的效率。</a:t>
            </a:r>
          </a:p>
          <a:p>
            <a:endParaRPr lang="zh-CN" altLang="en-US" dirty="0"/>
          </a:p>
        </p:txBody>
      </p:sp>
      <p:sp>
        <p:nvSpPr>
          <p:cNvPr id="7" name="文本占位符 6">
            <a:extLst>
              <a:ext uri="{FF2B5EF4-FFF2-40B4-BE49-F238E27FC236}">
                <a16:creationId xmlns:a16="http://schemas.microsoft.com/office/drawing/2014/main" id="{01DA2AD0-849A-4F02-ABC1-075A8DFEE52B}"/>
              </a:ext>
            </a:extLst>
          </p:cNvPr>
          <p:cNvSpPr>
            <a:spLocks noGrp="1"/>
          </p:cNvSpPr>
          <p:nvPr>
            <p:ph type="body" sz="quarter" idx="13"/>
          </p:nvPr>
        </p:nvSpPr>
        <p:spPr>
          <a:xfrm>
            <a:off x="7920086" y="2514599"/>
            <a:ext cx="3194968" cy="685800"/>
          </a:xfrm>
        </p:spPr>
        <p:txBody>
          <a:bodyPr/>
          <a:lstStyle/>
          <a:p>
            <a:r>
              <a:rPr lang="zh-CN" altLang="en-US" dirty="0">
                <a:latin typeface="Microsoft YaHei UI" panose="020B0503020204020204" pitchFamily="34" charset="-122"/>
                <a:ea typeface="Microsoft YaHei UI" panose="020B0503020204020204" pitchFamily="34" charset="-122"/>
              </a:rPr>
              <a:t>参考资料</a:t>
            </a:r>
          </a:p>
        </p:txBody>
      </p:sp>
      <p:sp>
        <p:nvSpPr>
          <p:cNvPr id="10" name="文本占位符 9">
            <a:extLst>
              <a:ext uri="{FF2B5EF4-FFF2-40B4-BE49-F238E27FC236}">
                <a16:creationId xmlns:a16="http://schemas.microsoft.com/office/drawing/2014/main" id="{CC895AAA-27C6-4B2E-9D53-B98D89EBFC55}"/>
              </a:ext>
            </a:extLst>
          </p:cNvPr>
          <p:cNvSpPr>
            <a:spLocks noGrp="1"/>
          </p:cNvSpPr>
          <p:nvPr>
            <p:ph type="body" sz="half" idx="17"/>
          </p:nvPr>
        </p:nvSpPr>
        <p:spPr/>
        <p:txBody>
          <a:bodyPr/>
          <a:lstStyle/>
          <a:p>
            <a:r>
              <a:rPr lang="zh-CN" altLang="zh-CN" dirty="0">
                <a:latin typeface="Microsoft YaHei UI" panose="020B0503020204020204" pitchFamily="34" charset="-122"/>
                <a:ea typeface="Microsoft YaHei UI" panose="020B0503020204020204" pitchFamily="34" charset="-122"/>
              </a:rPr>
              <a:t>《软件工程及应用》 张斌，郭军主编 沈阳：东北大学出版社</a:t>
            </a:r>
            <a:r>
              <a:rPr lang="en-US" altLang="zh-CN" dirty="0">
                <a:latin typeface="Microsoft YaHei UI" panose="020B0503020204020204" pitchFamily="34" charset="-122"/>
                <a:ea typeface="Microsoft YaHei UI" panose="020B0503020204020204" pitchFamily="34" charset="-122"/>
              </a:rPr>
              <a:t> 2007.5</a:t>
            </a:r>
            <a:endParaRPr lang="zh-CN" altLang="zh-CN" dirty="0">
              <a:latin typeface="Microsoft YaHei UI" panose="020B0503020204020204" pitchFamily="34" charset="-122"/>
              <a:ea typeface="Microsoft YaHei UI" panose="020B0503020204020204" pitchFamily="34" charset="-122"/>
            </a:endParaRPr>
          </a:p>
          <a:p>
            <a:endParaRPr lang="zh-CN" altLang="en-US" dirty="0"/>
          </a:p>
        </p:txBody>
      </p:sp>
    </p:spTree>
    <p:extLst>
      <p:ext uri="{BB962C8B-B14F-4D97-AF65-F5344CB8AC3E}">
        <p14:creationId xmlns:p14="http://schemas.microsoft.com/office/powerpoint/2010/main" val="215104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8AC948AA-3B28-4029-BF9A-C813454CBDFB}"/>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2.1</a:t>
            </a:r>
            <a:r>
              <a:rPr lang="zh-CN" altLang="en-US" dirty="0">
                <a:latin typeface="Microsoft YaHei UI" panose="020B0503020204020204" pitchFamily="34" charset="-122"/>
                <a:ea typeface="Microsoft YaHei UI" panose="020B0503020204020204" pitchFamily="34" charset="-122"/>
              </a:rPr>
              <a:t>功能模块设计</a:t>
            </a:r>
          </a:p>
        </p:txBody>
      </p:sp>
      <p:pic>
        <p:nvPicPr>
          <p:cNvPr id="1026" name="图片 1">
            <a:extLst>
              <a:ext uri="{FF2B5EF4-FFF2-40B4-BE49-F238E27FC236}">
                <a16:creationId xmlns:a16="http://schemas.microsoft.com/office/drawing/2014/main" id="{03E1005B-8AF3-4D88-B107-79133A42E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933" y="2097089"/>
            <a:ext cx="9431867" cy="404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63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DF4EB-A961-4204-8D24-128B02131965}"/>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2.2</a:t>
            </a:r>
            <a:r>
              <a:rPr lang="zh-CN" altLang="en-US" dirty="0">
                <a:latin typeface="Microsoft YaHei UI" panose="020B0503020204020204" pitchFamily="34" charset="-122"/>
                <a:ea typeface="Microsoft YaHei UI" panose="020B0503020204020204" pitchFamily="34" charset="-122"/>
              </a:rPr>
              <a:t>上架商品模块设计</a:t>
            </a:r>
          </a:p>
        </p:txBody>
      </p:sp>
      <p:sp>
        <p:nvSpPr>
          <p:cNvPr id="3" name="内容占位符 2">
            <a:extLst>
              <a:ext uri="{FF2B5EF4-FFF2-40B4-BE49-F238E27FC236}">
                <a16:creationId xmlns:a16="http://schemas.microsoft.com/office/drawing/2014/main" id="{E5EB3788-0B36-4D5D-8DC3-D810C13CEEFF}"/>
              </a:ext>
            </a:extLst>
          </p:cNvPr>
          <p:cNvSpPr>
            <a:spLocks noGrp="1"/>
          </p:cNvSpPr>
          <p:nvPr>
            <p:ph idx="1"/>
          </p:nvPr>
        </p:nvSpPr>
        <p:spPr/>
        <p:txBody>
          <a:bodyPr/>
          <a:lstStyle/>
          <a:p>
            <a:r>
              <a:rPr lang="zh-CN" altLang="zh-CN" sz="2200" dirty="0">
                <a:latin typeface="Microsoft YaHei UI" panose="020B0503020204020204" pitchFamily="34" charset="-122"/>
                <a:ea typeface="Microsoft YaHei UI" panose="020B0503020204020204" pitchFamily="34" charset="-122"/>
              </a:rPr>
              <a:t>上架商品指的是商家在平台上将二手商品类型，商品基本信息，商品图片，交易金额等必要说明上传至平台，由系统或者后台管理员审核后加入商品数据库，然后就可以被买家所检索或者浏览到。</a:t>
            </a:r>
          </a:p>
          <a:p>
            <a:r>
              <a:rPr lang="zh-CN" altLang="zh-CN" sz="2200" dirty="0">
                <a:latin typeface="Microsoft YaHei UI" panose="020B0503020204020204" pitchFamily="34" charset="-122"/>
                <a:ea typeface="Microsoft YaHei UI" panose="020B0503020204020204" pitchFamily="34" charset="-122"/>
              </a:rPr>
              <a:t>该模块主要的功能是商家上传二手商品的信息至该平台上。</a:t>
            </a:r>
          </a:p>
          <a:p>
            <a:endParaRPr lang="zh-CN" altLang="en-US" dirty="0"/>
          </a:p>
        </p:txBody>
      </p:sp>
    </p:spTree>
    <p:extLst>
      <p:ext uri="{BB962C8B-B14F-4D97-AF65-F5344CB8AC3E}">
        <p14:creationId xmlns:p14="http://schemas.microsoft.com/office/powerpoint/2010/main" val="167005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8663A-C11E-49E4-8CCA-2497B24E4420}"/>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2.3</a:t>
            </a:r>
            <a:r>
              <a:rPr lang="zh-CN" altLang="en-US" dirty="0">
                <a:latin typeface="Microsoft YaHei UI" panose="020B0503020204020204" pitchFamily="34" charset="-122"/>
                <a:ea typeface="Microsoft YaHei UI" panose="020B0503020204020204" pitchFamily="34" charset="-122"/>
              </a:rPr>
              <a:t>下架商品模块设计</a:t>
            </a:r>
          </a:p>
        </p:txBody>
      </p:sp>
      <p:sp>
        <p:nvSpPr>
          <p:cNvPr id="3" name="内容占位符 2">
            <a:extLst>
              <a:ext uri="{FF2B5EF4-FFF2-40B4-BE49-F238E27FC236}">
                <a16:creationId xmlns:a16="http://schemas.microsoft.com/office/drawing/2014/main" id="{26D233AE-5090-4AF5-BF27-102EBD5AD715}"/>
              </a:ext>
            </a:extLst>
          </p:cNvPr>
          <p:cNvSpPr>
            <a:spLocks noGrp="1"/>
          </p:cNvSpPr>
          <p:nvPr>
            <p:ph idx="1"/>
          </p:nvPr>
        </p:nvSpPr>
        <p:spPr/>
        <p:txBody>
          <a:bodyPr>
            <a:normAutofit fontScale="92500" lnSpcReduction="10000"/>
          </a:bodyPr>
          <a:lstStyle/>
          <a:p>
            <a:r>
              <a:rPr lang="zh-CN" altLang="zh-CN" dirty="0">
                <a:latin typeface="Microsoft YaHei UI" panose="020B0503020204020204" pitchFamily="34" charset="-122"/>
                <a:ea typeface="Microsoft YaHei UI" panose="020B0503020204020204" pitchFamily="34" charset="-122"/>
              </a:rPr>
              <a:t>该模块主要用于商品的下架，由于系统采用线上预购、线下交易的运转模式，交易成功时商品的信息不能像传统电子商务平台那样得到及时的更新，因此设置两个子模块用于及时下架商品：</a:t>
            </a:r>
          </a:p>
          <a:p>
            <a:r>
              <a:rPr lang="zh-CN" altLang="zh-CN" dirty="0">
                <a:latin typeface="Microsoft YaHei UI" panose="020B0503020204020204" pitchFamily="34" charset="-122"/>
                <a:ea typeface="Microsoft YaHei UI" panose="020B0503020204020204" pitchFamily="34" charset="-122"/>
              </a:rPr>
              <a:t>商品自动下架子模块：若商品上线</a:t>
            </a:r>
            <a:r>
              <a:rPr lang="en-US" altLang="zh-CN" dirty="0">
                <a:latin typeface="Microsoft YaHei UI" panose="020B0503020204020204" pitchFamily="34" charset="-122"/>
                <a:ea typeface="Microsoft YaHei UI" panose="020B0503020204020204" pitchFamily="34" charset="-122"/>
              </a:rPr>
              <a:t>7</a:t>
            </a:r>
            <a:r>
              <a:rPr lang="zh-CN" altLang="zh-CN" dirty="0">
                <a:latin typeface="Microsoft YaHei UI" panose="020B0503020204020204" pitchFamily="34" charset="-122"/>
                <a:ea typeface="Microsoft YaHei UI" panose="020B0503020204020204" pitchFamily="34" charset="-122"/>
              </a:rPr>
              <a:t>天后，则商品自动下架，如果在此期间没有任何预购买家，商家又想要继续出售该商品，需要重新尝试上架商品。</a:t>
            </a:r>
          </a:p>
          <a:p>
            <a:r>
              <a:rPr lang="zh-CN" altLang="zh-CN" dirty="0">
                <a:latin typeface="Microsoft YaHei UI" panose="020B0503020204020204" pitchFamily="34" charset="-122"/>
                <a:ea typeface="Microsoft YaHei UI" panose="020B0503020204020204" pitchFamily="34" charset="-122"/>
              </a:rPr>
              <a:t>用户手动下架子模块：若用户线下已经交易成功，则双方同时确认交易成功时，商品可以提前下架，此时商家和买家会得到一定的信誉积分，当然没有及时反馈并不会扣除信誉积分。</a:t>
            </a:r>
          </a:p>
          <a:p>
            <a:endParaRPr lang="zh-CN" altLang="en-US" dirty="0"/>
          </a:p>
        </p:txBody>
      </p:sp>
    </p:spTree>
    <p:extLst>
      <p:ext uri="{BB962C8B-B14F-4D97-AF65-F5344CB8AC3E}">
        <p14:creationId xmlns:p14="http://schemas.microsoft.com/office/powerpoint/2010/main" val="353932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19AC1-2F7A-4A6D-B597-8C00DEDF75C0}"/>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2.4</a:t>
            </a:r>
            <a:r>
              <a:rPr lang="zh-CN" altLang="en-US" dirty="0">
                <a:latin typeface="Microsoft YaHei UI" panose="020B0503020204020204" pitchFamily="34" charset="-122"/>
                <a:ea typeface="Microsoft YaHei UI" panose="020B0503020204020204" pitchFamily="34" charset="-122"/>
              </a:rPr>
              <a:t>管理收藏栏商品模块设计</a:t>
            </a:r>
          </a:p>
        </p:txBody>
      </p:sp>
      <p:sp>
        <p:nvSpPr>
          <p:cNvPr id="3" name="内容占位符 2">
            <a:extLst>
              <a:ext uri="{FF2B5EF4-FFF2-40B4-BE49-F238E27FC236}">
                <a16:creationId xmlns:a16="http://schemas.microsoft.com/office/drawing/2014/main" id="{B73A1D04-8CC8-468A-ACC0-4BEB00F3234F}"/>
              </a:ext>
            </a:extLst>
          </p:cNvPr>
          <p:cNvSpPr>
            <a:spLocks noGrp="1"/>
          </p:cNvSpPr>
          <p:nvPr>
            <p:ph idx="1"/>
          </p:nvPr>
        </p:nvSpPr>
        <p:spPr/>
        <p:txBody>
          <a:bodyPr>
            <a:normAutofit/>
          </a:bodyPr>
          <a:lstStyle/>
          <a:p>
            <a:r>
              <a:rPr lang="zh-CN" altLang="zh-CN" sz="2200" dirty="0">
                <a:latin typeface="Microsoft YaHei UI" panose="020B0503020204020204" pitchFamily="34" charset="-122"/>
                <a:ea typeface="Microsoft YaHei UI" panose="020B0503020204020204" pitchFamily="34" charset="-122"/>
              </a:rPr>
              <a:t>管理收藏栏模块主要用于买家心仪某个商品，但暂时用不到，或者资金不足时收藏商品的信息。该模块包括以下四个子模块：</a:t>
            </a:r>
          </a:p>
          <a:p>
            <a:r>
              <a:rPr lang="zh-CN" altLang="zh-CN" sz="2200" dirty="0">
                <a:latin typeface="Microsoft YaHei UI" panose="020B0503020204020204" pitchFamily="34" charset="-122"/>
                <a:ea typeface="Microsoft YaHei UI" panose="020B0503020204020204" pitchFamily="34" charset="-122"/>
              </a:rPr>
              <a:t>增加商品模块：主要是将商品加入收藏栏。</a:t>
            </a:r>
          </a:p>
          <a:p>
            <a:r>
              <a:rPr lang="zh-CN" altLang="zh-CN" sz="2200" dirty="0">
                <a:latin typeface="Microsoft YaHei UI" panose="020B0503020204020204" pitchFamily="34" charset="-122"/>
                <a:ea typeface="Microsoft YaHei UI" panose="020B0503020204020204" pitchFamily="34" charset="-122"/>
              </a:rPr>
              <a:t>删除商品模块：由于平台商品信息更新较快，收藏的商品短时间内很可能已经交易出去或者自动下架了，因此买家可以将失效的商品直接删除。</a:t>
            </a:r>
          </a:p>
          <a:p>
            <a:r>
              <a:rPr lang="zh-CN" altLang="zh-CN" sz="2200" dirty="0">
                <a:latin typeface="Microsoft YaHei UI" panose="020B0503020204020204" pitchFamily="34" charset="-122"/>
                <a:ea typeface="Microsoft YaHei UI" panose="020B0503020204020204" pitchFamily="34" charset="-122"/>
              </a:rPr>
              <a:t>加入购物车模块：用于将商品加入购物车，即预购收藏栏中的某个商品。</a:t>
            </a:r>
          </a:p>
          <a:p>
            <a:r>
              <a:rPr lang="zh-CN" altLang="zh-CN" sz="2200" dirty="0">
                <a:latin typeface="Microsoft YaHei UI" panose="020B0503020204020204" pitchFamily="34" charset="-122"/>
                <a:ea typeface="Microsoft YaHei UI" panose="020B0503020204020204" pitchFamily="34" charset="-122"/>
              </a:rPr>
              <a:t>清空收藏栏模块：用于清空收藏栏中所有商品信息。</a:t>
            </a:r>
          </a:p>
          <a:p>
            <a:endParaRPr lang="zh-CN" altLang="en-US" dirty="0"/>
          </a:p>
        </p:txBody>
      </p:sp>
    </p:spTree>
    <p:extLst>
      <p:ext uri="{BB962C8B-B14F-4D97-AF65-F5344CB8AC3E}">
        <p14:creationId xmlns:p14="http://schemas.microsoft.com/office/powerpoint/2010/main" val="242813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3D59C-1F63-44E1-86E1-574C466F6EC6}"/>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2.5</a:t>
            </a:r>
            <a:r>
              <a:rPr lang="zh-CN" altLang="en-US" dirty="0">
                <a:latin typeface="Microsoft YaHei UI" panose="020B0503020204020204" pitchFamily="34" charset="-122"/>
                <a:ea typeface="Microsoft YaHei UI" panose="020B0503020204020204" pitchFamily="34" charset="-122"/>
              </a:rPr>
              <a:t>预购商品模块设计</a:t>
            </a:r>
          </a:p>
        </p:txBody>
      </p:sp>
      <p:sp>
        <p:nvSpPr>
          <p:cNvPr id="3" name="内容占位符 2">
            <a:extLst>
              <a:ext uri="{FF2B5EF4-FFF2-40B4-BE49-F238E27FC236}">
                <a16:creationId xmlns:a16="http://schemas.microsoft.com/office/drawing/2014/main" id="{D0544888-49F0-4C9F-A03D-7EC159802998}"/>
              </a:ext>
            </a:extLst>
          </p:cNvPr>
          <p:cNvSpPr>
            <a:spLocks noGrp="1"/>
          </p:cNvSpPr>
          <p:nvPr>
            <p:ph idx="1"/>
          </p:nvPr>
        </p:nvSpPr>
        <p:spPr/>
        <p:txBody>
          <a:bodyPr/>
          <a:lstStyle/>
          <a:p>
            <a:r>
              <a:rPr lang="zh-CN" altLang="zh-CN" sz="2200" dirty="0">
                <a:latin typeface="Microsoft YaHei UI" panose="020B0503020204020204" pitchFamily="34" charset="-122"/>
                <a:ea typeface="Microsoft YaHei UI" panose="020B0503020204020204" pitchFamily="34" charset="-122"/>
              </a:rPr>
              <a:t>该系统的预购功能通过购物车来实现，买家需要注意，加入购物车即代表预购此商品，买家需要注意与收藏商品相区别，加入购物车前，系统会提示买家此刻的预购人数，买家以此衡量是否要预购商品，该模块还有一个功能，一旦加入购物车，商家和买家能分别获得对方的第三方联系方式</a:t>
            </a:r>
            <a:r>
              <a:rPr lang="en-US" altLang="zh-CN" sz="2200" dirty="0">
                <a:latin typeface="Microsoft YaHei UI" panose="020B0503020204020204" pitchFamily="34" charset="-122"/>
                <a:ea typeface="Microsoft YaHei UI" panose="020B0503020204020204" pitchFamily="34" charset="-122"/>
              </a:rPr>
              <a:t>(QQ</a:t>
            </a:r>
            <a:r>
              <a:rPr lang="zh-CN" altLang="zh-CN" sz="2200" dirty="0">
                <a:latin typeface="Microsoft YaHei UI" panose="020B0503020204020204" pitchFamily="34" charset="-122"/>
                <a:ea typeface="Microsoft YaHei UI" panose="020B0503020204020204" pitchFamily="34" charset="-122"/>
              </a:rPr>
              <a:t>，微信，电话号码</a:t>
            </a:r>
            <a:r>
              <a:rPr lang="en-US" altLang="zh-CN" sz="2200" dirty="0">
                <a:latin typeface="Microsoft YaHei UI" panose="020B0503020204020204" pitchFamily="34" charset="-122"/>
                <a:ea typeface="Microsoft YaHei UI" panose="020B0503020204020204" pitchFamily="34" charset="-122"/>
              </a:rPr>
              <a:t>)</a:t>
            </a:r>
            <a:r>
              <a:rPr lang="zh-CN" altLang="zh-CN" sz="2200" dirty="0">
                <a:latin typeface="Microsoft YaHei UI" panose="020B0503020204020204" pitchFamily="34" charset="-122"/>
                <a:ea typeface="Microsoft YaHei UI" panose="020B0503020204020204" pitchFamily="34" charset="-122"/>
              </a:rPr>
              <a:t>，此后他们可以通过这些联系方式确定交易的具体细节。</a:t>
            </a:r>
          </a:p>
          <a:p>
            <a:endParaRPr lang="zh-CN" altLang="en-US" dirty="0"/>
          </a:p>
        </p:txBody>
      </p:sp>
    </p:spTree>
    <p:extLst>
      <p:ext uri="{BB962C8B-B14F-4D97-AF65-F5344CB8AC3E}">
        <p14:creationId xmlns:p14="http://schemas.microsoft.com/office/powerpoint/2010/main" val="58600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C4324-ECF1-4757-BF2F-1B472D4ACBC7}"/>
              </a:ext>
            </a:extLst>
          </p:cNvPr>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2.6</a:t>
            </a:r>
            <a:r>
              <a:rPr lang="zh-CN" altLang="en-US" dirty="0">
                <a:latin typeface="Microsoft YaHei UI" panose="020B0503020204020204" pitchFamily="34" charset="-122"/>
                <a:ea typeface="Microsoft YaHei UI" panose="020B0503020204020204" pitchFamily="34" charset="-122"/>
              </a:rPr>
              <a:t>浏览商品模块设计</a:t>
            </a:r>
          </a:p>
        </p:txBody>
      </p:sp>
      <p:sp>
        <p:nvSpPr>
          <p:cNvPr id="3" name="内容占位符 2">
            <a:extLst>
              <a:ext uri="{FF2B5EF4-FFF2-40B4-BE49-F238E27FC236}">
                <a16:creationId xmlns:a16="http://schemas.microsoft.com/office/drawing/2014/main" id="{5BA432B9-793F-4F6F-9401-AA5270E1E414}"/>
              </a:ext>
            </a:extLst>
          </p:cNvPr>
          <p:cNvSpPr>
            <a:spLocks noGrp="1"/>
          </p:cNvSpPr>
          <p:nvPr>
            <p:ph idx="1"/>
          </p:nvPr>
        </p:nvSpPr>
        <p:spPr/>
        <p:txBody>
          <a:bodyPr/>
          <a:lstStyle/>
          <a:p>
            <a:r>
              <a:rPr lang="zh-CN" altLang="zh-CN" sz="2200" dirty="0">
                <a:latin typeface="Microsoft YaHei UI" panose="020B0503020204020204" pitchFamily="34" charset="-122"/>
                <a:ea typeface="Microsoft YaHei UI" panose="020B0503020204020204" pitchFamily="34" charset="-122"/>
              </a:rPr>
              <a:t>该模块主要是用于买家获取商品的必要信息，包括了以下两个子模块：</a:t>
            </a:r>
          </a:p>
          <a:p>
            <a:r>
              <a:rPr lang="zh-CN" altLang="zh-CN" sz="2200" dirty="0">
                <a:latin typeface="Microsoft YaHei UI" panose="020B0503020204020204" pitchFamily="34" charset="-122"/>
                <a:ea typeface="Microsoft YaHei UI" panose="020B0503020204020204" pitchFamily="34" charset="-122"/>
              </a:rPr>
              <a:t>浏览店铺模块：买家可以进入浏览或搜索到的商品所在的商家店铺，挑选店铺中其它的二手商品。</a:t>
            </a:r>
          </a:p>
          <a:p>
            <a:r>
              <a:rPr lang="zh-CN" altLang="zh-CN" sz="2200" dirty="0">
                <a:latin typeface="Microsoft YaHei UI" panose="020B0503020204020204" pitchFamily="34" charset="-122"/>
                <a:ea typeface="Microsoft YaHei UI" panose="020B0503020204020204" pitchFamily="34" charset="-122"/>
              </a:rPr>
              <a:t>查看商品详细信息模块：商家在浏览商品时，可以查看商品的详细情况，包括商品上架时商家填写的二手商品类型，商品图片，交易金额等信息。</a:t>
            </a:r>
          </a:p>
          <a:p>
            <a:endParaRPr lang="zh-CN" altLang="en-US" dirty="0"/>
          </a:p>
        </p:txBody>
      </p:sp>
    </p:spTree>
    <p:extLst>
      <p:ext uri="{BB962C8B-B14F-4D97-AF65-F5344CB8AC3E}">
        <p14:creationId xmlns:p14="http://schemas.microsoft.com/office/powerpoint/2010/main" val="3400457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电路</Template>
  <TotalTime>532</TotalTime>
  <Words>1940</Words>
  <Application>Microsoft Office PowerPoint</Application>
  <PresentationFormat>宽屏</PresentationFormat>
  <Paragraphs>319</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Microsoft YaHei UI</vt:lpstr>
      <vt:lpstr>微软雅黑</vt:lpstr>
      <vt:lpstr>Arial</vt:lpstr>
      <vt:lpstr>Tw Cen MT</vt:lpstr>
      <vt:lpstr>电路</vt:lpstr>
      <vt:lpstr>          东大帮帮1704团队</vt:lpstr>
      <vt:lpstr>目录</vt:lpstr>
      <vt:lpstr>1引言</vt:lpstr>
      <vt:lpstr>2.1功能模块设计</vt:lpstr>
      <vt:lpstr>2.2上架商品模块设计</vt:lpstr>
      <vt:lpstr>2.3下架商品模块设计</vt:lpstr>
      <vt:lpstr>2.4管理收藏栏商品模块设计</vt:lpstr>
      <vt:lpstr>2.5预购商品模块设计</vt:lpstr>
      <vt:lpstr>2.6浏览商品模块设计</vt:lpstr>
      <vt:lpstr>2.7评价系统模块设计</vt:lpstr>
      <vt:lpstr>2.8搜索商品模块设计</vt:lpstr>
      <vt:lpstr>3.1类设计总图</vt:lpstr>
      <vt:lpstr>3.2登录模块类图</vt:lpstr>
      <vt:lpstr>4数据库设计</vt:lpstr>
      <vt:lpstr>4.1用户表</vt:lpstr>
      <vt:lpstr>4.2商品表</vt:lpstr>
      <vt:lpstr>4.3管理员表</vt:lpstr>
      <vt:lpstr>4.4评论表</vt:lpstr>
      <vt:lpstr>4.5收藏表</vt:lpstr>
      <vt:lpstr>4.6购物车表</vt:lpstr>
      <vt:lpstr>4.7购买记录表</vt:lpstr>
      <vt:lpstr>5接口及设计过程</vt:lpstr>
      <vt:lpstr>6界面设计</vt:lpstr>
      <vt:lpstr>PowerPoint 演示文稿</vt:lpstr>
      <vt:lpstr>PowerPoint 演示文稿</vt:lpstr>
      <vt:lpstr>7信誉系统</vt:lpstr>
      <vt:lpstr>8小结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东大帮帮1704团队</dc:title>
  <dc:creator>阳 王</dc:creator>
  <cp:lastModifiedBy>@ JasMine</cp:lastModifiedBy>
  <cp:revision>15</cp:revision>
  <dcterms:created xsi:type="dcterms:W3CDTF">2020-04-20T23:16:35Z</dcterms:created>
  <dcterms:modified xsi:type="dcterms:W3CDTF">2020-04-21T15:10:49Z</dcterms:modified>
</cp:coreProperties>
</file>