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78" r:id="rId3"/>
    <p:sldId id="257" r:id="rId4"/>
    <p:sldId id="258" r:id="rId5"/>
    <p:sldId id="259" r:id="rId6"/>
    <p:sldId id="263" r:id="rId7"/>
    <p:sldId id="260" r:id="rId8"/>
    <p:sldId id="264" r:id="rId9"/>
    <p:sldId id="266" r:id="rId10"/>
    <p:sldId id="262" r:id="rId11"/>
    <p:sldId id="267" r:id="rId12"/>
    <p:sldId id="276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De Barros" userId="b585c55e233668cf" providerId="LiveId" clId="{A4537BAF-815F-418E-AABD-7BA328604B3A}"/>
    <pc:docChg chg="custSel addSld delSld modSld">
      <pc:chgData name="Charles De Barros" userId="b585c55e233668cf" providerId="LiveId" clId="{A4537BAF-815F-418E-AABD-7BA328604B3A}" dt="2023-06-12T08:10:15.458" v="35" actId="1076"/>
      <pc:docMkLst>
        <pc:docMk/>
      </pc:docMkLst>
      <pc:sldChg chg="modSp mod">
        <pc:chgData name="Charles De Barros" userId="b585c55e233668cf" providerId="LiveId" clId="{A4537BAF-815F-418E-AABD-7BA328604B3A}" dt="2023-06-12T08:10:15.458" v="35" actId="1076"/>
        <pc:sldMkLst>
          <pc:docMk/>
          <pc:sldMk cId="193712024" sldId="263"/>
        </pc:sldMkLst>
        <pc:spChg chg="mod">
          <ac:chgData name="Charles De Barros" userId="b585c55e233668cf" providerId="LiveId" clId="{A4537BAF-815F-418E-AABD-7BA328604B3A}" dt="2023-06-12T08:10:07.977" v="34" actId="1076"/>
          <ac:spMkLst>
            <pc:docMk/>
            <pc:sldMk cId="193712024" sldId="263"/>
            <ac:spMk id="2" creationId="{6A18103B-4B68-4734-8D1B-A4CA547B68E4}"/>
          </ac:spMkLst>
        </pc:spChg>
        <pc:spChg chg="mod">
          <ac:chgData name="Charles De Barros" userId="b585c55e233668cf" providerId="LiveId" clId="{A4537BAF-815F-418E-AABD-7BA328604B3A}" dt="2023-06-12T08:10:15.458" v="35" actId="1076"/>
          <ac:spMkLst>
            <pc:docMk/>
            <pc:sldMk cId="193712024" sldId="263"/>
            <ac:spMk id="3" creationId="{CAD5D316-AA5D-4413-8038-89950A4536E5}"/>
          </ac:spMkLst>
        </pc:spChg>
      </pc:sldChg>
      <pc:sldChg chg="modSp del mod">
        <pc:chgData name="Charles De Barros" userId="b585c55e233668cf" providerId="LiveId" clId="{A4537BAF-815F-418E-AABD-7BA328604B3A}" dt="2023-06-12T08:05:06.619" v="16" actId="2696"/>
        <pc:sldMkLst>
          <pc:docMk/>
          <pc:sldMk cId="2801936262" sldId="269"/>
        </pc:sldMkLst>
        <pc:spChg chg="mod">
          <ac:chgData name="Charles De Barros" userId="b585c55e233668cf" providerId="LiveId" clId="{A4537BAF-815F-418E-AABD-7BA328604B3A}" dt="2023-06-12T08:04:20.428" v="12" actId="20577"/>
          <ac:spMkLst>
            <pc:docMk/>
            <pc:sldMk cId="2801936262" sldId="269"/>
            <ac:spMk id="6" creationId="{E22BC637-1537-46D5-9193-890EF93ECF95}"/>
          </ac:spMkLst>
        </pc:spChg>
      </pc:sldChg>
      <pc:sldChg chg="addSp delSp modSp mod">
        <pc:chgData name="Charles De Barros" userId="b585c55e233668cf" providerId="LiveId" clId="{A4537BAF-815F-418E-AABD-7BA328604B3A}" dt="2023-06-12T08:05:21.293" v="17" actId="478"/>
        <pc:sldMkLst>
          <pc:docMk/>
          <pc:sldMk cId="5433216" sldId="270"/>
        </pc:sldMkLst>
        <pc:spChg chg="del">
          <ac:chgData name="Charles De Barros" userId="b585c55e233668cf" providerId="LiveId" clId="{A4537BAF-815F-418E-AABD-7BA328604B3A}" dt="2023-06-12T08:04:52.222" v="13" actId="478"/>
          <ac:spMkLst>
            <pc:docMk/>
            <pc:sldMk cId="5433216" sldId="270"/>
            <ac:spMk id="3" creationId="{5CA17BFF-01CC-49F3-8682-67A9D381B0AE}"/>
          </ac:spMkLst>
        </pc:spChg>
        <pc:spChg chg="add del mod">
          <ac:chgData name="Charles De Barros" userId="b585c55e233668cf" providerId="LiveId" clId="{A4537BAF-815F-418E-AABD-7BA328604B3A}" dt="2023-06-12T08:04:55.763" v="14" actId="478"/>
          <ac:spMkLst>
            <pc:docMk/>
            <pc:sldMk cId="5433216" sldId="270"/>
            <ac:spMk id="6" creationId="{0DCC3CE5-35EF-4BBB-BBDE-98080FC1BA5D}"/>
          </ac:spMkLst>
        </pc:spChg>
        <pc:spChg chg="add del mod">
          <ac:chgData name="Charles De Barros" userId="b585c55e233668cf" providerId="LiveId" clId="{A4537BAF-815F-418E-AABD-7BA328604B3A}" dt="2023-06-12T08:05:21.293" v="17" actId="478"/>
          <ac:spMkLst>
            <pc:docMk/>
            <pc:sldMk cId="5433216" sldId="270"/>
            <ac:spMk id="7" creationId="{C71A882C-B5F3-421D-B0C0-6392D605AE9E}"/>
          </ac:spMkLst>
        </pc:spChg>
        <pc:spChg chg="add mod">
          <ac:chgData name="Charles De Barros" userId="b585c55e233668cf" providerId="LiveId" clId="{A4537BAF-815F-418E-AABD-7BA328604B3A}" dt="2023-06-12T08:04:59.319" v="15"/>
          <ac:spMkLst>
            <pc:docMk/>
            <pc:sldMk cId="5433216" sldId="270"/>
            <ac:spMk id="8" creationId="{1FD17D04-6146-4698-A63E-1AA3BD903ABE}"/>
          </ac:spMkLst>
        </pc:spChg>
      </pc:sldChg>
      <pc:sldChg chg="delSp modSp mod">
        <pc:chgData name="Charles De Barros" userId="b585c55e233668cf" providerId="LiveId" clId="{A4537BAF-815F-418E-AABD-7BA328604B3A}" dt="2023-06-12T08:08:23.473" v="33" actId="1076"/>
        <pc:sldMkLst>
          <pc:docMk/>
          <pc:sldMk cId="1272298297" sldId="274"/>
        </pc:sldMkLst>
        <pc:spChg chg="mod">
          <ac:chgData name="Charles De Barros" userId="b585c55e233668cf" providerId="LiveId" clId="{A4537BAF-815F-418E-AABD-7BA328604B3A}" dt="2023-06-12T08:08:23.473" v="33" actId="1076"/>
          <ac:spMkLst>
            <pc:docMk/>
            <pc:sldMk cId="1272298297" sldId="274"/>
            <ac:spMk id="19" creationId="{83399C90-2779-4FF4-A618-007CE323ADA6}"/>
          </ac:spMkLst>
        </pc:spChg>
        <pc:picChg chg="del">
          <ac:chgData name="Charles De Barros" userId="b585c55e233668cf" providerId="LiveId" clId="{A4537BAF-815F-418E-AABD-7BA328604B3A}" dt="2023-06-12T08:05:41.589" v="18" actId="21"/>
          <ac:picMkLst>
            <pc:docMk/>
            <pc:sldMk cId="1272298297" sldId="274"/>
            <ac:picMk id="17" creationId="{ADF4BADB-1941-442A-9AA5-8FF74839B617}"/>
          </ac:picMkLst>
        </pc:picChg>
      </pc:sldChg>
      <pc:sldChg chg="addSp delSp modSp new mod">
        <pc:chgData name="Charles De Barros" userId="b585c55e233668cf" providerId="LiveId" clId="{A4537BAF-815F-418E-AABD-7BA328604B3A}" dt="2023-06-12T08:07:14.126" v="25" actId="1076"/>
        <pc:sldMkLst>
          <pc:docMk/>
          <pc:sldMk cId="265504018" sldId="277"/>
        </pc:sldMkLst>
        <pc:spChg chg="del">
          <ac:chgData name="Charles De Barros" userId="b585c55e233668cf" providerId="LiveId" clId="{A4537BAF-815F-418E-AABD-7BA328604B3A}" dt="2023-06-12T08:05:54.469" v="21" actId="478"/>
          <ac:spMkLst>
            <pc:docMk/>
            <pc:sldMk cId="265504018" sldId="277"/>
            <ac:spMk id="2" creationId="{EDB50F9B-7BA7-4446-9D94-664D10077AFC}"/>
          </ac:spMkLst>
        </pc:spChg>
        <pc:spChg chg="del">
          <ac:chgData name="Charles De Barros" userId="b585c55e233668cf" providerId="LiveId" clId="{A4537BAF-815F-418E-AABD-7BA328604B3A}" dt="2023-06-12T08:05:52.425" v="20" actId="478"/>
          <ac:spMkLst>
            <pc:docMk/>
            <pc:sldMk cId="265504018" sldId="277"/>
            <ac:spMk id="3" creationId="{2BCB6E0E-6DFF-48A6-8818-239095BAAA77}"/>
          </ac:spMkLst>
        </pc:spChg>
        <pc:picChg chg="add mod">
          <ac:chgData name="Charles De Barros" userId="b585c55e233668cf" providerId="LiveId" clId="{A4537BAF-815F-418E-AABD-7BA328604B3A}" dt="2023-06-12T08:07:14.126" v="25" actId="1076"/>
          <ac:picMkLst>
            <pc:docMk/>
            <pc:sldMk cId="265504018" sldId="277"/>
            <ac:picMk id="4" creationId="{C467234D-FDFD-46D4-B576-840CBD6BE0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34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859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063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567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693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685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0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3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3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oadtraffic.dft.gov.uk/custom-downloads/road-accid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arlesdebarros/" TargetMode="External"/><Relationship Id="rId2" Type="http://schemas.openxmlformats.org/officeDocument/2006/relationships/hyperlink" Target="mailto:charlesdebarros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3R3Lv0b6E_ahWjwQW55fl_i9BWiQksgS/view?usp=sharing" TargetMode="External"/><Relationship Id="rId5" Type="http://schemas.openxmlformats.org/officeDocument/2006/relationships/hyperlink" Target="https://charlesdebarros.hashnode.dev/" TargetMode="External"/><Relationship Id="rId4" Type="http://schemas.openxmlformats.org/officeDocument/2006/relationships/hyperlink" Target="https://github.com/charlesdebarr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organisations/department-for-trans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MART_criteri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E215-D058-4F20-BA56-7AC54E71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58" y="2013358"/>
            <a:ext cx="7315200" cy="80534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Charles De Barros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1564C-5DF6-469C-907C-AAEB6C10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886" y="4907560"/>
            <a:ext cx="3954011" cy="614242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C4C40-18E3-4736-B479-BAB9EB298C63}"/>
              </a:ext>
            </a:extLst>
          </p:cNvPr>
          <p:cNvSpPr txBox="1"/>
          <p:nvPr/>
        </p:nvSpPr>
        <p:spPr>
          <a:xfrm>
            <a:off x="3836295" y="554042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/>
              <a:t>Data drives the modern world. Let me help you drive your data.</a:t>
            </a:r>
          </a:p>
        </p:txBody>
      </p:sp>
    </p:spTree>
    <p:extLst>
      <p:ext uri="{BB962C8B-B14F-4D97-AF65-F5344CB8AC3E}">
        <p14:creationId xmlns:p14="http://schemas.microsoft.com/office/powerpoint/2010/main" val="10259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6C4D-7CA2-40E1-99B4-6F72755B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7" y="1294031"/>
            <a:ext cx="10096271" cy="688675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KEY PERFORMANCE Indicators (</a:t>
            </a:r>
            <a:r>
              <a:rPr lang="en-GB" sz="2800" dirty="0" err="1"/>
              <a:t>kpi</a:t>
            </a:r>
            <a:r>
              <a:rPr lang="en-GB" sz="2000" dirty="0" err="1"/>
              <a:t>S</a:t>
            </a:r>
            <a:r>
              <a:rPr lang="en-GB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1DEF-E2F8-4B3D-9B2C-0122D8FA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7" y="2252675"/>
            <a:ext cx="10096271" cy="3615267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Primary KPI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The total number of casualties from Jan 2021 to Dec 2022 in the United Kingdom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Breakdown Total Casualties into categories Fatal, Serious, and Slight categories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Display quantities and the percentual representation of each category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Secondary KPIs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Break down casualties numbers into subcategories such as vehicle type, speed limits, road types, road surface conditions, time of the day, and urban or rural areas.</a:t>
            </a:r>
          </a:p>
          <a:p>
            <a:pPr lvl="1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Display monthly trends comparing numbers from 2021 and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75F353-0654-46E0-9DC0-6935F028EECE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3200" dirty="0"/>
              <a:t>UK Road Safety 2020-2021</a:t>
            </a:r>
          </a:p>
        </p:txBody>
      </p:sp>
    </p:spTree>
    <p:extLst>
      <p:ext uri="{BB962C8B-B14F-4D97-AF65-F5344CB8AC3E}">
        <p14:creationId xmlns:p14="http://schemas.microsoft.com/office/powerpoint/2010/main" val="57227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6" y="2201635"/>
            <a:ext cx="10101943" cy="30844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have looked at different resources to gather the data I needed to help me answer my proposed question. Two critical criteria were always on my mind: the data must be reliable and accurate.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download the data from The UK’s Department for Transport </a:t>
            </a:r>
            <a:r>
              <a:rPr lang="en-GB" sz="1800" dirty="0">
                <a:solidFill>
                  <a:srgbClr val="FFE2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Data Download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tool. Due to restrictions on the number of items to be selected at one time, five at most, I had to download three ODS (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OpenData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 Spreadsheet) files and combine them into a single Excel workbook.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Collecting the data</a:t>
            </a:r>
          </a:p>
        </p:txBody>
      </p:sp>
    </p:spTree>
    <p:extLst>
      <p:ext uri="{BB962C8B-B14F-4D97-AF65-F5344CB8AC3E}">
        <p14:creationId xmlns:p14="http://schemas.microsoft.com/office/powerpoint/2010/main" val="344732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7B54BD-3D7C-4CFD-AB8E-7F3425AE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F9C4A3-A1A3-47A5-AA94-66F4FD13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92" y="1158239"/>
            <a:ext cx="5802718" cy="5177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A865E-81BF-40EF-92C4-3148A717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65" y="1377415"/>
            <a:ext cx="5813494" cy="51777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BA8D82-BB8A-4B3A-9924-4C8FE1588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90" y="1596590"/>
            <a:ext cx="5802718" cy="5177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69182B-1744-4CAC-85F2-9B9AD7C02DBA}"/>
              </a:ext>
            </a:extLst>
          </p:cNvPr>
          <p:cNvSpPr txBox="1"/>
          <p:nvPr/>
        </p:nvSpPr>
        <p:spPr>
          <a:xfrm>
            <a:off x="269966" y="6313712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this…</a:t>
            </a:r>
          </a:p>
        </p:txBody>
      </p:sp>
    </p:spTree>
    <p:extLst>
      <p:ext uri="{BB962C8B-B14F-4D97-AF65-F5344CB8AC3E}">
        <p14:creationId xmlns:p14="http://schemas.microsoft.com/office/powerpoint/2010/main" val="217394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0450D7-959D-4C92-BD25-8422A5B91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272" y="1216345"/>
            <a:ext cx="8057456" cy="535862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FFF3FC-D71F-4762-A7EA-EC58E14F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C6F53-CEF7-4DB1-85B0-E672E27E270A}"/>
              </a:ext>
            </a:extLst>
          </p:cNvPr>
          <p:cNvSpPr txBox="1"/>
          <p:nvPr/>
        </p:nvSpPr>
        <p:spPr>
          <a:xfrm>
            <a:off x="269966" y="6322413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this.</a:t>
            </a:r>
          </a:p>
        </p:txBody>
      </p:sp>
    </p:spTree>
    <p:extLst>
      <p:ext uri="{BB962C8B-B14F-4D97-AF65-F5344CB8AC3E}">
        <p14:creationId xmlns:p14="http://schemas.microsoft.com/office/powerpoint/2010/main" val="395371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Cleaning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D17D04-6146-4698-A63E-1AA3BD90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45" y="2201634"/>
            <a:ext cx="9588136" cy="306102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The process of cleaning the data was very straightforward since it came from an official government source. I still double-checked the data for possible spelling mistakes and row duplication.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decided to remove some columns I felt were irrelevant to my analysis such as info on the “Local Police Authority” or the “Level of Economic Development” of the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have broken down the “</a:t>
            </a:r>
            <a:r>
              <a:rPr lang="en-GB" sz="1800" dirty="0" err="1">
                <a:solidFill>
                  <a:schemeClr val="bg2">
                    <a:lumMod val="50000"/>
                  </a:schemeClr>
                </a:solidFill>
              </a:rPr>
              <a:t>Accident_Date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” column into “Month” and “Year” columns to use them to filter data.</a:t>
            </a:r>
          </a:p>
          <a:p>
            <a:pPr marL="0" indent="0">
              <a:buNone/>
            </a:pPr>
            <a:endParaRPr lang="en-GB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45" y="2201635"/>
            <a:ext cx="9588136" cy="25419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have heavily used </a:t>
            </a:r>
            <a:r>
              <a:rPr lang="en-GB" sz="1800" dirty="0">
                <a:solidFill>
                  <a:srgbClr val="FFE285"/>
                </a:solidFill>
              </a:rPr>
              <a:t>Pivot Tables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to help separate into subcategories and focus on one aspect of the data at a time. I used specific values and rows to calculate, for example, the percental representation of casualties by seriousness and by the kind of vehicles involved, as displayed next.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Analysing the data</a:t>
            </a:r>
          </a:p>
        </p:txBody>
      </p:sp>
    </p:spTree>
    <p:extLst>
      <p:ext uri="{BB962C8B-B14F-4D97-AF65-F5344CB8AC3E}">
        <p14:creationId xmlns:p14="http://schemas.microsoft.com/office/powerpoint/2010/main" val="4037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2BC42-E49B-4521-84A7-D920C2DC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5" y="1279437"/>
            <a:ext cx="8874036" cy="4909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E3964-FE81-4B7F-A67C-7C03E28B4503}"/>
              </a:ext>
            </a:extLst>
          </p:cNvPr>
          <p:cNvSpPr txBox="1"/>
          <p:nvPr/>
        </p:nvSpPr>
        <p:spPr>
          <a:xfrm>
            <a:off x="269966" y="6313712"/>
            <a:ext cx="337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Casualties Pivot Table</a:t>
            </a:r>
          </a:p>
        </p:txBody>
      </p:sp>
    </p:spTree>
    <p:extLst>
      <p:ext uri="{BB962C8B-B14F-4D97-AF65-F5344CB8AC3E}">
        <p14:creationId xmlns:p14="http://schemas.microsoft.com/office/powerpoint/2010/main" val="211166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45" y="2201634"/>
            <a:ext cx="9588136" cy="33457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After analysing various aspects of the data, I designed a Dashboard to present my findings and make the visualisation of the data easier to understand.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One of the main jobs of a Data Analyst is to present the data in an understandable format. The choice of a colour pallet is crucial.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Since my analysis findings were representing figures related to casualties, I used a more neutral colour pallet for my dashboard.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429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6598A67-4EFC-4729-ADDC-9A9979FC00A2}"/>
              </a:ext>
            </a:extLst>
          </p:cNvPr>
          <p:cNvSpPr/>
          <p:nvPr/>
        </p:nvSpPr>
        <p:spPr>
          <a:xfrm>
            <a:off x="10287680" y="37341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Presenting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99C90-2779-4FF4-A618-007CE323ADA6}"/>
              </a:ext>
            </a:extLst>
          </p:cNvPr>
          <p:cNvSpPr txBox="1"/>
          <p:nvPr/>
        </p:nvSpPr>
        <p:spPr>
          <a:xfrm>
            <a:off x="4339904" y="1880478"/>
            <a:ext cx="351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The Dashboard</a:t>
            </a:r>
          </a:p>
        </p:txBody>
      </p:sp>
    </p:spTree>
    <p:extLst>
      <p:ext uri="{BB962C8B-B14F-4D97-AF65-F5344CB8AC3E}">
        <p14:creationId xmlns:p14="http://schemas.microsoft.com/office/powerpoint/2010/main" val="127229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7234D-FDFD-46D4-B576-840CBD6B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28"/>
            <a:ext cx="12198936" cy="57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979-AA70-436B-A4B6-7398EEA0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174" y="0"/>
            <a:ext cx="8534400" cy="1507067"/>
          </a:xfrm>
        </p:spPr>
        <p:txBody>
          <a:bodyPr/>
          <a:lstStyle/>
          <a:p>
            <a:pPr algn="r"/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266A-E313-4411-8E17-65DFE671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63" y="1071153"/>
            <a:ext cx="10009334" cy="52773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am a recent Bootcamp Graduate Junior Data Analyst with a passion for the Environmental, Educational, and Scientific areas. I have a curious personality always in search of new angles to look at things and fresh approaches to deal with challenges.  I possess an organised analytical and logical mind, attentive to details and patterns. As a former secondary school teacher, I also enjoy being in front of an audience explaining things in a very clear format. A good narrative is key.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am a former Ruby on Rails web developer with experience in SQL/PostgreSQL databases, Python and JavaScript.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enjoy experimenting with new technologies and discovering new insights. I strive to learn something new daily. I am a highly motivated professional with plenty of initiative</a:t>
            </a: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my thirst for learning new things is my daily driving motivation.</a:t>
            </a:r>
            <a:endParaRPr lang="en-GB" sz="1700" spc="-2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7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goals are to be the best professional I can be, and use data to help companies become more efficient and exceed their targets.</a:t>
            </a:r>
            <a:endParaRPr lang="en-GB" sz="1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2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041971"/>
            <a:ext cx="10101942" cy="44587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Out of the over 350k rows of data in the dataset, a pattern emerged on the regular increase of road casualties taking place starting from the warmer months of the year, May until November, with a drop in numbers from December to February. There was a specific sharp increase in numbers on February 2020, the time when the Covid-19 Pandemic lockdown restrictions were lifted.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Almost three-quarters of accidents occur during the day; over two-thirds on dry road conditions. There is roughly a 5:1 ratio between Single Carriageway and Dual Carriageway incidents with the great majority of casualties happening at about 30mph.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Considering that many Local Authorities have set a 20mph speed limit in many urban zone roads, the number of fatal and serious casualties will likely decrease.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Investment in more visually adequate night-time signalling and night driving awareness campaigns should also help decrease the number of night-time accidents.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67DF2-AA2D-4178-B284-4B773ED9B105}"/>
              </a:ext>
            </a:extLst>
          </p:cNvPr>
          <p:cNvSpPr txBox="1"/>
          <p:nvPr/>
        </p:nvSpPr>
        <p:spPr>
          <a:xfrm>
            <a:off x="4161816" y="1404289"/>
            <a:ext cx="3868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Insight Gained</a:t>
            </a:r>
          </a:p>
        </p:txBody>
      </p:sp>
    </p:spTree>
    <p:extLst>
      <p:ext uri="{BB962C8B-B14F-4D97-AF65-F5344CB8AC3E}">
        <p14:creationId xmlns:p14="http://schemas.microsoft.com/office/powerpoint/2010/main" val="32039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979-AA70-436B-A4B6-7398EEA0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174" y="0"/>
            <a:ext cx="8534400" cy="1507067"/>
          </a:xfrm>
        </p:spPr>
        <p:txBody>
          <a:bodyPr/>
          <a:lstStyle/>
          <a:p>
            <a:pPr algn="r"/>
            <a:r>
              <a:rPr lang="en-GB" dirty="0"/>
              <a:t>Me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266A-E313-4411-8E17-65DFE671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63" y="1071153"/>
            <a:ext cx="10009334" cy="527739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E-mail: </a:t>
            </a:r>
            <a:r>
              <a:rPr lang="pt-BR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charlesdebarros@outlook.com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GB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https://www.linkedin.com/in/charlesdebarros/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https://github.com/charlesdebarros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Website:   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https://charlesdebarros.hashnode.dev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My CV: </a:t>
            </a:r>
            <a:r>
              <a:rPr lang="en-GB" sz="2400" u="sng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it here</a:t>
            </a:r>
            <a:endParaRPr lang="en-GB" sz="2400" u="sng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0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01E2-8E6C-4AE8-9D7D-1095EACF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724" y="0"/>
            <a:ext cx="8505548" cy="1507067"/>
          </a:xfrm>
        </p:spPr>
        <p:txBody>
          <a:bodyPr/>
          <a:lstStyle/>
          <a:p>
            <a:pPr algn="r"/>
            <a:r>
              <a:rPr lang="en-GB" dirty="0"/>
              <a:t>MY Skills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6C3D-0A52-42F8-AC1E-0AF848EA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75" y="2658496"/>
            <a:ext cx="9983449" cy="3123996"/>
          </a:xfrm>
        </p:spPr>
        <p:txBody>
          <a:bodyPr numCol="2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Excel, Power BI, Tableau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Power Query, Pivot Tables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visualisation &amp; storytelling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Python, Ruby, Ruby on Rails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SQL, PostgreSQL, Databases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Analytical, Logical and Critical thinking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Self-motivated with Initiative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Creative and Problem Solving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Communication and Public Speaking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Resourceful and Resilient</a:t>
            </a:r>
            <a:endParaRPr lang="en-GB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6B57-057D-4563-8A16-CEF7ABB37901}"/>
              </a:ext>
            </a:extLst>
          </p:cNvPr>
          <p:cNvSpPr txBox="1"/>
          <p:nvPr/>
        </p:nvSpPr>
        <p:spPr>
          <a:xfrm>
            <a:off x="1104275" y="1507067"/>
            <a:ext cx="9729188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very fortunate to have studied in amazing places, lived in amazing countries, and worked with outstanding companies and people. Here are some of the many skills I have acquired throughout the years.</a:t>
            </a:r>
          </a:p>
        </p:txBody>
      </p:sp>
    </p:spTree>
    <p:extLst>
      <p:ext uri="{BB962C8B-B14F-4D97-AF65-F5344CB8AC3E}">
        <p14:creationId xmlns:p14="http://schemas.microsoft.com/office/powerpoint/2010/main" val="235855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01CD-C81C-448B-8E3B-ADE0F379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932" y="0"/>
            <a:ext cx="8534400" cy="1507067"/>
          </a:xfrm>
        </p:spPr>
        <p:txBody>
          <a:bodyPr/>
          <a:lstStyle/>
          <a:p>
            <a:pPr algn="r"/>
            <a:r>
              <a:rPr lang="en-GB" dirty="0"/>
              <a:t>The power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171E-EB5F-4EEB-B8D9-34019646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24" y="1359006"/>
            <a:ext cx="10067108" cy="51974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can be built on a combination of inspiration and perspiration but consistent good use of Data Analytics can give any business the edge in predicting and reducing waste, finding areas for improvement, fine-tuning target audiences, finding new customers, investigating potential new funding/investment and the most beneficial ways to deploy them, and so on. The possibilities are endless.</a:t>
            </a:r>
          </a:p>
          <a:p>
            <a:pPr marL="0" indent="0">
              <a:buNone/>
            </a:pPr>
            <a:endParaRPr lang="en-GB" sz="26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use of Data can help your company with:</a:t>
            </a:r>
          </a:p>
          <a:p>
            <a:pPr>
              <a:lnSpc>
                <a:spcPct val="150000"/>
              </a:lnSpc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Evidence-based decision-making;</a:t>
            </a:r>
          </a:p>
          <a:p>
            <a:pPr>
              <a:lnSpc>
                <a:spcPct val="150000"/>
              </a:lnSpc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your decisions;</a:t>
            </a:r>
          </a:p>
          <a:p>
            <a:pPr>
              <a:lnSpc>
                <a:spcPct val="150000"/>
              </a:lnSpc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Perfecting target audiences;</a:t>
            </a:r>
          </a:p>
          <a:p>
            <a:pPr>
              <a:lnSpc>
                <a:spcPct val="150000"/>
              </a:lnSpc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the best use of available information;</a:t>
            </a:r>
          </a:p>
          <a:p>
            <a:pPr>
              <a:lnSpc>
                <a:spcPct val="150000"/>
              </a:lnSpc>
            </a:pPr>
            <a:r>
              <a:rPr lang="en-GB" sz="2600" spc="-2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Attracting new talent and investment;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9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103B-4B68-4734-8D1B-A4CA547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13" y="0"/>
            <a:ext cx="8534400" cy="1507067"/>
          </a:xfrm>
        </p:spPr>
        <p:txBody>
          <a:bodyPr/>
          <a:lstStyle/>
          <a:p>
            <a:pPr algn="r"/>
            <a:r>
              <a:rPr lang="en-GB" dirty="0"/>
              <a:t>A sample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D316-AA5D-4413-8038-89950A45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7" y="129419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UK Road Safety 2020-2021</a:t>
            </a:r>
          </a:p>
        </p:txBody>
      </p:sp>
    </p:spTree>
    <p:extLst>
      <p:ext uri="{BB962C8B-B14F-4D97-AF65-F5344CB8AC3E}">
        <p14:creationId xmlns:p14="http://schemas.microsoft.com/office/powerpoint/2010/main" val="1937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55B2-D016-469D-931D-516CDCC7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1681117"/>
            <a:ext cx="10084524" cy="40665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have based my research on data from UK’s</a:t>
            </a:r>
            <a:r>
              <a:rPr lang="en-GB" sz="1800" dirty="0">
                <a:solidFill>
                  <a:srgbClr val="FFC000"/>
                </a:solidFill>
              </a:rPr>
              <a:t> </a:t>
            </a:r>
            <a:r>
              <a:rPr lang="en-GB" sz="1800" dirty="0">
                <a:solidFill>
                  <a:srgbClr val="FFE2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for Transport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GB" sz="1800" dirty="0">
                <a:solidFill>
                  <a:srgbClr val="FFE285"/>
                </a:solidFill>
              </a:rPr>
              <a:t>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investigated and found patterns and trends in Road Safety in various Local Authorities across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Analysing over 350k rows of data, I saw patterns of how likely and when road accidents happened; from time of the day to weather patterns; from road types, road surface conditions to speed limits.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An interesting point was the reasonably sharp increase in accident numbers in February 2020, right after the lockdown restrictions were lifted.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E53BAD-AD79-4A20-82F4-CCFEFE6076F5}"/>
              </a:ext>
            </a:extLst>
          </p:cNvPr>
          <p:cNvSpPr txBox="1">
            <a:spLocks/>
          </p:cNvSpPr>
          <p:nvPr/>
        </p:nvSpPr>
        <p:spPr>
          <a:xfrm>
            <a:off x="182880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3200" dirty="0"/>
              <a:t>UK Road Safety 2020-2021</a:t>
            </a:r>
          </a:p>
        </p:txBody>
      </p:sp>
    </p:spTree>
    <p:extLst>
      <p:ext uri="{BB962C8B-B14F-4D97-AF65-F5344CB8AC3E}">
        <p14:creationId xmlns:p14="http://schemas.microsoft.com/office/powerpoint/2010/main" val="1649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971108"/>
            <a:ext cx="8534400" cy="212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I also used a </a:t>
            </a:r>
            <a:r>
              <a:rPr lang="en-GB" sz="1800" dirty="0">
                <a:solidFill>
                  <a:srgbClr val="FFE2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S.M.A.R.T</a:t>
            </a:r>
            <a:r>
              <a:rPr lang="en-GB" sz="1800" dirty="0">
                <a:solidFill>
                  <a:srgbClr val="FFE285"/>
                </a:solidFill>
              </a:rPr>
              <a:t>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(specific, measurable, assignable, realistic, and time-related) approach while working with the data gathered.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67DF2-AA2D-4178-B284-4B773ED9B105}"/>
              </a:ext>
            </a:extLst>
          </p:cNvPr>
          <p:cNvSpPr txBox="1"/>
          <p:nvPr/>
        </p:nvSpPr>
        <p:spPr>
          <a:xfrm>
            <a:off x="4858321" y="1400369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Process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3C4E4805-F5CE-46AF-A504-F7476E4AFD8F}"/>
              </a:ext>
            </a:extLst>
          </p:cNvPr>
          <p:cNvSpPr/>
          <p:nvPr/>
        </p:nvSpPr>
        <p:spPr>
          <a:xfrm>
            <a:off x="1715589" y="2498633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Defining the Question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579E8C-B479-478C-A48E-C7EA30F96CF7}"/>
              </a:ext>
            </a:extLst>
          </p:cNvPr>
          <p:cNvSpPr/>
          <p:nvPr/>
        </p:nvSpPr>
        <p:spPr>
          <a:xfrm>
            <a:off x="3505200" y="2498633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Collecting the data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292335F5-22AF-4E39-A6F5-5152822FB62F}"/>
              </a:ext>
            </a:extLst>
          </p:cNvPr>
          <p:cNvSpPr/>
          <p:nvPr/>
        </p:nvSpPr>
        <p:spPr>
          <a:xfrm>
            <a:off x="5294811" y="2498632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Cleaning the Data</a:t>
            </a: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9C6F6FA-63D5-4AD8-835D-D4D7B08193C0}"/>
              </a:ext>
            </a:extLst>
          </p:cNvPr>
          <p:cNvSpPr/>
          <p:nvPr/>
        </p:nvSpPr>
        <p:spPr>
          <a:xfrm>
            <a:off x="7119259" y="2464041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Analysing the Data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466CB673-2F01-40AB-9A74-467909A9E950}"/>
              </a:ext>
            </a:extLst>
          </p:cNvPr>
          <p:cNvSpPr/>
          <p:nvPr/>
        </p:nvSpPr>
        <p:spPr>
          <a:xfrm>
            <a:off x="8906691" y="2464040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Presenting the Data</a:t>
            </a:r>
          </a:p>
        </p:txBody>
      </p:sp>
    </p:spTree>
    <p:extLst>
      <p:ext uri="{BB962C8B-B14F-4D97-AF65-F5344CB8AC3E}">
        <p14:creationId xmlns:p14="http://schemas.microsoft.com/office/powerpoint/2010/main" val="388998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8044-9955-42E1-890E-F8B9D8D2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UK Road Safety 2020-2021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7BFF-01CC-49F3-8682-67A9D381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11" y="1907178"/>
            <a:ext cx="10119360" cy="25419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What were the key factors involved in the increase in the number of road casualties in the UK between 2020 and 2021?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31D41425-5073-4E5D-81A7-9D1F3F1508E0}"/>
              </a:ext>
            </a:extLst>
          </p:cNvPr>
          <p:cNvSpPr/>
          <p:nvPr/>
        </p:nvSpPr>
        <p:spPr>
          <a:xfrm>
            <a:off x="10284822" y="373984"/>
            <a:ext cx="1567543" cy="1507067"/>
          </a:xfrm>
          <a:prstGeom prst="teardrop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Defining the Question</a:t>
            </a:r>
          </a:p>
        </p:txBody>
      </p:sp>
    </p:spTree>
    <p:extLst>
      <p:ext uri="{BB962C8B-B14F-4D97-AF65-F5344CB8AC3E}">
        <p14:creationId xmlns:p14="http://schemas.microsoft.com/office/powerpoint/2010/main" val="22275648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2426</TotalTime>
  <Words>1265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Symbol</vt:lpstr>
      <vt:lpstr>Wingdings 3</vt:lpstr>
      <vt:lpstr>Slice</vt:lpstr>
      <vt:lpstr>Charles De Barros</vt:lpstr>
      <vt:lpstr>About me</vt:lpstr>
      <vt:lpstr>Me online</vt:lpstr>
      <vt:lpstr>MY Skills set</vt:lpstr>
      <vt:lpstr>The power of data</vt:lpstr>
      <vt:lpstr>A sample Project</vt:lpstr>
      <vt:lpstr>PowerPoint Presentation</vt:lpstr>
      <vt:lpstr>UK Road Safety 2020-2021</vt:lpstr>
      <vt:lpstr>UK Road Safety 2020-2021</vt:lpstr>
      <vt:lpstr>KEY PERFORMANCE Indicators (kpiS)</vt:lpstr>
      <vt:lpstr>UK Road Safety 2020-2021</vt:lpstr>
      <vt:lpstr>UK Road Safety 2020-2021</vt:lpstr>
      <vt:lpstr>UK Road Safety 2020-2021</vt:lpstr>
      <vt:lpstr>UK Road Safety 2020-2021</vt:lpstr>
      <vt:lpstr>UK Road Safety 2020-2021</vt:lpstr>
      <vt:lpstr>UK Road Safety 2020-2021</vt:lpstr>
      <vt:lpstr>UK Road Safety 2020-2021</vt:lpstr>
      <vt:lpstr>UK Road Safety 2020-2021</vt:lpstr>
      <vt:lpstr>PowerPoint Presentation</vt:lpstr>
      <vt:lpstr>UK Road Safety 2020-2021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De Barros</dc:title>
  <dc:creator>Charles De Barros</dc:creator>
  <cp:lastModifiedBy>Charles De Barros</cp:lastModifiedBy>
  <cp:revision>118</cp:revision>
  <dcterms:created xsi:type="dcterms:W3CDTF">2023-06-05T08:20:34Z</dcterms:created>
  <dcterms:modified xsi:type="dcterms:W3CDTF">2024-03-19T13:54:24Z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