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91F442-D28A-4F2E-9FD8-AF216CC12B33}">
  <a:tblStyle styleId="{BD91F442-D28A-4F2E-9FD8-AF216CC12B33}"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57612"/>
  </p:normalViewPr>
  <p:slideViewPr>
    <p:cSldViewPr snapToGrid="0" snapToObjects="1">
      <p:cViewPr>
        <p:scale>
          <a:sx n="90" d="100"/>
          <a:sy n="90" d="100"/>
        </p:scale>
        <p:origin x="17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Hi everyone, my name is Matt Cirigliano and I am a </a:t>
            </a:r>
            <a:r>
              <a:rPr lang="en-US" b="1">
                <a:latin typeface="Arial"/>
                <a:ea typeface="Arial"/>
                <a:cs typeface="Arial"/>
                <a:sym typeface="Arial"/>
              </a:rPr>
              <a:t>Doctoral Candidate at NYU Steinhardt</a:t>
            </a:r>
            <a:r>
              <a:rPr lang="en-US">
                <a:latin typeface="Arial"/>
                <a:ea typeface="Arial"/>
                <a:cs typeface="Arial"/>
                <a:sym typeface="Arial"/>
              </a:rPr>
              <a:t> working on research in medical education and the learning sciences. With me I have…</a:t>
            </a:r>
          </a:p>
          <a:p>
            <a:pPr marR="0" lvl="0" algn="l" rtl="0">
              <a:spcBef>
                <a:spcPts val="0"/>
              </a:spcBef>
              <a:buNone/>
            </a:pPr>
            <a:endParaRPr>
              <a:latin typeface="Arial"/>
              <a:ea typeface="Arial"/>
              <a:cs typeface="Arial"/>
              <a:sym typeface="Arial"/>
            </a:endParaRPr>
          </a:p>
          <a:p>
            <a:pPr marR="0" lvl="0" algn="l" rtl="0">
              <a:spcBef>
                <a:spcPts val="0"/>
              </a:spcBef>
              <a:buNone/>
            </a:pPr>
            <a:r>
              <a:rPr lang="en-US">
                <a:latin typeface="Arial"/>
                <a:ea typeface="Arial"/>
                <a:cs typeface="Arial"/>
                <a:sym typeface="Arial"/>
              </a:rPr>
              <a:t>Charlie Guthrie - I just finished my Master’s in Data Science at NYU, with the Center for Data Science. My background is in statistics with a focus on learning analytics.</a:t>
            </a:r>
            <a:r>
              <a:rPr lang="en-US" strike="sngStrike">
                <a:latin typeface="Arial"/>
                <a:ea typeface="Arial"/>
                <a:cs typeface="Arial"/>
                <a:sym typeface="Arial"/>
              </a:rPr>
              <a:t> </a:t>
            </a:r>
          </a:p>
          <a:p>
            <a:pPr marR="0" lvl="0" algn="l" rtl="0">
              <a:spcBef>
                <a:spcPts val="0"/>
              </a:spcBef>
              <a:buNone/>
            </a:pPr>
            <a:endParaRPr>
              <a:latin typeface="Arial"/>
              <a:ea typeface="Arial"/>
              <a:cs typeface="Arial"/>
              <a:sym typeface="Arial"/>
            </a:endParaRPr>
          </a:p>
          <a:p>
            <a:pPr marR="0" lvl="0" algn="l" rtl="0">
              <a:spcBef>
                <a:spcPts val="0"/>
              </a:spcBef>
              <a:buNone/>
            </a:pPr>
            <a:r>
              <a:rPr lang="en-US">
                <a:latin typeface="Arial"/>
                <a:ea typeface="Arial"/>
                <a:cs typeface="Arial"/>
                <a:sym typeface="Arial"/>
              </a:rPr>
              <a:t>And we're currently working with </a:t>
            </a:r>
            <a:r>
              <a:rPr lang="en-US" b="1">
                <a:latin typeface="Arial"/>
                <a:ea typeface="Arial"/>
                <a:cs typeface="Arial"/>
                <a:sym typeface="Arial"/>
              </a:rPr>
              <a:t>Dr. Martin Pusic </a:t>
            </a:r>
            <a:r>
              <a:rPr lang="en-US" b="1">
                <a:solidFill>
                  <a:srgbClr val="B7B7B7"/>
                </a:solidFill>
                <a:latin typeface="Arial"/>
                <a:ea typeface="Arial"/>
                <a:cs typeface="Arial"/>
                <a:sym typeface="Arial"/>
              </a:rPr>
              <a:t>-- who [you’ve just met in the last talk] is the Director of the Division of Learning Analytics</a:t>
            </a:r>
            <a:r>
              <a:rPr lang="en-US">
                <a:solidFill>
                  <a:srgbClr val="B7B7B7"/>
                </a:solidFill>
                <a:latin typeface="Arial"/>
                <a:ea typeface="Arial"/>
                <a:cs typeface="Arial"/>
                <a:sym typeface="Arial"/>
              </a:rPr>
              <a:t> at the </a:t>
            </a:r>
            <a:r>
              <a:rPr lang="en-US" b="1">
                <a:solidFill>
                  <a:srgbClr val="B7B7B7"/>
                </a:solidFill>
                <a:latin typeface="Arial"/>
                <a:ea typeface="Arial"/>
                <a:cs typeface="Arial"/>
                <a:sym typeface="Arial"/>
              </a:rPr>
              <a:t>Institute for Innovations in Medical Education at the NYU School of Medicine</a:t>
            </a:r>
            <a:r>
              <a:rPr lang="en-US">
                <a:solidFill>
                  <a:srgbClr val="B7B7B7"/>
                </a:solidFill>
                <a:latin typeface="Arial"/>
                <a:ea typeface="Arial"/>
                <a:cs typeface="Arial"/>
                <a:sym typeface="Arial"/>
              </a:rPr>
              <a:t> --</a:t>
            </a:r>
            <a:r>
              <a:rPr lang="en-US">
                <a:latin typeface="Arial"/>
                <a:ea typeface="Arial"/>
                <a:cs typeface="Arial"/>
                <a:sym typeface="Arial"/>
              </a:rPr>
              <a:t> on click-level learning analytics in MedU, an online medical education learning platform.</a:t>
            </a:r>
          </a:p>
          <a:p>
            <a:pPr marR="0" lvl="0" algn="l" rtl="0">
              <a:spcBef>
                <a:spcPts val="0"/>
              </a:spcBef>
              <a:buNone/>
            </a:pPr>
            <a:endParaRPr>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[26 sec]</a:t>
            </a: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But...which features would be worth exploring with learning analytics?</a:t>
            </a:r>
          </a:p>
          <a:p>
            <a:pPr lvl="0">
              <a:spcBef>
                <a:spcPts val="0"/>
              </a:spcBef>
              <a:buNone/>
            </a:pPr>
            <a:endParaRPr/>
          </a:p>
          <a:p>
            <a:pPr lvl="0">
              <a:spcBef>
                <a:spcPts val="0"/>
              </a:spcBef>
              <a:buNone/>
            </a:pPr>
            <a:r>
              <a:rPr lang="en-US">
                <a:solidFill>
                  <a:srgbClr val="FF0000"/>
                </a:solidFill>
              </a:rPr>
              <a:t>[3 sec]</a:t>
            </a:r>
          </a:p>
          <a:p>
            <a:pPr lvl="0" rtl="0">
              <a:spcBef>
                <a:spcPts val="0"/>
              </a:spcBef>
              <a:buNone/>
            </a:pPr>
            <a:endParaRPr/>
          </a:p>
        </p:txBody>
      </p:sp>
      <p:sp>
        <p:nvSpPr>
          <p:cNvPr id="189" name="Shape 18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sz="1400"/>
              <a:t>To identify</a:t>
            </a:r>
            <a:r>
              <a:rPr lang="en-US" sz="1400" b="1"/>
              <a:t> Candidate Analytic Measures, </a:t>
            </a:r>
            <a:r>
              <a:rPr lang="en-US" sz="1400"/>
              <a:t>we performed a focus group with experts in medicine and instructional design to see what they thought would be most important to know about learner behavior. </a:t>
            </a:r>
            <a:r>
              <a:rPr lang="en-US" sz="1400" b="1"/>
              <a:t>A set of 12 analytics were ranked </a:t>
            </a:r>
            <a:r>
              <a:rPr lang="en-US" sz="1400"/>
              <a:t>and the top five were selected for further study. </a:t>
            </a:r>
          </a:p>
          <a:p>
            <a:pPr marR="0" lvl="0" algn="l" rtl="0">
              <a:spcBef>
                <a:spcPts val="0"/>
              </a:spcBef>
              <a:buNone/>
            </a:pPr>
            <a:endParaRPr sz="1400">
              <a:solidFill>
                <a:srgbClr val="FF0000"/>
              </a:solidFill>
            </a:endParaRPr>
          </a:p>
          <a:p>
            <a:pPr marR="0" lvl="0" algn="l" rtl="0">
              <a:spcBef>
                <a:spcPts val="0"/>
              </a:spcBef>
              <a:buNone/>
            </a:pPr>
            <a:r>
              <a:rPr lang="en-US" sz="1400">
                <a:solidFill>
                  <a:srgbClr val="FF0000"/>
                </a:solidFill>
              </a:rPr>
              <a:t>[18 seconds]</a:t>
            </a:r>
          </a:p>
        </p:txBody>
      </p:sp>
      <p:sp>
        <p:nvSpPr>
          <p:cNvPr id="196" name="Shape 19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The first was the thumbnail click, and whether clicking on relevant thumbnails impacted assessment outcomes.</a:t>
            </a:r>
          </a:p>
          <a:p>
            <a:pPr marR="0" lvl="0" algn="l" rtl="0">
              <a:spcBef>
                <a:spcPts val="0"/>
              </a:spcBef>
              <a:buNone/>
            </a:pPr>
            <a:endParaRPr>
              <a:latin typeface="Arial"/>
              <a:ea typeface="Arial"/>
              <a:cs typeface="Arial"/>
              <a:sym typeface="Arial"/>
            </a:endParaRPr>
          </a:p>
          <a:p>
            <a:pPr marR="0" lvl="0" algn="l" rtl="0">
              <a:spcBef>
                <a:spcPts val="0"/>
              </a:spcBef>
              <a:buNone/>
            </a:pPr>
            <a:r>
              <a:rPr lang="en-US">
                <a:latin typeface="Arial"/>
                <a:ea typeface="Arial"/>
                <a:cs typeface="Arial"/>
                <a:sym typeface="Arial"/>
              </a:rPr>
              <a:t>Sadly, because this data was unavailable in the database, it wasn’t incorporated in the model. But there’s more…</a:t>
            </a:r>
          </a:p>
          <a:p>
            <a:pPr marR="0" lvl="0" algn="l" rtl="0">
              <a:spcBef>
                <a:spcPts val="0"/>
              </a:spcBef>
              <a:buNone/>
            </a:pPr>
            <a:endParaRPr>
              <a:solidFill>
                <a:srgbClr val="FF0000"/>
              </a:solidFill>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[11 sec]</a:t>
            </a:r>
          </a:p>
          <a:p>
            <a:pPr marR="0" lvl="0" algn="l" rtl="0">
              <a:spcBef>
                <a:spcPts val="0"/>
              </a:spcBef>
              <a:buNone/>
            </a:pPr>
            <a:endParaRPr>
              <a:latin typeface="Arial"/>
              <a:ea typeface="Arial"/>
              <a:cs typeface="Arial"/>
              <a:sym typeface="Arial"/>
            </a:endParaRPr>
          </a:p>
        </p:txBody>
      </p:sp>
      <p:sp>
        <p:nvSpPr>
          <p:cNvPr id="205" name="Shape 2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The next measure is clicking on “expert links”, which showed how experts might respond to questions.</a:t>
            </a:r>
          </a:p>
          <a:p>
            <a:pPr marL="0" marR="0" lvl="0" indent="0" algn="l" rtl="0">
              <a:spcBef>
                <a:spcPts val="0"/>
              </a:spcBef>
              <a:buSzPct val="25000"/>
              <a:buNone/>
            </a:pPr>
            <a:endParaRPr/>
          </a:p>
          <a:p>
            <a:pPr marL="0" marR="0" lvl="0" indent="0" algn="l" rtl="0">
              <a:spcBef>
                <a:spcPts val="0"/>
              </a:spcBef>
              <a:buSzPct val="25000"/>
              <a:buNone/>
            </a:pPr>
            <a:r>
              <a:rPr lang="en-US">
                <a:solidFill>
                  <a:srgbClr val="FF0000"/>
                </a:solidFill>
              </a:rPr>
              <a:t>[6 sec]</a:t>
            </a:r>
          </a:p>
        </p:txBody>
      </p:sp>
      <p:sp>
        <p:nvSpPr>
          <p:cNvPr id="218" name="Shape 21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Third was clicking on hyperlinks, and whether this predicted better assessment outcomes.</a:t>
            </a:r>
          </a:p>
          <a:p>
            <a:pPr marR="0" lvl="0" algn="l" rtl="0">
              <a:spcBef>
                <a:spcPts val="0"/>
              </a:spcBef>
              <a:buNone/>
            </a:pPr>
            <a:endParaRPr>
              <a:solidFill>
                <a:srgbClr val="FF0000"/>
              </a:solidFill>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[5 sec]</a:t>
            </a:r>
          </a:p>
        </p:txBody>
      </p:sp>
      <p:sp>
        <p:nvSpPr>
          <p:cNvPr id="232" name="Shape 2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Fourth was magnifying or zooming in on images, and whether this behavior predicted better outcomes.</a:t>
            </a:r>
          </a:p>
          <a:p>
            <a:pPr marL="0" marR="0" lvl="0" indent="0" algn="l" rtl="0">
              <a:spcBef>
                <a:spcPts val="0"/>
              </a:spcBef>
              <a:buSzPct val="25000"/>
              <a:buNone/>
            </a:pPr>
            <a:endParaRPr>
              <a:solidFill>
                <a:srgbClr val="FF0000"/>
              </a:solidFill>
            </a:endParaRPr>
          </a:p>
          <a:p>
            <a:pPr marL="0" marR="0" lvl="0" indent="0" algn="l" rtl="0">
              <a:spcBef>
                <a:spcPts val="0"/>
              </a:spcBef>
              <a:buSzPct val="25000"/>
              <a:buNone/>
            </a:pPr>
            <a:r>
              <a:rPr lang="en-US">
                <a:solidFill>
                  <a:srgbClr val="FF0000"/>
                </a:solidFill>
              </a:rPr>
              <a:t>[6 sec]</a:t>
            </a:r>
          </a:p>
        </p:txBody>
      </p:sp>
      <p:sp>
        <p:nvSpPr>
          <p:cNvPr id="243" name="Shape 24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And finally, the fifth measure was time spent on each card, and whether this behavior had a relationship with performance.</a:t>
            </a:r>
          </a:p>
          <a:p>
            <a:pPr marR="0" lvl="0" algn="l" rtl="0">
              <a:spcBef>
                <a:spcPts val="0"/>
              </a:spcBef>
              <a:buNone/>
            </a:pPr>
            <a:endParaRPr>
              <a:solidFill>
                <a:srgbClr val="FF0000"/>
              </a:solidFill>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[7 sec]</a:t>
            </a:r>
          </a:p>
        </p:txBody>
      </p:sp>
      <p:sp>
        <p:nvSpPr>
          <p:cNvPr id="256" name="Shape 2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In terms of expectations, we might expect that more clicks on links and images would predict better outcomes, since those learners engaged with more content.</a:t>
            </a:r>
          </a:p>
          <a:p>
            <a:pPr marL="0" marR="0" lvl="0" indent="0" algn="l" rtl="0">
              <a:spcBef>
                <a:spcPts val="0"/>
              </a:spcBef>
              <a:buSzPct val="25000"/>
              <a:buNone/>
            </a:pPr>
            <a:endParaRPr>
              <a:solidFill>
                <a:srgbClr val="FF0000"/>
              </a:solidFill>
            </a:endParaRPr>
          </a:p>
          <a:p>
            <a:pPr marL="0" marR="0" lvl="0" indent="0" algn="l" rtl="0">
              <a:spcBef>
                <a:spcPts val="0"/>
              </a:spcBef>
              <a:buSzPct val="25000"/>
              <a:buNone/>
            </a:pPr>
            <a:r>
              <a:rPr lang="en-US">
                <a:solidFill>
                  <a:srgbClr val="FF0000"/>
                </a:solidFill>
              </a:rPr>
              <a:t>[9 sec]</a:t>
            </a:r>
          </a:p>
        </p:txBody>
      </p:sp>
      <p:sp>
        <p:nvSpPr>
          <p:cNvPr id="268" name="Shape 26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And more time spent on a card would also be expected to result in better assessment outcomes, with the exception of very long times, as these might indicate off-task behavior. </a:t>
            </a:r>
          </a:p>
          <a:p>
            <a:pPr marR="0" lvl="0" algn="l" rtl="0">
              <a:spcBef>
                <a:spcPts val="0"/>
              </a:spcBef>
              <a:buNone/>
            </a:pPr>
            <a:endParaRPr>
              <a:latin typeface="Arial"/>
              <a:ea typeface="Arial"/>
              <a:cs typeface="Arial"/>
              <a:sym typeface="Arial"/>
            </a:endParaRPr>
          </a:p>
          <a:p>
            <a:pPr marR="0" lvl="0" algn="l" rtl="0">
              <a:spcBef>
                <a:spcPts val="0"/>
              </a:spcBef>
              <a:buNone/>
            </a:pPr>
            <a:r>
              <a:rPr lang="en-US">
                <a:latin typeface="Arial"/>
                <a:ea typeface="Arial"/>
                <a:cs typeface="Arial"/>
                <a:sym typeface="Arial"/>
              </a:rPr>
              <a:t>So, what did we find? </a:t>
            </a:r>
            <a:r>
              <a:rPr lang="en-US" sz="900" i="1">
                <a:latin typeface="Arial"/>
                <a:ea typeface="Arial"/>
                <a:cs typeface="Arial"/>
                <a:sym typeface="Arial"/>
              </a:rPr>
              <a:t>[Hand off to Charlie]</a:t>
            </a:r>
          </a:p>
          <a:p>
            <a:pPr marR="0" lvl="0" algn="l" rtl="0">
              <a:spcBef>
                <a:spcPts val="0"/>
              </a:spcBef>
              <a:buNone/>
            </a:pPr>
            <a:endParaRPr>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[15 sec]</a:t>
            </a:r>
          </a:p>
        </p:txBody>
      </p:sp>
      <p:sp>
        <p:nvSpPr>
          <p:cNvPr id="287" name="Shape 2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Having hypothesized about which activities would correlate with assessment performance, </a:t>
            </a:r>
          </a:p>
          <a:p>
            <a:pPr lvl="0">
              <a:spcBef>
                <a:spcPts val="0"/>
              </a:spcBef>
              <a:buNone/>
            </a:pPr>
            <a:r>
              <a:rPr lang="en-US"/>
              <a:t>we set out to build models to test them. </a:t>
            </a:r>
          </a:p>
        </p:txBody>
      </p:sp>
      <p:sp>
        <p:nvSpPr>
          <p:cNvPr id="307" name="Shape 30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Our objective was to understand </a:t>
            </a:r>
            <a:r>
              <a:rPr lang="en-US" b="1">
                <a:latin typeface="Arial"/>
                <a:ea typeface="Arial"/>
                <a:cs typeface="Arial"/>
                <a:sym typeface="Arial"/>
              </a:rPr>
              <a:t>measures of learner engagement</a:t>
            </a:r>
            <a:r>
              <a:rPr lang="en-US">
                <a:latin typeface="Arial"/>
                <a:ea typeface="Arial"/>
                <a:cs typeface="Arial"/>
                <a:sym typeface="Arial"/>
              </a:rPr>
              <a:t>…</a:t>
            </a:r>
          </a:p>
          <a:p>
            <a:pPr marR="0" lvl="0" algn="l" rtl="0">
              <a:spcBef>
                <a:spcPts val="0"/>
              </a:spcBef>
              <a:buClr>
                <a:schemeClr val="dk1"/>
              </a:buClr>
              <a:buSzPct val="91666"/>
              <a:buFont typeface="Arial"/>
              <a:buNone/>
            </a:pPr>
            <a:endParaRPr>
              <a:latin typeface="Arial"/>
              <a:ea typeface="Arial"/>
              <a:cs typeface="Arial"/>
              <a:sym typeface="Arial"/>
            </a:endParaRPr>
          </a:p>
          <a:p>
            <a:pPr marR="0" lvl="0" algn="l" rtl="0">
              <a:spcBef>
                <a:spcPts val="0"/>
              </a:spcBef>
              <a:buNone/>
            </a:pPr>
            <a:r>
              <a:rPr lang="en-US">
                <a:latin typeface="Arial"/>
                <a:ea typeface="Arial"/>
                <a:cs typeface="Arial"/>
                <a:sym typeface="Arial"/>
              </a:rPr>
              <a:t>…meaning </a:t>
            </a:r>
            <a:r>
              <a:rPr lang="en-US" b="1">
                <a:latin typeface="Arial"/>
                <a:ea typeface="Arial"/>
                <a:cs typeface="Arial"/>
                <a:sym typeface="Arial"/>
              </a:rPr>
              <a:t>what learners clicked on</a:t>
            </a:r>
            <a:r>
              <a:rPr lang="en-US">
                <a:latin typeface="Arial"/>
                <a:ea typeface="Arial"/>
                <a:cs typeface="Arial"/>
                <a:sym typeface="Arial"/>
              </a:rPr>
              <a:t>, interacted with, and for how long…</a:t>
            </a:r>
          </a:p>
          <a:p>
            <a:pPr marR="0" lvl="0" algn="l" rtl="0">
              <a:spcBef>
                <a:spcPts val="0"/>
              </a:spcBef>
              <a:buClr>
                <a:schemeClr val="dk1"/>
              </a:buClr>
              <a:buSzPct val="91666"/>
              <a:buFont typeface="Arial"/>
              <a:buNone/>
            </a:pPr>
            <a:endParaRPr>
              <a:latin typeface="Arial"/>
              <a:ea typeface="Arial"/>
              <a:cs typeface="Arial"/>
              <a:sym typeface="Arial"/>
            </a:endParaRPr>
          </a:p>
          <a:p>
            <a:pPr marR="0" lvl="0" algn="l" rtl="0">
              <a:spcBef>
                <a:spcPts val="0"/>
              </a:spcBef>
              <a:buNone/>
            </a:pPr>
            <a:r>
              <a:rPr lang="en-US">
                <a:latin typeface="Arial"/>
                <a:ea typeface="Arial"/>
                <a:cs typeface="Arial"/>
                <a:sym typeface="Arial"/>
              </a:rPr>
              <a:t>…and </a:t>
            </a:r>
            <a:r>
              <a:rPr lang="en-US" b="1">
                <a:latin typeface="Arial"/>
                <a:ea typeface="Arial"/>
                <a:cs typeface="Arial"/>
                <a:sym typeface="Arial"/>
              </a:rPr>
              <a:t>how these behaviors related to learner achievement</a:t>
            </a:r>
            <a:r>
              <a:rPr lang="en-US">
                <a:latin typeface="Arial"/>
                <a:ea typeface="Arial"/>
                <a:cs typeface="Arial"/>
                <a:sym typeface="Arial"/>
              </a:rPr>
              <a:t>. MedU's historical database of learner interactions and </a:t>
            </a:r>
            <a:r>
              <a:rPr lang="en-US" b="1">
                <a:latin typeface="Arial"/>
                <a:ea typeface="Arial"/>
                <a:cs typeface="Arial"/>
                <a:sym typeface="Arial"/>
              </a:rPr>
              <a:t>learning analytics</a:t>
            </a:r>
            <a:r>
              <a:rPr lang="en-US">
                <a:latin typeface="Arial"/>
                <a:ea typeface="Arial"/>
                <a:cs typeface="Arial"/>
                <a:sym typeface="Arial"/>
              </a:rPr>
              <a:t> allowed us to do that.</a:t>
            </a:r>
          </a:p>
          <a:p>
            <a:pPr marR="0" lvl="0" algn="l" rtl="0">
              <a:spcBef>
                <a:spcPts val="0"/>
              </a:spcBef>
              <a:buNone/>
            </a:pPr>
            <a:endParaRPr>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[14 sec]</a:t>
            </a:r>
          </a:p>
        </p:txBody>
      </p:sp>
      <p:sp>
        <p:nvSpPr>
          <p:cNvPr id="103" name="Shape 1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Clr>
                <a:schemeClr val="dk1"/>
              </a:buClr>
              <a:buSzPct val="100000"/>
              <a:buFont typeface="Arial"/>
              <a:buNone/>
            </a:pPr>
            <a:r>
              <a:rPr lang="en-US" sz="1100">
                <a:latin typeface="Arial"/>
                <a:ea typeface="Arial"/>
                <a:cs typeface="Arial"/>
                <a:sym typeface="Arial"/>
              </a:rPr>
              <a:t>There were two investigations.  Both involved using engagement measures to predict assessment performance</a:t>
            </a:r>
          </a:p>
        </p:txBody>
      </p:sp>
      <p:sp>
        <p:nvSpPr>
          <p:cNvPr id="314" name="Shape 31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4" name="Shape 32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t>Here is a map of the content for the course we studied, with each card’s number and topic category</a:t>
            </a:r>
          </a:p>
          <a:p>
            <a:pPr marR="0" lvl="0" algn="l" rtl="0">
              <a:spcBef>
                <a:spcPts val="0"/>
              </a:spcBef>
              <a:buNone/>
            </a:pPr>
            <a:r>
              <a:rPr lang="en-US"/>
              <a:t>Assessments are highlighted in green.  </a:t>
            </a:r>
          </a:p>
        </p:txBody>
      </p:sp>
      <p:sp>
        <p:nvSpPr>
          <p:cNvPr id="325" name="Shape 32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2" name="Shape 3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t>Here is where those engagement activities were distributed.  </a:t>
            </a:r>
          </a:p>
          <a:p>
            <a:pPr marR="0" lvl="0" algn="l" rtl="0">
              <a:spcBef>
                <a:spcPts val="0"/>
              </a:spcBef>
              <a:buNone/>
            </a:pPr>
            <a:r>
              <a:rPr lang="en-US"/>
              <a:t>Not every engagement activity was available on every card</a:t>
            </a:r>
          </a:p>
        </p:txBody>
      </p:sp>
      <p:sp>
        <p:nvSpPr>
          <p:cNvPr id="333" name="Shape 3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t>For example, card one only had an external hyperlink on it, </a:t>
            </a:r>
          </a:p>
          <a:p>
            <a:pPr marR="0" lvl="0" algn="l" rtl="0">
              <a:spcBef>
                <a:spcPts val="0"/>
              </a:spcBef>
              <a:buNone/>
            </a:pPr>
            <a:r>
              <a:rPr lang="en-US"/>
              <a:t>so we only had insight into that click and time spent</a:t>
            </a:r>
          </a:p>
        </p:txBody>
      </p:sp>
      <p:sp>
        <p:nvSpPr>
          <p:cNvPr id="341" name="Shape 34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t>But card 16 had all three types of activity, plus time spent</a:t>
            </a:r>
          </a:p>
        </p:txBody>
      </p:sp>
      <p:sp>
        <p:nvSpPr>
          <p:cNvPr id="350" name="Shape 35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Shown here</a:t>
            </a:r>
          </a:p>
        </p:txBody>
      </p:sp>
      <p:sp>
        <p:nvSpPr>
          <p:cNvPr id="359" name="Shape 35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1" name="Shape 37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dirty="0"/>
              <a:t>First investigation was to test our assumption that more engaged students performed better</a:t>
            </a:r>
          </a:p>
        </p:txBody>
      </p:sp>
      <p:sp>
        <p:nvSpPr>
          <p:cNvPr id="372" name="Shape 37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baseline="0" dirty="0">
                <a:solidFill>
                  <a:schemeClr val="tx1"/>
                </a:solidFill>
                <a:highlight>
                  <a:srgbClr val="FFFFFF"/>
                </a:highlight>
                <a:latin typeface="Trebuchet MS"/>
                <a:ea typeface="Trebuchet MS"/>
                <a:cs typeface="Trebuchet MS"/>
                <a:sym typeface="Trebuchet MS"/>
              </a:rPr>
              <a:t>To answer that question, we broke up the course into units...</a:t>
            </a:r>
          </a:p>
        </p:txBody>
      </p:sp>
      <p:sp>
        <p:nvSpPr>
          <p:cNvPr id="380" name="Shape 38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8" name="Shape 38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highlight>
                  <a:srgbClr val="FFFFFF"/>
                </a:highlight>
                <a:latin typeface="Trebuchet MS"/>
                <a:ea typeface="Trebuchet MS"/>
                <a:cs typeface="Trebuchet MS"/>
                <a:sym typeface="Trebuchet MS"/>
              </a:rPr>
              <a:t>And for each unit...</a:t>
            </a:r>
          </a:p>
        </p:txBody>
      </p:sp>
      <p:sp>
        <p:nvSpPr>
          <p:cNvPr id="389" name="Shape 38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8" name="Shape 39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highlight>
                  <a:srgbClr val="FFFFFF"/>
                </a:highlight>
                <a:latin typeface="Trebuchet MS"/>
                <a:ea typeface="Trebuchet MS"/>
                <a:cs typeface="Trebuchet MS"/>
                <a:sym typeface="Trebuchet MS"/>
              </a:rPr>
              <a:t>The model predicts whether a student will pass the end-of-unit assessment given...</a:t>
            </a:r>
          </a:p>
        </p:txBody>
      </p:sp>
      <p:sp>
        <p:nvSpPr>
          <p:cNvPr id="399" name="Shape 39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Briefly, learning analytics uses the </a:t>
            </a:r>
            <a:r>
              <a:rPr lang="en-US" b="1">
                <a:latin typeface="Arial"/>
                <a:ea typeface="Arial"/>
                <a:cs typeface="Arial"/>
                <a:sym typeface="Arial"/>
              </a:rPr>
              <a:t>power of large datasets and analytic tools</a:t>
            </a:r>
            <a:r>
              <a:rPr lang="en-US">
                <a:latin typeface="Arial"/>
                <a:ea typeface="Arial"/>
                <a:cs typeface="Arial"/>
                <a:sym typeface="Arial"/>
              </a:rPr>
              <a:t> to understand how learners engage with material and improve approaches to achieving </a:t>
            </a:r>
            <a:r>
              <a:rPr lang="en-US" b="1">
                <a:latin typeface="Arial"/>
                <a:ea typeface="Arial"/>
                <a:cs typeface="Arial"/>
                <a:sym typeface="Arial"/>
              </a:rPr>
              <a:t>educational goals</a:t>
            </a:r>
            <a:r>
              <a:rPr lang="en-US">
                <a:latin typeface="Arial"/>
                <a:ea typeface="Arial"/>
                <a:cs typeface="Arial"/>
                <a:sym typeface="Arial"/>
              </a:rPr>
              <a:t>.</a:t>
            </a:r>
          </a:p>
          <a:p>
            <a:pPr marR="0" lvl="0" algn="l" rtl="0">
              <a:spcBef>
                <a:spcPts val="0"/>
              </a:spcBef>
              <a:buClr>
                <a:schemeClr val="dk1"/>
              </a:buClr>
              <a:buSzPct val="91666"/>
              <a:buFont typeface="Arial"/>
              <a:buNone/>
            </a:pPr>
            <a:endParaRPr>
              <a:solidFill>
                <a:srgbClr val="FF0000"/>
              </a:solidFill>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[11 sec]</a:t>
            </a:r>
          </a:p>
        </p:txBody>
      </p:sp>
      <p:sp>
        <p:nvSpPr>
          <p:cNvPr id="112" name="Shape 1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highlight>
                  <a:srgbClr val="FFFFFF"/>
                </a:highlight>
                <a:latin typeface="Trebuchet MS"/>
                <a:ea typeface="Trebuchet MS"/>
                <a:cs typeface="Trebuchet MS"/>
                <a:sym typeface="Trebuchet MS"/>
              </a:rPr>
              <a:t>Given whether the student clicked on any of the available links,</a:t>
            </a:r>
          </a:p>
        </p:txBody>
      </p:sp>
      <p:sp>
        <p:nvSpPr>
          <p:cNvPr id="410" name="Shape 41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2" name="Shape 4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highlight>
                  <a:srgbClr val="FFFFFF"/>
                </a:highlight>
                <a:latin typeface="Trebuchet MS"/>
                <a:ea typeface="Trebuchet MS"/>
                <a:cs typeface="Trebuchet MS"/>
                <a:sym typeface="Trebuchet MS"/>
              </a:rPr>
              <a:t>Any of the magnify image buttons,</a:t>
            </a:r>
          </a:p>
        </p:txBody>
      </p:sp>
      <p:sp>
        <p:nvSpPr>
          <p:cNvPr id="423" name="Shape 4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5" name="Shape 43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highlight>
                  <a:srgbClr val="FFFFFF"/>
                </a:highlight>
                <a:latin typeface="Trebuchet MS"/>
                <a:ea typeface="Trebuchet MS"/>
                <a:cs typeface="Trebuchet MS"/>
                <a:sym typeface="Trebuchet MS"/>
              </a:rPr>
              <a:t>Any of the expert links</a:t>
            </a:r>
          </a:p>
        </p:txBody>
      </p:sp>
      <p:sp>
        <p:nvSpPr>
          <p:cNvPr id="436" name="Shape 43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8" name="Shape 44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highlight>
                  <a:srgbClr val="FFFFFF"/>
                </a:highlight>
                <a:latin typeface="Trebuchet MS"/>
                <a:ea typeface="Trebuchet MS"/>
                <a:cs typeface="Trebuchet MS"/>
                <a:sym typeface="Trebuchet MS"/>
              </a:rPr>
              <a:t>And how much time the student spent on each card.  </a:t>
            </a:r>
          </a:p>
          <a:p>
            <a:pPr marR="0" lvl="0" algn="l" rtl="0">
              <a:spcBef>
                <a:spcPts val="0"/>
              </a:spcBef>
              <a:buNone/>
            </a:pPr>
            <a:endParaRPr>
              <a:highlight>
                <a:srgbClr val="FFFFFF"/>
              </a:highlight>
              <a:latin typeface="Trebuchet MS"/>
              <a:ea typeface="Trebuchet MS"/>
              <a:cs typeface="Trebuchet MS"/>
              <a:sym typeface="Trebuchet MS"/>
            </a:endParaRPr>
          </a:p>
          <a:p>
            <a:pPr marR="0" lvl="0" algn="l" rtl="0">
              <a:spcBef>
                <a:spcPts val="0"/>
              </a:spcBef>
              <a:buNone/>
            </a:pPr>
            <a:r>
              <a:rPr lang="en-US">
                <a:highlight>
                  <a:srgbClr val="FFFFFF"/>
                </a:highlight>
                <a:latin typeface="Trebuchet MS"/>
                <a:ea typeface="Trebuchet MS"/>
                <a:cs typeface="Trebuchet MS"/>
                <a:sym typeface="Trebuchet MS"/>
              </a:rPr>
              <a:t>But since we expected a nonlinear relationship between time and performance, </a:t>
            </a:r>
          </a:p>
          <a:p>
            <a:pPr marR="0" lvl="0" algn="l" rtl="0">
              <a:spcBef>
                <a:spcPts val="0"/>
              </a:spcBef>
              <a:buNone/>
            </a:pPr>
            <a:r>
              <a:rPr lang="en-US">
                <a:highlight>
                  <a:srgbClr val="FFFFFF"/>
                </a:highlight>
                <a:latin typeface="Trebuchet MS"/>
                <a:ea typeface="Trebuchet MS"/>
                <a:cs typeface="Trebuchet MS"/>
                <a:sym typeface="Trebuchet MS"/>
              </a:rPr>
              <a:t>we split time spent on card into bins:</a:t>
            </a:r>
          </a:p>
          <a:p>
            <a:pPr marR="0" lvl="0" algn="l" rtl="0">
              <a:spcBef>
                <a:spcPts val="0"/>
              </a:spcBef>
              <a:buNone/>
            </a:pPr>
            <a:r>
              <a:rPr lang="en-US">
                <a:highlight>
                  <a:srgbClr val="FFFFFF"/>
                </a:highlight>
                <a:latin typeface="Trebuchet MS"/>
                <a:ea typeface="Trebuchet MS"/>
                <a:cs typeface="Trebuchet MS"/>
                <a:sym typeface="Trebuchet MS"/>
              </a:rPr>
              <a:t>and had indicators for each</a:t>
            </a:r>
          </a:p>
        </p:txBody>
      </p:sp>
      <p:sp>
        <p:nvSpPr>
          <p:cNvPr id="449" name="Shape 44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4" name="Shape 4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We tried several models, including decision trees and logistic regression for various transformations of the data,</a:t>
            </a:r>
          </a:p>
          <a:p>
            <a:pPr lvl="0">
              <a:spcBef>
                <a:spcPts val="0"/>
              </a:spcBef>
              <a:buNone/>
            </a:pPr>
            <a:r>
              <a:rPr lang="en-US" dirty="0"/>
              <a:t> but the best-performing model was logistic regression, [with AUC of 0.594]. </a:t>
            </a:r>
          </a:p>
          <a:p>
            <a:pPr lvl="0">
              <a:spcBef>
                <a:spcPts val="0"/>
              </a:spcBef>
              <a:buNone/>
            </a:pPr>
            <a:endParaRPr lang="en-US" dirty="0" smtClean="0"/>
          </a:p>
          <a:p>
            <a:pPr lvl="0">
              <a:spcBef>
                <a:spcPts val="0"/>
              </a:spcBef>
              <a:buNone/>
            </a:pPr>
            <a:r>
              <a:rPr lang="en-US" b="1" dirty="0" smtClean="0"/>
              <a:t>*** All features</a:t>
            </a:r>
            <a:r>
              <a:rPr lang="en-US" b="1" baseline="0" dirty="0" smtClean="0"/>
              <a:t> statistically significant</a:t>
            </a:r>
            <a:endParaRPr b="1" dirty="0"/>
          </a:p>
          <a:p>
            <a:pPr lvl="0">
              <a:spcBef>
                <a:spcPts val="0"/>
              </a:spcBef>
              <a:buNone/>
            </a:pPr>
            <a:r>
              <a:rPr lang="en-US" dirty="0"/>
              <a:t>As expected, engagement and performance were related.</a:t>
            </a:r>
          </a:p>
          <a:p>
            <a:pPr lvl="0">
              <a:spcBef>
                <a:spcPts val="0"/>
              </a:spcBef>
              <a:buNone/>
            </a:pPr>
            <a:r>
              <a:rPr lang="en-US" dirty="0"/>
              <a:t>Students that rushed through the cards had lower performance on assessments.</a:t>
            </a:r>
          </a:p>
          <a:p>
            <a:pPr lvl="0">
              <a:spcBef>
                <a:spcPts val="0"/>
              </a:spcBef>
              <a:buNone/>
            </a:pPr>
            <a:endParaRPr dirty="0"/>
          </a:p>
          <a:p>
            <a:pPr lvl="0">
              <a:spcBef>
                <a:spcPts val="0"/>
              </a:spcBef>
              <a:buNone/>
            </a:pPr>
            <a:r>
              <a:rPr lang="en-US" dirty="0"/>
              <a:t>But that’s relatively obvious.  What we really want to know is, which of the materials provided are useful to the students?</a:t>
            </a:r>
          </a:p>
        </p:txBody>
      </p:sp>
      <p:sp>
        <p:nvSpPr>
          <p:cNvPr id="465" name="Shape 46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4" name="Shape 47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t>Yes studying helps pass tests, but which materials are useful and which are not?  Which materials should be removed and replaced with others?</a:t>
            </a:r>
          </a:p>
        </p:txBody>
      </p:sp>
      <p:sp>
        <p:nvSpPr>
          <p:cNvPr id="475" name="Shape 47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R="0" lvl="0" algn="l" rtl="0">
              <a:spcBef>
                <a:spcPts val="0"/>
              </a:spcBef>
              <a:buNone/>
            </a:pPr>
            <a:r>
              <a:rPr lang="en-US"/>
              <a:t>First Dr. Pusic provided his expert opinion, </a:t>
            </a:r>
          </a:p>
          <a:p>
            <a:pPr marR="0" lvl="0" algn="l" rtl="0">
              <a:spcBef>
                <a:spcPts val="0"/>
              </a:spcBef>
              <a:buNone/>
            </a:pPr>
            <a:r>
              <a:rPr lang="en-US"/>
              <a:t>predicting which materials would be most useful to students in answering subsequent assessment questions.  </a:t>
            </a:r>
          </a:p>
          <a:p>
            <a:pPr marR="0" lvl="0" algn="l" rtl="0">
              <a:spcBef>
                <a:spcPts val="0"/>
              </a:spcBef>
              <a:buNone/>
            </a:pPr>
            <a:endParaRPr/>
          </a:p>
          <a:p>
            <a:pPr marR="0" lvl="0" algn="l" rtl="0">
              <a:spcBef>
                <a:spcPts val="0"/>
              </a:spcBef>
              <a:buNone/>
            </a:pPr>
            <a:r>
              <a:rPr lang="en-US"/>
              <a:t>Darker colors are expected to be more relevant</a:t>
            </a:r>
          </a:p>
          <a:p>
            <a:pPr marR="0" lvl="0" algn="l" rtl="0">
              <a:spcBef>
                <a:spcPts val="0"/>
              </a:spcBef>
              <a:buNone/>
            </a:pPr>
            <a:r>
              <a:rPr lang="en-US"/>
              <a:t>For example he predicted that card 16’s materials, which were about the Hip, would not be useful for the assessment on card 19, which is about the shoulder.  </a:t>
            </a:r>
          </a:p>
        </p:txBody>
      </p:sp>
      <p:sp>
        <p:nvSpPr>
          <p:cNvPr id="483" name="Shape 48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90000"/>
              </a:lnSpc>
              <a:spcBef>
                <a:spcPts val="0"/>
              </a:spcBef>
              <a:spcAft>
                <a:spcPts val="800"/>
              </a:spcAft>
              <a:buClr>
                <a:schemeClr val="dk1"/>
              </a:buClr>
              <a:buSzPct val="91666"/>
              <a:buFont typeface="Arial"/>
              <a:buNone/>
            </a:pPr>
            <a:r>
              <a:rPr lang="en-US">
                <a:highlight>
                  <a:srgbClr val="FFFFFF"/>
                </a:highlight>
                <a:latin typeface="Trebuchet MS"/>
                <a:ea typeface="Trebuchet MS"/>
                <a:cs typeface="Trebuchet MS"/>
                <a:sym typeface="Trebuchet MS"/>
              </a:rPr>
              <a:t>Like before, we broke up the course into units...</a:t>
            </a:r>
          </a:p>
        </p:txBody>
      </p:sp>
      <p:sp>
        <p:nvSpPr>
          <p:cNvPr id="493" name="Shape 49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90000"/>
              </a:lnSpc>
              <a:spcBef>
                <a:spcPts val="0"/>
              </a:spcBef>
              <a:spcAft>
                <a:spcPts val="800"/>
              </a:spcAft>
              <a:buClr>
                <a:srgbClr val="000000"/>
              </a:buClr>
              <a:buSzPct val="91666"/>
              <a:buFont typeface="Arial"/>
              <a:buNone/>
            </a:pPr>
            <a:r>
              <a:rPr lang="en-US">
                <a:latin typeface="Trebuchet MS"/>
                <a:ea typeface="Trebuchet MS"/>
                <a:cs typeface="Trebuchet MS"/>
                <a:sym typeface="Trebuchet MS"/>
              </a:rPr>
              <a:t>But this time built a separate model for each unit.</a:t>
            </a:r>
          </a:p>
          <a:p>
            <a:pPr lvl="0" rtl="0">
              <a:lnSpc>
                <a:spcPct val="90000"/>
              </a:lnSpc>
              <a:spcBef>
                <a:spcPts val="0"/>
              </a:spcBef>
              <a:spcAft>
                <a:spcPts val="800"/>
              </a:spcAft>
              <a:buClr>
                <a:srgbClr val="000000"/>
              </a:buClr>
              <a:buSzPct val="91666"/>
              <a:buFont typeface="Arial"/>
              <a:buNone/>
            </a:pPr>
            <a:r>
              <a:rPr lang="en-US">
                <a:latin typeface="Trebuchet MS"/>
                <a:ea typeface="Trebuchet MS"/>
                <a:cs typeface="Trebuchet MS"/>
                <a:sym typeface="Trebuchet MS"/>
              </a:rPr>
              <a:t>Unlike the first model, which lumped together any engagement activities,</a:t>
            </a:r>
          </a:p>
          <a:p>
            <a:pPr lvl="0" rtl="0">
              <a:lnSpc>
                <a:spcPct val="90000"/>
              </a:lnSpc>
              <a:spcBef>
                <a:spcPts val="0"/>
              </a:spcBef>
              <a:spcAft>
                <a:spcPts val="800"/>
              </a:spcAft>
              <a:buClr>
                <a:srgbClr val="000000"/>
              </a:buClr>
              <a:buSzPct val="91666"/>
              <a:buFont typeface="Arial"/>
              <a:buNone/>
            </a:pPr>
            <a:r>
              <a:rPr lang="en-US">
                <a:latin typeface="Trebuchet MS"/>
                <a:ea typeface="Trebuchet MS"/>
                <a:cs typeface="Trebuchet MS"/>
                <a:sym typeface="Trebuchet MS"/>
              </a:rPr>
              <a:t>Now we are looking for specific activities that contribute to performance</a:t>
            </a:r>
          </a:p>
          <a:p>
            <a:pPr lvl="0" rtl="0">
              <a:lnSpc>
                <a:spcPct val="90000"/>
              </a:lnSpc>
              <a:spcBef>
                <a:spcPts val="0"/>
              </a:spcBef>
              <a:spcAft>
                <a:spcPts val="800"/>
              </a:spcAft>
              <a:buClr>
                <a:srgbClr val="000000"/>
              </a:buClr>
              <a:buSzPct val="91666"/>
              <a:buFont typeface="Arial"/>
              <a:buNone/>
            </a:pPr>
            <a:r>
              <a:rPr lang="en-US">
                <a:latin typeface="Trebuchet MS"/>
                <a:ea typeface="Trebuchet MS"/>
                <a:cs typeface="Trebuchet MS"/>
                <a:sym typeface="Trebuchet MS"/>
              </a:rPr>
              <a:t>To do that, we consider each event separately so that we can see its impact</a:t>
            </a:r>
          </a:p>
          <a:p>
            <a:pPr lvl="0" rtl="0">
              <a:lnSpc>
                <a:spcPct val="90000"/>
              </a:lnSpc>
              <a:spcBef>
                <a:spcPts val="0"/>
              </a:spcBef>
              <a:spcAft>
                <a:spcPts val="800"/>
              </a:spcAft>
              <a:buClr>
                <a:srgbClr val="000000"/>
              </a:buClr>
              <a:buSzPct val="91666"/>
              <a:buFont typeface="Arial"/>
              <a:buNone/>
            </a:pPr>
            <a:endParaRPr b="1">
              <a:latin typeface="Trebuchet MS"/>
              <a:ea typeface="Trebuchet MS"/>
              <a:cs typeface="Trebuchet MS"/>
              <a:sym typeface="Trebuchet MS"/>
            </a:endParaRPr>
          </a:p>
          <a:p>
            <a:pPr lvl="0" rtl="0">
              <a:lnSpc>
                <a:spcPct val="90000"/>
              </a:lnSpc>
              <a:spcBef>
                <a:spcPts val="0"/>
              </a:spcBef>
              <a:spcAft>
                <a:spcPts val="800"/>
              </a:spcAft>
              <a:buClr>
                <a:srgbClr val="000000"/>
              </a:buClr>
              <a:buSzPct val="91666"/>
              <a:buFont typeface="Arial"/>
              <a:buNone/>
            </a:pPr>
            <a:r>
              <a:rPr lang="en-US" b="1">
                <a:latin typeface="Trebuchet MS"/>
                <a:ea typeface="Trebuchet MS"/>
                <a:cs typeface="Trebuchet MS"/>
                <a:sym typeface="Trebuchet MS"/>
              </a:rPr>
              <a:t>Investigation 2: Procedure</a:t>
            </a:r>
          </a:p>
          <a:p>
            <a:pPr marL="457200" lvl="0" indent="-304800" rtl="0">
              <a:lnSpc>
                <a:spcPct val="115000"/>
              </a:lnSpc>
              <a:spcBef>
                <a:spcPts val="0"/>
              </a:spcBef>
              <a:spcAft>
                <a:spcPts val="2500"/>
              </a:spcAft>
              <a:buClr>
                <a:schemeClr val="dk1"/>
              </a:buClr>
              <a:buSzPct val="100000"/>
              <a:buFont typeface="Trebuchet MS"/>
              <a:buAutoNum type="arabicPeriod"/>
            </a:pPr>
            <a:r>
              <a:rPr lang="en-US">
                <a:latin typeface="Trebuchet MS"/>
                <a:ea typeface="Trebuchet MS"/>
                <a:cs typeface="Trebuchet MS"/>
                <a:sym typeface="Trebuchet MS"/>
              </a:rPr>
              <a:t>Run lasso-regularized logistic regression using all activities before assessment card</a:t>
            </a:r>
          </a:p>
          <a:p>
            <a:pPr marL="457200" lvl="0" indent="-304800" rtl="0">
              <a:lnSpc>
                <a:spcPct val="115000"/>
              </a:lnSpc>
              <a:spcBef>
                <a:spcPts val="0"/>
              </a:spcBef>
              <a:spcAft>
                <a:spcPts val="2500"/>
              </a:spcAft>
              <a:buClr>
                <a:schemeClr val="dk1"/>
              </a:buClr>
              <a:buSzPct val="100000"/>
              <a:buFont typeface="Trebuchet MS"/>
              <a:buAutoNum type="arabicPeriod"/>
            </a:pPr>
            <a:r>
              <a:rPr lang="en-US">
                <a:latin typeface="Trebuchet MS"/>
                <a:ea typeface="Trebuchet MS"/>
                <a:cs typeface="Trebuchet MS"/>
                <a:sym typeface="Trebuchet MS"/>
              </a:rPr>
              <a:t>Find largest regularization parameter that is close to maximum cross-validation AUC</a:t>
            </a:r>
          </a:p>
          <a:p>
            <a:pPr marL="457200" lvl="0" indent="-304800" rtl="0">
              <a:lnSpc>
                <a:spcPct val="115000"/>
              </a:lnSpc>
              <a:spcBef>
                <a:spcPts val="0"/>
              </a:spcBef>
              <a:spcAft>
                <a:spcPts val="2500"/>
              </a:spcAft>
              <a:buClr>
                <a:schemeClr val="dk1"/>
              </a:buClr>
              <a:buSzPct val="100000"/>
              <a:buFont typeface="Trebuchet MS"/>
              <a:buAutoNum type="arabicPeriod"/>
            </a:pPr>
            <a:r>
              <a:rPr lang="en-US">
                <a:latin typeface="Trebuchet MS"/>
                <a:ea typeface="Trebuchet MS"/>
                <a:cs typeface="Trebuchet MS"/>
                <a:sym typeface="Trebuchet MS"/>
              </a:rPr>
              <a:t>Re-run logistic with remaining variables</a:t>
            </a:r>
          </a:p>
          <a:p>
            <a:pPr marL="457200" lvl="0" indent="-304800" rtl="0">
              <a:lnSpc>
                <a:spcPct val="115000"/>
              </a:lnSpc>
              <a:spcBef>
                <a:spcPts val="0"/>
              </a:spcBef>
              <a:spcAft>
                <a:spcPts val="2500"/>
              </a:spcAft>
              <a:buClr>
                <a:schemeClr val="dk1"/>
              </a:buClr>
              <a:buSzPct val="100000"/>
              <a:buFont typeface="Trebuchet MS"/>
              <a:buAutoNum type="arabicPeriod"/>
            </a:pPr>
            <a:r>
              <a:rPr lang="en-US">
                <a:latin typeface="Trebuchet MS"/>
                <a:ea typeface="Trebuchet MS"/>
                <a:cs typeface="Trebuchet MS"/>
                <a:sym typeface="Trebuchet MS"/>
              </a:rPr>
              <a:t>Return variables that have significant impact with p-value &lt; 0.05</a:t>
            </a:r>
          </a:p>
        </p:txBody>
      </p:sp>
      <p:sp>
        <p:nvSpPr>
          <p:cNvPr id="503" name="Shape 50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Then after running a model, we record which activities were significantly correlated with passing the assessment</a:t>
            </a:r>
          </a:p>
          <a:p>
            <a:pPr lvl="0">
              <a:spcBef>
                <a:spcPts val="0"/>
              </a:spcBef>
              <a:buNone/>
            </a:pPr>
            <a:endParaRPr/>
          </a:p>
          <a:p>
            <a:pPr lvl="0">
              <a:spcBef>
                <a:spcPts val="0"/>
              </a:spcBef>
              <a:buNone/>
            </a:pPr>
            <a:r>
              <a:rPr lang="en-US"/>
              <a:t>In this unit’s model, </a:t>
            </a:r>
          </a:p>
          <a:p>
            <a:pPr lvl="0">
              <a:spcBef>
                <a:spcPts val="0"/>
              </a:spcBef>
              <a:buNone/>
            </a:pPr>
            <a:r>
              <a:rPr lang="en-US"/>
              <a:t>we find that students who clicked the magnifier on card 5, </a:t>
            </a:r>
          </a:p>
          <a:p>
            <a:pPr lvl="0">
              <a:spcBef>
                <a:spcPts val="0"/>
              </a:spcBef>
              <a:buNone/>
            </a:pPr>
            <a:r>
              <a:rPr lang="en-US"/>
              <a:t>or spent more time on cards 2,3,4,5,</a:t>
            </a:r>
          </a:p>
          <a:p>
            <a:pPr lvl="0">
              <a:spcBef>
                <a:spcPts val="0"/>
              </a:spcBef>
              <a:buNone/>
            </a:pPr>
            <a:r>
              <a:rPr lang="en-US"/>
              <a:t>were more likely to pass the assessment on card 5.  </a:t>
            </a:r>
          </a:p>
          <a:p>
            <a:pPr lvl="0">
              <a:spcBef>
                <a:spcPts val="0"/>
              </a:spcBef>
              <a:buNone/>
            </a:pPr>
            <a:endParaRPr/>
          </a:p>
          <a:p>
            <a:pPr lvl="0">
              <a:spcBef>
                <a:spcPts val="0"/>
              </a:spcBef>
              <a:buNone/>
            </a:pPr>
            <a:r>
              <a:rPr lang="en-US"/>
              <a:t>But the other engagement activities were not significant predictors of passing probability</a:t>
            </a:r>
          </a:p>
        </p:txBody>
      </p:sp>
      <p:sp>
        <p:nvSpPr>
          <p:cNvPr id="514" name="Shape 51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Clr>
                <a:schemeClr val="dk1"/>
              </a:buClr>
              <a:buSzPct val="91666"/>
              <a:buFont typeface="Arial"/>
              <a:buNone/>
            </a:pPr>
            <a:r>
              <a:rPr lang="en-US">
                <a:latin typeface="Arial"/>
                <a:ea typeface="Arial"/>
                <a:cs typeface="Arial"/>
                <a:sym typeface="Arial"/>
              </a:rPr>
              <a:t>And engagement incorporates the </a:t>
            </a:r>
            <a:r>
              <a:rPr lang="en-US" b="1">
                <a:latin typeface="Arial"/>
                <a:ea typeface="Arial"/>
                <a:cs typeface="Arial"/>
                <a:sym typeface="Arial"/>
              </a:rPr>
              <a:t>complex network of interactions a learner</a:t>
            </a:r>
            <a:r>
              <a:rPr lang="en-US">
                <a:latin typeface="Arial"/>
                <a:ea typeface="Arial"/>
                <a:cs typeface="Arial"/>
                <a:sym typeface="Arial"/>
              </a:rPr>
              <a:t> has with content―if they become engaged or disengaged by material. </a:t>
            </a:r>
            <a:r>
              <a:rPr lang="en-US" b="1">
                <a:latin typeface="Arial"/>
                <a:ea typeface="Arial"/>
                <a:cs typeface="Arial"/>
                <a:sym typeface="Arial"/>
              </a:rPr>
              <a:t>Learning analytics </a:t>
            </a:r>
            <a:r>
              <a:rPr lang="en-US">
                <a:latin typeface="Arial"/>
                <a:ea typeface="Arial"/>
                <a:cs typeface="Arial"/>
                <a:sym typeface="Arial"/>
              </a:rPr>
              <a:t>and </a:t>
            </a:r>
            <a:r>
              <a:rPr lang="en-US" b="1">
                <a:latin typeface="Arial"/>
                <a:ea typeface="Arial"/>
                <a:cs typeface="Arial"/>
                <a:sym typeface="Arial"/>
              </a:rPr>
              <a:t>predictive models </a:t>
            </a:r>
            <a:r>
              <a:rPr lang="en-US">
                <a:latin typeface="Arial"/>
                <a:ea typeface="Arial"/>
                <a:cs typeface="Arial"/>
                <a:sym typeface="Arial"/>
              </a:rPr>
              <a:t>can help us identify what content is most/least useful.</a:t>
            </a:r>
          </a:p>
          <a:p>
            <a:pPr lvl="0" rtl="0">
              <a:spcBef>
                <a:spcPts val="0"/>
              </a:spcBef>
              <a:buClr>
                <a:schemeClr val="dk1"/>
              </a:buClr>
              <a:buSzPct val="91666"/>
              <a:buFont typeface="Arial"/>
              <a:buNone/>
            </a:pPr>
            <a:endParaRPr>
              <a:latin typeface="Arial"/>
              <a:ea typeface="Arial"/>
              <a:cs typeface="Arial"/>
              <a:sym typeface="Arial"/>
            </a:endParaRPr>
          </a:p>
          <a:p>
            <a:pPr lvl="0" rtl="0">
              <a:spcBef>
                <a:spcPts val="0"/>
              </a:spcBef>
              <a:buClr>
                <a:schemeClr val="dk1"/>
              </a:buClr>
              <a:buSzPct val="91666"/>
              <a:buFont typeface="Arial"/>
              <a:buNone/>
            </a:pPr>
            <a:r>
              <a:rPr lang="en-US">
                <a:solidFill>
                  <a:srgbClr val="FF0000"/>
                </a:solidFill>
                <a:latin typeface="Arial"/>
                <a:ea typeface="Arial"/>
                <a:cs typeface="Arial"/>
                <a:sym typeface="Arial"/>
              </a:rPr>
              <a:t>[14 sec]</a:t>
            </a:r>
          </a:p>
        </p:txBody>
      </p:sp>
      <p:sp>
        <p:nvSpPr>
          <p:cNvPr id="123" name="Shape 12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Comparing the model’s results to Dr. Pusic’s predictions shows where the predictions were and were not supported by the data.</a:t>
            </a:r>
          </a:p>
        </p:txBody>
      </p:sp>
      <p:sp>
        <p:nvSpPr>
          <p:cNvPr id="526" name="Shape 52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8" name="Shape 53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spcAft>
                <a:spcPts val="1200"/>
              </a:spcAft>
              <a:buNone/>
            </a:pPr>
            <a:r>
              <a:rPr lang="en-US">
                <a:solidFill>
                  <a:srgbClr val="000000"/>
                </a:solidFill>
                <a:latin typeface="Arial"/>
                <a:ea typeface="Arial"/>
                <a:cs typeface="Arial"/>
                <a:sym typeface="Arial"/>
              </a:rPr>
              <a:t>Repeating that step for all units, we have this chart.  </a:t>
            </a:r>
          </a:p>
          <a:p>
            <a:pPr lvl="0">
              <a:spcBef>
                <a:spcPts val="0"/>
              </a:spcBef>
              <a:buClr>
                <a:schemeClr val="dk1"/>
              </a:buClr>
              <a:buSzPct val="91666"/>
              <a:buFont typeface="Arial"/>
              <a:buNone/>
            </a:pPr>
            <a:r>
              <a:rPr lang="en-US">
                <a:latin typeface="Arial"/>
                <a:ea typeface="Arial"/>
                <a:cs typeface="Arial"/>
                <a:sym typeface="Arial"/>
              </a:rPr>
              <a:t>We can use these insights about what materials are NOT predictive of good performance,</a:t>
            </a:r>
          </a:p>
          <a:p>
            <a:pPr lvl="0">
              <a:spcBef>
                <a:spcPts val="0"/>
              </a:spcBef>
              <a:buClr>
                <a:schemeClr val="dk1"/>
              </a:buClr>
              <a:buSzPct val="91666"/>
              <a:buFont typeface="Arial"/>
              <a:buNone/>
            </a:pPr>
            <a:r>
              <a:rPr lang="en-US">
                <a:latin typeface="Arial"/>
                <a:ea typeface="Arial"/>
                <a:cs typeface="Arial"/>
                <a:sym typeface="Arial"/>
              </a:rPr>
              <a:t>and can recommend that instructional designers replicate what is working and replace what isn’t</a:t>
            </a:r>
          </a:p>
          <a:p>
            <a:pPr lvl="0">
              <a:spcBef>
                <a:spcPts val="0"/>
              </a:spcBef>
              <a:buClr>
                <a:schemeClr val="dk1"/>
              </a:buClr>
              <a:buSzPct val="91666"/>
              <a:buFont typeface="Arial"/>
              <a:buNone/>
            </a:pPr>
            <a:endParaRPr>
              <a:latin typeface="Arial"/>
              <a:ea typeface="Arial"/>
              <a:cs typeface="Arial"/>
              <a:sym typeface="Arial"/>
            </a:endParaRPr>
          </a:p>
          <a:p>
            <a:pPr lvl="0" rtl="0">
              <a:spcBef>
                <a:spcPts val="0"/>
              </a:spcBef>
              <a:buClr>
                <a:schemeClr val="dk1"/>
              </a:buClr>
              <a:buSzPct val="91666"/>
              <a:buFont typeface="Arial"/>
              <a:buNone/>
            </a:pPr>
            <a:r>
              <a:rPr lang="en-US">
                <a:latin typeface="Arial"/>
                <a:ea typeface="Arial"/>
                <a:cs typeface="Arial"/>
                <a:sym typeface="Arial"/>
              </a:rPr>
              <a:t>Notable Observations:...</a:t>
            </a:r>
          </a:p>
        </p:txBody>
      </p:sp>
      <p:sp>
        <p:nvSpPr>
          <p:cNvPr id="539" name="Shape 53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8" name="Shape 54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None/>
            </a:pPr>
            <a:endParaRPr dirty="0">
              <a:solidFill>
                <a:srgbClr val="000000"/>
              </a:solidFill>
              <a:latin typeface="Arial"/>
              <a:ea typeface="Arial"/>
              <a:cs typeface="Arial"/>
              <a:sym typeface="Arial"/>
            </a:endParaRPr>
          </a:p>
          <a:p>
            <a:pPr lvl="0" rtl="0">
              <a:spcBef>
                <a:spcPts val="0"/>
              </a:spcBef>
              <a:buNone/>
            </a:pPr>
            <a:r>
              <a:rPr lang="en-US" dirty="0">
                <a:solidFill>
                  <a:srgbClr val="000000"/>
                </a:solidFill>
                <a:latin typeface="Arial"/>
                <a:ea typeface="Arial"/>
                <a:cs typeface="Arial"/>
                <a:sym typeface="Arial"/>
              </a:rPr>
              <a:t>19. Dr. </a:t>
            </a:r>
            <a:r>
              <a:rPr lang="en-US" dirty="0" err="1">
                <a:solidFill>
                  <a:srgbClr val="000000"/>
                </a:solidFill>
                <a:latin typeface="Arial"/>
                <a:ea typeface="Arial"/>
                <a:cs typeface="Arial"/>
                <a:sym typeface="Arial"/>
              </a:rPr>
              <a:t>Pusic’s</a:t>
            </a:r>
            <a:r>
              <a:rPr lang="en-US" dirty="0">
                <a:solidFill>
                  <a:srgbClr val="000000"/>
                </a:solidFill>
                <a:latin typeface="Arial"/>
                <a:ea typeface="Arial"/>
                <a:cs typeface="Arial"/>
                <a:sym typeface="Arial"/>
              </a:rPr>
              <a:t> predictions for card 19 were consistent with model results.  </a:t>
            </a:r>
          </a:p>
          <a:p>
            <a:pPr lvl="0" indent="457200" rtl="0">
              <a:spcBef>
                <a:spcPts val="0"/>
              </a:spcBef>
              <a:buNone/>
            </a:pPr>
            <a:r>
              <a:rPr lang="en-US" dirty="0">
                <a:solidFill>
                  <a:srgbClr val="000000"/>
                </a:solidFill>
                <a:latin typeface="Arial"/>
                <a:ea typeface="Arial"/>
                <a:cs typeface="Arial"/>
                <a:sym typeface="Arial"/>
              </a:rPr>
              <a:t>You need to engage with that material in order to answer the question correctly</a:t>
            </a:r>
          </a:p>
          <a:p>
            <a:pPr marL="0" lvl="0" indent="0" rtl="0">
              <a:spcBef>
                <a:spcPts val="0"/>
              </a:spcBef>
              <a:buNone/>
            </a:pPr>
            <a:endParaRPr dirty="0">
              <a:solidFill>
                <a:srgbClr val="000000"/>
              </a:solidFill>
              <a:latin typeface="Arial"/>
              <a:ea typeface="Arial"/>
              <a:cs typeface="Arial"/>
              <a:sym typeface="Arial"/>
            </a:endParaRPr>
          </a:p>
          <a:p>
            <a:pPr marL="0" lvl="0" indent="0" rtl="0">
              <a:spcBef>
                <a:spcPts val="0"/>
              </a:spcBef>
              <a:buNone/>
            </a:pPr>
            <a:r>
              <a:rPr lang="en-US" dirty="0">
                <a:solidFill>
                  <a:srgbClr val="000000"/>
                </a:solidFill>
                <a:latin typeface="Arial"/>
                <a:ea typeface="Arial"/>
                <a:cs typeface="Arial"/>
                <a:sym typeface="Arial"/>
              </a:rPr>
              <a:t>But </a:t>
            </a:r>
          </a:p>
          <a:p>
            <a:pPr lvl="0" rtl="0">
              <a:spcBef>
                <a:spcPts val="0"/>
              </a:spcBef>
              <a:buNone/>
            </a:pPr>
            <a:r>
              <a:rPr lang="en-US" dirty="0"/>
              <a:t>17 - Card 17, which is about the wrist, should be predictive of performance on card 21;</a:t>
            </a:r>
          </a:p>
          <a:p>
            <a:pPr lvl="0" indent="457200" rtl="0">
              <a:spcBef>
                <a:spcPts val="0"/>
              </a:spcBef>
              <a:buNone/>
            </a:pPr>
            <a:r>
              <a:rPr lang="en-US" dirty="0"/>
              <a:t>but perhaps there was too many cards between it and card 21 for students to see the relevance</a:t>
            </a:r>
          </a:p>
          <a:p>
            <a:pPr marL="0" lvl="0" indent="0" rtl="0">
              <a:spcBef>
                <a:spcPts val="0"/>
              </a:spcBef>
              <a:buNone/>
            </a:pPr>
            <a:endParaRPr dirty="0">
              <a:solidFill>
                <a:srgbClr val="000000"/>
              </a:solidFill>
              <a:latin typeface="Arial"/>
              <a:ea typeface="Arial"/>
              <a:cs typeface="Arial"/>
              <a:sym typeface="Arial"/>
            </a:endParaRPr>
          </a:p>
          <a:p>
            <a:pPr lvl="0" rtl="0">
              <a:spcBef>
                <a:spcPts val="0"/>
              </a:spcBef>
              <a:buNone/>
            </a:pPr>
            <a:endParaRPr dirty="0">
              <a:solidFill>
                <a:srgbClr val="000000"/>
              </a:solidFill>
              <a:latin typeface="Arial"/>
              <a:ea typeface="Arial"/>
              <a:cs typeface="Arial"/>
              <a:sym typeface="Arial"/>
            </a:endParaRPr>
          </a:p>
          <a:p>
            <a:pPr lvl="0" rtl="0">
              <a:spcBef>
                <a:spcPts val="0"/>
              </a:spcBef>
              <a:buNone/>
            </a:pPr>
            <a:endParaRPr dirty="0">
              <a:solidFill>
                <a:srgbClr val="000000"/>
              </a:solidFill>
              <a:latin typeface="Arial"/>
              <a:ea typeface="Arial"/>
              <a:cs typeface="Arial"/>
              <a:sym typeface="Arial"/>
            </a:endParaRPr>
          </a:p>
          <a:p>
            <a:pPr lvl="0" rtl="0">
              <a:spcBef>
                <a:spcPts val="0"/>
              </a:spcBef>
              <a:buNone/>
            </a:pPr>
            <a:endParaRPr dirty="0">
              <a:solidFill>
                <a:srgbClr val="000000"/>
              </a:solidFill>
              <a:latin typeface="Arial"/>
              <a:ea typeface="Arial"/>
              <a:cs typeface="Arial"/>
              <a:sym typeface="Arial"/>
            </a:endParaRPr>
          </a:p>
          <a:p>
            <a:pPr lvl="0" rtl="0">
              <a:spcBef>
                <a:spcPts val="0"/>
              </a:spcBef>
              <a:buNone/>
            </a:pPr>
            <a:r>
              <a:rPr lang="en-US" dirty="0">
                <a:solidFill>
                  <a:srgbClr val="000000"/>
                </a:solidFill>
                <a:latin typeface="Arial"/>
                <a:ea typeface="Arial"/>
                <a:cs typeface="Arial"/>
                <a:sym typeface="Arial"/>
              </a:rPr>
              <a:t>1 - Card 5</a:t>
            </a:r>
          </a:p>
          <a:p>
            <a:pPr lvl="0" rtl="0">
              <a:spcBef>
                <a:spcPts val="0"/>
              </a:spcBef>
              <a:spcAft>
                <a:spcPts val="1200"/>
              </a:spcAft>
              <a:buNone/>
            </a:pPr>
            <a:r>
              <a:rPr lang="en-US" dirty="0">
                <a:solidFill>
                  <a:srgbClr val="000000"/>
                </a:solidFill>
                <a:latin typeface="Arial"/>
                <a:ea typeface="Arial"/>
                <a:cs typeface="Arial"/>
                <a:sym typeface="Arial"/>
              </a:rPr>
              <a:t>Cards 1 and 2 comprise general content, and do not cover the assessment topic of ankles. These were understandably not predictive.</a:t>
            </a:r>
          </a:p>
          <a:p>
            <a:pPr lvl="0" rtl="0">
              <a:spcBef>
                <a:spcPts val="0"/>
              </a:spcBef>
              <a:buNone/>
            </a:pPr>
            <a:r>
              <a:rPr lang="en-US" dirty="0">
                <a:solidFill>
                  <a:srgbClr val="000000"/>
                </a:solidFill>
                <a:latin typeface="Arial"/>
                <a:ea typeface="Arial"/>
                <a:cs typeface="Arial"/>
                <a:sym typeface="Arial"/>
              </a:rPr>
              <a:t>2 - Card 9</a:t>
            </a:r>
          </a:p>
          <a:p>
            <a:pPr lvl="0" rtl="0">
              <a:spcBef>
                <a:spcPts val="0"/>
              </a:spcBef>
              <a:spcAft>
                <a:spcPts val="1200"/>
              </a:spcAft>
              <a:buNone/>
            </a:pPr>
            <a:r>
              <a:rPr lang="en-US" dirty="0">
                <a:solidFill>
                  <a:srgbClr val="000000"/>
                </a:solidFill>
                <a:latin typeface="Arial"/>
                <a:ea typeface="Arial"/>
                <a:cs typeface="Arial"/>
                <a:sym typeface="Arial"/>
              </a:rPr>
              <a:t>Engagement with card 6 and 8 was not associated with improved performance. Instructional designers should reconsider their inclusion.</a:t>
            </a:r>
          </a:p>
          <a:p>
            <a:pPr lvl="0" rtl="0">
              <a:spcBef>
                <a:spcPts val="0"/>
              </a:spcBef>
              <a:buNone/>
            </a:pPr>
            <a:r>
              <a:rPr lang="en-US" dirty="0">
                <a:solidFill>
                  <a:srgbClr val="000000"/>
                </a:solidFill>
                <a:latin typeface="Arial"/>
                <a:ea typeface="Arial"/>
                <a:cs typeface="Arial"/>
                <a:sym typeface="Arial"/>
              </a:rPr>
              <a:t>3 - Card 12</a:t>
            </a:r>
          </a:p>
          <a:p>
            <a:pPr lvl="0" rtl="0">
              <a:spcBef>
                <a:spcPts val="0"/>
              </a:spcBef>
              <a:spcAft>
                <a:spcPts val="1200"/>
              </a:spcAft>
              <a:buNone/>
            </a:pPr>
            <a:r>
              <a:rPr lang="en-US" dirty="0">
                <a:solidFill>
                  <a:srgbClr val="000000"/>
                </a:solidFill>
                <a:latin typeface="Arial"/>
                <a:ea typeface="Arial"/>
                <a:cs typeface="Arial"/>
                <a:sym typeface="Arial"/>
              </a:rPr>
              <a:t>Card 11 was expected to be fully relevant by the content expert, but the model did not consider its content predictive.</a:t>
            </a:r>
          </a:p>
          <a:p>
            <a:pPr lvl="0" rtl="0">
              <a:spcBef>
                <a:spcPts val="0"/>
              </a:spcBef>
              <a:buNone/>
            </a:pPr>
            <a:r>
              <a:rPr lang="en-US" dirty="0">
                <a:solidFill>
                  <a:srgbClr val="000000"/>
                </a:solidFill>
                <a:latin typeface="Arial"/>
                <a:ea typeface="Arial"/>
                <a:cs typeface="Arial"/>
                <a:sym typeface="Arial"/>
              </a:rPr>
              <a:t>4 - Card 15</a:t>
            </a:r>
          </a:p>
          <a:p>
            <a:pPr lvl="0" rtl="0">
              <a:spcBef>
                <a:spcPts val="0"/>
              </a:spcBef>
              <a:spcAft>
                <a:spcPts val="1200"/>
              </a:spcAft>
              <a:buNone/>
            </a:pPr>
            <a:r>
              <a:rPr lang="en-US" dirty="0">
                <a:solidFill>
                  <a:srgbClr val="000000"/>
                </a:solidFill>
                <a:latin typeface="Arial"/>
                <a:ea typeface="Arial"/>
                <a:cs typeface="Arial"/>
                <a:sym typeface="Arial"/>
              </a:rPr>
              <a:t>Few predictive variables were observed in this unit. Only time spent on the assessment card proved significant.</a:t>
            </a:r>
          </a:p>
          <a:p>
            <a:pPr marR="0" lvl="0" algn="l" rtl="0">
              <a:spcBef>
                <a:spcPts val="0"/>
              </a:spcBef>
              <a:buNone/>
            </a:pPr>
            <a:endParaRPr dirty="0"/>
          </a:p>
        </p:txBody>
      </p:sp>
      <p:sp>
        <p:nvSpPr>
          <p:cNvPr id="549" name="Shape 54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1" dirty="0" smtClean="0">
                <a:solidFill>
                  <a:srgbClr val="FFFFFF"/>
                </a:solidFill>
                <a:latin typeface="Calibri"/>
                <a:ea typeface="Calibri"/>
                <a:cs typeface="Calibri"/>
                <a:sym typeface="Calibri"/>
              </a:rPr>
              <a:t>This is a retroactive study on </a:t>
            </a:r>
            <a:r>
              <a:rPr lang="en-US" sz="1200" b="1" dirty="0" err="1" smtClean="0">
                <a:solidFill>
                  <a:srgbClr val="FFFFFF"/>
                </a:solidFill>
                <a:latin typeface="Calibri"/>
                <a:ea typeface="Calibri"/>
                <a:cs typeface="Calibri"/>
                <a:sym typeface="Calibri"/>
              </a:rPr>
              <a:t>MedU</a:t>
            </a:r>
            <a:r>
              <a:rPr lang="en-US" sz="1200" b="1" dirty="0" smtClean="0">
                <a:solidFill>
                  <a:srgbClr val="FFFFFF"/>
                </a:solidFill>
                <a:latin typeface="Calibri"/>
                <a:ea typeface="Calibri"/>
                <a:cs typeface="Calibri"/>
                <a:sym typeface="Calibri"/>
              </a:rPr>
              <a:t> historical data; database designs could benefit from prospective research goals, to avoid limitations on data collection.</a:t>
            </a:r>
          </a:p>
          <a:p>
            <a:pPr marL="0" marR="0" lvl="0" indent="0" algn="l" rtl="0">
              <a:spcBef>
                <a:spcPts val="0"/>
              </a:spcBef>
              <a:buSzPct val="25000"/>
              <a:buNone/>
            </a:pPr>
            <a:endParaRPr lang="en-US" dirty="0" smtClean="0"/>
          </a:p>
          <a:p>
            <a:pPr marL="0" marR="0" lvl="0" indent="0" algn="l" rtl="0">
              <a:spcBef>
                <a:spcPts val="0"/>
              </a:spcBef>
              <a:buSzPct val="25000"/>
              <a:buNone/>
            </a:pPr>
            <a:endParaRPr lang="en-US" dirty="0" smtClean="0"/>
          </a:p>
          <a:p>
            <a:pPr marL="0" marR="0" lvl="0" indent="0" algn="l" rtl="0">
              <a:spcBef>
                <a:spcPts val="0"/>
              </a:spcBef>
              <a:buSzPct val="25000"/>
              <a:buNone/>
            </a:pPr>
            <a:r>
              <a:rPr lang="en-US" dirty="0" smtClean="0"/>
              <a:t>Conclusions/Strength </a:t>
            </a:r>
            <a:r>
              <a:rPr lang="en-US" dirty="0"/>
              <a:t>of Innovation: Our intention was to demonstrate the merits of learning analytics within the online context, giving educators a new tool for improving experiences in educational online learning environments. Results of this analysis, where the data from thousands of learners are summarized, can serve as feedback to instructional designers as to which interaction elements are effective. It may also be useful to show students themselves evidence that there is a statistically significant relationship between engaging with the material and performing well on assessments.</a:t>
            </a:r>
          </a:p>
        </p:txBody>
      </p:sp>
      <p:sp>
        <p:nvSpPr>
          <p:cNvPr id="562" name="Shape 5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Shape 5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72" name="Shape 57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1" name="Shape 58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
        <p:nvSpPr>
          <p:cNvPr id="582" name="Shape 5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Overall, learning analytics can help us </a:t>
            </a:r>
            <a:r>
              <a:rPr lang="en-US" b="1">
                <a:latin typeface="Arial"/>
                <a:ea typeface="Arial"/>
                <a:cs typeface="Arial"/>
                <a:sym typeface="Arial"/>
              </a:rPr>
              <a:t>generate feedback systems to help</a:t>
            </a:r>
            <a:r>
              <a:rPr lang="en-US">
                <a:latin typeface="Arial"/>
                <a:ea typeface="Arial"/>
                <a:cs typeface="Arial"/>
                <a:sym typeface="Arial"/>
              </a:rPr>
              <a:t> stakeholders improve learning content and strategies.</a:t>
            </a:r>
          </a:p>
          <a:p>
            <a:pPr marR="0" lvl="0" algn="l" rtl="0">
              <a:spcBef>
                <a:spcPts val="0"/>
              </a:spcBef>
              <a:buNone/>
            </a:pPr>
            <a:endParaRPr>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[9 sec]</a:t>
            </a:r>
          </a:p>
        </p:txBody>
      </p:sp>
      <p:sp>
        <p:nvSpPr>
          <p:cNvPr id="131" name="Shape 13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dirty="0">
                <a:latin typeface="Arial"/>
                <a:ea typeface="Arial"/>
                <a:cs typeface="Arial"/>
                <a:sym typeface="Arial"/>
              </a:rPr>
              <a:t>So with Med-U, we applied learning analytics to click-level data to reveal how learners interacted with the content. That includes [riff]</a:t>
            </a:r>
          </a:p>
          <a:p>
            <a:pPr marR="0" lvl="0" algn="l" rtl="0">
              <a:spcBef>
                <a:spcPts val="0"/>
              </a:spcBef>
              <a:buNone/>
            </a:pPr>
            <a:endParaRPr dirty="0">
              <a:latin typeface="Arial"/>
              <a:ea typeface="Arial"/>
              <a:cs typeface="Arial"/>
              <a:sym typeface="Arial"/>
            </a:endParaRPr>
          </a:p>
          <a:p>
            <a:pPr marR="0" lvl="0" algn="l" rtl="0">
              <a:spcBef>
                <a:spcPts val="0"/>
              </a:spcBef>
              <a:buNone/>
            </a:pPr>
            <a:r>
              <a:rPr lang="en-US" dirty="0" err="1">
                <a:latin typeface="Arial"/>
                <a:ea typeface="Arial"/>
                <a:cs typeface="Arial"/>
                <a:sym typeface="Arial"/>
              </a:rPr>
              <a:t>MedU</a:t>
            </a:r>
            <a:r>
              <a:rPr lang="en-US" dirty="0">
                <a:latin typeface="Arial"/>
                <a:ea typeface="Arial"/>
                <a:cs typeface="Arial"/>
                <a:sym typeface="Arial"/>
              </a:rPr>
              <a:t> itself is an online suite of case-based learning systems and courses accessed by over 150 different medical schools across North America―you can see some more information at the </a:t>
            </a:r>
            <a:r>
              <a:rPr lang="en-US" dirty="0" smtClean="0">
                <a:latin typeface="Arial"/>
                <a:ea typeface="Arial"/>
                <a:cs typeface="Arial"/>
                <a:sym typeface="Arial"/>
              </a:rPr>
              <a:t>bottom—there were over</a:t>
            </a:r>
            <a:r>
              <a:rPr lang="en-US" baseline="0" dirty="0" smtClean="0">
                <a:latin typeface="Arial"/>
                <a:ea typeface="Arial"/>
                <a:cs typeface="Arial"/>
                <a:sym typeface="Arial"/>
              </a:rPr>
              <a:t> 2800 med students who contributed (only 6)</a:t>
            </a:r>
            <a:r>
              <a:rPr lang="en-US" dirty="0" smtClean="0">
                <a:latin typeface="Arial"/>
                <a:ea typeface="Arial"/>
                <a:cs typeface="Arial"/>
                <a:sym typeface="Arial"/>
              </a:rPr>
              <a:t>. </a:t>
            </a:r>
            <a:r>
              <a:rPr lang="en-US" dirty="0">
                <a:latin typeface="Arial"/>
                <a:ea typeface="Arial"/>
                <a:cs typeface="Arial"/>
                <a:sym typeface="Arial"/>
              </a:rPr>
              <a:t>One feature of </a:t>
            </a:r>
            <a:r>
              <a:rPr lang="en-US" dirty="0" err="1">
                <a:latin typeface="Arial"/>
                <a:ea typeface="Arial"/>
                <a:cs typeface="Arial"/>
                <a:sym typeface="Arial"/>
              </a:rPr>
              <a:t>MedU</a:t>
            </a:r>
            <a:r>
              <a:rPr lang="en-US" dirty="0">
                <a:latin typeface="Arial"/>
                <a:ea typeface="Arial"/>
                <a:cs typeface="Arial"/>
                <a:sym typeface="Arial"/>
              </a:rPr>
              <a:t> is the CORE Radiology series, which has 18 modules total. We focused on one on musculoskeletal trauma.</a:t>
            </a:r>
          </a:p>
          <a:p>
            <a:pPr marR="0" lvl="0" algn="l" rtl="0">
              <a:spcBef>
                <a:spcPts val="0"/>
              </a:spcBef>
              <a:buNone/>
            </a:pPr>
            <a:endParaRPr dirty="0">
              <a:solidFill>
                <a:srgbClr val="FF0000"/>
              </a:solidFill>
              <a:latin typeface="Arial"/>
              <a:ea typeface="Arial"/>
              <a:cs typeface="Arial"/>
              <a:sym typeface="Arial"/>
            </a:endParaRPr>
          </a:p>
          <a:p>
            <a:pPr marR="0" lvl="0" algn="l" rtl="0">
              <a:spcBef>
                <a:spcPts val="0"/>
              </a:spcBef>
              <a:buNone/>
            </a:pPr>
            <a:r>
              <a:rPr lang="en-US" dirty="0">
                <a:solidFill>
                  <a:srgbClr val="FF0000"/>
                </a:solidFill>
                <a:latin typeface="Arial"/>
                <a:ea typeface="Arial"/>
                <a:cs typeface="Arial"/>
                <a:sym typeface="Arial"/>
              </a:rPr>
              <a:t>[32 seconds]</a:t>
            </a:r>
          </a:p>
        </p:txBody>
      </p:sp>
      <p:sp>
        <p:nvSpPr>
          <p:cNvPr id="149" name="Shape 14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So in sum, we wanted to understand if engaging with relevant content impacted performance on assessment questions in the module.</a:t>
            </a:r>
          </a:p>
          <a:p>
            <a:pPr marR="0" lvl="0" algn="l" rtl="0">
              <a:spcBef>
                <a:spcPts val="0"/>
              </a:spcBef>
              <a:buNone/>
            </a:pPr>
            <a:endParaRPr>
              <a:solidFill>
                <a:srgbClr val="FF0000"/>
              </a:solidFill>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[7 sec]</a:t>
            </a:r>
          </a:p>
        </p:txBody>
      </p:sp>
      <p:sp>
        <p:nvSpPr>
          <p:cNvPr id="160" name="Shape 16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The module was </a:t>
            </a:r>
            <a:r>
              <a:rPr lang="en-US" b="1">
                <a:latin typeface="Arial"/>
                <a:ea typeface="Arial"/>
                <a:cs typeface="Arial"/>
                <a:sym typeface="Arial"/>
              </a:rPr>
              <a:t>broken down into units,</a:t>
            </a:r>
            <a:r>
              <a:rPr lang="en-US">
                <a:latin typeface="Arial"/>
                <a:ea typeface="Arial"/>
                <a:cs typeface="Arial"/>
                <a:sym typeface="Arial"/>
              </a:rPr>
              <a:t> where a set of </a:t>
            </a:r>
            <a:r>
              <a:rPr lang="en-US" b="1">
                <a:latin typeface="Arial"/>
                <a:ea typeface="Arial"/>
                <a:cs typeface="Arial"/>
                <a:sym typeface="Arial"/>
              </a:rPr>
              <a:t>cards</a:t>
            </a:r>
            <a:r>
              <a:rPr lang="en-US">
                <a:latin typeface="Arial"/>
                <a:ea typeface="Arial"/>
                <a:cs typeface="Arial"/>
                <a:sym typeface="Arial"/>
              </a:rPr>
              <a:t> featuring content was followed by an </a:t>
            </a:r>
            <a:r>
              <a:rPr lang="en-US" b="1">
                <a:latin typeface="Arial"/>
                <a:ea typeface="Arial"/>
                <a:cs typeface="Arial"/>
                <a:sym typeface="Arial"/>
              </a:rPr>
              <a:t>an assessment card</a:t>
            </a:r>
            <a:r>
              <a:rPr lang="en-US">
                <a:latin typeface="Arial"/>
                <a:ea typeface="Arial"/>
                <a:cs typeface="Arial"/>
                <a:sym typeface="Arial"/>
              </a:rPr>
              <a:t>, which featured a relevant multiple choice question.</a:t>
            </a:r>
          </a:p>
          <a:p>
            <a:pPr marR="0" lvl="0" algn="l" rtl="0">
              <a:spcBef>
                <a:spcPts val="0"/>
              </a:spcBef>
              <a:buNone/>
            </a:pPr>
            <a:endParaRPr>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[9 sec]</a:t>
            </a:r>
          </a:p>
        </p:txBody>
      </p:sp>
      <p:sp>
        <p:nvSpPr>
          <p:cNvPr id="172" name="Shape 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R="0" lvl="0" algn="l" rtl="0">
              <a:spcBef>
                <a:spcPts val="0"/>
              </a:spcBef>
              <a:buNone/>
            </a:pPr>
            <a:r>
              <a:rPr lang="en-US">
                <a:latin typeface="Arial"/>
                <a:ea typeface="Arial"/>
                <a:cs typeface="Arial"/>
                <a:sym typeface="Arial"/>
              </a:rPr>
              <a:t>And the whole module was</a:t>
            </a:r>
            <a:r>
              <a:rPr lang="en-US" b="1">
                <a:latin typeface="Arial"/>
                <a:ea typeface="Arial"/>
                <a:cs typeface="Arial"/>
                <a:sym typeface="Arial"/>
              </a:rPr>
              <a:t> 23 cards long</a:t>
            </a:r>
            <a:r>
              <a:rPr lang="en-US">
                <a:latin typeface="Arial"/>
                <a:ea typeface="Arial"/>
                <a:cs typeface="Arial"/>
                <a:sym typeface="Arial"/>
              </a:rPr>
              <a:t>. This is a</a:t>
            </a:r>
            <a:r>
              <a:rPr lang="en-US" b="1">
                <a:latin typeface="Arial"/>
                <a:ea typeface="Arial"/>
                <a:cs typeface="Arial"/>
                <a:sym typeface="Arial"/>
              </a:rPr>
              <a:t> screenshot of one card</a:t>
            </a:r>
            <a:r>
              <a:rPr lang="en-US">
                <a:latin typeface="Arial"/>
                <a:ea typeface="Arial"/>
                <a:cs typeface="Arial"/>
                <a:sym typeface="Arial"/>
              </a:rPr>
              <a:t>.</a:t>
            </a:r>
          </a:p>
          <a:p>
            <a:pPr marR="0" lvl="0" algn="l" rtl="0">
              <a:spcBef>
                <a:spcPts val="0"/>
              </a:spcBef>
              <a:buNone/>
            </a:pPr>
            <a:endParaRPr>
              <a:latin typeface="Arial"/>
              <a:ea typeface="Arial"/>
              <a:cs typeface="Arial"/>
              <a:sym typeface="Arial"/>
            </a:endParaRPr>
          </a:p>
          <a:p>
            <a:pPr marR="0" lvl="0" algn="l" rtl="0">
              <a:spcBef>
                <a:spcPts val="0"/>
              </a:spcBef>
              <a:buNone/>
            </a:pPr>
            <a:r>
              <a:rPr lang="en-US">
                <a:solidFill>
                  <a:srgbClr val="FF0000"/>
                </a:solidFill>
                <a:latin typeface="Arial"/>
                <a:ea typeface="Arial"/>
                <a:cs typeface="Arial"/>
                <a:sym typeface="Arial"/>
              </a:rPr>
              <a:t>[5 sec]</a:t>
            </a:r>
          </a:p>
        </p:txBody>
      </p:sp>
      <p:sp>
        <p:nvSpPr>
          <p:cNvPr id="182" name="Shape 1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7.jp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p:nvPr/>
        </p:nvSpPr>
        <p:spPr>
          <a:xfrm>
            <a:off x="0" y="6178175"/>
            <a:ext cx="9144000" cy="6798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0" y="0"/>
            <a:ext cx="9144000" cy="1524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1" name="Shape 91"/>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sp>
        <p:nvSpPr>
          <p:cNvPr id="92" name="Shape 92"/>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Arial"/>
              <a:buNone/>
            </a:pPr>
            <a:endParaRPr sz="3200" b="0" i="0" u="none" strike="noStrike" cap="none">
              <a:solidFill>
                <a:srgbClr val="888888"/>
              </a:solidFill>
              <a:latin typeface="Calibri"/>
              <a:ea typeface="Calibri"/>
              <a:cs typeface="Calibri"/>
              <a:sym typeface="Calibri"/>
            </a:endParaRPr>
          </a:p>
        </p:txBody>
      </p:sp>
      <p:pic>
        <p:nvPicPr>
          <p:cNvPr id="93" name="Shape 93" descr="http://40.media.tumblr.com/nCIWNGzuUqslc3vs4JHPePGLo1_1280.jpg"/>
          <p:cNvPicPr preferRelativeResize="0"/>
          <p:nvPr/>
        </p:nvPicPr>
        <p:blipFill rotWithShape="1">
          <a:blip r:embed="rId3">
            <a:alphaModFix/>
          </a:blip>
          <a:srcRect r="20729" b="21154"/>
          <a:stretch/>
        </p:blipFill>
        <p:spPr>
          <a:xfrm>
            <a:off x="0" y="-70225"/>
            <a:ext cx="9144000" cy="6248400"/>
          </a:xfrm>
          <a:prstGeom prst="rect">
            <a:avLst/>
          </a:prstGeom>
          <a:noFill/>
          <a:ln>
            <a:noFill/>
          </a:ln>
        </p:spPr>
      </p:pic>
      <p:pic>
        <p:nvPicPr>
          <p:cNvPr id="94" name="Shape 94" descr="http://www.med-u.org/assets/themes/med_u/core-logo-e1ee37b00ec8789d5e1c848ff6b4c0fd.png"/>
          <p:cNvPicPr preferRelativeResize="0"/>
          <p:nvPr/>
        </p:nvPicPr>
        <p:blipFill rotWithShape="1">
          <a:blip r:embed="rId4">
            <a:alphaModFix/>
          </a:blip>
          <a:srcRect r="65421"/>
          <a:stretch/>
        </p:blipFill>
        <p:spPr>
          <a:xfrm>
            <a:off x="1189025" y="1065275"/>
            <a:ext cx="1223400" cy="1138800"/>
          </a:xfrm>
          <a:prstGeom prst="rect">
            <a:avLst/>
          </a:prstGeom>
          <a:noFill/>
          <a:ln>
            <a:noFill/>
          </a:ln>
        </p:spPr>
      </p:pic>
      <p:sp>
        <p:nvSpPr>
          <p:cNvPr id="95" name="Shape 95"/>
          <p:cNvSpPr txBox="1"/>
          <p:nvPr/>
        </p:nvSpPr>
        <p:spPr>
          <a:xfrm>
            <a:off x="2412425" y="1065275"/>
            <a:ext cx="5030400" cy="1937100"/>
          </a:xfrm>
          <a:prstGeom prst="rect">
            <a:avLst/>
          </a:pr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buSzPct val="25000"/>
              <a:buNone/>
            </a:pPr>
            <a:r>
              <a:rPr lang="en-US" sz="2400" b="1">
                <a:solidFill>
                  <a:schemeClr val="lt1"/>
                </a:solidFill>
                <a:latin typeface="Calibri"/>
                <a:ea typeface="Calibri"/>
                <a:cs typeface="Calibri"/>
                <a:sym typeface="Calibri"/>
              </a:rPr>
              <a:t>Click-level Learning Analytics in an</a:t>
            </a:r>
            <a:r>
              <a:rPr lang="en-US" sz="2400" b="1" i="0" u="none" strike="noStrike" cap="none">
                <a:solidFill>
                  <a:schemeClr val="lt1"/>
                </a:solidFill>
                <a:latin typeface="Calibri"/>
                <a:ea typeface="Calibri"/>
                <a:cs typeface="Calibri"/>
                <a:sym typeface="Calibri"/>
              </a:rPr>
              <a:t> </a:t>
            </a:r>
            <a:r>
              <a:rPr lang="en-US" sz="2400" b="1">
                <a:solidFill>
                  <a:schemeClr val="lt1"/>
                </a:solidFill>
                <a:latin typeface="Calibri"/>
                <a:ea typeface="Calibri"/>
                <a:cs typeface="Calibri"/>
                <a:sym typeface="Calibri"/>
              </a:rPr>
              <a:t>Online Medical Education</a:t>
            </a:r>
            <a:r>
              <a:rPr lang="en-US" sz="2400" b="1" i="0" u="none" strike="noStrike" cap="none">
                <a:solidFill>
                  <a:schemeClr val="lt1"/>
                </a:solidFill>
                <a:latin typeface="Calibri"/>
                <a:ea typeface="Calibri"/>
                <a:cs typeface="Calibri"/>
                <a:sym typeface="Calibri"/>
              </a:rPr>
              <a:t> </a:t>
            </a:r>
            <a:r>
              <a:rPr lang="en-US" sz="2400" b="1">
                <a:solidFill>
                  <a:schemeClr val="lt1"/>
                </a:solidFill>
                <a:latin typeface="Calibri"/>
                <a:ea typeface="Calibri"/>
                <a:cs typeface="Calibri"/>
                <a:sym typeface="Calibri"/>
              </a:rPr>
              <a:t>Learning Platform</a:t>
            </a:r>
          </a:p>
        </p:txBody>
      </p:sp>
      <p:sp>
        <p:nvSpPr>
          <p:cNvPr id="96" name="Shape 96"/>
          <p:cNvSpPr txBox="1"/>
          <p:nvPr/>
        </p:nvSpPr>
        <p:spPr>
          <a:xfrm>
            <a:off x="2412425" y="2367587"/>
            <a:ext cx="3124200" cy="1138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a:solidFill>
                  <a:schemeClr val="accent1"/>
                </a:solidFill>
                <a:latin typeface="Calibri"/>
                <a:ea typeface="Calibri"/>
                <a:cs typeface="Calibri"/>
                <a:sym typeface="Calibri"/>
              </a:rPr>
              <a:t>MATT CIRIGLIANO, MS</a:t>
            </a:r>
          </a:p>
          <a:p>
            <a:pPr marL="0" marR="0" lvl="0" indent="0" algn="l" rtl="0">
              <a:spcBef>
                <a:spcPts val="0"/>
              </a:spcBef>
              <a:buNone/>
            </a:pPr>
            <a:r>
              <a:rPr lang="en-US">
                <a:solidFill>
                  <a:schemeClr val="accent1"/>
                </a:solidFill>
                <a:latin typeface="Calibri"/>
                <a:ea typeface="Calibri"/>
                <a:cs typeface="Calibri"/>
                <a:sym typeface="Calibri"/>
              </a:rPr>
              <a:t>CHARLIE GUTHRIE, BA</a:t>
            </a:r>
          </a:p>
          <a:p>
            <a:pPr marL="0" marR="0" lvl="0" indent="0" algn="l" rtl="0">
              <a:spcBef>
                <a:spcPts val="0"/>
              </a:spcBef>
              <a:buNone/>
            </a:pPr>
            <a:r>
              <a:rPr lang="en-US">
                <a:solidFill>
                  <a:schemeClr val="accent1"/>
                </a:solidFill>
                <a:latin typeface="Calibri"/>
                <a:ea typeface="Calibri"/>
                <a:cs typeface="Calibri"/>
                <a:sym typeface="Calibri"/>
              </a:rPr>
              <a:t>MARTIN PUSIC, MD, PhD</a:t>
            </a:r>
          </a:p>
          <a:p>
            <a:pPr marL="0" marR="0" lvl="0" indent="0" algn="l" rtl="0">
              <a:spcBef>
                <a:spcPts val="0"/>
              </a:spcBef>
              <a:buNone/>
            </a:pPr>
            <a:endParaRPr>
              <a:solidFill>
                <a:schemeClr val="accent1"/>
              </a:solidFill>
              <a:latin typeface="Calibri"/>
              <a:ea typeface="Calibri"/>
              <a:cs typeface="Calibri"/>
              <a:sym typeface="Calibri"/>
            </a:endParaRPr>
          </a:p>
          <a:p>
            <a:pPr marL="0" marR="0" lvl="0" indent="0" algn="l" rtl="0">
              <a:spcBef>
                <a:spcPts val="0"/>
              </a:spcBef>
              <a:buSzPct val="25000"/>
              <a:buNone/>
            </a:pPr>
            <a:r>
              <a:rPr lang="en-US" sz="1200">
                <a:solidFill>
                  <a:schemeClr val="accent1"/>
                </a:solidFill>
                <a:latin typeface="Calibri"/>
                <a:ea typeface="Calibri"/>
                <a:cs typeface="Calibri"/>
                <a:sym typeface="Calibri"/>
              </a:rPr>
              <a:t>May 5</a:t>
            </a:r>
            <a:r>
              <a:rPr lang="en-US" sz="1200" baseline="30000">
                <a:solidFill>
                  <a:schemeClr val="accent1"/>
                </a:solidFill>
                <a:latin typeface="Calibri"/>
                <a:ea typeface="Calibri"/>
                <a:cs typeface="Calibri"/>
                <a:sym typeface="Calibri"/>
              </a:rPr>
              <a:t>TH</a:t>
            </a:r>
            <a:r>
              <a:rPr lang="en-US" sz="1200">
                <a:solidFill>
                  <a:schemeClr val="accent1"/>
                </a:solidFill>
                <a:latin typeface="Calibri"/>
                <a:ea typeface="Calibri"/>
                <a:cs typeface="Calibri"/>
                <a:sym typeface="Calibri"/>
              </a:rPr>
              <a:t>, 2017</a:t>
            </a:r>
          </a:p>
        </p:txBody>
      </p:sp>
      <p:pic>
        <p:nvPicPr>
          <p:cNvPr id="97" name="Shape 97"/>
          <p:cNvPicPr preferRelativeResize="0"/>
          <p:nvPr/>
        </p:nvPicPr>
        <p:blipFill rotWithShape="1">
          <a:blip r:embed="rId5">
            <a:alphaModFix/>
          </a:blip>
          <a:srcRect t="4764" b="15286"/>
          <a:stretch/>
        </p:blipFill>
        <p:spPr>
          <a:xfrm>
            <a:off x="1308000" y="6237799"/>
            <a:ext cx="1926200" cy="514324"/>
          </a:xfrm>
          <a:prstGeom prst="rect">
            <a:avLst/>
          </a:prstGeom>
          <a:noFill/>
          <a:ln>
            <a:noFill/>
          </a:ln>
        </p:spPr>
      </p:pic>
      <p:pic>
        <p:nvPicPr>
          <p:cNvPr id="98" name="Shape 98"/>
          <p:cNvPicPr preferRelativeResize="0"/>
          <p:nvPr/>
        </p:nvPicPr>
        <p:blipFill rotWithShape="1">
          <a:blip r:embed="rId6">
            <a:alphaModFix/>
          </a:blip>
          <a:srcRect t="11251" b="10230"/>
          <a:stretch/>
        </p:blipFill>
        <p:spPr>
          <a:xfrm>
            <a:off x="5663299" y="6334750"/>
            <a:ext cx="2778324" cy="391975"/>
          </a:xfrm>
          <a:prstGeom prst="rect">
            <a:avLst/>
          </a:prstGeom>
          <a:noFill/>
          <a:ln>
            <a:noFill/>
          </a:ln>
        </p:spPr>
      </p:pic>
      <p:pic>
        <p:nvPicPr>
          <p:cNvPr id="99" name="Shape 99"/>
          <p:cNvPicPr preferRelativeResize="0"/>
          <p:nvPr/>
        </p:nvPicPr>
        <p:blipFill>
          <a:blip r:embed="rId7">
            <a:alphaModFix/>
          </a:blip>
          <a:stretch>
            <a:fillRect/>
          </a:stretch>
        </p:blipFill>
        <p:spPr>
          <a:xfrm>
            <a:off x="4163500" y="6248248"/>
            <a:ext cx="814000" cy="60972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p:nvPr/>
        </p:nvSpPr>
        <p:spPr>
          <a:xfrm>
            <a:off x="0" y="2971800"/>
            <a:ext cx="79884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92" name="Shape 192"/>
          <p:cNvSpPr txBox="1">
            <a:spLocks noGrp="1"/>
          </p:cNvSpPr>
          <p:nvPr>
            <p:ph type="ctrTitle"/>
          </p:nvPr>
        </p:nvSpPr>
        <p:spPr>
          <a:xfrm>
            <a:off x="346650" y="3048000"/>
            <a:ext cx="84507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CANDIDATE ANALYTIC MEASURES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p:nvPr/>
        </p:nvSpPr>
        <p:spPr>
          <a:xfrm>
            <a:off x="0" y="381000"/>
            <a:ext cx="5943599"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99" name="Shape 199"/>
          <p:cNvSpPr txBox="1">
            <a:spLocks noGrp="1"/>
          </p:cNvSpPr>
          <p:nvPr>
            <p:ph type="ctrTitle"/>
          </p:nvPr>
        </p:nvSpPr>
        <p:spPr>
          <a:xfrm>
            <a:off x="304800" y="4572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i="0" u="none" strike="noStrike" cap="none">
                <a:solidFill>
                  <a:srgbClr val="FFFFFF"/>
                </a:solidFill>
                <a:latin typeface="Calibri"/>
                <a:ea typeface="Calibri"/>
                <a:cs typeface="Calibri"/>
                <a:sym typeface="Calibri"/>
              </a:rPr>
              <a:t>FOCUS GROUP RESULTS</a:t>
            </a:r>
          </a:p>
        </p:txBody>
      </p:sp>
      <p:sp>
        <p:nvSpPr>
          <p:cNvPr id="200" name="Shape 200"/>
          <p:cNvSpPr txBox="1"/>
          <p:nvPr/>
        </p:nvSpPr>
        <p:spPr>
          <a:xfrm>
            <a:off x="304800" y="1600200"/>
            <a:ext cx="2895600" cy="3785651"/>
          </a:xfrm>
          <a:prstGeom prst="rect">
            <a:avLst/>
          </a:prstGeom>
          <a:solidFill>
            <a:srgbClr val="000000"/>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Six experts grouped and ordered candidate analytic measures (CAMs), revealing which were considered the most useful:</a:t>
            </a:r>
          </a:p>
          <a:p>
            <a:pPr marL="0" marR="0" lvl="0" indent="0" algn="l" rtl="0">
              <a:spcBef>
                <a:spcPts val="0"/>
              </a:spcBef>
              <a:buNone/>
            </a:pPr>
            <a:endParaRPr sz="1800" b="1">
              <a:solidFill>
                <a:srgbClr val="FFFFFF"/>
              </a:solidFill>
              <a:latin typeface="Calibri"/>
              <a:ea typeface="Calibri"/>
              <a:cs typeface="Calibri"/>
              <a:sym typeface="Calibri"/>
            </a:endParaRPr>
          </a:p>
          <a:p>
            <a:pPr marL="342900" marR="0" lvl="0" indent="-342900" algn="l" rtl="0">
              <a:spcBef>
                <a:spcPts val="0"/>
              </a:spcBef>
              <a:buClr>
                <a:srgbClr val="FFFFFF"/>
              </a:buClr>
              <a:buSzPct val="100000"/>
              <a:buFont typeface="Calibri"/>
              <a:buAutoNum type="arabicParenBoth"/>
            </a:pPr>
            <a:r>
              <a:rPr lang="en-US" sz="1600" b="1">
                <a:solidFill>
                  <a:srgbClr val="FFFFFF"/>
                </a:solidFill>
                <a:latin typeface="Calibri"/>
                <a:ea typeface="Calibri"/>
                <a:cs typeface="Calibri"/>
                <a:sym typeface="Calibri"/>
              </a:rPr>
              <a:t>Thumbnail Click</a:t>
            </a:r>
          </a:p>
          <a:p>
            <a:pPr marL="342900" marR="0" lvl="0" indent="-342900" algn="l" rtl="0">
              <a:spcBef>
                <a:spcPts val="0"/>
              </a:spcBef>
              <a:buClr>
                <a:srgbClr val="FFFFFF"/>
              </a:buClr>
              <a:buSzPct val="100000"/>
              <a:buFont typeface="Calibri"/>
              <a:buAutoNum type="arabicParenBoth"/>
            </a:pPr>
            <a:r>
              <a:rPr lang="en-US" sz="1600" b="1">
                <a:solidFill>
                  <a:srgbClr val="FFFFFF"/>
                </a:solidFill>
                <a:latin typeface="Calibri"/>
                <a:ea typeface="Calibri"/>
                <a:cs typeface="Calibri"/>
                <a:sym typeface="Calibri"/>
              </a:rPr>
              <a:t>Post-Answer Expert Feedback Use</a:t>
            </a:r>
          </a:p>
          <a:p>
            <a:pPr marL="342900" marR="0" lvl="0" indent="-342900" algn="l" rtl="0">
              <a:spcBef>
                <a:spcPts val="0"/>
              </a:spcBef>
              <a:buClr>
                <a:srgbClr val="FFFFFF"/>
              </a:buClr>
              <a:buSzPct val="100000"/>
              <a:buFont typeface="Calibri"/>
              <a:buAutoNum type="arabicParenBoth"/>
            </a:pPr>
            <a:r>
              <a:rPr lang="en-US" sz="1600" b="1">
                <a:solidFill>
                  <a:srgbClr val="FFFFFF"/>
                </a:solidFill>
                <a:latin typeface="Calibri"/>
                <a:ea typeface="Calibri"/>
                <a:cs typeface="Calibri"/>
                <a:sym typeface="Calibri"/>
              </a:rPr>
              <a:t>Supplementary Link Click</a:t>
            </a:r>
          </a:p>
          <a:p>
            <a:pPr marL="342900" marR="0" lvl="0" indent="-342900" algn="l" rtl="0">
              <a:spcBef>
                <a:spcPts val="0"/>
              </a:spcBef>
              <a:buClr>
                <a:srgbClr val="FFFFFF"/>
              </a:buClr>
              <a:buSzPct val="100000"/>
              <a:buFont typeface="Calibri"/>
              <a:buAutoNum type="arabicParenBoth"/>
            </a:pPr>
            <a:r>
              <a:rPr lang="en-US" sz="1600" b="1">
                <a:solidFill>
                  <a:srgbClr val="FFFFFF"/>
                </a:solidFill>
                <a:latin typeface="Calibri"/>
                <a:ea typeface="Calibri"/>
                <a:cs typeface="Calibri"/>
                <a:sym typeface="Calibri"/>
              </a:rPr>
              <a:t>Magnifying (Zooming-in on) Images</a:t>
            </a:r>
          </a:p>
          <a:p>
            <a:pPr marL="342900" marR="0" lvl="0" indent="-342900" algn="l" rtl="0">
              <a:spcBef>
                <a:spcPts val="0"/>
              </a:spcBef>
              <a:buClr>
                <a:srgbClr val="FFFFFF"/>
              </a:buClr>
              <a:buSzPct val="100000"/>
              <a:buFont typeface="Calibri"/>
              <a:buAutoNum type="arabicParenBoth"/>
            </a:pPr>
            <a:r>
              <a:rPr lang="en-US" sz="1600" b="1">
                <a:solidFill>
                  <a:srgbClr val="FFFFFF"/>
                </a:solidFill>
                <a:latin typeface="Calibri"/>
                <a:ea typeface="Calibri"/>
                <a:cs typeface="Calibri"/>
                <a:sym typeface="Calibri"/>
              </a:rPr>
              <a:t>Time Spent on Cases</a:t>
            </a:r>
          </a:p>
          <a:p>
            <a:pPr marL="0" marR="0" lvl="0" indent="0" algn="ctr" rtl="0">
              <a:spcBef>
                <a:spcPts val="0"/>
              </a:spcBef>
              <a:buNone/>
            </a:pPr>
            <a:endParaRPr sz="1800" b="1">
              <a:solidFill>
                <a:srgbClr val="FFFFFF"/>
              </a:solidFill>
              <a:latin typeface="Avenir"/>
              <a:ea typeface="Avenir"/>
              <a:cs typeface="Avenir"/>
              <a:sym typeface="Avenir"/>
            </a:endParaRPr>
          </a:p>
          <a:p>
            <a:pPr marL="0" marR="0" lvl="0" indent="0" algn="l" rtl="0">
              <a:spcBef>
                <a:spcPts val="0"/>
              </a:spcBef>
              <a:buNone/>
            </a:pPr>
            <a:endParaRPr sz="1800" b="1">
              <a:solidFill>
                <a:srgbClr val="FFFFFF"/>
              </a:solidFill>
              <a:latin typeface="Avenir"/>
              <a:ea typeface="Avenir"/>
              <a:cs typeface="Avenir"/>
              <a:sym typeface="Avenir"/>
            </a:endParaRPr>
          </a:p>
        </p:txBody>
      </p:sp>
      <p:pic>
        <p:nvPicPr>
          <p:cNvPr id="201" name="Shape 201" descr="C:\Users\Matt Cirigliano\Desktop\Capture.JPG"/>
          <p:cNvPicPr preferRelativeResize="0"/>
          <p:nvPr/>
        </p:nvPicPr>
        <p:blipFill rotWithShape="1">
          <a:blip r:embed="rId3">
            <a:alphaModFix/>
          </a:blip>
          <a:srcRect/>
          <a:stretch/>
        </p:blipFill>
        <p:spPr>
          <a:xfrm>
            <a:off x="3429000" y="1524000"/>
            <a:ext cx="5512097" cy="512159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Shape 207"/>
          <p:cNvPicPr preferRelativeResize="0"/>
          <p:nvPr/>
        </p:nvPicPr>
        <p:blipFill rotWithShape="1">
          <a:blip r:embed="rId3">
            <a:alphaModFix/>
          </a:blip>
          <a:srcRect l="16000" t="-343" r="11703" b="1040"/>
          <a:stretch/>
        </p:blipFill>
        <p:spPr>
          <a:xfrm>
            <a:off x="873759" y="1447800"/>
            <a:ext cx="2479040" cy="2946399"/>
          </a:xfrm>
          <a:prstGeom prst="rect">
            <a:avLst/>
          </a:prstGeom>
          <a:noFill/>
          <a:ln>
            <a:noFill/>
          </a:ln>
        </p:spPr>
      </p:pic>
      <p:sp>
        <p:nvSpPr>
          <p:cNvPr id="208" name="Shape 208"/>
          <p:cNvSpPr txBox="1"/>
          <p:nvPr/>
        </p:nvSpPr>
        <p:spPr>
          <a:xfrm>
            <a:off x="3733800" y="1447800"/>
            <a:ext cx="4876799" cy="3970318"/>
          </a:xfrm>
          <a:prstGeom prst="rect">
            <a:avLst/>
          </a:prstGeom>
          <a:solidFill>
            <a:srgbClr val="000000"/>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 an image set where there is one dominant image along with several supplementary clickable thumbnails, does the rate of clicking through the thumbnails correlate with learning?</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What we need is: </a:t>
            </a:r>
          </a:p>
          <a:p>
            <a:pPr marL="0" marR="0" lvl="0" indent="0" algn="l" rtl="0">
              <a:spcBef>
                <a:spcPts val="0"/>
              </a:spcBef>
              <a:buNone/>
            </a:pPr>
            <a:endParaRPr sz="1800" b="1">
              <a:solidFill>
                <a:srgbClr val="FFFFFF"/>
              </a:solidFill>
              <a:latin typeface="Calibri"/>
              <a:ea typeface="Calibri"/>
              <a:cs typeface="Calibri"/>
              <a:sym typeface="Calibri"/>
            </a:endParaRPr>
          </a:p>
          <a:p>
            <a:pPr marL="914400" marR="0" lvl="2" indent="0" algn="l" rtl="0">
              <a:spcBef>
                <a:spcPts val="0"/>
              </a:spcBef>
              <a:buSzPct val="25000"/>
              <a:buNone/>
            </a:pPr>
            <a:r>
              <a:rPr lang="en-US" sz="1800" b="1" i="0" u="none" strike="noStrike" cap="none">
                <a:solidFill>
                  <a:srgbClr val="FFFFFF"/>
                </a:solidFill>
                <a:latin typeface="Calibri"/>
                <a:ea typeface="Calibri"/>
                <a:cs typeface="Calibri"/>
                <a:sym typeface="Calibri"/>
              </a:rPr>
              <a:t>    </a:t>
            </a:r>
            <a:r>
              <a:rPr lang="en-US" sz="1800" b="1" i="0" u="none" strike="noStrike" cap="none">
                <a:solidFill>
                  <a:schemeClr val="lt1"/>
                </a:solidFill>
                <a:latin typeface="Calibri"/>
                <a:ea typeface="Calibri"/>
                <a:cs typeface="Calibri"/>
                <a:sym typeface="Calibri"/>
              </a:rPr>
              <a:t> (a) </a:t>
            </a:r>
            <a:r>
              <a:rPr lang="en-US" sz="1800" b="1" i="0" u="none" strike="noStrike" cap="none">
                <a:solidFill>
                  <a:srgbClr val="538CD5"/>
                </a:solidFill>
                <a:latin typeface="Calibri"/>
                <a:ea typeface="Calibri"/>
                <a:cs typeface="Calibri"/>
                <a:sym typeface="Calibri"/>
              </a:rPr>
              <a:t>Whether users clicked </a:t>
            </a:r>
          </a:p>
          <a:p>
            <a:pPr marL="914400" marR="0" lvl="2" indent="0" algn="l" rtl="0">
              <a:spcBef>
                <a:spcPts val="0"/>
              </a:spcBef>
              <a:buSzPct val="25000"/>
              <a:buNone/>
            </a:pPr>
            <a:r>
              <a:rPr lang="en-US" sz="1800" b="1" i="0" u="none" strike="noStrike" cap="none">
                <a:solidFill>
                  <a:srgbClr val="538CD5"/>
                </a:solidFill>
                <a:latin typeface="Calibri"/>
                <a:ea typeface="Calibri"/>
                <a:cs typeface="Calibri"/>
                <a:sym typeface="Calibri"/>
              </a:rPr>
              <a:t>          each thumbnail, yes/no</a:t>
            </a:r>
          </a:p>
          <a:p>
            <a:pPr marL="914400" marR="0" lvl="2" indent="0" algn="l" rtl="0">
              <a:spcBef>
                <a:spcPts val="0"/>
              </a:spcBef>
              <a:buNone/>
            </a:pPr>
            <a:endParaRPr sz="1800" b="1" i="0" u="none" strike="noStrike" cap="none">
              <a:solidFill>
                <a:srgbClr val="538CD5"/>
              </a:solidFill>
              <a:latin typeface="Calibri"/>
              <a:ea typeface="Calibri"/>
              <a:cs typeface="Calibri"/>
              <a:sym typeface="Calibri"/>
            </a:endParaRPr>
          </a:p>
          <a:p>
            <a:pPr marL="914400" marR="0" lvl="2" indent="0" algn="l" rtl="0">
              <a:spcBef>
                <a:spcPts val="0"/>
              </a:spcBef>
              <a:buSzPct val="25000"/>
              <a:buNone/>
            </a:pPr>
            <a:r>
              <a:rPr lang="en-US" sz="1800" b="1" i="0" u="none" strike="noStrike" cap="none">
                <a:solidFill>
                  <a:srgbClr val="538CD5"/>
                </a:solidFill>
                <a:latin typeface="Calibri"/>
                <a:ea typeface="Calibri"/>
                <a:cs typeface="Calibri"/>
                <a:sym typeface="Calibri"/>
              </a:rPr>
              <a:t>    </a:t>
            </a:r>
            <a:r>
              <a:rPr lang="en-US" sz="1800" b="1" i="0" u="none" strike="noStrike" cap="none">
                <a:solidFill>
                  <a:srgbClr val="FFFFFF"/>
                </a:solidFill>
                <a:latin typeface="Calibri"/>
                <a:ea typeface="Calibri"/>
                <a:cs typeface="Calibri"/>
                <a:sym typeface="Calibri"/>
              </a:rPr>
              <a:t> (b) </a:t>
            </a:r>
            <a:r>
              <a:rPr lang="en-US" sz="1800" b="1" i="0" u="none" strike="noStrike" cap="none">
                <a:solidFill>
                  <a:srgbClr val="538CD5"/>
                </a:solidFill>
                <a:latin typeface="Calibri"/>
                <a:ea typeface="Calibri"/>
                <a:cs typeface="Calibri"/>
                <a:sym typeface="Calibri"/>
              </a:rPr>
              <a:t>Whether they got the </a:t>
            </a:r>
          </a:p>
          <a:p>
            <a:pPr marL="914400" marR="0" lvl="2" indent="0" algn="l" rtl="0">
              <a:spcBef>
                <a:spcPts val="0"/>
              </a:spcBef>
              <a:buSzPct val="25000"/>
              <a:buNone/>
            </a:pPr>
            <a:r>
              <a:rPr lang="en-US" sz="1800" b="1" i="0" u="none" strike="noStrike" cap="none">
                <a:solidFill>
                  <a:srgbClr val="538CD5"/>
                </a:solidFill>
                <a:latin typeface="Calibri"/>
                <a:ea typeface="Calibri"/>
                <a:cs typeface="Calibri"/>
                <a:sym typeface="Calibri"/>
              </a:rPr>
              <a:t>           relevant MCQ correct</a:t>
            </a:r>
          </a:p>
          <a:p>
            <a:pPr marL="0" marR="0" lvl="0" indent="0" algn="ctr"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None/>
            </a:pPr>
            <a:endParaRPr sz="1800" b="1">
              <a:solidFill>
                <a:srgbClr val="FFFFFF"/>
              </a:solidFill>
              <a:latin typeface="Calibri"/>
              <a:ea typeface="Calibri"/>
              <a:cs typeface="Calibri"/>
              <a:sym typeface="Calibri"/>
            </a:endParaRPr>
          </a:p>
        </p:txBody>
      </p:sp>
      <p:sp>
        <p:nvSpPr>
          <p:cNvPr id="209" name="Shape 209"/>
          <p:cNvSpPr/>
          <p:nvPr/>
        </p:nvSpPr>
        <p:spPr>
          <a:xfrm>
            <a:off x="0" y="0"/>
            <a:ext cx="91440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0" name="Shape 210"/>
          <p:cNvSpPr txBox="1"/>
          <p:nvPr/>
        </p:nvSpPr>
        <p:spPr>
          <a:xfrm>
            <a:off x="0" y="152400"/>
            <a:ext cx="914400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a:solidFill>
                  <a:schemeClr val="lt1"/>
                </a:solidFill>
                <a:latin typeface="Calibri"/>
                <a:ea typeface="Calibri"/>
                <a:cs typeface="Calibri"/>
                <a:sym typeface="Calibri"/>
              </a:rPr>
              <a:t>CAM-A: THUMBNAIL CLICK</a:t>
            </a:r>
          </a:p>
        </p:txBody>
      </p:sp>
      <p:pic>
        <p:nvPicPr>
          <p:cNvPr id="211" name="Shape 211" descr="Screen Shot 2015-03-25 at 2.58.20 PM.png"/>
          <p:cNvPicPr preferRelativeResize="0"/>
          <p:nvPr/>
        </p:nvPicPr>
        <p:blipFill rotWithShape="1">
          <a:blip r:embed="rId4">
            <a:alphaModFix/>
          </a:blip>
          <a:srcRect l="-2712" r="56371" b="14438"/>
          <a:stretch/>
        </p:blipFill>
        <p:spPr>
          <a:xfrm>
            <a:off x="716279" y="4572000"/>
            <a:ext cx="2636520" cy="1838631"/>
          </a:xfrm>
          <a:prstGeom prst="rect">
            <a:avLst/>
          </a:prstGeom>
          <a:noFill/>
          <a:ln>
            <a:noFill/>
          </a:ln>
        </p:spPr>
      </p:pic>
      <p:sp>
        <p:nvSpPr>
          <p:cNvPr id="212" name="Shape 212"/>
          <p:cNvSpPr txBox="1"/>
          <p:nvPr/>
        </p:nvSpPr>
        <p:spPr>
          <a:xfrm rot="-5400000">
            <a:off x="-557599" y="2490400"/>
            <a:ext cx="2514599"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00">
                <a:solidFill>
                  <a:srgbClr val="FFFFFF"/>
                </a:solidFill>
                <a:latin typeface="Calibri"/>
                <a:ea typeface="Calibri"/>
                <a:cs typeface="Calibri"/>
                <a:sym typeface="Calibri"/>
              </a:rPr>
              <a:t>(Card 13, MSK Trauma)</a:t>
            </a:r>
          </a:p>
        </p:txBody>
      </p:sp>
      <p:sp>
        <p:nvSpPr>
          <p:cNvPr id="213" name="Shape 213"/>
          <p:cNvSpPr txBox="1"/>
          <p:nvPr/>
        </p:nvSpPr>
        <p:spPr>
          <a:xfrm rot="-5400000">
            <a:off x="-519500" y="5576501"/>
            <a:ext cx="2438399"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00">
                <a:solidFill>
                  <a:srgbClr val="FFFFFF"/>
                </a:solidFill>
                <a:latin typeface="Calibri"/>
                <a:ea typeface="Calibri"/>
                <a:cs typeface="Calibri"/>
                <a:sym typeface="Calibri"/>
              </a:rPr>
              <a:t>(Card 15, MSK Trauma)</a:t>
            </a:r>
          </a:p>
        </p:txBody>
      </p:sp>
      <p:pic>
        <p:nvPicPr>
          <p:cNvPr id="214" name="Shape 214" descr="http://www.med-u.org/assets/themes/med_u/core-logo-e1ee37b00ec8789d5e1c848ff6b4c0fd.png"/>
          <p:cNvPicPr preferRelativeResize="0"/>
          <p:nvPr/>
        </p:nvPicPr>
        <p:blipFill rotWithShape="1">
          <a:blip r:embed="rId5">
            <a:alphaModFix/>
          </a:blip>
          <a:srcRect/>
          <a:stretch/>
        </p:blipFill>
        <p:spPr>
          <a:xfrm>
            <a:off x="6553200" y="5715000"/>
            <a:ext cx="2666999" cy="85834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0" y="0"/>
            <a:ext cx="91440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1" name="Shape 221"/>
          <p:cNvSpPr txBox="1"/>
          <p:nvPr/>
        </p:nvSpPr>
        <p:spPr>
          <a:xfrm>
            <a:off x="0" y="152400"/>
            <a:ext cx="914400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a:solidFill>
                  <a:schemeClr val="lt1"/>
                </a:solidFill>
                <a:latin typeface="Calibri"/>
                <a:ea typeface="Calibri"/>
                <a:cs typeface="Calibri"/>
                <a:sym typeface="Calibri"/>
              </a:rPr>
              <a:t>CAM-B: POST-ANSWER EXPERT FEEDBACK</a:t>
            </a:r>
          </a:p>
        </p:txBody>
      </p:sp>
      <p:pic>
        <p:nvPicPr>
          <p:cNvPr id="222" name="Shape 222" descr="http://www.med-u.org/assets/themes/med_u/core-logo-e1ee37b00ec8789d5e1c848ff6b4c0fd.png"/>
          <p:cNvPicPr preferRelativeResize="0"/>
          <p:nvPr/>
        </p:nvPicPr>
        <p:blipFill rotWithShape="1">
          <a:blip r:embed="rId3">
            <a:alphaModFix/>
          </a:blip>
          <a:srcRect/>
          <a:stretch/>
        </p:blipFill>
        <p:spPr>
          <a:xfrm>
            <a:off x="6553200" y="5715000"/>
            <a:ext cx="2666999" cy="858344"/>
          </a:xfrm>
          <a:prstGeom prst="rect">
            <a:avLst/>
          </a:prstGeom>
          <a:noFill/>
          <a:ln>
            <a:noFill/>
          </a:ln>
        </p:spPr>
      </p:pic>
      <p:sp>
        <p:nvSpPr>
          <p:cNvPr id="223" name="Shape 223"/>
          <p:cNvSpPr txBox="1"/>
          <p:nvPr/>
        </p:nvSpPr>
        <p:spPr>
          <a:xfrm>
            <a:off x="5943600" y="1828800"/>
            <a:ext cx="2667000" cy="3657600"/>
          </a:xfrm>
          <a:prstGeom prst="rect">
            <a:avLst/>
          </a:prstGeom>
          <a:solidFill>
            <a:srgbClr val="000000"/>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Does learning correlate with  how often a user clicks on links in the expert window?</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What we need is: </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chemeClr val="lt1"/>
                </a:solidFill>
                <a:latin typeface="Calibri"/>
                <a:ea typeface="Calibri"/>
                <a:cs typeface="Calibri"/>
                <a:sym typeface="Calibri"/>
              </a:rPr>
              <a:t>(a) </a:t>
            </a:r>
            <a:r>
              <a:rPr lang="en-US" sz="1800" b="1">
                <a:solidFill>
                  <a:schemeClr val="accent1"/>
                </a:solidFill>
                <a:latin typeface="Calibri"/>
                <a:ea typeface="Calibri"/>
                <a:cs typeface="Calibri"/>
                <a:sym typeface="Calibri"/>
              </a:rPr>
              <a:t>Whether users clicked  </a:t>
            </a:r>
          </a:p>
          <a:p>
            <a:pPr marL="0" marR="0" lvl="0" indent="0" algn="l" rtl="0">
              <a:spcBef>
                <a:spcPts val="0"/>
              </a:spcBef>
              <a:buSzPct val="25000"/>
              <a:buNone/>
            </a:pPr>
            <a:r>
              <a:rPr lang="en-US" sz="1800" b="1">
                <a:solidFill>
                  <a:schemeClr val="accent1"/>
                </a:solidFill>
                <a:latin typeface="Calibri"/>
                <a:ea typeface="Calibri"/>
                <a:cs typeface="Calibri"/>
                <a:sym typeface="Calibri"/>
              </a:rPr>
              <a:t>      links in the expert </a:t>
            </a:r>
          </a:p>
          <a:p>
            <a:pPr marL="0" marR="0" lvl="0" indent="0" algn="l" rtl="0">
              <a:spcBef>
                <a:spcPts val="0"/>
              </a:spcBef>
              <a:buSzPct val="25000"/>
              <a:buNone/>
            </a:pPr>
            <a:r>
              <a:rPr lang="en-US" sz="1800" b="1">
                <a:solidFill>
                  <a:schemeClr val="accent1"/>
                </a:solidFill>
                <a:latin typeface="Calibri"/>
                <a:ea typeface="Calibri"/>
                <a:cs typeface="Calibri"/>
                <a:sym typeface="Calibri"/>
              </a:rPr>
              <a:t>      window</a:t>
            </a:r>
          </a:p>
          <a:p>
            <a:pPr marL="0" marR="0" lvl="0" indent="0" algn="l" rtl="0">
              <a:spcBef>
                <a:spcPts val="0"/>
              </a:spcBef>
              <a:buNone/>
            </a:pPr>
            <a:endParaRPr sz="1800" b="1">
              <a:solidFill>
                <a:schemeClr val="accent1"/>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(b) </a:t>
            </a:r>
            <a:r>
              <a:rPr lang="en-US" sz="1800" b="1">
                <a:solidFill>
                  <a:schemeClr val="accent1"/>
                </a:solidFill>
                <a:latin typeface="Calibri"/>
                <a:ea typeface="Calibri"/>
                <a:cs typeface="Calibri"/>
                <a:sym typeface="Calibri"/>
              </a:rPr>
              <a:t>Whether they got the </a:t>
            </a:r>
          </a:p>
          <a:p>
            <a:pPr marL="0" marR="0" lvl="0" indent="0" algn="l" rtl="0">
              <a:spcBef>
                <a:spcPts val="0"/>
              </a:spcBef>
              <a:buSzPct val="25000"/>
              <a:buNone/>
            </a:pPr>
            <a:r>
              <a:rPr lang="en-US" sz="1800" b="1">
                <a:solidFill>
                  <a:schemeClr val="accent1"/>
                </a:solidFill>
                <a:latin typeface="Calibri"/>
                <a:ea typeface="Calibri"/>
                <a:cs typeface="Calibri"/>
                <a:sym typeface="Calibri"/>
              </a:rPr>
              <a:t>      relevant MCQs correct</a:t>
            </a:r>
          </a:p>
          <a:p>
            <a:pPr marL="0" marR="0" lvl="0" indent="0" algn="l" rtl="0">
              <a:spcBef>
                <a:spcPts val="0"/>
              </a:spcBef>
              <a:buNone/>
            </a:pPr>
            <a:endParaRPr sz="1800" b="1">
              <a:solidFill>
                <a:srgbClr val="FFFFFF"/>
              </a:solidFill>
              <a:latin typeface="Trebuchet MS"/>
              <a:ea typeface="Trebuchet MS"/>
              <a:cs typeface="Trebuchet MS"/>
              <a:sym typeface="Trebuchet MS"/>
            </a:endParaRPr>
          </a:p>
          <a:p>
            <a:pPr marL="0" marR="0" lvl="0" indent="0" algn="ctr" rtl="0">
              <a:spcBef>
                <a:spcPts val="0"/>
              </a:spcBef>
              <a:buNone/>
            </a:pPr>
            <a:endParaRPr sz="1800" b="1">
              <a:solidFill>
                <a:srgbClr val="FFFFFF"/>
              </a:solidFill>
              <a:latin typeface="Avenir"/>
              <a:ea typeface="Avenir"/>
              <a:cs typeface="Avenir"/>
              <a:sym typeface="Avenir"/>
            </a:endParaRPr>
          </a:p>
          <a:p>
            <a:pPr marL="0" marR="0" lvl="0" indent="0" algn="l" rtl="0">
              <a:spcBef>
                <a:spcPts val="0"/>
              </a:spcBef>
              <a:buNone/>
            </a:pPr>
            <a:endParaRPr sz="1800" b="1">
              <a:solidFill>
                <a:srgbClr val="FFFFFF"/>
              </a:solidFill>
              <a:latin typeface="Avenir"/>
              <a:ea typeface="Avenir"/>
              <a:cs typeface="Avenir"/>
              <a:sym typeface="Avenir"/>
            </a:endParaRPr>
          </a:p>
        </p:txBody>
      </p:sp>
      <p:sp>
        <p:nvSpPr>
          <p:cNvPr id="224" name="Shape 224"/>
          <p:cNvSpPr txBox="1"/>
          <p:nvPr/>
        </p:nvSpPr>
        <p:spPr>
          <a:xfrm>
            <a:off x="3429000" y="6324600"/>
            <a:ext cx="2438399"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00">
                <a:solidFill>
                  <a:srgbClr val="FFFFFF"/>
                </a:solidFill>
                <a:latin typeface="Calibri"/>
                <a:ea typeface="Calibri"/>
                <a:cs typeface="Calibri"/>
                <a:sym typeface="Calibri"/>
              </a:rPr>
              <a:t>(Card 5, MSK Trauma)</a:t>
            </a:r>
          </a:p>
        </p:txBody>
      </p:sp>
      <p:pic>
        <p:nvPicPr>
          <p:cNvPr id="225" name="Shape 225"/>
          <p:cNvPicPr preferRelativeResize="0"/>
          <p:nvPr/>
        </p:nvPicPr>
        <p:blipFill rotWithShape="1">
          <a:blip r:embed="rId4">
            <a:alphaModFix/>
          </a:blip>
          <a:srcRect t="3044" r="45945" b="629"/>
          <a:stretch/>
        </p:blipFill>
        <p:spPr>
          <a:xfrm>
            <a:off x="381000" y="1219200"/>
            <a:ext cx="4942839" cy="3561098"/>
          </a:xfrm>
          <a:prstGeom prst="rect">
            <a:avLst/>
          </a:prstGeom>
          <a:noFill/>
          <a:ln>
            <a:noFill/>
          </a:ln>
        </p:spPr>
      </p:pic>
      <p:pic>
        <p:nvPicPr>
          <p:cNvPr id="226" name="Shape 226"/>
          <p:cNvPicPr preferRelativeResize="0"/>
          <p:nvPr/>
        </p:nvPicPr>
        <p:blipFill rotWithShape="1">
          <a:blip r:embed="rId5">
            <a:alphaModFix/>
          </a:blip>
          <a:srcRect/>
          <a:stretch/>
        </p:blipFill>
        <p:spPr>
          <a:xfrm>
            <a:off x="1447800" y="4267200"/>
            <a:ext cx="4334461" cy="2057400"/>
          </a:xfrm>
          <a:prstGeom prst="rect">
            <a:avLst/>
          </a:prstGeom>
          <a:noFill/>
          <a:ln w="28575" cap="flat" cmpd="sng">
            <a:solidFill>
              <a:srgbClr val="FF0000"/>
            </a:solidFill>
            <a:prstDash val="solid"/>
            <a:round/>
            <a:headEnd type="none" w="med" len="med"/>
            <a:tailEnd type="none" w="med" len="med"/>
          </a:ln>
        </p:spPr>
      </p:pic>
      <p:sp>
        <p:nvSpPr>
          <p:cNvPr id="227" name="Shape 227"/>
          <p:cNvSpPr/>
          <p:nvPr/>
        </p:nvSpPr>
        <p:spPr>
          <a:xfrm>
            <a:off x="381000" y="4267200"/>
            <a:ext cx="762000" cy="762000"/>
          </a:xfrm>
          <a:prstGeom prst="ellipse">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228" name="Shape 228"/>
          <p:cNvCxnSpPr/>
          <p:nvPr/>
        </p:nvCxnSpPr>
        <p:spPr>
          <a:xfrm>
            <a:off x="838200" y="5029200"/>
            <a:ext cx="533399" cy="457200"/>
          </a:xfrm>
          <a:prstGeom prst="curvedConnector3">
            <a:avLst>
              <a:gd name="adj1" fmla="val 50000"/>
            </a:avLst>
          </a:prstGeom>
          <a:noFill/>
          <a:ln w="25400" cap="flat" cmpd="sng">
            <a:solidFill>
              <a:srgbClr val="FF0000"/>
            </a:solidFill>
            <a:prstDash val="solid"/>
            <a:round/>
            <a:headEnd type="none" w="med" len="med"/>
            <a:tailEnd type="stealth" w="lg" len="lg"/>
          </a:ln>
          <a:effectLst>
            <a:outerShdw blurRad="39999" dist="20000" dir="5400000" rotWithShape="0">
              <a:srgbClr val="000000">
                <a:alpha val="37647"/>
              </a:srgbClr>
            </a:outerShdw>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p:nvPr/>
        </p:nvSpPr>
        <p:spPr>
          <a:xfrm>
            <a:off x="0" y="0"/>
            <a:ext cx="91440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35" name="Shape 235"/>
          <p:cNvSpPr txBox="1"/>
          <p:nvPr/>
        </p:nvSpPr>
        <p:spPr>
          <a:xfrm>
            <a:off x="0" y="152400"/>
            <a:ext cx="914400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a:solidFill>
                  <a:schemeClr val="lt1"/>
                </a:solidFill>
                <a:latin typeface="Calibri"/>
                <a:ea typeface="Calibri"/>
                <a:cs typeface="Calibri"/>
                <a:sym typeface="Calibri"/>
              </a:rPr>
              <a:t>CAM-C: SUPPLEMENTARY HYPERLINK CLICK</a:t>
            </a:r>
          </a:p>
        </p:txBody>
      </p:sp>
      <p:pic>
        <p:nvPicPr>
          <p:cNvPr id="236" name="Shape 236" descr="http://www.med-u.org/assets/themes/med_u/core-logo-e1ee37b00ec8789d5e1c848ff6b4c0fd.png"/>
          <p:cNvPicPr preferRelativeResize="0"/>
          <p:nvPr/>
        </p:nvPicPr>
        <p:blipFill rotWithShape="1">
          <a:blip r:embed="rId3">
            <a:alphaModFix/>
          </a:blip>
          <a:srcRect/>
          <a:stretch/>
        </p:blipFill>
        <p:spPr>
          <a:xfrm>
            <a:off x="6553200" y="5715000"/>
            <a:ext cx="2666999" cy="858344"/>
          </a:xfrm>
          <a:prstGeom prst="rect">
            <a:avLst/>
          </a:prstGeom>
          <a:noFill/>
          <a:ln>
            <a:noFill/>
          </a:ln>
        </p:spPr>
      </p:pic>
      <p:sp>
        <p:nvSpPr>
          <p:cNvPr id="237" name="Shape 237"/>
          <p:cNvSpPr txBox="1"/>
          <p:nvPr/>
        </p:nvSpPr>
        <p:spPr>
          <a:xfrm>
            <a:off x="385491" y="1447800"/>
            <a:ext cx="3500707" cy="4524315"/>
          </a:xfrm>
          <a:prstGeom prst="rect">
            <a:avLst/>
          </a:prstGeom>
          <a:solidFill>
            <a:srgbClr val="000000"/>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 the presence of supplementary links/hyperlinks to external content, does the rate of clicking through the links correlate with learning?</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What we need is: </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chemeClr val="accent1"/>
                </a:solidFill>
                <a:latin typeface="Calibri"/>
                <a:ea typeface="Calibri"/>
                <a:cs typeface="Calibri"/>
                <a:sym typeface="Calibri"/>
              </a:rPr>
              <a:t>    </a:t>
            </a:r>
            <a:r>
              <a:rPr lang="en-US" sz="1800" b="1">
                <a:solidFill>
                  <a:schemeClr val="lt1"/>
                </a:solidFill>
                <a:latin typeface="Calibri"/>
                <a:ea typeface="Calibri"/>
                <a:cs typeface="Calibri"/>
                <a:sym typeface="Calibri"/>
              </a:rPr>
              <a:t> (a) </a:t>
            </a:r>
            <a:r>
              <a:rPr lang="en-US" sz="1800" b="1">
                <a:solidFill>
                  <a:schemeClr val="accent1"/>
                </a:solidFill>
                <a:latin typeface="Calibri"/>
                <a:ea typeface="Calibri"/>
                <a:cs typeface="Calibri"/>
                <a:sym typeface="Calibri"/>
              </a:rPr>
              <a:t>Whether users clicked </a:t>
            </a:r>
          </a:p>
          <a:p>
            <a:pPr marL="0" marR="0" lvl="0" indent="0" algn="l" rtl="0">
              <a:spcBef>
                <a:spcPts val="0"/>
              </a:spcBef>
              <a:buSzPct val="25000"/>
              <a:buNone/>
            </a:pPr>
            <a:r>
              <a:rPr lang="en-US" sz="1800" b="1">
                <a:solidFill>
                  <a:schemeClr val="accent1"/>
                </a:solidFill>
                <a:latin typeface="Calibri"/>
                <a:ea typeface="Calibri"/>
                <a:cs typeface="Calibri"/>
                <a:sym typeface="Calibri"/>
              </a:rPr>
              <a:t>          links</a:t>
            </a:r>
          </a:p>
          <a:p>
            <a:pPr marL="0" marR="0" lvl="0" indent="0" algn="l" rtl="0">
              <a:spcBef>
                <a:spcPts val="0"/>
              </a:spcBef>
              <a:buNone/>
            </a:pPr>
            <a:endParaRPr sz="1800" b="1">
              <a:solidFill>
                <a:schemeClr val="accent1"/>
              </a:solidFill>
              <a:latin typeface="Calibri"/>
              <a:ea typeface="Calibri"/>
              <a:cs typeface="Calibri"/>
              <a:sym typeface="Calibri"/>
            </a:endParaRPr>
          </a:p>
          <a:p>
            <a:pPr marL="0" marR="0" lvl="0" indent="0" algn="l" rtl="0">
              <a:spcBef>
                <a:spcPts val="0"/>
              </a:spcBef>
              <a:buSzPct val="25000"/>
              <a:buNone/>
            </a:pPr>
            <a:r>
              <a:rPr lang="en-US" sz="1800" b="1">
                <a:solidFill>
                  <a:schemeClr val="accent1"/>
                </a:solidFill>
                <a:latin typeface="Calibri"/>
                <a:ea typeface="Calibri"/>
                <a:cs typeface="Calibri"/>
                <a:sym typeface="Calibri"/>
              </a:rPr>
              <a:t>     </a:t>
            </a:r>
            <a:r>
              <a:rPr lang="en-US" sz="1800" b="1">
                <a:solidFill>
                  <a:srgbClr val="FFFFFF"/>
                </a:solidFill>
                <a:latin typeface="Calibri"/>
                <a:ea typeface="Calibri"/>
                <a:cs typeface="Calibri"/>
                <a:sym typeface="Calibri"/>
              </a:rPr>
              <a:t>(b) </a:t>
            </a:r>
            <a:r>
              <a:rPr lang="en-US" sz="1800" b="1">
                <a:solidFill>
                  <a:schemeClr val="accent1"/>
                </a:solidFill>
                <a:latin typeface="Calibri"/>
                <a:ea typeface="Calibri"/>
                <a:cs typeface="Calibri"/>
                <a:sym typeface="Calibri"/>
              </a:rPr>
              <a:t>Whether they got the </a:t>
            </a:r>
          </a:p>
          <a:p>
            <a:pPr marL="0" marR="0" lvl="0" indent="0" algn="l" rtl="0">
              <a:spcBef>
                <a:spcPts val="0"/>
              </a:spcBef>
              <a:buSzPct val="25000"/>
              <a:buNone/>
            </a:pPr>
            <a:r>
              <a:rPr lang="en-US" sz="1800" b="1">
                <a:solidFill>
                  <a:schemeClr val="accent1"/>
                </a:solidFill>
                <a:latin typeface="Calibri"/>
                <a:ea typeface="Calibri"/>
                <a:cs typeface="Calibri"/>
                <a:sym typeface="Calibri"/>
              </a:rPr>
              <a:t>           relevant MCQ correct</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ctr" rtl="0">
              <a:spcBef>
                <a:spcPts val="0"/>
              </a:spcBef>
              <a:buNone/>
            </a:pPr>
            <a:endParaRPr sz="1800" b="1">
              <a:solidFill>
                <a:srgbClr val="FFFFFF"/>
              </a:solidFill>
              <a:latin typeface="Calibri"/>
              <a:ea typeface="Calibri"/>
              <a:cs typeface="Calibri"/>
              <a:sym typeface="Calibri"/>
            </a:endParaRPr>
          </a:p>
          <a:p>
            <a:pPr marL="0" marR="0" lvl="0" indent="0" algn="ctr"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None/>
            </a:pPr>
            <a:endParaRPr sz="1800" b="1">
              <a:solidFill>
                <a:srgbClr val="FFFFFF"/>
              </a:solidFill>
              <a:latin typeface="Calibri"/>
              <a:ea typeface="Calibri"/>
              <a:cs typeface="Calibri"/>
              <a:sym typeface="Calibri"/>
            </a:endParaRPr>
          </a:p>
        </p:txBody>
      </p:sp>
      <p:pic>
        <p:nvPicPr>
          <p:cNvPr id="238" name="Shape 238"/>
          <p:cNvPicPr preferRelativeResize="0"/>
          <p:nvPr/>
        </p:nvPicPr>
        <p:blipFill rotWithShape="1">
          <a:blip r:embed="rId4">
            <a:alphaModFix/>
          </a:blip>
          <a:srcRect t="47602"/>
          <a:stretch/>
        </p:blipFill>
        <p:spPr>
          <a:xfrm>
            <a:off x="4038600" y="1447800"/>
            <a:ext cx="4728900" cy="3857100"/>
          </a:xfrm>
          <a:prstGeom prst="rect">
            <a:avLst/>
          </a:prstGeom>
          <a:noFill/>
          <a:ln>
            <a:noFill/>
          </a:ln>
          <a:effectLst>
            <a:outerShdw blurRad="127000" algn="tl" rotWithShape="0">
              <a:srgbClr val="000000">
                <a:alpha val="49803"/>
              </a:srgbClr>
            </a:outerShdw>
          </a:effectLst>
        </p:spPr>
      </p:pic>
      <p:sp>
        <p:nvSpPr>
          <p:cNvPr id="239" name="Shape 239"/>
          <p:cNvSpPr txBox="1"/>
          <p:nvPr/>
        </p:nvSpPr>
        <p:spPr>
          <a:xfrm>
            <a:off x="3124200" y="5334000"/>
            <a:ext cx="2438399"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00">
                <a:solidFill>
                  <a:srgbClr val="FFFFFF"/>
                </a:solidFill>
                <a:latin typeface="Calibri"/>
                <a:ea typeface="Calibri"/>
                <a:cs typeface="Calibri"/>
                <a:sym typeface="Calibri"/>
              </a:rPr>
              <a:t>(Card 15, MSK Trauma)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p:nvPr/>
        </p:nvSpPr>
        <p:spPr>
          <a:xfrm>
            <a:off x="0" y="0"/>
            <a:ext cx="91440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6" name="Shape 246"/>
          <p:cNvSpPr txBox="1"/>
          <p:nvPr/>
        </p:nvSpPr>
        <p:spPr>
          <a:xfrm>
            <a:off x="0" y="152400"/>
            <a:ext cx="914400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a:solidFill>
                  <a:schemeClr val="lt1"/>
                </a:solidFill>
                <a:latin typeface="Calibri"/>
                <a:ea typeface="Calibri"/>
                <a:cs typeface="Calibri"/>
                <a:sym typeface="Calibri"/>
              </a:rPr>
              <a:t>CAM-D: MAGNIFYING IMAGES</a:t>
            </a:r>
          </a:p>
        </p:txBody>
      </p:sp>
      <p:pic>
        <p:nvPicPr>
          <p:cNvPr id="247" name="Shape 247" descr="http://www.med-u.org/assets/themes/med_u/core-logo-e1ee37b00ec8789d5e1c848ff6b4c0fd.png"/>
          <p:cNvPicPr preferRelativeResize="0"/>
          <p:nvPr/>
        </p:nvPicPr>
        <p:blipFill rotWithShape="1">
          <a:blip r:embed="rId3">
            <a:alphaModFix/>
          </a:blip>
          <a:srcRect/>
          <a:stretch/>
        </p:blipFill>
        <p:spPr>
          <a:xfrm>
            <a:off x="6553200" y="5715000"/>
            <a:ext cx="2666999" cy="858344"/>
          </a:xfrm>
          <a:prstGeom prst="rect">
            <a:avLst/>
          </a:prstGeom>
          <a:noFill/>
          <a:ln>
            <a:noFill/>
          </a:ln>
        </p:spPr>
      </p:pic>
      <p:sp>
        <p:nvSpPr>
          <p:cNvPr id="248" name="Shape 248"/>
          <p:cNvSpPr txBox="1"/>
          <p:nvPr/>
        </p:nvSpPr>
        <p:spPr>
          <a:xfrm>
            <a:off x="381000" y="1295400"/>
            <a:ext cx="3352800" cy="5073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Calibri"/>
                <a:ea typeface="Calibri"/>
                <a:cs typeface="Calibri"/>
                <a:sym typeface="Calibri"/>
              </a:rPr>
              <a:t>Does the rate at which one magnifies an image or images correlate with learning?</a:t>
            </a:r>
          </a:p>
          <a:p>
            <a:pPr marL="0" marR="0" lvl="0" indent="0" algn="l" rtl="0">
              <a:spcBef>
                <a:spcPts val="0"/>
              </a:spcBef>
              <a:buNone/>
            </a:pPr>
            <a:endParaRPr sz="1800" b="1">
              <a:solidFill>
                <a:schemeClr val="lt1"/>
              </a:solidFill>
              <a:latin typeface="Calibri"/>
              <a:ea typeface="Calibri"/>
              <a:cs typeface="Calibri"/>
              <a:sym typeface="Calibri"/>
            </a:endParaRPr>
          </a:p>
          <a:p>
            <a:pPr marL="0" marR="0" lvl="0" indent="0" algn="l" rtl="0">
              <a:spcBef>
                <a:spcPts val="0"/>
              </a:spcBef>
              <a:buSzPct val="25000"/>
              <a:buNone/>
            </a:pPr>
            <a:r>
              <a:rPr lang="en-US" sz="1800" b="1">
                <a:solidFill>
                  <a:schemeClr val="lt1"/>
                </a:solidFill>
                <a:latin typeface="Calibri"/>
                <a:ea typeface="Calibri"/>
                <a:cs typeface="Calibri"/>
                <a:sym typeface="Calibri"/>
              </a:rPr>
              <a:t>Our hypothesis might be that those who magnify the images had a higher rate of correct answers on relevant MQCs…</a:t>
            </a:r>
          </a:p>
          <a:p>
            <a:pPr marL="0" marR="0" lvl="0" indent="0" algn="l" rtl="0">
              <a:spcBef>
                <a:spcPts val="0"/>
              </a:spcBef>
              <a:buNone/>
            </a:pPr>
            <a:endParaRPr sz="1800" b="1">
              <a:solidFill>
                <a:schemeClr val="lt1"/>
              </a:solidFill>
              <a:latin typeface="Calibri"/>
              <a:ea typeface="Calibri"/>
              <a:cs typeface="Calibri"/>
              <a:sym typeface="Calibri"/>
            </a:endParaRPr>
          </a:p>
          <a:p>
            <a:pPr marL="0" marR="0" lvl="0" indent="0" algn="l" rtl="0">
              <a:spcBef>
                <a:spcPts val="0"/>
              </a:spcBef>
              <a:buSzPct val="25000"/>
              <a:buNone/>
            </a:pPr>
            <a:r>
              <a:rPr lang="en-US" sz="1800" b="1">
                <a:solidFill>
                  <a:schemeClr val="lt1"/>
                </a:solidFill>
                <a:latin typeface="Calibri"/>
                <a:ea typeface="Calibri"/>
                <a:cs typeface="Calibri"/>
                <a:sym typeface="Calibri"/>
              </a:rPr>
              <a:t>What we need is: </a:t>
            </a:r>
          </a:p>
          <a:p>
            <a:pPr marL="0" marR="0" lvl="0" indent="0" algn="l" rtl="0">
              <a:spcBef>
                <a:spcPts val="0"/>
              </a:spcBef>
              <a:buNone/>
            </a:pPr>
            <a:endParaRPr sz="1800" b="1">
              <a:solidFill>
                <a:schemeClr val="lt1"/>
              </a:solidFill>
              <a:latin typeface="Calibri"/>
              <a:ea typeface="Calibri"/>
              <a:cs typeface="Calibri"/>
              <a:sym typeface="Calibri"/>
            </a:endParaRPr>
          </a:p>
          <a:p>
            <a:pPr marL="0" marR="0" lvl="0" indent="0" algn="l" rtl="0">
              <a:spcBef>
                <a:spcPts val="0"/>
              </a:spcBef>
              <a:buSzPct val="25000"/>
              <a:buNone/>
            </a:pPr>
            <a:r>
              <a:rPr lang="en-US" sz="1800" b="1">
                <a:solidFill>
                  <a:srgbClr val="538CD5"/>
                </a:solidFill>
                <a:latin typeface="Calibri"/>
                <a:ea typeface="Calibri"/>
                <a:cs typeface="Calibri"/>
                <a:sym typeface="Calibri"/>
              </a:rPr>
              <a:t>     </a:t>
            </a:r>
            <a:r>
              <a:rPr lang="en-US" sz="1800" b="1">
                <a:solidFill>
                  <a:schemeClr val="lt1"/>
                </a:solidFill>
                <a:latin typeface="Calibri"/>
                <a:ea typeface="Calibri"/>
                <a:cs typeface="Calibri"/>
                <a:sym typeface="Calibri"/>
              </a:rPr>
              <a:t>(a) </a:t>
            </a:r>
            <a:r>
              <a:rPr lang="en-US" sz="1800" b="1">
                <a:solidFill>
                  <a:srgbClr val="538CD5"/>
                </a:solidFill>
                <a:latin typeface="Calibri"/>
                <a:ea typeface="Calibri"/>
                <a:cs typeface="Calibri"/>
                <a:sym typeface="Calibri"/>
              </a:rPr>
              <a:t>Whether users clicked </a:t>
            </a:r>
          </a:p>
          <a:p>
            <a:pPr marL="0" marR="0" lvl="0" indent="0" algn="l" rtl="0">
              <a:spcBef>
                <a:spcPts val="0"/>
              </a:spcBef>
              <a:buSzPct val="25000"/>
              <a:buNone/>
            </a:pPr>
            <a:r>
              <a:rPr lang="en-US" sz="1800" b="1">
                <a:solidFill>
                  <a:srgbClr val="538CD5"/>
                </a:solidFill>
                <a:latin typeface="Calibri"/>
                <a:ea typeface="Calibri"/>
                <a:cs typeface="Calibri"/>
                <a:sym typeface="Calibri"/>
              </a:rPr>
              <a:t>          magnification button</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     (b) </a:t>
            </a:r>
            <a:r>
              <a:rPr lang="en-US" sz="1800" b="1">
                <a:solidFill>
                  <a:srgbClr val="538CD5"/>
                </a:solidFill>
                <a:latin typeface="Calibri"/>
                <a:ea typeface="Calibri"/>
                <a:cs typeface="Calibri"/>
                <a:sym typeface="Calibri"/>
              </a:rPr>
              <a:t>Whether they got the </a:t>
            </a:r>
          </a:p>
          <a:p>
            <a:pPr marL="0" marR="0" lvl="0" indent="0" algn="l" rtl="0">
              <a:spcBef>
                <a:spcPts val="0"/>
              </a:spcBef>
              <a:buSzPct val="25000"/>
              <a:buNone/>
            </a:pPr>
            <a:r>
              <a:rPr lang="en-US" sz="1800" b="1">
                <a:solidFill>
                  <a:srgbClr val="538CD5"/>
                </a:solidFill>
                <a:latin typeface="Calibri"/>
                <a:ea typeface="Calibri"/>
                <a:cs typeface="Calibri"/>
                <a:sym typeface="Calibri"/>
              </a:rPr>
              <a:t>           relevant MCQ correct</a:t>
            </a:r>
          </a:p>
          <a:p>
            <a:pPr marL="0" marR="0" lvl="0" indent="0" algn="l" rtl="0">
              <a:spcBef>
                <a:spcPts val="0"/>
              </a:spcBef>
              <a:buNone/>
            </a:pPr>
            <a:endParaRPr sz="1800" b="1">
              <a:solidFill>
                <a:srgbClr val="0C0C0C"/>
              </a:solidFill>
              <a:latin typeface="Trebuchet MS"/>
              <a:ea typeface="Trebuchet MS"/>
              <a:cs typeface="Trebuchet MS"/>
              <a:sym typeface="Trebuchet MS"/>
            </a:endParaRP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ctr"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None/>
            </a:pPr>
            <a:endParaRPr sz="1800" b="1">
              <a:solidFill>
                <a:srgbClr val="FFFFFF"/>
              </a:solidFill>
              <a:latin typeface="Calibri"/>
              <a:ea typeface="Calibri"/>
              <a:cs typeface="Calibri"/>
              <a:sym typeface="Calibri"/>
            </a:endParaRPr>
          </a:p>
        </p:txBody>
      </p:sp>
      <p:pic>
        <p:nvPicPr>
          <p:cNvPr id="249" name="Shape 249" descr="Screen Shot 2015-03-25 at 3.29.56 PM.png"/>
          <p:cNvPicPr preferRelativeResize="0"/>
          <p:nvPr/>
        </p:nvPicPr>
        <p:blipFill rotWithShape="1">
          <a:blip r:embed="rId4">
            <a:alphaModFix/>
          </a:blip>
          <a:srcRect/>
          <a:stretch/>
        </p:blipFill>
        <p:spPr>
          <a:xfrm>
            <a:off x="3886200" y="1371600"/>
            <a:ext cx="4876799" cy="1992539"/>
          </a:xfrm>
          <a:prstGeom prst="rect">
            <a:avLst/>
          </a:prstGeom>
          <a:noFill/>
          <a:ln>
            <a:noFill/>
          </a:ln>
          <a:effectLst>
            <a:outerShdw blurRad="127000" dist="38100" dir="2700000" algn="tl" rotWithShape="0">
              <a:srgbClr val="000000">
                <a:alpha val="40000"/>
              </a:srgbClr>
            </a:outerShdw>
          </a:effectLst>
        </p:spPr>
      </p:pic>
      <p:grpSp>
        <p:nvGrpSpPr>
          <p:cNvPr id="250" name="Shape 250"/>
          <p:cNvGrpSpPr/>
          <p:nvPr/>
        </p:nvGrpSpPr>
        <p:grpSpPr>
          <a:xfrm>
            <a:off x="3886187" y="3618450"/>
            <a:ext cx="2233467" cy="2677123"/>
            <a:chOff x="457200" y="2751891"/>
            <a:chExt cx="2514600" cy="3014099"/>
          </a:xfrm>
        </p:grpSpPr>
        <p:pic>
          <p:nvPicPr>
            <p:cNvPr id="251" name="Shape 251" descr="C:\Users\Matt Cirigliano\Desktop\Capture3.JPG"/>
            <p:cNvPicPr preferRelativeResize="0"/>
            <p:nvPr/>
          </p:nvPicPr>
          <p:blipFill rotWithShape="1">
            <a:blip r:embed="rId5">
              <a:alphaModFix/>
            </a:blip>
            <a:srcRect/>
            <a:stretch/>
          </p:blipFill>
          <p:spPr>
            <a:xfrm>
              <a:off x="457200" y="2751891"/>
              <a:ext cx="2514600" cy="3014099"/>
            </a:xfrm>
            <a:prstGeom prst="rect">
              <a:avLst/>
            </a:prstGeom>
            <a:noFill/>
            <a:ln>
              <a:noFill/>
            </a:ln>
            <a:effectLst>
              <a:outerShdw blurRad="127000" dist="50800" dir="5400000" algn="ctr" rotWithShape="0">
                <a:srgbClr val="000000">
                  <a:alpha val="40000"/>
                </a:srgbClr>
              </a:outerShdw>
            </a:effectLst>
          </p:spPr>
        </p:pic>
        <p:sp>
          <p:nvSpPr>
            <p:cNvPr id="252" name="Shape 252"/>
            <p:cNvSpPr/>
            <p:nvPr/>
          </p:nvSpPr>
          <p:spPr>
            <a:xfrm flipH="1">
              <a:off x="2667008" y="5029200"/>
              <a:ext cx="296100" cy="296100"/>
            </a:xfrm>
            <a:prstGeom prst="ellipse">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p:nvPr/>
        </p:nvSpPr>
        <p:spPr>
          <a:xfrm>
            <a:off x="0" y="0"/>
            <a:ext cx="91440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9" name="Shape 259"/>
          <p:cNvSpPr txBox="1"/>
          <p:nvPr/>
        </p:nvSpPr>
        <p:spPr>
          <a:xfrm>
            <a:off x="0" y="152400"/>
            <a:ext cx="914400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a:solidFill>
                  <a:schemeClr val="lt1"/>
                </a:solidFill>
                <a:latin typeface="Calibri"/>
                <a:ea typeface="Calibri"/>
                <a:cs typeface="Calibri"/>
                <a:sym typeface="Calibri"/>
              </a:rPr>
              <a:t>CAM-E: TIME SPENT</a:t>
            </a:r>
          </a:p>
        </p:txBody>
      </p:sp>
      <p:pic>
        <p:nvPicPr>
          <p:cNvPr id="260" name="Shape 260" descr="http://www.med-u.org/assets/themes/med_u/core-logo-e1ee37b00ec8789d5e1c848ff6b4c0fd.png"/>
          <p:cNvPicPr preferRelativeResize="0"/>
          <p:nvPr/>
        </p:nvPicPr>
        <p:blipFill rotWithShape="1">
          <a:blip r:embed="rId3">
            <a:alphaModFix/>
          </a:blip>
          <a:srcRect/>
          <a:stretch/>
        </p:blipFill>
        <p:spPr>
          <a:xfrm>
            <a:off x="6553200" y="5715000"/>
            <a:ext cx="2666999" cy="858344"/>
          </a:xfrm>
          <a:prstGeom prst="rect">
            <a:avLst/>
          </a:prstGeom>
          <a:noFill/>
          <a:ln>
            <a:noFill/>
          </a:ln>
        </p:spPr>
      </p:pic>
      <p:sp>
        <p:nvSpPr>
          <p:cNvPr id="261" name="Shape 261"/>
          <p:cNvSpPr txBox="1"/>
          <p:nvPr/>
        </p:nvSpPr>
        <p:spPr>
          <a:xfrm>
            <a:off x="381000" y="1295400"/>
            <a:ext cx="3352799" cy="535531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Does the length of time on an image or case correlate with learning?</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Our hypothesis might be that those who spent more time on images/cases have a higher rate of correct answers on relevant MCQs…</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What we need is the duration of </a:t>
            </a:r>
          </a:p>
          <a:p>
            <a:pPr marL="0" marR="0" lvl="0" indent="0" algn="l" rtl="0">
              <a:spcBef>
                <a:spcPts val="0"/>
              </a:spcBef>
              <a:buSzPct val="25000"/>
              <a:buNone/>
            </a:pPr>
            <a:r>
              <a:rPr lang="en-US" sz="1800" b="1">
                <a:solidFill>
                  <a:srgbClr val="FFFFFF"/>
                </a:solidFill>
                <a:latin typeface="Calibri"/>
                <a:ea typeface="Calibri"/>
                <a:cs typeface="Calibri"/>
                <a:sym typeface="Calibri"/>
              </a:rPr>
              <a:t>time spent viewing each: </a:t>
            </a:r>
          </a:p>
          <a:p>
            <a:pPr marL="0" marR="0" lvl="0" indent="0" algn="l" rtl="0">
              <a:spcBef>
                <a:spcPts val="0"/>
              </a:spcBef>
              <a:buSzPct val="25000"/>
              <a:buNone/>
            </a:pPr>
            <a:r>
              <a:rPr lang="en-US" sz="1800" b="1">
                <a:solidFill>
                  <a:srgbClr val="FFFFFF"/>
                </a:solidFill>
                <a:latin typeface="Calibri"/>
                <a:ea typeface="Calibri"/>
                <a:cs typeface="Calibri"/>
                <a:sym typeface="Calibri"/>
              </a:rPr>
              <a:t>	</a:t>
            </a:r>
          </a:p>
          <a:p>
            <a:pPr marL="0" marR="0" lvl="0" indent="0" algn="l" rtl="0">
              <a:spcBef>
                <a:spcPts val="0"/>
              </a:spcBef>
              <a:buSzPct val="25000"/>
              <a:buNone/>
            </a:pPr>
            <a:r>
              <a:rPr lang="en-US" sz="1800" b="1">
                <a:solidFill>
                  <a:srgbClr val="FFFFFF"/>
                </a:solidFill>
                <a:latin typeface="Calibri"/>
                <a:ea typeface="Calibri"/>
                <a:cs typeface="Calibri"/>
                <a:sym typeface="Calibri"/>
              </a:rPr>
              <a:t>     (a) </a:t>
            </a:r>
            <a:r>
              <a:rPr lang="en-US" sz="1800" b="1">
                <a:solidFill>
                  <a:schemeClr val="accent1"/>
                </a:solidFill>
                <a:latin typeface="Calibri"/>
                <a:ea typeface="Calibri"/>
                <a:cs typeface="Calibri"/>
                <a:sym typeface="Calibri"/>
              </a:rPr>
              <a:t>image/case/webpage</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SzPct val="25000"/>
              <a:buNone/>
            </a:pPr>
            <a:r>
              <a:rPr lang="en-US" sz="1800" b="1">
                <a:solidFill>
                  <a:srgbClr val="FFFFFF"/>
                </a:solidFill>
                <a:latin typeface="Calibri"/>
                <a:ea typeface="Calibri"/>
                <a:cs typeface="Calibri"/>
                <a:sym typeface="Calibri"/>
              </a:rPr>
              <a:t>     (b) </a:t>
            </a:r>
            <a:r>
              <a:rPr lang="en-US" sz="1800" b="1">
                <a:solidFill>
                  <a:schemeClr val="accent1"/>
                </a:solidFill>
                <a:latin typeface="Calibri"/>
                <a:ea typeface="Calibri"/>
                <a:cs typeface="Calibri"/>
                <a:sym typeface="Calibri"/>
              </a:rPr>
              <a:t>success on MCQ</a:t>
            </a:r>
          </a:p>
          <a:p>
            <a:pPr marL="0" marR="0" lvl="0" indent="0" algn="l" rtl="0">
              <a:spcBef>
                <a:spcPts val="0"/>
              </a:spcBef>
              <a:buNone/>
            </a:pPr>
            <a:endParaRPr sz="1800" b="1">
              <a:solidFill>
                <a:srgbClr val="FFFFFF"/>
              </a:solidFill>
              <a:latin typeface="Calibri"/>
              <a:ea typeface="Calibri"/>
              <a:cs typeface="Calibri"/>
              <a:sym typeface="Calibri"/>
            </a:endParaRPr>
          </a:p>
          <a:p>
            <a:pPr marL="0" marR="0" lvl="0" indent="0" algn="ctr" rtl="0">
              <a:spcBef>
                <a:spcPts val="0"/>
              </a:spcBef>
              <a:buNone/>
            </a:pPr>
            <a:endParaRPr sz="1800" b="1">
              <a:solidFill>
                <a:srgbClr val="FFFFFF"/>
              </a:solidFill>
              <a:latin typeface="Calibri"/>
              <a:ea typeface="Calibri"/>
              <a:cs typeface="Calibri"/>
              <a:sym typeface="Calibri"/>
            </a:endParaRPr>
          </a:p>
          <a:p>
            <a:pPr marL="0" marR="0" lvl="0" indent="0" algn="l" rtl="0">
              <a:spcBef>
                <a:spcPts val="0"/>
              </a:spcBef>
              <a:buNone/>
            </a:pPr>
            <a:endParaRPr sz="1800" b="1">
              <a:solidFill>
                <a:srgbClr val="FFFFFF"/>
              </a:solidFill>
              <a:latin typeface="Calibri"/>
              <a:ea typeface="Calibri"/>
              <a:cs typeface="Calibri"/>
              <a:sym typeface="Calibri"/>
            </a:endParaRPr>
          </a:p>
        </p:txBody>
      </p:sp>
      <p:pic>
        <p:nvPicPr>
          <p:cNvPr id="262" name="Shape 262"/>
          <p:cNvPicPr preferRelativeResize="0"/>
          <p:nvPr/>
        </p:nvPicPr>
        <p:blipFill rotWithShape="1">
          <a:blip r:embed="rId4">
            <a:alphaModFix/>
          </a:blip>
          <a:srcRect/>
          <a:stretch/>
        </p:blipFill>
        <p:spPr>
          <a:xfrm>
            <a:off x="3886200" y="3505200"/>
            <a:ext cx="1981199" cy="1904999"/>
          </a:xfrm>
          <a:prstGeom prst="rect">
            <a:avLst/>
          </a:prstGeom>
          <a:noFill/>
          <a:ln>
            <a:noFill/>
          </a:ln>
          <a:effectLst>
            <a:outerShdw blurRad="127000" dist="38100" dir="2700000" algn="tl" rotWithShape="0">
              <a:srgbClr val="000000">
                <a:alpha val="40000"/>
              </a:srgbClr>
            </a:outerShdw>
          </a:effectLst>
        </p:spPr>
      </p:pic>
      <p:sp>
        <p:nvSpPr>
          <p:cNvPr id="263" name="Shape 263"/>
          <p:cNvSpPr txBox="1"/>
          <p:nvPr/>
        </p:nvSpPr>
        <p:spPr>
          <a:xfrm>
            <a:off x="4953000" y="3429000"/>
            <a:ext cx="2438399"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00">
                <a:solidFill>
                  <a:srgbClr val="FFFFFF"/>
                </a:solidFill>
                <a:latin typeface="Calibri"/>
                <a:ea typeface="Calibri"/>
                <a:cs typeface="Calibri"/>
                <a:sym typeface="Calibri"/>
              </a:rPr>
              <a:t>(Card 5, MSK Trauma)</a:t>
            </a:r>
          </a:p>
        </p:txBody>
      </p:sp>
      <p:pic>
        <p:nvPicPr>
          <p:cNvPr id="264" name="Shape 264" descr="Screen Shot 2015-03-25 at 3.29.56 PM.png"/>
          <p:cNvPicPr preferRelativeResize="0"/>
          <p:nvPr/>
        </p:nvPicPr>
        <p:blipFill rotWithShape="1">
          <a:blip r:embed="rId5">
            <a:alphaModFix/>
          </a:blip>
          <a:srcRect/>
          <a:stretch/>
        </p:blipFill>
        <p:spPr>
          <a:xfrm>
            <a:off x="3886200" y="1371600"/>
            <a:ext cx="4876799" cy="1992539"/>
          </a:xfrm>
          <a:prstGeom prst="rect">
            <a:avLst/>
          </a:prstGeom>
          <a:noFill/>
          <a:ln>
            <a:noFill/>
          </a:ln>
          <a:effectLst>
            <a:outerShdw blurRad="127000" dist="381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Shape 270" descr="http://www.med-u.org/assets/themes/med_u/core-logo-e1ee37b00ec8789d5e1c848ff6b4c0fd.png"/>
          <p:cNvPicPr preferRelativeResize="0"/>
          <p:nvPr/>
        </p:nvPicPr>
        <p:blipFill rotWithShape="1">
          <a:blip r:embed="rId3">
            <a:alphaModFix/>
          </a:blip>
          <a:srcRect/>
          <a:stretch/>
        </p:blipFill>
        <p:spPr>
          <a:xfrm>
            <a:off x="304800" y="5715000"/>
            <a:ext cx="2666999" cy="858344"/>
          </a:xfrm>
          <a:prstGeom prst="rect">
            <a:avLst/>
          </a:prstGeom>
          <a:noFill/>
          <a:ln>
            <a:noFill/>
          </a:ln>
        </p:spPr>
      </p:pic>
      <p:sp>
        <p:nvSpPr>
          <p:cNvPr id="271" name="Shape 271"/>
          <p:cNvSpPr/>
          <p:nvPr/>
        </p:nvSpPr>
        <p:spPr>
          <a:xfrm>
            <a:off x="2286000" y="1905000"/>
            <a:ext cx="5029200" cy="3124200"/>
          </a:xfrm>
          <a:prstGeom prst="rect">
            <a:avLst/>
          </a:prstGeom>
          <a:solidFill>
            <a:schemeClr val="lt1"/>
          </a:solidFill>
          <a:ln w="9525" cap="flat" cmpd="sng">
            <a:solidFill>
              <a:srgbClr val="4A7DBA"/>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2" name="Shape 272"/>
          <p:cNvSpPr/>
          <p:nvPr/>
        </p:nvSpPr>
        <p:spPr>
          <a:xfrm>
            <a:off x="6019800" y="2819400"/>
            <a:ext cx="990600" cy="19812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3" name="Shape 273"/>
          <p:cNvSpPr/>
          <p:nvPr/>
        </p:nvSpPr>
        <p:spPr>
          <a:xfrm>
            <a:off x="2590800" y="3904557"/>
            <a:ext cx="990600" cy="8961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4" name="Shape 274"/>
          <p:cNvSpPr/>
          <p:nvPr/>
        </p:nvSpPr>
        <p:spPr>
          <a:xfrm>
            <a:off x="3733800" y="3590405"/>
            <a:ext cx="990600" cy="12291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5" name="Shape 275"/>
          <p:cNvSpPr/>
          <p:nvPr/>
        </p:nvSpPr>
        <p:spPr>
          <a:xfrm>
            <a:off x="4876800" y="3276600"/>
            <a:ext cx="990600" cy="15240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6" name="Shape 276"/>
          <p:cNvSpPr txBox="1"/>
          <p:nvPr/>
        </p:nvSpPr>
        <p:spPr>
          <a:xfrm>
            <a:off x="2514600" y="3581400"/>
            <a:ext cx="1143000" cy="338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I</a:t>
            </a:r>
          </a:p>
        </p:txBody>
      </p:sp>
      <p:sp>
        <p:nvSpPr>
          <p:cNvPr id="277" name="Shape 277"/>
          <p:cNvSpPr txBox="1"/>
          <p:nvPr/>
        </p:nvSpPr>
        <p:spPr>
          <a:xfrm>
            <a:off x="3657600" y="3276600"/>
            <a:ext cx="1295400" cy="338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2</a:t>
            </a:r>
          </a:p>
        </p:txBody>
      </p:sp>
      <p:sp>
        <p:nvSpPr>
          <p:cNvPr id="278" name="Shape 278"/>
          <p:cNvSpPr txBox="1"/>
          <p:nvPr/>
        </p:nvSpPr>
        <p:spPr>
          <a:xfrm>
            <a:off x="4800600" y="2971800"/>
            <a:ext cx="1295400" cy="338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3</a:t>
            </a:r>
          </a:p>
        </p:txBody>
      </p:sp>
      <p:sp>
        <p:nvSpPr>
          <p:cNvPr id="279" name="Shape 279"/>
          <p:cNvSpPr txBox="1"/>
          <p:nvPr/>
        </p:nvSpPr>
        <p:spPr>
          <a:xfrm>
            <a:off x="5943600" y="2514600"/>
            <a:ext cx="1295400" cy="338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4</a:t>
            </a:r>
          </a:p>
        </p:txBody>
      </p:sp>
      <p:sp>
        <p:nvSpPr>
          <p:cNvPr id="280" name="Shape 280"/>
          <p:cNvSpPr txBox="1"/>
          <p:nvPr/>
        </p:nvSpPr>
        <p:spPr>
          <a:xfrm rot="-5400000">
            <a:off x="-615450" y="2215650"/>
            <a:ext cx="5257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lt1"/>
                </a:solidFill>
                <a:latin typeface="Calibri"/>
                <a:ea typeface="Calibri"/>
                <a:cs typeface="Calibri"/>
                <a:sym typeface="Calibri"/>
              </a:rPr>
              <a:t>NUMBER OF HYPERLINK CLICKS</a:t>
            </a:r>
          </a:p>
        </p:txBody>
      </p:sp>
      <p:sp>
        <p:nvSpPr>
          <p:cNvPr id="281" name="Shape 281"/>
          <p:cNvSpPr txBox="1"/>
          <p:nvPr/>
        </p:nvSpPr>
        <p:spPr>
          <a:xfrm>
            <a:off x="2362200" y="5029200"/>
            <a:ext cx="5257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lt1"/>
                </a:solidFill>
                <a:latin typeface="Calibri"/>
                <a:ea typeface="Calibri"/>
                <a:cs typeface="Calibri"/>
                <a:sym typeface="Calibri"/>
              </a:rPr>
              <a:t>SUCCESS RATE ON MULTIPLE CHOICE QUESTIONS</a:t>
            </a:r>
          </a:p>
        </p:txBody>
      </p:sp>
      <p:sp>
        <p:nvSpPr>
          <p:cNvPr id="282" name="Shape 282"/>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3" name="Shape 283"/>
          <p:cNvSpPr txBox="1">
            <a:spLocks noGrp="1"/>
          </p:cNvSpPr>
          <p:nvPr>
            <p:ph type="ctrTitle"/>
          </p:nvPr>
        </p:nvSpPr>
        <p:spPr>
          <a:xfrm>
            <a:off x="304800" y="4572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EXAMPLE EXPECTATIONS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Shape 289" descr="http://www.med-u.org/assets/themes/med_u/core-logo-e1ee37b00ec8789d5e1c848ff6b4c0fd.png"/>
          <p:cNvPicPr preferRelativeResize="0"/>
          <p:nvPr/>
        </p:nvPicPr>
        <p:blipFill rotWithShape="1">
          <a:blip r:embed="rId3">
            <a:alphaModFix/>
          </a:blip>
          <a:srcRect/>
          <a:stretch/>
        </p:blipFill>
        <p:spPr>
          <a:xfrm>
            <a:off x="304800" y="5715000"/>
            <a:ext cx="2666999" cy="858344"/>
          </a:xfrm>
          <a:prstGeom prst="rect">
            <a:avLst/>
          </a:prstGeom>
          <a:noFill/>
          <a:ln>
            <a:noFill/>
          </a:ln>
        </p:spPr>
      </p:pic>
      <p:sp>
        <p:nvSpPr>
          <p:cNvPr id="290" name="Shape 290"/>
          <p:cNvSpPr/>
          <p:nvPr/>
        </p:nvSpPr>
        <p:spPr>
          <a:xfrm>
            <a:off x="2133600" y="1981200"/>
            <a:ext cx="5029199" cy="3124199"/>
          </a:xfrm>
          <a:prstGeom prst="rect">
            <a:avLst/>
          </a:prstGeom>
          <a:solidFill>
            <a:schemeClr val="lt1"/>
          </a:solidFill>
          <a:ln w="9525" cap="flat" cmpd="sng">
            <a:solidFill>
              <a:srgbClr val="4A7DBA"/>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1" name="Shape 291"/>
          <p:cNvSpPr/>
          <p:nvPr/>
        </p:nvSpPr>
        <p:spPr>
          <a:xfrm>
            <a:off x="5867400" y="3733800"/>
            <a:ext cx="990599" cy="11430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2" name="Shape 292"/>
          <p:cNvSpPr/>
          <p:nvPr/>
        </p:nvSpPr>
        <p:spPr>
          <a:xfrm>
            <a:off x="2438400" y="3980757"/>
            <a:ext cx="990599" cy="89604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3" name="Shape 293"/>
          <p:cNvSpPr/>
          <p:nvPr/>
        </p:nvSpPr>
        <p:spPr>
          <a:xfrm>
            <a:off x="3581400" y="3666605"/>
            <a:ext cx="990599" cy="122924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4" name="Shape 294"/>
          <p:cNvSpPr/>
          <p:nvPr/>
        </p:nvSpPr>
        <p:spPr>
          <a:xfrm>
            <a:off x="4724400" y="3352800"/>
            <a:ext cx="990599" cy="15240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5" name="Shape 295"/>
          <p:cNvSpPr txBox="1"/>
          <p:nvPr/>
        </p:nvSpPr>
        <p:spPr>
          <a:xfrm>
            <a:off x="2362200" y="3657600"/>
            <a:ext cx="114300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I</a:t>
            </a:r>
          </a:p>
        </p:txBody>
      </p:sp>
      <p:sp>
        <p:nvSpPr>
          <p:cNvPr id="296" name="Shape 296"/>
          <p:cNvSpPr txBox="1"/>
          <p:nvPr/>
        </p:nvSpPr>
        <p:spPr>
          <a:xfrm>
            <a:off x="3505200" y="3352800"/>
            <a:ext cx="129540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2</a:t>
            </a:r>
          </a:p>
        </p:txBody>
      </p:sp>
      <p:sp>
        <p:nvSpPr>
          <p:cNvPr id="297" name="Shape 297"/>
          <p:cNvSpPr txBox="1"/>
          <p:nvPr/>
        </p:nvSpPr>
        <p:spPr>
          <a:xfrm>
            <a:off x="4648200" y="3048000"/>
            <a:ext cx="129540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3</a:t>
            </a:r>
          </a:p>
        </p:txBody>
      </p:sp>
      <p:sp>
        <p:nvSpPr>
          <p:cNvPr id="298" name="Shape 298"/>
          <p:cNvSpPr txBox="1"/>
          <p:nvPr/>
        </p:nvSpPr>
        <p:spPr>
          <a:xfrm>
            <a:off x="5791200" y="3429000"/>
            <a:ext cx="1295400"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QUARTILE 4</a:t>
            </a:r>
          </a:p>
        </p:txBody>
      </p:sp>
      <p:sp>
        <p:nvSpPr>
          <p:cNvPr id="299" name="Shape 299"/>
          <p:cNvSpPr txBox="1"/>
          <p:nvPr/>
        </p:nvSpPr>
        <p:spPr>
          <a:xfrm rot="-5400000">
            <a:off x="363450" y="3423150"/>
            <a:ext cx="29952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lt1"/>
                </a:solidFill>
                <a:latin typeface="Calibri"/>
                <a:ea typeface="Calibri"/>
                <a:cs typeface="Calibri"/>
                <a:sym typeface="Calibri"/>
              </a:rPr>
              <a:t>    SUCCESS RATE ON MCQS</a:t>
            </a:r>
          </a:p>
        </p:txBody>
      </p:sp>
      <p:sp>
        <p:nvSpPr>
          <p:cNvPr id="300" name="Shape 300"/>
          <p:cNvSpPr txBox="1"/>
          <p:nvPr/>
        </p:nvSpPr>
        <p:spPr>
          <a:xfrm>
            <a:off x="2286000" y="5105400"/>
            <a:ext cx="518160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lt1"/>
                </a:solidFill>
                <a:latin typeface="Calibri"/>
                <a:ea typeface="Calibri"/>
                <a:cs typeface="Calibri"/>
                <a:sym typeface="Calibri"/>
              </a:rPr>
              <a:t>AVERAGE DURATION OF TIME ON CARDS/CASES</a:t>
            </a:r>
          </a:p>
        </p:txBody>
      </p:sp>
      <p:sp>
        <p:nvSpPr>
          <p:cNvPr id="301" name="Shape 301"/>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2" name="Shape 302"/>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EXPECTATIONS</a:t>
            </a:r>
          </a:p>
        </p:txBody>
      </p:sp>
      <p:sp>
        <p:nvSpPr>
          <p:cNvPr id="303" name="Shape 303"/>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CAM-E: TIME SPENT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p:nvPr/>
        </p:nvSpPr>
        <p:spPr>
          <a:xfrm>
            <a:off x="0" y="2971800"/>
            <a:ext cx="5758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0" name="Shape 310"/>
          <p:cNvSpPr txBox="1">
            <a:spLocks noGrp="1"/>
          </p:cNvSpPr>
          <p:nvPr>
            <p:ph type="ctrTitle"/>
          </p:nvPr>
        </p:nvSpPr>
        <p:spPr>
          <a:xfrm>
            <a:off x="346650" y="3048000"/>
            <a:ext cx="84507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MODELING &amp; </a:t>
            </a:r>
            <a:r>
              <a:rPr lang="en-US" sz="3959" b="1" i="0" u="none" strike="noStrike" cap="none">
                <a:solidFill>
                  <a:srgbClr val="FFFFFF"/>
                </a:solidFill>
                <a:latin typeface="Calibri"/>
                <a:ea typeface="Calibri"/>
                <a:cs typeface="Calibri"/>
                <a:sym typeface="Calibri"/>
              </a:rPr>
              <a:t>ANALYSIS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p:nvPr/>
        </p:nvSpPr>
        <p:spPr>
          <a:xfrm>
            <a:off x="0" y="457200"/>
            <a:ext cx="3581399" cy="6857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106"/>
          <p:cNvSpPr txBox="1">
            <a:spLocks noGrp="1"/>
          </p:cNvSpPr>
          <p:nvPr>
            <p:ph type="ctrTitle"/>
          </p:nvPr>
        </p:nvSpPr>
        <p:spPr>
          <a:xfrm>
            <a:off x="457200" y="381001"/>
            <a:ext cx="7772400" cy="761999"/>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i="0" u="none" strike="noStrike" cap="none">
                <a:solidFill>
                  <a:srgbClr val="FFFFFF"/>
                </a:solidFill>
                <a:latin typeface="Calibri"/>
                <a:ea typeface="Calibri"/>
                <a:cs typeface="Calibri"/>
                <a:sym typeface="Calibri"/>
              </a:rPr>
              <a:t>OBJECTIVES</a:t>
            </a:r>
          </a:p>
        </p:txBody>
      </p:sp>
      <p:sp>
        <p:nvSpPr>
          <p:cNvPr id="107" name="Shape 107"/>
          <p:cNvSpPr txBox="1"/>
          <p:nvPr/>
        </p:nvSpPr>
        <p:spPr>
          <a:xfrm>
            <a:off x="1608425" y="2270350"/>
            <a:ext cx="6155100" cy="2469300"/>
          </a:xfrm>
          <a:prstGeom prst="rect">
            <a:avLst/>
          </a:prstGeom>
          <a:solidFill>
            <a:srgbClr val="000000"/>
          </a:solidFill>
          <a:ln>
            <a:noFill/>
          </a:ln>
        </p:spPr>
        <p:txBody>
          <a:bodyPr lIns="91425" tIns="45700" rIns="91425" bIns="45700" anchor="t" anchorCtr="0">
            <a:noAutofit/>
          </a:bodyPr>
          <a:lstStyle/>
          <a:p>
            <a:pPr marL="0" marR="0" lvl="0" indent="0" algn="l" rtl="0">
              <a:spcBef>
                <a:spcPts val="0"/>
              </a:spcBef>
              <a:buSzPct val="25000"/>
              <a:buNone/>
            </a:pPr>
            <a:r>
              <a:rPr lang="en-US" sz="2200" b="1" u="sng">
                <a:solidFill>
                  <a:schemeClr val="lt1"/>
                </a:solidFill>
                <a:latin typeface="Calibri"/>
                <a:ea typeface="Calibri"/>
                <a:cs typeface="Calibri"/>
                <a:sym typeface="Calibri"/>
              </a:rPr>
              <a:t>Exploratory Analysis</a:t>
            </a:r>
            <a:r>
              <a:rPr lang="en-US" sz="2200" b="1">
                <a:solidFill>
                  <a:schemeClr val="lt1"/>
                </a:solidFill>
                <a:latin typeface="Calibri"/>
                <a:ea typeface="Calibri"/>
                <a:cs typeface="Calibri"/>
                <a:sym typeface="Calibri"/>
              </a:rPr>
              <a:t>: Understand the relationships between measures of learner engagement and learner achievement in historical MED-U databases using results from focus group discussions and learning analytics.</a:t>
            </a:r>
          </a:p>
        </p:txBody>
      </p:sp>
      <p:pic>
        <p:nvPicPr>
          <p:cNvPr id="108" name="Shape 108" descr="http://www.med-u.org/assets/themes/med_u/core-logo-e1ee37b00ec8789d5e1c848ff6b4c0fd.png"/>
          <p:cNvPicPr preferRelativeResize="0"/>
          <p:nvPr/>
        </p:nvPicPr>
        <p:blipFill rotWithShape="1">
          <a:blip r:embed="rId3">
            <a:alphaModFix/>
          </a:blip>
          <a:srcRect/>
          <a:stretch/>
        </p:blipFill>
        <p:spPr>
          <a:xfrm>
            <a:off x="304800" y="5715000"/>
            <a:ext cx="2666999" cy="85834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5"/>
        <p:cNvGrpSpPr/>
        <p:nvPr/>
      </p:nvGrpSpPr>
      <p:grpSpPr>
        <a:xfrm>
          <a:off x="0" y="0"/>
          <a:ext cx="0" cy="0"/>
          <a:chOff x="0" y="0"/>
          <a:chExt cx="0" cy="0"/>
        </a:xfrm>
      </p:grpSpPr>
      <p:sp>
        <p:nvSpPr>
          <p:cNvPr id="316" name="Shape 316"/>
          <p:cNvSpPr txBox="1"/>
          <p:nvPr/>
        </p:nvSpPr>
        <p:spPr>
          <a:xfrm>
            <a:off x="1246850" y="2358150"/>
            <a:ext cx="2337000" cy="1170300"/>
          </a:xfrm>
          <a:prstGeom prst="rect">
            <a:avLst/>
          </a:prstGeom>
          <a:noFill/>
          <a:ln>
            <a:noFill/>
          </a:ln>
        </p:spPr>
        <p:txBody>
          <a:bodyPr lIns="91425" tIns="91425" rIns="91425" bIns="91425" anchor="t" anchorCtr="0">
            <a:noAutofit/>
          </a:bodyPr>
          <a:lstStyle/>
          <a:p>
            <a:pPr lvl="0">
              <a:spcBef>
                <a:spcPts val="0"/>
              </a:spcBef>
              <a:buNone/>
            </a:pPr>
            <a:r>
              <a:rPr lang="en-US" sz="2400">
                <a:solidFill>
                  <a:srgbClr val="FFFFFF"/>
                </a:solidFill>
              </a:rPr>
              <a:t>CAM Engagement Measures:</a:t>
            </a:r>
          </a:p>
        </p:txBody>
      </p:sp>
      <p:sp>
        <p:nvSpPr>
          <p:cNvPr id="317" name="Shape 317"/>
          <p:cNvSpPr/>
          <p:nvPr/>
        </p:nvSpPr>
        <p:spPr>
          <a:xfrm>
            <a:off x="0" y="381000"/>
            <a:ext cx="56919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aphicFrame>
        <p:nvGraphicFramePr>
          <p:cNvPr id="318" name="Shape 318"/>
          <p:cNvGraphicFramePr/>
          <p:nvPr/>
        </p:nvGraphicFramePr>
        <p:xfrm>
          <a:off x="3979962" y="1994425"/>
          <a:ext cx="3796275" cy="2153400"/>
        </p:xfrm>
        <a:graphic>
          <a:graphicData uri="http://schemas.openxmlformats.org/drawingml/2006/table">
            <a:tbl>
              <a:tblPr>
                <a:noFill/>
                <a:tableStyleId>{BD91F442-D28A-4F2E-9FD8-AF216CC12B33}</a:tableStyleId>
              </a:tblPr>
              <a:tblGrid>
                <a:gridCol w="3796275"/>
              </a:tblGrid>
              <a:tr h="538350">
                <a:tc>
                  <a:txBody>
                    <a:bodyPr/>
                    <a:lstStyle/>
                    <a:p>
                      <a:pPr marL="76200" marR="76200" lvl="0" indent="0" rtl="0">
                        <a:lnSpc>
                          <a:spcPct val="115000"/>
                        </a:lnSpc>
                        <a:spcBef>
                          <a:spcPts val="0"/>
                        </a:spcBef>
                        <a:buNone/>
                      </a:pPr>
                      <a:r>
                        <a:rPr lang="en-US" sz="1800">
                          <a:latin typeface="Trebuchet MS"/>
                          <a:ea typeface="Trebuchet MS"/>
                          <a:cs typeface="Trebuchet MS"/>
                          <a:sym typeface="Trebuchet MS"/>
                        </a:rPr>
                        <a:t>Expert links clicked</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99E"/>
                    </a:solidFill>
                  </a:tcPr>
                </a:tc>
              </a:tr>
              <a:tr h="538350">
                <a:tc>
                  <a:txBody>
                    <a:bodyPr/>
                    <a:lstStyle/>
                    <a:p>
                      <a:pPr marL="76200" marR="76200" lvl="0" indent="0" rtl="0">
                        <a:lnSpc>
                          <a:spcPct val="115000"/>
                        </a:lnSpc>
                        <a:spcBef>
                          <a:spcPts val="0"/>
                        </a:spcBef>
                        <a:buNone/>
                      </a:pPr>
                      <a:r>
                        <a:rPr lang="en-US" sz="1800">
                          <a:latin typeface="Trebuchet MS"/>
                          <a:ea typeface="Trebuchet MS"/>
                          <a:cs typeface="Trebuchet MS"/>
                          <a:sym typeface="Trebuchet MS"/>
                        </a:rPr>
                        <a:t>Hyperlinks clicked</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4DDF4"/>
                    </a:solidFill>
                  </a:tcPr>
                </a:tc>
              </a:tr>
              <a:tr h="538350">
                <a:tc>
                  <a:txBody>
                    <a:bodyPr/>
                    <a:lstStyle/>
                    <a:p>
                      <a:pPr marL="76200" marR="76200" lvl="0" indent="0" rtl="0">
                        <a:lnSpc>
                          <a:spcPct val="115000"/>
                        </a:lnSpc>
                        <a:spcBef>
                          <a:spcPts val="0"/>
                        </a:spcBef>
                        <a:buNone/>
                      </a:pPr>
                      <a:r>
                        <a:rPr lang="en-US" sz="1800">
                          <a:latin typeface="Trebuchet MS"/>
                          <a:ea typeface="Trebuchet MS"/>
                          <a:cs typeface="Trebuchet MS"/>
                          <a:sym typeface="Trebuchet MS"/>
                        </a:rPr>
                        <a:t>Magnifier buttons clicked</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9CB9C"/>
                    </a:solidFill>
                  </a:tcPr>
                </a:tc>
              </a:tr>
              <a:tr h="538350">
                <a:tc>
                  <a:txBody>
                    <a:bodyPr/>
                    <a:lstStyle/>
                    <a:p>
                      <a:pPr marL="76200" marR="76200" lvl="0" indent="0" rtl="0">
                        <a:lnSpc>
                          <a:spcPct val="115000"/>
                        </a:lnSpc>
                        <a:spcBef>
                          <a:spcPts val="0"/>
                        </a:spcBef>
                        <a:buNone/>
                      </a:pPr>
                      <a:r>
                        <a:rPr lang="en-US" sz="1800">
                          <a:latin typeface="Trebuchet MS"/>
                          <a:ea typeface="Trebuchet MS"/>
                          <a:cs typeface="Trebuchet MS"/>
                          <a:sym typeface="Trebuchet MS"/>
                        </a:rPr>
                        <a:t>Time spent</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76200" cap="flat" cmpd="sng">
                      <a:solidFill>
                        <a:srgbClr val="000000"/>
                      </a:solidFill>
                      <a:prstDash val="solid"/>
                      <a:round/>
                      <a:headEnd type="none" w="med" len="med"/>
                      <a:tailEnd type="none" w="med" len="med"/>
                    </a:lnB>
                    <a:solidFill>
                      <a:srgbClr val="EA9999"/>
                    </a:solidFill>
                  </a:tcPr>
                </a:tc>
              </a:tr>
            </a:tbl>
          </a:graphicData>
        </a:graphic>
      </p:graphicFrame>
      <p:graphicFrame>
        <p:nvGraphicFramePr>
          <p:cNvPr id="319" name="Shape 319"/>
          <p:cNvGraphicFramePr/>
          <p:nvPr/>
        </p:nvGraphicFramePr>
        <p:xfrm>
          <a:off x="3979962" y="4755039"/>
          <a:ext cx="3796275" cy="538350"/>
        </p:xfrm>
        <a:graphic>
          <a:graphicData uri="http://schemas.openxmlformats.org/drawingml/2006/table">
            <a:tbl>
              <a:tblPr>
                <a:noFill/>
                <a:tableStyleId>{BD91F442-D28A-4F2E-9FD8-AF216CC12B33}</a:tableStyleId>
              </a:tblPr>
              <a:tblGrid>
                <a:gridCol w="3796275"/>
              </a:tblGrid>
              <a:tr h="538350">
                <a:tc>
                  <a:txBody>
                    <a:bodyPr/>
                    <a:lstStyle/>
                    <a:p>
                      <a:pPr marL="76200" marR="76200" lvl="0" indent="0" rtl="0">
                        <a:lnSpc>
                          <a:spcPct val="115000"/>
                        </a:lnSpc>
                        <a:spcBef>
                          <a:spcPts val="0"/>
                        </a:spcBef>
                        <a:buNone/>
                      </a:pPr>
                      <a:r>
                        <a:rPr lang="en-US" sz="1800">
                          <a:latin typeface="Trebuchet MS"/>
                          <a:ea typeface="Trebuchet MS"/>
                          <a:cs typeface="Trebuchet MS"/>
                          <a:sym typeface="Trebuchet MS"/>
                        </a:rPr>
                        <a:t>Question answered &gt;50% correctly</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762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6D7A8"/>
                    </a:solidFill>
                  </a:tcPr>
                </a:tc>
              </a:tr>
            </a:tbl>
          </a:graphicData>
        </a:graphic>
      </p:graphicFrame>
      <p:sp>
        <p:nvSpPr>
          <p:cNvPr id="320" name="Shape 320"/>
          <p:cNvSpPr txBox="1"/>
          <p:nvPr/>
        </p:nvSpPr>
        <p:spPr>
          <a:xfrm>
            <a:off x="1246850" y="4538379"/>
            <a:ext cx="2337000" cy="1039500"/>
          </a:xfrm>
          <a:prstGeom prst="rect">
            <a:avLst/>
          </a:prstGeom>
          <a:noFill/>
          <a:ln>
            <a:noFill/>
          </a:ln>
        </p:spPr>
        <p:txBody>
          <a:bodyPr lIns="91425" tIns="91425" rIns="91425" bIns="91425" anchor="t" anchorCtr="0">
            <a:noAutofit/>
          </a:bodyPr>
          <a:lstStyle/>
          <a:p>
            <a:pPr lvl="0" rtl="0">
              <a:spcBef>
                <a:spcPts val="0"/>
              </a:spcBef>
              <a:buNone/>
            </a:pPr>
            <a:r>
              <a:rPr lang="en-US" sz="2400">
                <a:solidFill>
                  <a:srgbClr val="FFFFFF"/>
                </a:solidFill>
              </a:rPr>
              <a:t>Assessment Performance:</a:t>
            </a:r>
          </a:p>
        </p:txBody>
      </p:sp>
      <p:sp>
        <p:nvSpPr>
          <p:cNvPr id="321" name="Shape 321"/>
          <p:cNvSpPr txBox="1">
            <a:spLocks noGrp="1"/>
          </p:cNvSpPr>
          <p:nvPr>
            <p:ph type="ctrTitle"/>
          </p:nvPr>
        </p:nvSpPr>
        <p:spPr>
          <a:xfrm>
            <a:off x="304800" y="4572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MODEL OVERVIEW</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Shape 327"/>
          <p:cNvPicPr preferRelativeResize="0"/>
          <p:nvPr/>
        </p:nvPicPr>
        <p:blipFill>
          <a:blip r:embed="rId3">
            <a:alphaModFix/>
          </a:blip>
          <a:stretch>
            <a:fillRect/>
          </a:stretch>
        </p:blipFill>
        <p:spPr>
          <a:xfrm>
            <a:off x="0" y="2029175"/>
            <a:ext cx="9144001" cy="4828819"/>
          </a:xfrm>
          <a:prstGeom prst="rect">
            <a:avLst/>
          </a:prstGeom>
          <a:noFill/>
          <a:ln>
            <a:noFill/>
          </a:ln>
        </p:spPr>
      </p:pic>
      <p:sp>
        <p:nvSpPr>
          <p:cNvPr id="328" name="Shape 328"/>
          <p:cNvSpPr/>
          <p:nvPr/>
        </p:nvSpPr>
        <p:spPr>
          <a:xfrm>
            <a:off x="0" y="457200"/>
            <a:ext cx="67056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29" name="Shape 329"/>
          <p:cNvSpPr txBox="1">
            <a:spLocks noGrp="1"/>
          </p:cNvSpPr>
          <p:nvPr>
            <p:ph type="ctrTitle"/>
          </p:nvPr>
        </p:nvSpPr>
        <p:spPr>
          <a:xfrm>
            <a:off x="457200" y="419206"/>
            <a:ext cx="61026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COURSE CONTENT MAP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Shape 335"/>
          <p:cNvPicPr preferRelativeResize="0"/>
          <p:nvPr/>
        </p:nvPicPr>
        <p:blipFill>
          <a:blip r:embed="rId3">
            <a:alphaModFix/>
          </a:blip>
          <a:stretch>
            <a:fillRect/>
          </a:stretch>
        </p:blipFill>
        <p:spPr>
          <a:xfrm>
            <a:off x="0" y="2029210"/>
            <a:ext cx="9144001" cy="4828779"/>
          </a:xfrm>
          <a:prstGeom prst="rect">
            <a:avLst/>
          </a:prstGeom>
          <a:noFill/>
          <a:ln>
            <a:noFill/>
          </a:ln>
        </p:spPr>
      </p:pic>
      <p:sp>
        <p:nvSpPr>
          <p:cNvPr id="336" name="Shape 336"/>
          <p:cNvSpPr/>
          <p:nvPr/>
        </p:nvSpPr>
        <p:spPr>
          <a:xfrm>
            <a:off x="0" y="457200"/>
            <a:ext cx="67056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7" name="Shape 337"/>
          <p:cNvSpPr txBox="1">
            <a:spLocks noGrp="1"/>
          </p:cNvSpPr>
          <p:nvPr>
            <p:ph type="ctrTitle"/>
          </p:nvPr>
        </p:nvSpPr>
        <p:spPr>
          <a:xfrm>
            <a:off x="457200" y="381000"/>
            <a:ext cx="61026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ENGAGEMENT ACTIVITIES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Shape 343"/>
          <p:cNvPicPr preferRelativeResize="0"/>
          <p:nvPr/>
        </p:nvPicPr>
        <p:blipFill>
          <a:blip r:embed="rId3">
            <a:alphaModFix/>
          </a:blip>
          <a:stretch>
            <a:fillRect/>
          </a:stretch>
        </p:blipFill>
        <p:spPr>
          <a:xfrm>
            <a:off x="0" y="2029210"/>
            <a:ext cx="9144001" cy="4828779"/>
          </a:xfrm>
          <a:prstGeom prst="rect">
            <a:avLst/>
          </a:prstGeom>
          <a:noFill/>
          <a:ln>
            <a:noFill/>
          </a:ln>
        </p:spPr>
      </p:pic>
      <p:sp>
        <p:nvSpPr>
          <p:cNvPr id="344" name="Shape 344"/>
          <p:cNvSpPr/>
          <p:nvPr/>
        </p:nvSpPr>
        <p:spPr>
          <a:xfrm>
            <a:off x="267924" y="2746750"/>
            <a:ext cx="2770800" cy="318600"/>
          </a:xfrm>
          <a:prstGeom prst="rect">
            <a:avLst/>
          </a:prstGeom>
          <a:noFill/>
          <a:ln w="28575"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345" name="Shape 345"/>
          <p:cNvSpPr/>
          <p:nvPr/>
        </p:nvSpPr>
        <p:spPr>
          <a:xfrm>
            <a:off x="0" y="457200"/>
            <a:ext cx="67056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6" name="Shape 346"/>
          <p:cNvSpPr txBox="1">
            <a:spLocks noGrp="1"/>
          </p:cNvSpPr>
          <p:nvPr>
            <p:ph type="ctrTitle"/>
          </p:nvPr>
        </p:nvSpPr>
        <p:spPr>
          <a:xfrm>
            <a:off x="457200" y="381000"/>
            <a:ext cx="61026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ENGAGEMENT ACTIVITIES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Shape 352"/>
          <p:cNvPicPr preferRelativeResize="0"/>
          <p:nvPr/>
        </p:nvPicPr>
        <p:blipFill>
          <a:blip r:embed="rId3">
            <a:alphaModFix/>
          </a:blip>
          <a:stretch>
            <a:fillRect/>
          </a:stretch>
        </p:blipFill>
        <p:spPr>
          <a:xfrm>
            <a:off x="0" y="2029210"/>
            <a:ext cx="9144001" cy="4828779"/>
          </a:xfrm>
          <a:prstGeom prst="rect">
            <a:avLst/>
          </a:prstGeom>
          <a:noFill/>
          <a:ln>
            <a:noFill/>
          </a:ln>
        </p:spPr>
      </p:pic>
      <p:sp>
        <p:nvSpPr>
          <p:cNvPr id="353" name="Shape 353"/>
          <p:cNvSpPr/>
          <p:nvPr/>
        </p:nvSpPr>
        <p:spPr>
          <a:xfrm>
            <a:off x="3387424" y="3647675"/>
            <a:ext cx="2547000" cy="318600"/>
          </a:xfrm>
          <a:prstGeom prst="rect">
            <a:avLst/>
          </a:prstGeom>
          <a:noFill/>
          <a:ln w="28575"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354" name="Shape 354"/>
          <p:cNvSpPr/>
          <p:nvPr/>
        </p:nvSpPr>
        <p:spPr>
          <a:xfrm>
            <a:off x="0" y="457200"/>
            <a:ext cx="67056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5" name="Shape 355"/>
          <p:cNvSpPr txBox="1">
            <a:spLocks noGrp="1"/>
          </p:cNvSpPr>
          <p:nvPr>
            <p:ph type="ctrTitle"/>
          </p:nvPr>
        </p:nvSpPr>
        <p:spPr>
          <a:xfrm>
            <a:off x="457200" y="381000"/>
            <a:ext cx="61026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ENGAGEMENT ACTIVITIES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ctrTitle"/>
          </p:nvPr>
        </p:nvSpPr>
        <p:spPr>
          <a:xfrm>
            <a:off x="685800" y="2130425"/>
            <a:ext cx="7772400" cy="1470000"/>
          </a:xfrm>
          <a:prstGeom prst="rect">
            <a:avLst/>
          </a:prstGeom>
        </p:spPr>
        <p:txBody>
          <a:bodyPr lIns="91425" tIns="91425" rIns="91425" bIns="91425" anchor="ctr" anchorCtr="0">
            <a:noAutofit/>
          </a:bodyPr>
          <a:lstStyle/>
          <a:p>
            <a:pPr lvl="0">
              <a:spcBef>
                <a:spcPts val="0"/>
              </a:spcBef>
              <a:buNone/>
            </a:pPr>
            <a:endParaRPr/>
          </a:p>
        </p:txBody>
      </p:sp>
      <p:pic>
        <p:nvPicPr>
          <p:cNvPr id="362" name="Shape 362" descr="Macintosh HD:Users:mcirigliano:Desktop:Screen Shot 2015-07-15 at 4.16.52 PM.png"/>
          <p:cNvPicPr preferRelativeResize="0"/>
          <p:nvPr/>
        </p:nvPicPr>
        <p:blipFill rotWithShape="1">
          <a:blip r:embed="rId3">
            <a:alphaModFix/>
          </a:blip>
          <a:srcRect/>
          <a:stretch/>
        </p:blipFill>
        <p:spPr>
          <a:xfrm>
            <a:off x="0" y="654449"/>
            <a:ext cx="9144000" cy="6238500"/>
          </a:xfrm>
          <a:prstGeom prst="rect">
            <a:avLst/>
          </a:prstGeom>
          <a:noFill/>
          <a:ln w="12700" cap="flat" cmpd="sng">
            <a:solidFill>
              <a:srgbClr val="000000"/>
            </a:solidFill>
            <a:prstDash val="solid"/>
            <a:round/>
            <a:headEnd type="none" w="med" len="med"/>
            <a:tailEnd type="none" w="med" len="med"/>
          </a:ln>
        </p:spPr>
      </p:pic>
      <p:sp>
        <p:nvSpPr>
          <p:cNvPr id="363" name="Shape 363"/>
          <p:cNvSpPr/>
          <p:nvPr/>
        </p:nvSpPr>
        <p:spPr>
          <a:xfrm>
            <a:off x="-23100" y="665025"/>
            <a:ext cx="9167100" cy="6211500"/>
          </a:xfrm>
          <a:prstGeom prst="rect">
            <a:avLst/>
          </a:prstGeom>
          <a:solidFill>
            <a:srgbClr val="EEECE1">
              <a:alpha val="50379"/>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 name="Shape 364"/>
          <p:cNvSpPr/>
          <p:nvPr/>
        </p:nvSpPr>
        <p:spPr>
          <a:xfrm>
            <a:off x="1997375" y="2673925"/>
            <a:ext cx="2427000" cy="634800"/>
          </a:xfrm>
          <a:prstGeom prst="rect">
            <a:avLst/>
          </a:prstGeom>
          <a:noFill/>
          <a:ln w="38100" cap="flat" cmpd="sng">
            <a:solidFill>
              <a:srgbClr val="0000FF"/>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b="1">
              <a:solidFill>
                <a:srgbClr val="0000FF"/>
              </a:solidFill>
            </a:endParaRPr>
          </a:p>
          <a:p>
            <a:pPr lvl="0">
              <a:spcBef>
                <a:spcPts val="0"/>
              </a:spcBef>
              <a:buNone/>
            </a:pPr>
            <a:endParaRPr b="1">
              <a:solidFill>
                <a:srgbClr val="0000FF"/>
              </a:solidFill>
            </a:endParaRPr>
          </a:p>
          <a:p>
            <a:pPr lvl="0" rtl="0">
              <a:spcBef>
                <a:spcPts val="0"/>
              </a:spcBef>
              <a:buNone/>
            </a:pPr>
            <a:r>
              <a:rPr lang="en-US" b="1">
                <a:solidFill>
                  <a:srgbClr val="0000FF"/>
                </a:solidFill>
              </a:rPr>
              <a:t>External Hyperlink</a:t>
            </a:r>
          </a:p>
        </p:txBody>
      </p:sp>
      <p:sp>
        <p:nvSpPr>
          <p:cNvPr id="365" name="Shape 365"/>
          <p:cNvSpPr/>
          <p:nvPr/>
        </p:nvSpPr>
        <p:spPr>
          <a:xfrm>
            <a:off x="2048150" y="5202600"/>
            <a:ext cx="5329500" cy="1200600"/>
          </a:xfrm>
          <a:prstGeom prst="rect">
            <a:avLst/>
          </a:prstGeom>
          <a:noFill/>
          <a:ln w="38100" cap="flat" cmpd="sng">
            <a:solidFill>
              <a:srgbClr val="0000FF"/>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rtl="0">
              <a:spcBef>
                <a:spcPts val="0"/>
              </a:spcBef>
              <a:buNone/>
            </a:pPr>
            <a:r>
              <a:rPr lang="en-US" b="1">
                <a:solidFill>
                  <a:srgbClr val="0000FF"/>
                </a:solidFill>
              </a:rPr>
              <a:t>Expert Opinion link</a:t>
            </a: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p:txBody>
      </p:sp>
      <p:sp>
        <p:nvSpPr>
          <p:cNvPr id="366" name="Shape 366"/>
          <p:cNvSpPr/>
          <p:nvPr/>
        </p:nvSpPr>
        <p:spPr>
          <a:xfrm>
            <a:off x="4618175" y="1080650"/>
            <a:ext cx="2759400" cy="3798600"/>
          </a:xfrm>
          <a:prstGeom prst="rect">
            <a:avLst/>
          </a:prstGeom>
          <a:noFill/>
          <a:ln w="38100" cap="flat" cmpd="sng">
            <a:solidFill>
              <a:srgbClr val="0000FF"/>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t" anchorCtr="0">
            <a:noAutofit/>
          </a:bodyPr>
          <a:lstStyle/>
          <a:p>
            <a:pPr lvl="0">
              <a:spcBef>
                <a:spcPts val="0"/>
              </a:spcBef>
              <a:buNone/>
            </a:pPr>
            <a:r>
              <a:rPr lang="en-US" b="1">
                <a:solidFill>
                  <a:srgbClr val="0000FF"/>
                </a:solidFill>
              </a:rPr>
              <a:t>Magnification</a:t>
            </a:r>
          </a:p>
          <a:p>
            <a:pPr lvl="0">
              <a:spcBef>
                <a:spcPts val="0"/>
              </a:spcBef>
              <a:buNone/>
            </a:pPr>
            <a:endParaRPr/>
          </a:p>
          <a:p>
            <a:pPr lvl="0">
              <a:spcBef>
                <a:spcPts val="0"/>
              </a:spcBef>
              <a:buNone/>
            </a:pPr>
            <a:endParaRPr/>
          </a:p>
          <a:p>
            <a:pPr lvl="0">
              <a:spcBef>
                <a:spcPts val="0"/>
              </a:spcBef>
              <a:buNone/>
            </a:pPr>
            <a:endParaRPr/>
          </a:p>
        </p:txBody>
      </p:sp>
      <p:sp>
        <p:nvSpPr>
          <p:cNvPr id="367" name="Shape 367"/>
          <p:cNvSpPr/>
          <p:nvPr/>
        </p:nvSpPr>
        <p:spPr>
          <a:xfrm>
            <a:off x="0" y="457200"/>
            <a:ext cx="45510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8" name="Shape 368"/>
          <p:cNvSpPr txBox="1">
            <a:spLocks noGrp="1"/>
          </p:cNvSpPr>
          <p:nvPr>
            <p:ph type="ctrTitle"/>
          </p:nvPr>
        </p:nvSpPr>
        <p:spPr>
          <a:xfrm>
            <a:off x="282475" y="381000"/>
            <a:ext cx="43356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EXAMPLE: CARD 16</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ctrTitle"/>
          </p:nvPr>
        </p:nvSpPr>
        <p:spPr>
          <a:xfrm>
            <a:off x="608500" y="2947471"/>
            <a:ext cx="7772400" cy="3194400"/>
          </a:xfrm>
          <a:prstGeom prst="rect">
            <a:avLst/>
          </a:prstGeom>
          <a:noFill/>
          <a:ln>
            <a:noFill/>
          </a:ln>
        </p:spPr>
        <p:txBody>
          <a:bodyPr lIns="91425" tIns="45700" rIns="91425" bIns="45700" anchor="t" anchorCtr="0">
            <a:noAutofit/>
          </a:bodyPr>
          <a:lstStyle/>
          <a:p>
            <a:pPr marL="0" marR="0" lvl="0" indent="0" rtl="0">
              <a:spcBef>
                <a:spcPts val="0"/>
              </a:spcBef>
              <a:buClr>
                <a:srgbClr val="FFFFFF"/>
              </a:buClr>
              <a:buSzPct val="25000"/>
              <a:buFont typeface="Calibri"/>
              <a:buNone/>
            </a:pPr>
            <a:r>
              <a:rPr lang="en-US" sz="3000" b="1">
                <a:solidFill>
                  <a:srgbClr val="FFFFFF"/>
                </a:solidFill>
              </a:rPr>
              <a:t>Is there a relationship </a:t>
            </a:r>
          </a:p>
          <a:p>
            <a:pPr marL="0" marR="0" lvl="0" indent="0" rtl="0">
              <a:spcBef>
                <a:spcPts val="0"/>
              </a:spcBef>
              <a:buClr>
                <a:srgbClr val="FFFFFF"/>
              </a:buClr>
              <a:buSzPct val="25000"/>
              <a:buFont typeface="Calibri"/>
              <a:buNone/>
            </a:pPr>
            <a:r>
              <a:rPr lang="en-US" sz="3000" b="1">
                <a:solidFill>
                  <a:srgbClr val="FFFFFF"/>
                </a:solidFill>
              </a:rPr>
              <a:t>between student engagement </a:t>
            </a:r>
          </a:p>
          <a:p>
            <a:pPr marL="0" marR="0" lvl="0" indent="0" rtl="0">
              <a:spcBef>
                <a:spcPts val="0"/>
              </a:spcBef>
              <a:buClr>
                <a:srgbClr val="FFFFFF"/>
              </a:buClr>
              <a:buSzPct val="25000"/>
              <a:buFont typeface="Calibri"/>
              <a:buNone/>
            </a:pPr>
            <a:r>
              <a:rPr lang="en-US" sz="3000" b="1">
                <a:solidFill>
                  <a:srgbClr val="FFFFFF"/>
                </a:solidFill>
              </a:rPr>
              <a:t>and performance?</a:t>
            </a:r>
          </a:p>
        </p:txBody>
      </p:sp>
      <p:sp>
        <p:nvSpPr>
          <p:cNvPr id="375" name="Shape 375"/>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76" name="Shape 376"/>
          <p:cNvSpPr txBox="1">
            <a:spLocks noGrp="1"/>
          </p:cNvSpPr>
          <p:nvPr>
            <p:ph type="ctrTitle"/>
          </p:nvPr>
        </p:nvSpPr>
        <p:spPr>
          <a:xfrm>
            <a:off x="304800" y="4572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INVESTIGATION 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3" name="Shape 383"/>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BUILDING A MODEL</a:t>
            </a:r>
          </a:p>
        </p:txBody>
      </p:sp>
      <p:sp>
        <p:nvSpPr>
          <p:cNvPr id="384" name="Shape 384"/>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pic>
        <p:nvPicPr>
          <p:cNvPr id="385" name="Shape 385"/>
          <p:cNvPicPr preferRelativeResize="0"/>
          <p:nvPr/>
        </p:nvPicPr>
        <p:blipFill>
          <a:blip r:embed="rId3">
            <a:alphaModFix/>
          </a:blip>
          <a:stretch>
            <a:fillRect/>
          </a:stretch>
        </p:blipFill>
        <p:spPr>
          <a:xfrm>
            <a:off x="0" y="2029210"/>
            <a:ext cx="9144001" cy="4828779"/>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p:nvPr/>
        </p:nvSpPr>
        <p:spPr>
          <a:xfrm>
            <a:off x="-11475" y="2024450"/>
            <a:ext cx="9230100" cy="48333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93" name="Shape 393"/>
          <p:cNvPicPr preferRelativeResize="0"/>
          <p:nvPr/>
        </p:nvPicPr>
        <p:blipFill>
          <a:blip r:embed="rId3">
            <a:alphaModFix/>
          </a:blip>
          <a:stretch>
            <a:fillRect/>
          </a:stretch>
        </p:blipFill>
        <p:spPr>
          <a:xfrm>
            <a:off x="152400" y="2226275"/>
            <a:ext cx="8945223" cy="4345850"/>
          </a:xfrm>
          <a:prstGeom prst="rect">
            <a:avLst/>
          </a:prstGeom>
          <a:noFill/>
          <a:ln>
            <a:noFill/>
          </a:ln>
        </p:spPr>
      </p:pic>
      <p:sp>
        <p:nvSpPr>
          <p:cNvPr id="394" name="Shape 394"/>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BUILDING A MODEL</a:t>
            </a:r>
          </a:p>
        </p:txBody>
      </p:sp>
      <p:sp>
        <p:nvSpPr>
          <p:cNvPr id="395" name="Shape 395"/>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p:nvPr/>
        </p:nvSpPr>
        <p:spPr>
          <a:xfrm>
            <a:off x="-11475" y="1295400"/>
            <a:ext cx="9230100" cy="55626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02" name="Shape 402"/>
          <p:cNvPicPr preferRelativeResize="0"/>
          <p:nvPr/>
        </p:nvPicPr>
        <p:blipFill rotWithShape="1">
          <a:blip r:embed="rId3">
            <a:alphaModFix/>
          </a:blip>
          <a:srcRect r="67210" b="53038"/>
          <a:stretch/>
        </p:blipFill>
        <p:spPr>
          <a:xfrm>
            <a:off x="0" y="2029225"/>
            <a:ext cx="2998226" cy="2267700"/>
          </a:xfrm>
          <a:prstGeom prst="rect">
            <a:avLst/>
          </a:prstGeom>
          <a:noFill/>
          <a:ln>
            <a:noFill/>
          </a:ln>
        </p:spPr>
      </p:pic>
      <p:pic>
        <p:nvPicPr>
          <p:cNvPr id="403" name="Shape 403"/>
          <p:cNvPicPr preferRelativeResize="0"/>
          <p:nvPr/>
        </p:nvPicPr>
        <p:blipFill>
          <a:blip r:embed="rId4">
            <a:alphaModFix/>
          </a:blip>
          <a:stretch>
            <a:fillRect/>
          </a:stretch>
        </p:blipFill>
        <p:spPr>
          <a:xfrm>
            <a:off x="0" y="1295398"/>
            <a:ext cx="9144001" cy="1186903"/>
          </a:xfrm>
          <a:prstGeom prst="rect">
            <a:avLst/>
          </a:prstGeom>
          <a:noFill/>
          <a:ln>
            <a:noFill/>
          </a:ln>
        </p:spPr>
      </p:pic>
      <p:sp>
        <p:nvSpPr>
          <p:cNvPr id="404" name="Shape 404"/>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5" name="Shape 405"/>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BUILDING A MODEL</a:t>
            </a:r>
          </a:p>
        </p:txBody>
      </p:sp>
      <p:sp>
        <p:nvSpPr>
          <p:cNvPr id="406" name="Shape 406"/>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sp>
        <p:nvSpPr>
          <p:cNvPr id="2" name="TextBox 1"/>
          <p:cNvSpPr txBox="1"/>
          <p:nvPr/>
        </p:nvSpPr>
        <p:spPr>
          <a:xfrm>
            <a:off x="2085419" y="1721448"/>
            <a:ext cx="200581" cy="369332"/>
          </a:xfrm>
          <a:prstGeom prst="rect">
            <a:avLst/>
          </a:prstGeom>
          <a:solidFill>
            <a:schemeClr val="bg1"/>
          </a:solidFill>
        </p:spPr>
        <p:txBody>
          <a:bodyPr wrap="square" rtlCol="0">
            <a:spAutoFit/>
          </a:bodyPr>
          <a:lstStyle/>
          <a:p>
            <a:r>
              <a:rPr lang="en-US" sz="1800" dirty="0" smtClean="0"/>
              <a:t>=</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0" y="457200"/>
            <a:ext cx="5714999" cy="6857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5" name="Shape 115"/>
          <p:cNvSpPr txBox="1">
            <a:spLocks noGrp="1"/>
          </p:cNvSpPr>
          <p:nvPr>
            <p:ph type="ctrTitle"/>
          </p:nvPr>
        </p:nvSpPr>
        <p:spPr>
          <a:xfrm>
            <a:off x="457200" y="381001"/>
            <a:ext cx="7772400" cy="761999"/>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i="0" u="none" strike="noStrike" cap="none">
                <a:solidFill>
                  <a:srgbClr val="FFFFFF"/>
                </a:solidFill>
                <a:latin typeface="Calibri"/>
                <a:ea typeface="Calibri"/>
                <a:cs typeface="Calibri"/>
                <a:sym typeface="Calibri"/>
              </a:rPr>
              <a:t>LEARNING ANALYTICS</a:t>
            </a:r>
          </a:p>
        </p:txBody>
      </p:sp>
      <p:sp>
        <p:nvSpPr>
          <p:cNvPr id="116" name="Shape 116"/>
          <p:cNvSpPr txBox="1"/>
          <p:nvPr/>
        </p:nvSpPr>
        <p:spPr>
          <a:xfrm>
            <a:off x="651375" y="1676400"/>
            <a:ext cx="3810000" cy="2532600"/>
          </a:xfrm>
          <a:prstGeom prst="rect">
            <a:avLst/>
          </a:prstGeom>
          <a:solidFill>
            <a:srgbClr val="000000"/>
          </a:solidFill>
          <a:ln>
            <a:noFill/>
          </a:ln>
        </p:spPr>
        <p:txBody>
          <a:bodyPr lIns="91425" tIns="45700" rIns="91425" bIns="45700" anchor="t" anchorCtr="0">
            <a:noAutofit/>
          </a:bodyPr>
          <a:lstStyle/>
          <a:p>
            <a:pPr marL="0" marR="0" lvl="0" indent="0" algn="l" rtl="0">
              <a:spcBef>
                <a:spcPts val="0"/>
              </a:spcBef>
              <a:buSzPct val="25000"/>
              <a:buNone/>
            </a:pPr>
            <a:r>
              <a:rPr lang="en-US" sz="2200" b="1">
                <a:solidFill>
                  <a:schemeClr val="lt1"/>
                </a:solidFill>
                <a:latin typeface="Calibri"/>
                <a:ea typeface="Calibri"/>
                <a:cs typeface="Calibri"/>
                <a:sym typeface="Calibri"/>
              </a:rPr>
              <a:t>…is an emerging field in which analytic tools</a:t>
            </a:r>
            <a:r>
              <a:rPr lang="en-US" sz="2200" b="1">
                <a:solidFill>
                  <a:srgbClr val="FFFFFF"/>
                </a:solidFill>
                <a:latin typeface="Calibri"/>
                <a:ea typeface="Calibri"/>
                <a:cs typeface="Calibri"/>
                <a:sym typeface="Calibri"/>
              </a:rPr>
              <a:t> adapted from computer science, math, and statistics are used to improve learning and education by extracting usable information from very large datasets.</a:t>
            </a:r>
          </a:p>
        </p:txBody>
      </p:sp>
      <p:pic>
        <p:nvPicPr>
          <p:cNvPr id="117" name="Shape 117" descr="Screen Shot 2015-01-21 at 8.28.02 PM.png"/>
          <p:cNvPicPr preferRelativeResize="0"/>
          <p:nvPr/>
        </p:nvPicPr>
        <p:blipFill rotWithShape="1">
          <a:blip r:embed="rId3">
            <a:alphaModFix/>
          </a:blip>
          <a:srcRect/>
          <a:stretch/>
        </p:blipFill>
        <p:spPr>
          <a:xfrm>
            <a:off x="4724400" y="1676400"/>
            <a:ext cx="3657601" cy="4114801"/>
          </a:xfrm>
          <a:prstGeom prst="rect">
            <a:avLst/>
          </a:prstGeom>
          <a:noFill/>
          <a:ln>
            <a:noFill/>
          </a:ln>
        </p:spPr>
      </p:pic>
      <p:sp>
        <p:nvSpPr>
          <p:cNvPr id="118" name="Shape 118"/>
          <p:cNvSpPr txBox="1"/>
          <p:nvPr/>
        </p:nvSpPr>
        <p:spPr>
          <a:xfrm>
            <a:off x="4648200" y="5791200"/>
            <a:ext cx="3886200" cy="914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Calibri"/>
                <a:ea typeface="Calibri"/>
                <a:cs typeface="Calibri"/>
                <a:sym typeface="Calibri"/>
              </a:rPr>
              <a:t>SOURCE:  Elias, T. 2011. </a:t>
            </a:r>
            <a:r>
              <a:rPr lang="en-US" sz="1200" i="1">
                <a:solidFill>
                  <a:schemeClr val="lt1"/>
                </a:solidFill>
                <a:latin typeface="Calibri"/>
                <a:ea typeface="Calibri"/>
                <a:cs typeface="Calibri"/>
                <a:sym typeface="Calibri"/>
              </a:rPr>
              <a:t>Learning Analytics: Definitions, Processes and Potential</a:t>
            </a:r>
            <a:r>
              <a:rPr lang="en-US" sz="1200">
                <a:solidFill>
                  <a:schemeClr val="lt1"/>
                </a:solidFill>
                <a:latin typeface="Calibri"/>
                <a:ea typeface="Calibri"/>
                <a:cs typeface="Calibri"/>
                <a:sym typeface="Calibri"/>
              </a:rPr>
              <a:t>. </a:t>
            </a:r>
          </a:p>
          <a:p>
            <a:pPr marL="0" marR="0" lvl="0" indent="0" algn="l" rtl="0">
              <a:spcBef>
                <a:spcPts val="0"/>
              </a:spcBef>
              <a:buSzPct val="25000"/>
              <a:buNone/>
            </a:pPr>
            <a:r>
              <a:rPr lang="en-US" sz="1200">
                <a:solidFill>
                  <a:schemeClr val="dk2"/>
                </a:solidFill>
                <a:latin typeface="Calibri"/>
                <a:ea typeface="Calibri"/>
                <a:cs typeface="Calibri"/>
                <a:sym typeface="Calibri"/>
              </a:rPr>
              <a:t>                </a:t>
            </a: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19" name="Shape 119" descr="http://www.med-u.org/assets/themes/med_u/core-logo-e1ee37b00ec8789d5e1c848ff6b4c0fd.png"/>
          <p:cNvPicPr preferRelativeResize="0"/>
          <p:nvPr/>
        </p:nvPicPr>
        <p:blipFill rotWithShape="1">
          <a:blip r:embed="rId4">
            <a:alphaModFix/>
          </a:blip>
          <a:srcRect/>
          <a:stretch/>
        </p:blipFill>
        <p:spPr>
          <a:xfrm>
            <a:off x="304800" y="5715000"/>
            <a:ext cx="2666999" cy="858344"/>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11475" y="1295400"/>
            <a:ext cx="9230100" cy="55626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13" name="Shape 413"/>
          <p:cNvPicPr preferRelativeResize="0"/>
          <p:nvPr/>
        </p:nvPicPr>
        <p:blipFill rotWithShape="1">
          <a:blip r:embed="rId3">
            <a:alphaModFix/>
          </a:blip>
          <a:srcRect r="67210" b="53038"/>
          <a:stretch/>
        </p:blipFill>
        <p:spPr>
          <a:xfrm>
            <a:off x="0" y="2029225"/>
            <a:ext cx="2998226" cy="2267700"/>
          </a:xfrm>
          <a:prstGeom prst="rect">
            <a:avLst/>
          </a:prstGeom>
          <a:noFill/>
          <a:ln>
            <a:noFill/>
          </a:ln>
        </p:spPr>
      </p:pic>
      <p:pic>
        <p:nvPicPr>
          <p:cNvPr id="414" name="Shape 414"/>
          <p:cNvPicPr preferRelativeResize="0"/>
          <p:nvPr/>
        </p:nvPicPr>
        <p:blipFill>
          <a:blip r:embed="rId4">
            <a:alphaModFix/>
          </a:blip>
          <a:stretch>
            <a:fillRect/>
          </a:stretch>
        </p:blipFill>
        <p:spPr>
          <a:xfrm>
            <a:off x="0" y="1295398"/>
            <a:ext cx="9144001" cy="1186903"/>
          </a:xfrm>
          <a:prstGeom prst="rect">
            <a:avLst/>
          </a:prstGeom>
          <a:noFill/>
          <a:ln>
            <a:noFill/>
          </a:ln>
        </p:spPr>
      </p:pic>
      <p:sp>
        <p:nvSpPr>
          <p:cNvPr id="415" name="Shape 415"/>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6" name="Shape 416"/>
          <p:cNvSpPr/>
          <p:nvPr/>
        </p:nvSpPr>
        <p:spPr>
          <a:xfrm flipH="1">
            <a:off x="2117288" y="2674925"/>
            <a:ext cx="255900" cy="16221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18" name="Shape 418"/>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BUILDING A MODEL</a:t>
            </a:r>
          </a:p>
        </p:txBody>
      </p:sp>
      <p:sp>
        <p:nvSpPr>
          <p:cNvPr id="419" name="Shape 419"/>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sp>
        <p:nvSpPr>
          <p:cNvPr id="10" name="TextBox 9"/>
          <p:cNvSpPr txBox="1"/>
          <p:nvPr/>
        </p:nvSpPr>
        <p:spPr>
          <a:xfrm>
            <a:off x="2099707" y="1721448"/>
            <a:ext cx="257730" cy="369332"/>
          </a:xfrm>
          <a:prstGeom prst="rect">
            <a:avLst/>
          </a:prstGeom>
          <a:solidFill>
            <a:schemeClr val="bg1"/>
          </a:solidFill>
        </p:spPr>
        <p:txBody>
          <a:bodyPr wrap="square" rtlCol="0">
            <a:spAutoFit/>
          </a:bodyPr>
          <a:lstStyle/>
          <a:p>
            <a:endParaRPr lang="en-US" sz="1800" dirty="0"/>
          </a:p>
        </p:txBody>
      </p:sp>
      <p:sp>
        <p:nvSpPr>
          <p:cNvPr id="11" name="TextBox 10"/>
          <p:cNvSpPr txBox="1"/>
          <p:nvPr/>
        </p:nvSpPr>
        <p:spPr>
          <a:xfrm>
            <a:off x="2085419" y="1721448"/>
            <a:ext cx="200581" cy="369332"/>
          </a:xfrm>
          <a:prstGeom prst="rect">
            <a:avLst/>
          </a:prstGeom>
          <a:solidFill>
            <a:schemeClr val="bg1"/>
          </a:solidFill>
        </p:spPr>
        <p:txBody>
          <a:bodyPr wrap="square" rtlCol="0">
            <a:spAutoFit/>
          </a:bodyPr>
          <a:lstStyle/>
          <a:p>
            <a:r>
              <a:rPr lang="en-US" sz="1800" dirty="0" smtClean="0"/>
              <a:t>=</a:t>
            </a:r>
            <a:endParaRPr lang="en-US" sz="1800" dirty="0"/>
          </a:p>
        </p:txBody>
      </p:sp>
      <p:sp>
        <p:nvSpPr>
          <p:cNvPr id="417" name="Shape 417"/>
          <p:cNvSpPr/>
          <p:nvPr/>
        </p:nvSpPr>
        <p:spPr>
          <a:xfrm flipH="1">
            <a:off x="2338425" y="1426325"/>
            <a:ext cx="1380900" cy="9144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p:nvPr/>
        </p:nvSpPr>
        <p:spPr>
          <a:xfrm>
            <a:off x="-11475" y="1295400"/>
            <a:ext cx="9230100" cy="55626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26" name="Shape 426"/>
          <p:cNvPicPr preferRelativeResize="0"/>
          <p:nvPr/>
        </p:nvPicPr>
        <p:blipFill rotWithShape="1">
          <a:blip r:embed="rId3">
            <a:alphaModFix/>
          </a:blip>
          <a:srcRect r="67210" b="53038"/>
          <a:stretch/>
        </p:blipFill>
        <p:spPr>
          <a:xfrm>
            <a:off x="0" y="2029225"/>
            <a:ext cx="2998226" cy="2267700"/>
          </a:xfrm>
          <a:prstGeom prst="rect">
            <a:avLst/>
          </a:prstGeom>
          <a:noFill/>
          <a:ln>
            <a:noFill/>
          </a:ln>
        </p:spPr>
      </p:pic>
      <p:pic>
        <p:nvPicPr>
          <p:cNvPr id="427" name="Shape 427"/>
          <p:cNvPicPr preferRelativeResize="0"/>
          <p:nvPr/>
        </p:nvPicPr>
        <p:blipFill>
          <a:blip r:embed="rId4">
            <a:alphaModFix/>
          </a:blip>
          <a:stretch>
            <a:fillRect/>
          </a:stretch>
        </p:blipFill>
        <p:spPr>
          <a:xfrm>
            <a:off x="0" y="1295398"/>
            <a:ext cx="9144001" cy="1186903"/>
          </a:xfrm>
          <a:prstGeom prst="rect">
            <a:avLst/>
          </a:prstGeom>
          <a:noFill/>
          <a:ln>
            <a:noFill/>
          </a:ln>
        </p:spPr>
      </p:pic>
      <p:sp>
        <p:nvSpPr>
          <p:cNvPr id="428" name="Shape 428"/>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9" name="Shape 429"/>
          <p:cNvSpPr/>
          <p:nvPr/>
        </p:nvSpPr>
        <p:spPr>
          <a:xfrm flipH="1">
            <a:off x="2333624" y="2674825"/>
            <a:ext cx="255900" cy="16221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30" name="Shape 430"/>
          <p:cNvSpPr/>
          <p:nvPr/>
        </p:nvSpPr>
        <p:spPr>
          <a:xfrm flipH="1">
            <a:off x="3955300" y="1426225"/>
            <a:ext cx="1506000" cy="9144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31" name="Shape 431"/>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BUILDING A MODEL</a:t>
            </a:r>
          </a:p>
        </p:txBody>
      </p:sp>
      <p:sp>
        <p:nvSpPr>
          <p:cNvPr id="432" name="Shape 432"/>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sp>
        <p:nvSpPr>
          <p:cNvPr id="10" name="TextBox 9"/>
          <p:cNvSpPr txBox="1"/>
          <p:nvPr/>
        </p:nvSpPr>
        <p:spPr>
          <a:xfrm>
            <a:off x="2085419" y="1721448"/>
            <a:ext cx="200581" cy="369332"/>
          </a:xfrm>
          <a:prstGeom prst="rect">
            <a:avLst/>
          </a:prstGeom>
          <a:solidFill>
            <a:schemeClr val="bg1"/>
          </a:solidFill>
        </p:spPr>
        <p:txBody>
          <a:bodyPr wrap="square" rtlCol="0">
            <a:spAutoFit/>
          </a:bodyPr>
          <a:lstStyle/>
          <a:p>
            <a:r>
              <a:rPr lang="en-US" sz="1800" dirty="0" smtClean="0"/>
              <a:t>=</a:t>
            </a:r>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p:nvPr/>
        </p:nvSpPr>
        <p:spPr>
          <a:xfrm>
            <a:off x="-11475" y="1295400"/>
            <a:ext cx="9230100" cy="55626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39" name="Shape 439"/>
          <p:cNvPicPr preferRelativeResize="0"/>
          <p:nvPr/>
        </p:nvPicPr>
        <p:blipFill rotWithShape="1">
          <a:blip r:embed="rId3">
            <a:alphaModFix/>
          </a:blip>
          <a:srcRect r="67210" b="53038"/>
          <a:stretch/>
        </p:blipFill>
        <p:spPr>
          <a:xfrm>
            <a:off x="0" y="2029225"/>
            <a:ext cx="2998226" cy="2267700"/>
          </a:xfrm>
          <a:prstGeom prst="rect">
            <a:avLst/>
          </a:prstGeom>
          <a:noFill/>
          <a:ln>
            <a:noFill/>
          </a:ln>
        </p:spPr>
      </p:pic>
      <p:pic>
        <p:nvPicPr>
          <p:cNvPr id="440" name="Shape 440"/>
          <p:cNvPicPr preferRelativeResize="0"/>
          <p:nvPr/>
        </p:nvPicPr>
        <p:blipFill>
          <a:blip r:embed="rId4">
            <a:alphaModFix/>
          </a:blip>
          <a:stretch>
            <a:fillRect/>
          </a:stretch>
        </p:blipFill>
        <p:spPr>
          <a:xfrm>
            <a:off x="0" y="1295398"/>
            <a:ext cx="9144001" cy="1186903"/>
          </a:xfrm>
          <a:prstGeom prst="rect">
            <a:avLst/>
          </a:prstGeom>
          <a:noFill/>
          <a:ln>
            <a:noFill/>
          </a:ln>
        </p:spPr>
      </p:pic>
      <p:sp>
        <p:nvSpPr>
          <p:cNvPr id="441" name="Shape 441"/>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2" name="Shape 442"/>
          <p:cNvSpPr/>
          <p:nvPr/>
        </p:nvSpPr>
        <p:spPr>
          <a:xfrm flipH="1">
            <a:off x="2547049" y="2674825"/>
            <a:ext cx="255900" cy="16221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43" name="Shape 443"/>
          <p:cNvSpPr/>
          <p:nvPr/>
        </p:nvSpPr>
        <p:spPr>
          <a:xfrm flipH="1">
            <a:off x="5730000" y="1431650"/>
            <a:ext cx="1426800" cy="9144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44" name="Shape 444"/>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BUILDING A MODEL</a:t>
            </a:r>
          </a:p>
        </p:txBody>
      </p:sp>
      <p:sp>
        <p:nvSpPr>
          <p:cNvPr id="445" name="Shape 445"/>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sp>
        <p:nvSpPr>
          <p:cNvPr id="10" name="TextBox 9"/>
          <p:cNvSpPr txBox="1"/>
          <p:nvPr/>
        </p:nvSpPr>
        <p:spPr>
          <a:xfrm>
            <a:off x="2085419" y="1721448"/>
            <a:ext cx="200581" cy="369332"/>
          </a:xfrm>
          <a:prstGeom prst="rect">
            <a:avLst/>
          </a:prstGeom>
          <a:solidFill>
            <a:schemeClr val="bg1"/>
          </a:solidFill>
        </p:spPr>
        <p:txBody>
          <a:bodyPr wrap="square" rtlCol="0">
            <a:spAutoFit/>
          </a:bodyPr>
          <a:lstStyle/>
          <a:p>
            <a:r>
              <a:rPr lang="en-US" sz="1800" dirty="0" smtClean="0"/>
              <a:t>=</a:t>
            </a:r>
            <a:endParaRPr 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p:nvPr/>
        </p:nvSpPr>
        <p:spPr>
          <a:xfrm>
            <a:off x="-11475" y="1295400"/>
            <a:ext cx="9230100" cy="55626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52" name="Shape 452"/>
          <p:cNvPicPr preferRelativeResize="0"/>
          <p:nvPr/>
        </p:nvPicPr>
        <p:blipFill>
          <a:blip r:embed="rId3">
            <a:alphaModFix/>
          </a:blip>
          <a:stretch>
            <a:fillRect/>
          </a:stretch>
        </p:blipFill>
        <p:spPr>
          <a:xfrm>
            <a:off x="3740825" y="2818075"/>
            <a:ext cx="4418974" cy="3542099"/>
          </a:xfrm>
          <a:prstGeom prst="rect">
            <a:avLst/>
          </a:prstGeom>
          <a:noFill/>
          <a:ln>
            <a:noFill/>
          </a:ln>
        </p:spPr>
      </p:pic>
      <p:pic>
        <p:nvPicPr>
          <p:cNvPr id="453" name="Shape 453"/>
          <p:cNvPicPr preferRelativeResize="0"/>
          <p:nvPr/>
        </p:nvPicPr>
        <p:blipFill rotWithShape="1">
          <a:blip r:embed="rId4">
            <a:alphaModFix/>
          </a:blip>
          <a:srcRect r="67210" b="53038"/>
          <a:stretch/>
        </p:blipFill>
        <p:spPr>
          <a:xfrm>
            <a:off x="0" y="2029225"/>
            <a:ext cx="2998226" cy="2267700"/>
          </a:xfrm>
          <a:prstGeom prst="rect">
            <a:avLst/>
          </a:prstGeom>
          <a:noFill/>
          <a:ln>
            <a:noFill/>
          </a:ln>
        </p:spPr>
      </p:pic>
      <p:pic>
        <p:nvPicPr>
          <p:cNvPr id="454" name="Shape 454"/>
          <p:cNvPicPr preferRelativeResize="0"/>
          <p:nvPr/>
        </p:nvPicPr>
        <p:blipFill>
          <a:blip r:embed="rId5">
            <a:alphaModFix/>
          </a:blip>
          <a:stretch>
            <a:fillRect/>
          </a:stretch>
        </p:blipFill>
        <p:spPr>
          <a:xfrm>
            <a:off x="0" y="1295398"/>
            <a:ext cx="9144001" cy="1186903"/>
          </a:xfrm>
          <a:prstGeom prst="rect">
            <a:avLst/>
          </a:prstGeom>
          <a:noFill/>
          <a:ln>
            <a:noFill/>
          </a:ln>
        </p:spPr>
      </p:pic>
      <p:sp>
        <p:nvSpPr>
          <p:cNvPr id="455" name="Shape 455"/>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6" name="Shape 456"/>
          <p:cNvSpPr/>
          <p:nvPr/>
        </p:nvSpPr>
        <p:spPr>
          <a:xfrm flipH="1">
            <a:off x="2751875" y="2689150"/>
            <a:ext cx="304500" cy="16785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57" name="Shape 457"/>
          <p:cNvSpPr/>
          <p:nvPr/>
        </p:nvSpPr>
        <p:spPr>
          <a:xfrm flipH="1">
            <a:off x="7451600" y="1431650"/>
            <a:ext cx="1426800" cy="9144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58" name="Shape 458"/>
          <p:cNvSpPr/>
          <p:nvPr/>
        </p:nvSpPr>
        <p:spPr>
          <a:xfrm flipH="1">
            <a:off x="3867575" y="6061225"/>
            <a:ext cx="971700" cy="2988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59" name="Shape 459"/>
          <p:cNvSpPr/>
          <p:nvPr/>
        </p:nvSpPr>
        <p:spPr>
          <a:xfrm flipH="1">
            <a:off x="6650425" y="6061225"/>
            <a:ext cx="1175100" cy="298800"/>
          </a:xfrm>
          <a:prstGeom prst="rect">
            <a:avLst/>
          </a:prstGeom>
          <a:noFill/>
          <a:ln w="38100" cap="flat" cmpd="sng">
            <a:solidFill>
              <a:srgbClr val="FF0000"/>
            </a:solidFill>
            <a:prstDash val="solid"/>
            <a:round/>
            <a:headEnd type="none" w="med" len="med"/>
            <a:tailEnd type="none" w="med" len="med"/>
          </a:ln>
          <a:effectLst>
            <a:outerShdw blurRad="127000" dist="50800" dir="5400000" algn="ctr" rotWithShape="0">
              <a:srgbClr val="000000">
                <a:alpha val="40000"/>
              </a:srgbClr>
            </a:outerShdw>
          </a:effectLst>
        </p:spPr>
        <p:txBody>
          <a:bodyPr lIns="91425" tIns="91425" rIns="91425" bIns="91425" anchor="ctr" anchorCtr="0">
            <a:noAutofit/>
          </a:bodyPr>
          <a:lstStyle/>
          <a:p>
            <a:pPr lvl="0">
              <a:spcBef>
                <a:spcPts val="0"/>
              </a:spcBef>
              <a:buNone/>
            </a:pPr>
            <a:endParaRPr/>
          </a:p>
        </p:txBody>
      </p:sp>
      <p:sp>
        <p:nvSpPr>
          <p:cNvPr id="460" name="Shape 460"/>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BUILDING A MODEL</a:t>
            </a:r>
          </a:p>
        </p:txBody>
      </p:sp>
      <p:sp>
        <p:nvSpPr>
          <p:cNvPr id="461" name="Shape 461"/>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sp>
        <p:nvSpPr>
          <p:cNvPr id="13" name="TextBox 12"/>
          <p:cNvSpPr txBox="1"/>
          <p:nvPr/>
        </p:nvSpPr>
        <p:spPr>
          <a:xfrm>
            <a:off x="2085419" y="1721448"/>
            <a:ext cx="200581" cy="369332"/>
          </a:xfrm>
          <a:prstGeom prst="rect">
            <a:avLst/>
          </a:prstGeom>
          <a:solidFill>
            <a:schemeClr val="bg1"/>
          </a:solidFill>
        </p:spPr>
        <p:txBody>
          <a:bodyPr wrap="square" rtlCol="0">
            <a:spAutoFit/>
          </a:bodyPr>
          <a:lstStyle/>
          <a:p>
            <a:r>
              <a:rPr lang="en-US" sz="1800" dirty="0" smtClean="0"/>
              <a:t>=</a:t>
            </a: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66"/>
        <p:cNvGrpSpPr/>
        <p:nvPr/>
      </p:nvGrpSpPr>
      <p:grpSpPr>
        <a:xfrm>
          <a:off x="0" y="0"/>
          <a:ext cx="0" cy="0"/>
          <a:chOff x="0" y="0"/>
          <a:chExt cx="0" cy="0"/>
        </a:xfrm>
      </p:grpSpPr>
      <p:graphicFrame>
        <p:nvGraphicFramePr>
          <p:cNvPr id="467" name="Shape 467"/>
          <p:cNvGraphicFramePr/>
          <p:nvPr/>
        </p:nvGraphicFramePr>
        <p:xfrm>
          <a:off x="839325" y="1425850"/>
          <a:ext cx="7465325" cy="4576623"/>
        </p:xfrm>
        <a:graphic>
          <a:graphicData uri="http://schemas.openxmlformats.org/drawingml/2006/table">
            <a:tbl>
              <a:tblPr>
                <a:noFill/>
                <a:tableStyleId>{BD91F442-D28A-4F2E-9FD8-AF216CC12B33}</a:tableStyleId>
              </a:tblPr>
              <a:tblGrid>
                <a:gridCol w="3565775"/>
                <a:gridCol w="1655075"/>
                <a:gridCol w="2244475"/>
              </a:tblGrid>
              <a:tr h="904300">
                <a:tc>
                  <a:txBody>
                    <a:bodyPr/>
                    <a:lstStyle/>
                    <a:p>
                      <a:pPr marL="76200" marR="76200" lvl="0" indent="0" rtl="0">
                        <a:lnSpc>
                          <a:spcPct val="115000"/>
                        </a:lnSpc>
                        <a:spcBef>
                          <a:spcPts val="0"/>
                        </a:spcBef>
                        <a:buNone/>
                      </a:pPr>
                      <a:r>
                        <a:rPr lang="en-US" sz="2400" b="1">
                          <a:latin typeface="Trebuchet MS"/>
                          <a:ea typeface="Trebuchet MS"/>
                          <a:cs typeface="Trebuchet MS"/>
                          <a:sym typeface="Trebuchet MS"/>
                        </a:rPr>
                        <a:t>Independent Variable</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76200" marR="76200" lvl="0" indent="0" algn="ctr" rtl="0">
                        <a:lnSpc>
                          <a:spcPct val="115000"/>
                        </a:lnSpc>
                        <a:spcBef>
                          <a:spcPts val="0"/>
                        </a:spcBef>
                        <a:buNone/>
                      </a:pPr>
                      <a:r>
                        <a:rPr lang="en-US" sz="2400" b="1">
                          <a:latin typeface="Trebuchet MS"/>
                          <a:ea typeface="Trebuchet MS"/>
                          <a:cs typeface="Trebuchet MS"/>
                          <a:sym typeface="Trebuchet MS"/>
                        </a:rPr>
                        <a:t>Odds ratio</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76200" marR="76200" lvl="0" indent="0" algn="ctr" rtl="0">
                        <a:lnSpc>
                          <a:spcPct val="115000"/>
                        </a:lnSpc>
                        <a:spcBef>
                          <a:spcPts val="0"/>
                        </a:spcBef>
                        <a:buNone/>
                      </a:pPr>
                      <a:r>
                        <a:rPr lang="en-US" sz="2400" b="1">
                          <a:latin typeface="Trebuchet MS"/>
                          <a:ea typeface="Trebuchet MS"/>
                          <a:cs typeface="Trebuchet MS"/>
                          <a:sym typeface="Trebuchet MS"/>
                        </a:rPr>
                        <a:t>95% Conf. Interval</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r h="721675">
                <a:tc>
                  <a:txBody>
                    <a:bodyPr/>
                    <a:lstStyle/>
                    <a:p>
                      <a:pPr marL="76200" marR="76200" lvl="0" indent="0" rtl="0">
                        <a:lnSpc>
                          <a:spcPct val="115000"/>
                        </a:lnSpc>
                        <a:spcBef>
                          <a:spcPts val="0"/>
                        </a:spcBef>
                        <a:buNone/>
                      </a:pPr>
                      <a:r>
                        <a:rPr lang="en-US" sz="2400">
                          <a:latin typeface="Trebuchet MS"/>
                          <a:ea typeface="Trebuchet MS"/>
                          <a:cs typeface="Trebuchet MS"/>
                          <a:sym typeface="Trebuchet MS"/>
                        </a:rPr>
                        <a:t>Hyperlink clicked</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4DDF4"/>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1.21</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(1.12,1.31)</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r>
              <a:tr h="721675">
                <a:tc>
                  <a:txBody>
                    <a:bodyPr/>
                    <a:lstStyle/>
                    <a:p>
                      <a:pPr marL="76200" marR="76200" lvl="0" indent="0" rtl="0">
                        <a:lnSpc>
                          <a:spcPct val="115000"/>
                        </a:lnSpc>
                        <a:spcBef>
                          <a:spcPts val="0"/>
                        </a:spcBef>
                        <a:buNone/>
                      </a:pPr>
                      <a:r>
                        <a:rPr lang="en-US" sz="2400">
                          <a:latin typeface="Trebuchet MS"/>
                          <a:ea typeface="Trebuchet MS"/>
                          <a:cs typeface="Trebuchet MS"/>
                          <a:sym typeface="Trebuchet MS"/>
                        </a:rPr>
                        <a:t>Magnify image clicked</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9CB9C"/>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1.20</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(1.11,1.31)</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r>
              <a:tr h="721675">
                <a:tc>
                  <a:txBody>
                    <a:bodyPr/>
                    <a:lstStyle/>
                    <a:p>
                      <a:pPr marL="76200" marR="76200" lvl="0" indent="0" rtl="0">
                        <a:lnSpc>
                          <a:spcPct val="115000"/>
                        </a:lnSpc>
                        <a:spcBef>
                          <a:spcPts val="0"/>
                        </a:spcBef>
                        <a:buNone/>
                      </a:pPr>
                      <a:r>
                        <a:rPr lang="en-US" sz="2400">
                          <a:latin typeface="Trebuchet MS"/>
                          <a:ea typeface="Trebuchet MS"/>
                          <a:cs typeface="Trebuchet MS"/>
                          <a:sym typeface="Trebuchet MS"/>
                        </a:rPr>
                        <a:t>Expert link clicked</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99E"/>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1.21</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(1.05,1.39)</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r>
              <a:tr h="721675">
                <a:tc>
                  <a:txBody>
                    <a:bodyPr/>
                    <a:lstStyle/>
                    <a:p>
                      <a:pPr marL="76200" marR="76200" lvl="0" indent="0" rtl="0">
                        <a:lnSpc>
                          <a:spcPct val="115000"/>
                        </a:lnSpc>
                        <a:spcBef>
                          <a:spcPts val="0"/>
                        </a:spcBef>
                        <a:buNone/>
                      </a:pPr>
                      <a:r>
                        <a:rPr lang="en-US" sz="2400">
                          <a:latin typeface="Trebuchet MS"/>
                          <a:ea typeface="Trebuchet MS"/>
                          <a:cs typeface="Trebuchet MS"/>
                          <a:sym typeface="Trebuchet MS"/>
                        </a:rPr>
                        <a:t>&lt; 20 seconds per page</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A9999"/>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0.74</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06666"/>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(0.66,0.83)</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06666"/>
                    </a:solidFill>
                  </a:tcPr>
                </a:tc>
              </a:tr>
              <a:tr h="721675">
                <a:tc>
                  <a:txBody>
                    <a:bodyPr/>
                    <a:lstStyle/>
                    <a:p>
                      <a:pPr marL="76200" marR="76200" lvl="0" indent="0" rtl="0">
                        <a:lnSpc>
                          <a:spcPct val="115000"/>
                        </a:lnSpc>
                        <a:spcBef>
                          <a:spcPts val="0"/>
                        </a:spcBef>
                        <a:buNone/>
                      </a:pPr>
                      <a:r>
                        <a:rPr lang="en-US" sz="2400">
                          <a:latin typeface="Trebuchet MS"/>
                          <a:ea typeface="Trebuchet MS"/>
                          <a:cs typeface="Trebuchet MS"/>
                          <a:sym typeface="Trebuchet MS"/>
                        </a:rPr>
                        <a:t>&gt;100 seconds per page</a:t>
                      </a:r>
                    </a:p>
                  </a:txBody>
                  <a:tcPr marL="63500" marR="6350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A9999"/>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1.38</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c>
                  <a:txBody>
                    <a:bodyPr/>
                    <a:lstStyle/>
                    <a:p>
                      <a:pPr marL="76200" marR="76200" lvl="0" indent="0" algn="ctr" rtl="0">
                        <a:lnSpc>
                          <a:spcPct val="115000"/>
                        </a:lnSpc>
                        <a:spcBef>
                          <a:spcPts val="0"/>
                        </a:spcBef>
                        <a:buNone/>
                      </a:pPr>
                      <a:r>
                        <a:rPr lang="en-US" sz="2400">
                          <a:latin typeface="Trebuchet MS"/>
                          <a:ea typeface="Trebuchet MS"/>
                          <a:cs typeface="Trebuchet MS"/>
                          <a:sym typeface="Trebuchet MS"/>
                        </a:rPr>
                        <a:t>(1.27,1.51)</a:t>
                      </a:r>
                    </a:p>
                  </a:txBody>
                  <a:tcPr marL="25400" marR="25400" marT="25400" marB="254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EAD3"/>
                    </a:solidFill>
                  </a:tcPr>
                </a:tc>
              </a:tr>
            </a:tbl>
          </a:graphicData>
        </a:graphic>
      </p:graphicFrame>
      <p:sp>
        <p:nvSpPr>
          <p:cNvPr id="468" name="Shape 468"/>
          <p:cNvSpPr/>
          <p:nvPr/>
        </p:nvSpPr>
        <p:spPr>
          <a:xfrm>
            <a:off x="0" y="381000"/>
            <a:ext cx="6427199"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9" name="Shape 469"/>
          <p:cNvSpPr txBox="1">
            <a:spLocks noGrp="1"/>
          </p:cNvSpPr>
          <p:nvPr>
            <p:ph type="ctrTitle"/>
          </p:nvPr>
        </p:nvSpPr>
        <p:spPr>
          <a:xfrm>
            <a:off x="304800" y="5334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RESULTS</a:t>
            </a:r>
          </a:p>
        </p:txBody>
      </p:sp>
      <p:sp>
        <p:nvSpPr>
          <p:cNvPr id="470" name="Shape 470"/>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69850" algn="l" rtl="0">
              <a:spcBef>
                <a:spcPts val="0"/>
              </a:spcBef>
              <a:buSzPct val="61111"/>
              <a:buNone/>
            </a:pPr>
            <a:r>
              <a:rPr lang="en-US" sz="1800" b="1">
                <a:solidFill>
                  <a:srgbClr val="FFFFFF"/>
                </a:solidFill>
                <a:latin typeface="Calibri"/>
                <a:ea typeface="Calibri"/>
                <a:cs typeface="Calibri"/>
                <a:sym typeface="Calibri"/>
              </a:rPr>
              <a:t>INVESTIGATION 1</a:t>
            </a:r>
          </a:p>
        </p:txBody>
      </p:sp>
      <p:sp>
        <p:nvSpPr>
          <p:cNvPr id="471" name="Shape 471"/>
          <p:cNvSpPr txBox="1"/>
          <p:nvPr/>
        </p:nvSpPr>
        <p:spPr>
          <a:xfrm>
            <a:off x="803292" y="6141066"/>
            <a:ext cx="7559400" cy="633900"/>
          </a:xfrm>
          <a:prstGeom prst="rect">
            <a:avLst/>
          </a:prstGeom>
          <a:noFill/>
          <a:ln>
            <a:noFill/>
          </a:ln>
        </p:spPr>
        <p:txBody>
          <a:bodyPr lIns="91425" tIns="91425" rIns="91425" bIns="91425" anchor="t" anchorCtr="0">
            <a:noAutofit/>
          </a:bodyPr>
          <a:lstStyle/>
          <a:p>
            <a:pPr lvl="0" algn="ctr">
              <a:spcBef>
                <a:spcPts val="0"/>
              </a:spcBef>
              <a:buNone/>
            </a:pPr>
            <a:r>
              <a:rPr lang="en-US" sz="1800">
                <a:solidFill>
                  <a:srgbClr val="FFFFFF"/>
                </a:solidFill>
              </a:rPr>
              <a:t>Top half of students spent 23% longer per card than the bottom half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
                                        </p:tgtEl>
                                        <p:attrNameLst>
                                          <p:attrName>style.visibility</p:attrName>
                                        </p:attrNameLst>
                                      </p:cBhvr>
                                      <p:to>
                                        <p:strVal val="visible"/>
                                      </p:to>
                                    </p:set>
                                    <p:animEffect transition="in" filter="fade">
                                      <p:cBhvr>
                                        <p:cTn id="7" dur="1"/>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ctrTitle"/>
          </p:nvPr>
        </p:nvSpPr>
        <p:spPr>
          <a:xfrm>
            <a:off x="1465500" y="2947475"/>
            <a:ext cx="6142200" cy="3194400"/>
          </a:xfrm>
          <a:prstGeom prst="rect">
            <a:avLst/>
          </a:prstGeom>
          <a:noFill/>
          <a:ln>
            <a:noFill/>
          </a:ln>
        </p:spPr>
        <p:txBody>
          <a:bodyPr lIns="91425" tIns="45700" rIns="91425" bIns="45700" anchor="t" anchorCtr="0">
            <a:noAutofit/>
          </a:bodyPr>
          <a:lstStyle/>
          <a:p>
            <a:pPr marL="0" marR="0" lvl="0" indent="0" rtl="0">
              <a:spcBef>
                <a:spcPts val="0"/>
              </a:spcBef>
              <a:buClr>
                <a:srgbClr val="FFFFFF"/>
              </a:buClr>
              <a:buSzPct val="25000"/>
              <a:buFont typeface="Calibri"/>
              <a:buNone/>
            </a:pPr>
            <a:r>
              <a:rPr lang="en-US" sz="3000" b="1">
                <a:solidFill>
                  <a:srgbClr val="FFFFFF"/>
                </a:solidFill>
              </a:rPr>
              <a:t>Which engagement activities impacted assessment score?</a:t>
            </a:r>
          </a:p>
        </p:txBody>
      </p:sp>
      <p:sp>
        <p:nvSpPr>
          <p:cNvPr id="478" name="Shape 478"/>
          <p:cNvSpPr/>
          <p:nvPr/>
        </p:nvSpPr>
        <p:spPr>
          <a:xfrm>
            <a:off x="0" y="381000"/>
            <a:ext cx="61422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9" name="Shape 479"/>
          <p:cNvSpPr txBox="1">
            <a:spLocks noGrp="1"/>
          </p:cNvSpPr>
          <p:nvPr>
            <p:ph type="ctrTitle"/>
          </p:nvPr>
        </p:nvSpPr>
        <p:spPr>
          <a:xfrm>
            <a:off x="304800" y="457200"/>
            <a:ext cx="57681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INVESTIGATION 2</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p:nvPr/>
        </p:nvSpPr>
        <p:spPr>
          <a:xfrm>
            <a:off x="0" y="0"/>
            <a:ext cx="9144000" cy="6858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86" name="Shape 486"/>
          <p:cNvSpPr/>
          <p:nvPr/>
        </p:nvSpPr>
        <p:spPr>
          <a:xfrm>
            <a:off x="0" y="381000"/>
            <a:ext cx="54030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87" name="Shape 487"/>
          <p:cNvSpPr txBox="1">
            <a:spLocks noGrp="1"/>
          </p:cNvSpPr>
          <p:nvPr>
            <p:ph type="ctrTitle"/>
          </p:nvPr>
        </p:nvSpPr>
        <p:spPr>
          <a:xfrm>
            <a:off x="304800" y="5334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EXPERT PREDICTIONS</a:t>
            </a:r>
          </a:p>
        </p:txBody>
      </p:sp>
      <p:sp>
        <p:nvSpPr>
          <p:cNvPr id="488" name="Shape 488"/>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INVESTIGATION 2</a:t>
            </a:r>
          </a:p>
        </p:txBody>
      </p:sp>
      <p:pic>
        <p:nvPicPr>
          <p:cNvPr id="489" name="Shape 489"/>
          <p:cNvPicPr preferRelativeResize="0"/>
          <p:nvPr/>
        </p:nvPicPr>
        <p:blipFill>
          <a:blip r:embed="rId3">
            <a:alphaModFix/>
          </a:blip>
          <a:stretch>
            <a:fillRect/>
          </a:stretch>
        </p:blipFill>
        <p:spPr>
          <a:xfrm>
            <a:off x="0" y="2029210"/>
            <a:ext cx="9144001" cy="4828779"/>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4"/>
        <p:cNvGrpSpPr/>
        <p:nvPr/>
      </p:nvGrpSpPr>
      <p:grpSpPr>
        <a:xfrm>
          <a:off x="0" y="0"/>
          <a:ext cx="0" cy="0"/>
          <a:chOff x="0" y="0"/>
          <a:chExt cx="0" cy="0"/>
        </a:xfrm>
      </p:grpSpPr>
      <p:sp>
        <p:nvSpPr>
          <p:cNvPr id="495" name="Shape 495"/>
          <p:cNvSpPr/>
          <p:nvPr/>
        </p:nvSpPr>
        <p:spPr>
          <a:xfrm>
            <a:off x="0" y="381000"/>
            <a:ext cx="54030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6" name="Shape 496"/>
          <p:cNvSpPr txBox="1">
            <a:spLocks noGrp="1"/>
          </p:cNvSpPr>
          <p:nvPr>
            <p:ph type="ctrTitle"/>
          </p:nvPr>
        </p:nvSpPr>
        <p:spPr>
          <a:xfrm>
            <a:off x="304800" y="5334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ORIGINAL MODEL</a:t>
            </a:r>
          </a:p>
        </p:txBody>
      </p:sp>
      <p:sp>
        <p:nvSpPr>
          <p:cNvPr id="497" name="Shape 497"/>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INVESTIGATION 2</a:t>
            </a:r>
          </a:p>
        </p:txBody>
      </p:sp>
      <p:pic>
        <p:nvPicPr>
          <p:cNvPr id="498" name="Shape 498"/>
          <p:cNvPicPr preferRelativeResize="0"/>
          <p:nvPr/>
        </p:nvPicPr>
        <p:blipFill rotWithShape="1">
          <a:blip r:embed="rId3">
            <a:alphaModFix/>
          </a:blip>
          <a:srcRect r="67210" b="53038"/>
          <a:stretch/>
        </p:blipFill>
        <p:spPr>
          <a:xfrm>
            <a:off x="0" y="2029225"/>
            <a:ext cx="2998226" cy="2267700"/>
          </a:xfrm>
          <a:prstGeom prst="rect">
            <a:avLst/>
          </a:prstGeom>
          <a:noFill/>
          <a:ln>
            <a:noFill/>
          </a:ln>
        </p:spPr>
      </p:pic>
      <p:pic>
        <p:nvPicPr>
          <p:cNvPr id="499" name="Shape 499"/>
          <p:cNvPicPr preferRelativeResize="0"/>
          <p:nvPr/>
        </p:nvPicPr>
        <p:blipFill>
          <a:blip r:embed="rId4">
            <a:alphaModFix/>
          </a:blip>
          <a:stretch>
            <a:fillRect/>
          </a:stretch>
        </p:blipFill>
        <p:spPr>
          <a:xfrm>
            <a:off x="0" y="1295398"/>
            <a:ext cx="9144001" cy="1186903"/>
          </a:xfrm>
          <a:prstGeom prst="rect">
            <a:avLst/>
          </a:prstGeom>
          <a:noFill/>
          <a:ln>
            <a:noFill/>
          </a:ln>
        </p:spPr>
      </p:pic>
      <p:sp>
        <p:nvSpPr>
          <p:cNvPr id="7" name="TextBox 6"/>
          <p:cNvSpPr txBox="1"/>
          <p:nvPr/>
        </p:nvSpPr>
        <p:spPr>
          <a:xfrm>
            <a:off x="2085419" y="1721448"/>
            <a:ext cx="200581" cy="369332"/>
          </a:xfrm>
          <a:prstGeom prst="rect">
            <a:avLst/>
          </a:prstGeom>
          <a:solidFill>
            <a:schemeClr val="bg1"/>
          </a:solidFill>
        </p:spPr>
        <p:txBody>
          <a:bodyPr wrap="square" rtlCol="0">
            <a:spAutoFit/>
          </a:bodyPr>
          <a:lstStyle/>
          <a:p>
            <a:r>
              <a:rPr lang="en-US" sz="1800" dirty="0" smtClean="0"/>
              <a:t>=</a:t>
            </a:r>
            <a:endParaRPr 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4"/>
        <p:cNvGrpSpPr/>
        <p:nvPr/>
      </p:nvGrpSpPr>
      <p:grpSpPr>
        <a:xfrm>
          <a:off x="0" y="0"/>
          <a:ext cx="0" cy="0"/>
          <a:chOff x="0" y="0"/>
          <a:chExt cx="0" cy="0"/>
        </a:xfrm>
      </p:grpSpPr>
      <p:pic>
        <p:nvPicPr>
          <p:cNvPr id="505" name="Shape 505"/>
          <p:cNvPicPr preferRelativeResize="0"/>
          <p:nvPr/>
        </p:nvPicPr>
        <p:blipFill>
          <a:blip r:embed="rId3">
            <a:alphaModFix/>
          </a:blip>
          <a:stretch>
            <a:fillRect/>
          </a:stretch>
        </p:blipFill>
        <p:spPr>
          <a:xfrm>
            <a:off x="1389280" y="1375159"/>
            <a:ext cx="6455619" cy="2458062"/>
          </a:xfrm>
          <a:prstGeom prst="rect">
            <a:avLst/>
          </a:prstGeom>
          <a:noFill/>
          <a:ln>
            <a:noFill/>
          </a:ln>
        </p:spPr>
      </p:pic>
      <p:sp>
        <p:nvSpPr>
          <p:cNvPr id="506" name="Shape 506"/>
          <p:cNvSpPr/>
          <p:nvPr/>
        </p:nvSpPr>
        <p:spPr>
          <a:xfrm>
            <a:off x="0" y="381000"/>
            <a:ext cx="54030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7" name="Shape 507"/>
          <p:cNvSpPr txBox="1">
            <a:spLocks noGrp="1"/>
          </p:cNvSpPr>
          <p:nvPr>
            <p:ph type="ctrTitle"/>
          </p:nvPr>
        </p:nvSpPr>
        <p:spPr>
          <a:xfrm>
            <a:off x="304800" y="5334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NEW MODEL: UNIT 1</a:t>
            </a:r>
          </a:p>
        </p:txBody>
      </p:sp>
      <p:sp>
        <p:nvSpPr>
          <p:cNvPr id="508" name="Shape 508"/>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INVESTIGATION 2</a:t>
            </a:r>
          </a:p>
        </p:txBody>
      </p:sp>
      <p:pic>
        <p:nvPicPr>
          <p:cNvPr id="509" name="Shape 509"/>
          <p:cNvPicPr preferRelativeResize="0"/>
          <p:nvPr/>
        </p:nvPicPr>
        <p:blipFill rotWithShape="1">
          <a:blip r:embed="rId4">
            <a:alphaModFix/>
          </a:blip>
          <a:srcRect r="54703" b="55452"/>
          <a:stretch/>
        </p:blipFill>
        <p:spPr>
          <a:xfrm>
            <a:off x="1202386" y="4238758"/>
            <a:ext cx="2998225" cy="2106166"/>
          </a:xfrm>
          <a:prstGeom prst="rect">
            <a:avLst/>
          </a:prstGeom>
          <a:noFill/>
          <a:ln>
            <a:noFill/>
          </a:ln>
        </p:spPr>
      </p:pic>
      <p:sp>
        <p:nvSpPr>
          <p:cNvPr id="510" name="Shape 510"/>
          <p:cNvSpPr txBox="1"/>
          <p:nvPr/>
        </p:nvSpPr>
        <p:spPr>
          <a:xfrm>
            <a:off x="4903850" y="4406075"/>
            <a:ext cx="2770800" cy="1548600"/>
          </a:xfrm>
          <a:prstGeom prst="rect">
            <a:avLst/>
          </a:prstGeom>
          <a:noFill/>
          <a:ln>
            <a:noFill/>
          </a:ln>
        </p:spPr>
        <p:txBody>
          <a:bodyPr lIns="91425" tIns="91425" rIns="91425" bIns="91425" anchor="t" anchorCtr="0">
            <a:noAutofit/>
          </a:bodyPr>
          <a:lstStyle/>
          <a:p>
            <a:pPr lvl="0">
              <a:spcBef>
                <a:spcPts val="0"/>
              </a:spcBef>
              <a:buNone/>
            </a:pPr>
            <a:r>
              <a:rPr lang="en-US" sz="1800"/>
              <a:t>Which features are significant predictors of passing assessment?</a:t>
            </a:r>
          </a:p>
        </p:txBody>
      </p:sp>
      <p:sp>
        <p:nvSpPr>
          <p:cNvPr id="8" name="TextBox 7"/>
          <p:cNvSpPr txBox="1"/>
          <p:nvPr/>
        </p:nvSpPr>
        <p:spPr>
          <a:xfrm>
            <a:off x="2886072" y="1631675"/>
            <a:ext cx="160952" cy="338554"/>
          </a:xfrm>
          <a:prstGeom prst="rect">
            <a:avLst/>
          </a:prstGeom>
          <a:solidFill>
            <a:schemeClr val="bg1"/>
          </a:solidFill>
        </p:spPr>
        <p:txBody>
          <a:bodyPr wrap="square" rtlCol="0">
            <a:spAutoFit/>
          </a:bodyPr>
          <a:lstStyle/>
          <a:p>
            <a:pPr algn="ctr"/>
            <a:r>
              <a:rPr lang="en-US" sz="1600" dirty="0" smtClean="0"/>
              <a:t>=</a:t>
            </a:r>
            <a:endParaRPr lang="en-US"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r="54703" b="55452"/>
          <a:stretch/>
        </p:blipFill>
        <p:spPr>
          <a:xfrm>
            <a:off x="1202386" y="4238758"/>
            <a:ext cx="2998225" cy="2106166"/>
          </a:xfrm>
          <a:prstGeom prst="rect">
            <a:avLst/>
          </a:prstGeom>
          <a:noFill/>
          <a:ln>
            <a:noFill/>
          </a:ln>
        </p:spPr>
      </p:pic>
      <p:pic>
        <p:nvPicPr>
          <p:cNvPr id="517" name="Shape 517"/>
          <p:cNvPicPr preferRelativeResize="0"/>
          <p:nvPr/>
        </p:nvPicPr>
        <p:blipFill rotWithShape="1">
          <a:blip r:embed="rId3">
            <a:alphaModFix/>
          </a:blip>
          <a:srcRect t="49872"/>
          <a:stretch/>
        </p:blipFill>
        <p:spPr>
          <a:xfrm>
            <a:off x="1234524" y="4232125"/>
            <a:ext cx="6350174" cy="2273725"/>
          </a:xfrm>
          <a:prstGeom prst="rect">
            <a:avLst/>
          </a:prstGeom>
          <a:noFill/>
          <a:ln>
            <a:noFill/>
          </a:ln>
        </p:spPr>
      </p:pic>
      <p:sp>
        <p:nvSpPr>
          <p:cNvPr id="518" name="Shape 518"/>
          <p:cNvSpPr/>
          <p:nvPr/>
        </p:nvSpPr>
        <p:spPr>
          <a:xfrm>
            <a:off x="0" y="381000"/>
            <a:ext cx="54030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9" name="Shape 519"/>
          <p:cNvSpPr txBox="1">
            <a:spLocks noGrp="1"/>
          </p:cNvSpPr>
          <p:nvPr>
            <p:ph type="ctrTitle"/>
          </p:nvPr>
        </p:nvSpPr>
        <p:spPr>
          <a:xfrm>
            <a:off x="304800" y="5334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RESULTS</a:t>
            </a:r>
          </a:p>
        </p:txBody>
      </p:sp>
      <p:sp>
        <p:nvSpPr>
          <p:cNvPr id="520" name="Shape 520"/>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INVESTIGATION 2</a:t>
            </a:r>
          </a:p>
        </p:txBody>
      </p:sp>
      <p:pic>
        <p:nvPicPr>
          <p:cNvPr id="521" name="Shape 521"/>
          <p:cNvPicPr preferRelativeResize="0"/>
          <p:nvPr/>
        </p:nvPicPr>
        <p:blipFill rotWithShape="1">
          <a:blip r:embed="rId4">
            <a:alphaModFix/>
          </a:blip>
          <a:srcRect t="3864"/>
          <a:stretch/>
        </p:blipFill>
        <p:spPr>
          <a:xfrm>
            <a:off x="1218273" y="4329601"/>
            <a:ext cx="6382024" cy="2131719"/>
          </a:xfrm>
          <a:prstGeom prst="rect">
            <a:avLst/>
          </a:prstGeom>
          <a:noFill/>
          <a:ln>
            <a:noFill/>
          </a:ln>
        </p:spPr>
      </p:pic>
      <p:pic>
        <p:nvPicPr>
          <p:cNvPr id="522" name="Shape 522"/>
          <p:cNvPicPr preferRelativeResize="0"/>
          <p:nvPr/>
        </p:nvPicPr>
        <p:blipFill>
          <a:blip r:embed="rId5">
            <a:alphaModFix/>
          </a:blip>
          <a:stretch>
            <a:fillRect/>
          </a:stretch>
        </p:blipFill>
        <p:spPr>
          <a:xfrm>
            <a:off x="1447675" y="1451125"/>
            <a:ext cx="6270599" cy="2941125"/>
          </a:xfrm>
          <a:prstGeom prst="rect">
            <a:avLst/>
          </a:prstGeom>
          <a:noFill/>
          <a:ln>
            <a:noFill/>
          </a:ln>
        </p:spPr>
      </p:pic>
      <p:sp>
        <p:nvSpPr>
          <p:cNvPr id="9" name="TextBox 8"/>
          <p:cNvSpPr txBox="1"/>
          <p:nvPr/>
        </p:nvSpPr>
        <p:spPr>
          <a:xfrm>
            <a:off x="2914648" y="1674539"/>
            <a:ext cx="160952" cy="338554"/>
          </a:xfrm>
          <a:prstGeom prst="rect">
            <a:avLst/>
          </a:prstGeom>
          <a:solidFill>
            <a:schemeClr val="bg1"/>
          </a:solidFill>
        </p:spPr>
        <p:txBody>
          <a:bodyPr wrap="square" rtlCol="0">
            <a:spAutoFit/>
          </a:bodyPr>
          <a:lstStyle/>
          <a:p>
            <a:pPr algn="ctr"/>
            <a:r>
              <a:rPr lang="en-US" sz="1600" dirty="0" smtClean="0"/>
              <a:t>=</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1828800" y="5715000"/>
            <a:ext cx="563880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BFBFBF"/>
                </a:solidFill>
                <a:latin typeface="Calibri"/>
                <a:ea typeface="Calibri"/>
                <a:cs typeface="Calibri"/>
                <a:sym typeface="Calibri"/>
              </a:rPr>
              <a:t>SOURCE: O'Brien, H. L., &amp; Toms, E. G. (2008). What is user engagement? A conceptual framework for defining user engagement with technology. </a:t>
            </a:r>
            <a:r>
              <a:rPr lang="en-US" sz="1200" i="1">
                <a:solidFill>
                  <a:srgbClr val="BFBFBF"/>
                </a:solidFill>
                <a:latin typeface="Calibri"/>
                <a:ea typeface="Calibri"/>
                <a:cs typeface="Calibri"/>
                <a:sym typeface="Calibri"/>
              </a:rPr>
              <a:t>Journal of the American Society for Information Science and Technology</a:t>
            </a:r>
            <a:r>
              <a:rPr lang="en-US" sz="1200">
                <a:solidFill>
                  <a:srgbClr val="BFBFBF"/>
                </a:solidFill>
                <a:latin typeface="Calibri"/>
                <a:ea typeface="Calibri"/>
                <a:cs typeface="Calibri"/>
                <a:sym typeface="Calibri"/>
              </a:rPr>
              <a:t>, </a:t>
            </a:r>
            <a:r>
              <a:rPr lang="en-US" sz="1200" i="1">
                <a:solidFill>
                  <a:srgbClr val="BFBFBF"/>
                </a:solidFill>
                <a:latin typeface="Calibri"/>
                <a:ea typeface="Calibri"/>
                <a:cs typeface="Calibri"/>
                <a:sym typeface="Calibri"/>
              </a:rPr>
              <a:t>59</a:t>
            </a:r>
            <a:r>
              <a:rPr lang="en-US" sz="1200">
                <a:solidFill>
                  <a:srgbClr val="BFBFBF"/>
                </a:solidFill>
                <a:latin typeface="Calibri"/>
                <a:ea typeface="Calibri"/>
                <a:cs typeface="Calibri"/>
                <a:sym typeface="Calibri"/>
              </a:rPr>
              <a:t>(6), 938-955.</a:t>
            </a:r>
          </a:p>
        </p:txBody>
      </p:sp>
      <p:pic>
        <p:nvPicPr>
          <p:cNvPr id="126" name="Shape 126" descr="Engagement.jpg"/>
          <p:cNvPicPr preferRelativeResize="0"/>
          <p:nvPr/>
        </p:nvPicPr>
        <p:blipFill rotWithShape="1">
          <a:blip r:embed="rId3">
            <a:alphaModFix/>
          </a:blip>
          <a:srcRect/>
          <a:stretch/>
        </p:blipFill>
        <p:spPr>
          <a:xfrm>
            <a:off x="1905000" y="762000"/>
            <a:ext cx="5484225" cy="4953000"/>
          </a:xfrm>
          <a:prstGeom prst="rect">
            <a:avLst/>
          </a:prstGeom>
          <a:noFill/>
          <a:ln>
            <a:noFill/>
          </a:ln>
        </p:spPr>
      </p:pic>
      <p:sp>
        <p:nvSpPr>
          <p:cNvPr id="127" name="Shape 127"/>
          <p:cNvSpPr txBox="1"/>
          <p:nvPr/>
        </p:nvSpPr>
        <p:spPr>
          <a:xfrm>
            <a:off x="1828800" y="381000"/>
            <a:ext cx="51053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accent1"/>
                </a:solidFill>
                <a:latin typeface="Calibri"/>
                <a:ea typeface="Calibri"/>
                <a:cs typeface="Calibri"/>
                <a:sym typeface="Calibri"/>
              </a:rPr>
              <a:t>CONCEPTUAL MODEL FOR ENGAGEMENT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7"/>
        <p:cNvGrpSpPr/>
        <p:nvPr/>
      </p:nvGrpSpPr>
      <p:grpSpPr>
        <a:xfrm>
          <a:off x="0" y="0"/>
          <a:ext cx="0" cy="0"/>
          <a:chOff x="0" y="0"/>
          <a:chExt cx="0" cy="0"/>
        </a:xfrm>
      </p:grpSpPr>
      <p:pic>
        <p:nvPicPr>
          <p:cNvPr id="528" name="Shape 528"/>
          <p:cNvPicPr preferRelativeResize="0"/>
          <p:nvPr/>
        </p:nvPicPr>
        <p:blipFill rotWithShape="1">
          <a:blip r:embed="rId3">
            <a:alphaModFix/>
          </a:blip>
          <a:srcRect r="54703" b="55452"/>
          <a:stretch/>
        </p:blipFill>
        <p:spPr>
          <a:xfrm>
            <a:off x="1202386" y="4238758"/>
            <a:ext cx="2998225" cy="2106166"/>
          </a:xfrm>
          <a:prstGeom prst="rect">
            <a:avLst/>
          </a:prstGeom>
          <a:noFill/>
          <a:ln>
            <a:noFill/>
          </a:ln>
        </p:spPr>
      </p:pic>
      <p:pic>
        <p:nvPicPr>
          <p:cNvPr id="529" name="Shape 529"/>
          <p:cNvPicPr preferRelativeResize="0"/>
          <p:nvPr/>
        </p:nvPicPr>
        <p:blipFill rotWithShape="1">
          <a:blip r:embed="rId3">
            <a:alphaModFix/>
          </a:blip>
          <a:srcRect t="49872"/>
          <a:stretch/>
        </p:blipFill>
        <p:spPr>
          <a:xfrm>
            <a:off x="1234524" y="4232125"/>
            <a:ext cx="6350174" cy="2273725"/>
          </a:xfrm>
          <a:prstGeom prst="rect">
            <a:avLst/>
          </a:prstGeom>
          <a:noFill/>
          <a:ln>
            <a:noFill/>
          </a:ln>
        </p:spPr>
      </p:pic>
      <p:sp>
        <p:nvSpPr>
          <p:cNvPr id="530" name="Shape 530"/>
          <p:cNvSpPr/>
          <p:nvPr/>
        </p:nvSpPr>
        <p:spPr>
          <a:xfrm>
            <a:off x="0" y="381000"/>
            <a:ext cx="54030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1" name="Shape 531"/>
          <p:cNvSpPr txBox="1">
            <a:spLocks noGrp="1"/>
          </p:cNvSpPr>
          <p:nvPr>
            <p:ph type="ctrTitle"/>
          </p:nvPr>
        </p:nvSpPr>
        <p:spPr>
          <a:xfrm>
            <a:off x="304800" y="5334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RESULTS</a:t>
            </a:r>
          </a:p>
        </p:txBody>
      </p:sp>
      <p:sp>
        <p:nvSpPr>
          <p:cNvPr id="532" name="Shape 532"/>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INVESTIGATION 2</a:t>
            </a:r>
          </a:p>
        </p:txBody>
      </p:sp>
      <p:pic>
        <p:nvPicPr>
          <p:cNvPr id="533" name="Shape 533"/>
          <p:cNvPicPr preferRelativeResize="0"/>
          <p:nvPr/>
        </p:nvPicPr>
        <p:blipFill rotWithShape="1">
          <a:blip r:embed="rId4">
            <a:alphaModFix/>
          </a:blip>
          <a:srcRect t="3864"/>
          <a:stretch/>
        </p:blipFill>
        <p:spPr>
          <a:xfrm>
            <a:off x="1218273" y="4329601"/>
            <a:ext cx="6382024" cy="2131719"/>
          </a:xfrm>
          <a:prstGeom prst="rect">
            <a:avLst/>
          </a:prstGeom>
          <a:noFill/>
          <a:ln>
            <a:noFill/>
          </a:ln>
        </p:spPr>
      </p:pic>
      <p:pic>
        <p:nvPicPr>
          <p:cNvPr id="534" name="Shape 534"/>
          <p:cNvPicPr preferRelativeResize="0"/>
          <p:nvPr/>
        </p:nvPicPr>
        <p:blipFill>
          <a:blip r:embed="rId5">
            <a:alphaModFix/>
          </a:blip>
          <a:stretch>
            <a:fillRect/>
          </a:stretch>
        </p:blipFill>
        <p:spPr>
          <a:xfrm>
            <a:off x="1569424" y="4364225"/>
            <a:ext cx="2536150" cy="1857750"/>
          </a:xfrm>
          <a:prstGeom prst="rect">
            <a:avLst/>
          </a:prstGeom>
          <a:noFill/>
          <a:ln>
            <a:noFill/>
          </a:ln>
        </p:spPr>
      </p:pic>
      <p:pic>
        <p:nvPicPr>
          <p:cNvPr id="535" name="Shape 535"/>
          <p:cNvPicPr preferRelativeResize="0"/>
          <p:nvPr/>
        </p:nvPicPr>
        <p:blipFill>
          <a:blip r:embed="rId6">
            <a:alphaModFix/>
          </a:blip>
          <a:stretch>
            <a:fillRect/>
          </a:stretch>
        </p:blipFill>
        <p:spPr>
          <a:xfrm>
            <a:off x="1447675" y="1451125"/>
            <a:ext cx="6270599" cy="2941125"/>
          </a:xfrm>
          <a:prstGeom prst="rect">
            <a:avLst/>
          </a:prstGeom>
          <a:noFill/>
          <a:ln>
            <a:noFill/>
          </a:ln>
        </p:spPr>
      </p:pic>
      <p:sp>
        <p:nvSpPr>
          <p:cNvPr id="10" name="TextBox 9"/>
          <p:cNvSpPr txBox="1"/>
          <p:nvPr/>
        </p:nvSpPr>
        <p:spPr>
          <a:xfrm>
            <a:off x="2914648" y="1688827"/>
            <a:ext cx="160952" cy="338554"/>
          </a:xfrm>
          <a:prstGeom prst="rect">
            <a:avLst/>
          </a:prstGeom>
          <a:solidFill>
            <a:schemeClr val="bg1"/>
          </a:solidFill>
        </p:spPr>
        <p:txBody>
          <a:bodyPr wrap="square" rtlCol="0">
            <a:spAutoFit/>
          </a:bodyPr>
          <a:lstStyle/>
          <a:p>
            <a:pPr algn="ctr"/>
            <a:r>
              <a:rPr lang="en-US" sz="1600" dirty="0" smtClean="0"/>
              <a:t>=</a:t>
            </a:r>
            <a:endParaRPr lang="en-US"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p:nvPr/>
        </p:nvSpPr>
        <p:spPr>
          <a:xfrm>
            <a:off x="0" y="0"/>
            <a:ext cx="9144000" cy="6858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542" name="Shape 542"/>
          <p:cNvPicPr preferRelativeResize="0"/>
          <p:nvPr/>
        </p:nvPicPr>
        <p:blipFill>
          <a:blip r:embed="rId3">
            <a:alphaModFix/>
          </a:blip>
          <a:stretch>
            <a:fillRect/>
          </a:stretch>
        </p:blipFill>
        <p:spPr>
          <a:xfrm>
            <a:off x="0" y="2029210"/>
            <a:ext cx="9144001" cy="4828779"/>
          </a:xfrm>
          <a:prstGeom prst="rect">
            <a:avLst/>
          </a:prstGeom>
          <a:noFill/>
          <a:ln>
            <a:noFill/>
          </a:ln>
        </p:spPr>
      </p:pic>
      <p:sp>
        <p:nvSpPr>
          <p:cNvPr id="543" name="Shape 543"/>
          <p:cNvSpPr/>
          <p:nvPr/>
        </p:nvSpPr>
        <p:spPr>
          <a:xfrm>
            <a:off x="0" y="381000"/>
            <a:ext cx="54030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4" name="Shape 544"/>
          <p:cNvSpPr txBox="1">
            <a:spLocks noGrp="1"/>
          </p:cNvSpPr>
          <p:nvPr>
            <p:ph type="ctrTitle"/>
          </p:nvPr>
        </p:nvSpPr>
        <p:spPr>
          <a:xfrm>
            <a:off x="304800" y="5334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RESULTS</a:t>
            </a:r>
          </a:p>
        </p:txBody>
      </p:sp>
      <p:sp>
        <p:nvSpPr>
          <p:cNvPr id="545" name="Shape 545"/>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INVESTIGATION 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p:nvPr/>
        </p:nvSpPr>
        <p:spPr>
          <a:xfrm>
            <a:off x="0" y="0"/>
            <a:ext cx="9144000" cy="6858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552" name="Shape 552"/>
          <p:cNvPicPr preferRelativeResize="0"/>
          <p:nvPr/>
        </p:nvPicPr>
        <p:blipFill>
          <a:blip r:embed="rId3">
            <a:alphaModFix/>
          </a:blip>
          <a:stretch>
            <a:fillRect/>
          </a:stretch>
        </p:blipFill>
        <p:spPr>
          <a:xfrm>
            <a:off x="0" y="2029210"/>
            <a:ext cx="9144001" cy="4828779"/>
          </a:xfrm>
          <a:prstGeom prst="rect">
            <a:avLst/>
          </a:prstGeom>
          <a:noFill/>
          <a:ln>
            <a:noFill/>
          </a:ln>
        </p:spPr>
      </p:pic>
      <p:sp>
        <p:nvSpPr>
          <p:cNvPr id="553" name="Shape 553"/>
          <p:cNvSpPr/>
          <p:nvPr/>
        </p:nvSpPr>
        <p:spPr>
          <a:xfrm>
            <a:off x="0" y="381000"/>
            <a:ext cx="5403000"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54" name="Shape 554"/>
          <p:cNvSpPr txBox="1">
            <a:spLocks noGrp="1"/>
          </p:cNvSpPr>
          <p:nvPr>
            <p:ph type="ctrTitle"/>
          </p:nvPr>
        </p:nvSpPr>
        <p:spPr>
          <a:xfrm>
            <a:off x="304800" y="533400"/>
            <a:ext cx="77724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a:solidFill>
                  <a:srgbClr val="FFFFFF"/>
                </a:solidFill>
              </a:rPr>
              <a:t>RESULTS</a:t>
            </a:r>
          </a:p>
        </p:txBody>
      </p:sp>
      <p:sp>
        <p:nvSpPr>
          <p:cNvPr id="555" name="Shape 555"/>
          <p:cNvSpPr txBox="1"/>
          <p:nvPr/>
        </p:nvSpPr>
        <p:spPr>
          <a:xfrm>
            <a:off x="304800" y="381000"/>
            <a:ext cx="277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INVESTIGATION 2</a:t>
            </a:r>
          </a:p>
        </p:txBody>
      </p:sp>
      <p:sp>
        <p:nvSpPr>
          <p:cNvPr id="557" name="Shape 557"/>
          <p:cNvSpPr/>
          <p:nvPr/>
        </p:nvSpPr>
        <p:spPr>
          <a:xfrm>
            <a:off x="3274550" y="3896475"/>
            <a:ext cx="2770800" cy="3693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3274550" y="5154825"/>
            <a:ext cx="2770800" cy="369300"/>
          </a:xfrm>
          <a:prstGeom prst="rect">
            <a:avLst/>
          </a:prstGeom>
          <a:noFill/>
          <a:ln w="3810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p:bldP spid="55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p:nvPr/>
        </p:nvSpPr>
        <p:spPr>
          <a:xfrm>
            <a:off x="0" y="516050"/>
            <a:ext cx="9144000" cy="6858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65" name="Shape 565"/>
          <p:cNvSpPr txBox="1"/>
          <p:nvPr/>
        </p:nvSpPr>
        <p:spPr>
          <a:xfrm>
            <a:off x="584725" y="1507400"/>
            <a:ext cx="8229600" cy="4875300"/>
          </a:xfrm>
          <a:prstGeom prst="rect">
            <a:avLst/>
          </a:prstGeom>
          <a:noFill/>
          <a:ln>
            <a:noFill/>
          </a:ln>
        </p:spPr>
        <p:txBody>
          <a:bodyPr lIns="91425" tIns="45700" rIns="91425" bIns="45700" anchor="t" anchorCtr="0">
            <a:noAutofit/>
          </a:bodyPr>
          <a:lstStyle/>
          <a:p>
            <a:pPr marL="508000" marR="0" lvl="0" indent="-457200" algn="l" rtl="0">
              <a:spcBef>
                <a:spcPts val="0"/>
              </a:spcBef>
              <a:buClr>
                <a:srgbClr val="FFFFFF"/>
              </a:buClr>
              <a:buSzPct val="100000"/>
              <a:buFont typeface="Arial" charset="0"/>
              <a:buChar char="•"/>
            </a:pPr>
            <a:r>
              <a:rPr lang="en-US" sz="2800" b="1" dirty="0" smtClean="0">
                <a:solidFill>
                  <a:srgbClr val="FFFFFF"/>
                </a:solidFill>
                <a:latin typeface="Calibri"/>
                <a:ea typeface="Calibri"/>
                <a:cs typeface="Calibri"/>
                <a:sym typeface="Calibri"/>
              </a:rPr>
              <a:t>Expert predictions not always supported by data</a:t>
            </a:r>
          </a:p>
          <a:p>
            <a:pPr marL="508000" marR="0" lvl="0" indent="-457200" algn="l" rtl="0">
              <a:spcBef>
                <a:spcPts val="0"/>
              </a:spcBef>
              <a:buClr>
                <a:srgbClr val="FFFFFF"/>
              </a:buClr>
              <a:buSzPct val="100000"/>
              <a:buFont typeface="Arial" charset="0"/>
              <a:buChar char="•"/>
            </a:pPr>
            <a:r>
              <a:rPr lang="en-US" sz="2800" b="1" dirty="0" smtClean="0">
                <a:solidFill>
                  <a:srgbClr val="FFFFFF"/>
                </a:solidFill>
                <a:latin typeface="Calibri"/>
                <a:ea typeface="Calibri"/>
                <a:cs typeface="Calibri"/>
                <a:sym typeface="Calibri"/>
              </a:rPr>
              <a:t>Feedback empowers instructional design</a:t>
            </a:r>
          </a:p>
          <a:p>
            <a:pPr marL="508000" marR="0" lvl="0" indent="-457200" algn="l" rtl="0">
              <a:spcBef>
                <a:spcPts val="0"/>
              </a:spcBef>
              <a:buClr>
                <a:srgbClr val="FFFFFF"/>
              </a:buClr>
              <a:buSzPct val="100000"/>
              <a:buFont typeface="Arial" charset="0"/>
              <a:buChar char="•"/>
            </a:pPr>
            <a:r>
              <a:rPr lang="en-US" sz="2800" b="1" dirty="0" smtClean="0">
                <a:solidFill>
                  <a:srgbClr val="FFFFFF"/>
                </a:solidFill>
                <a:latin typeface="Calibri"/>
                <a:ea typeface="Calibri"/>
                <a:cs typeface="Calibri"/>
                <a:sym typeface="Calibri"/>
              </a:rPr>
              <a:t>Evidence that studying works</a:t>
            </a:r>
          </a:p>
          <a:p>
            <a:pPr marL="457200" marR="0" lvl="0" indent="-406400" algn="l" rtl="0">
              <a:spcBef>
                <a:spcPts val="0"/>
              </a:spcBef>
              <a:buClr>
                <a:srgbClr val="FFFFFF"/>
              </a:buClr>
              <a:buSzPct val="100000"/>
              <a:buFont typeface="Calibri"/>
              <a:buChar char="●"/>
            </a:pPr>
            <a:endParaRPr lang="en-US" sz="2800" b="1" dirty="0">
              <a:solidFill>
                <a:srgbClr val="FFFFFF"/>
              </a:solidFill>
              <a:latin typeface="Calibri"/>
              <a:ea typeface="Calibri"/>
              <a:cs typeface="Calibri"/>
              <a:sym typeface="Calibri"/>
            </a:endParaRPr>
          </a:p>
          <a:p>
            <a:pPr marL="50800" marR="0" lvl="0" algn="l" rtl="0">
              <a:spcBef>
                <a:spcPts val="0"/>
              </a:spcBef>
              <a:buClr>
                <a:srgbClr val="FFFFFF"/>
              </a:buClr>
              <a:buSzPct val="100000"/>
            </a:pPr>
            <a:r>
              <a:rPr lang="en-US" sz="2800" b="1" dirty="0" smtClean="0">
                <a:solidFill>
                  <a:srgbClr val="FFFFFF"/>
                </a:solidFill>
                <a:latin typeface="Calibri"/>
                <a:ea typeface="Calibri"/>
                <a:cs typeface="Calibri"/>
                <a:sym typeface="Calibri"/>
              </a:rPr>
              <a:t>Limitations:</a:t>
            </a:r>
          </a:p>
          <a:p>
            <a:pPr marL="508000" marR="0" lvl="0" indent="-457200" algn="l" rtl="0">
              <a:spcBef>
                <a:spcPts val="0"/>
              </a:spcBef>
              <a:buClr>
                <a:srgbClr val="FFFFFF"/>
              </a:buClr>
              <a:buSzPct val="100000"/>
              <a:buFont typeface="Arial" charset="0"/>
              <a:buChar char="•"/>
            </a:pPr>
            <a:r>
              <a:rPr lang="en-US" sz="2800" b="1" dirty="0" smtClean="0">
                <a:solidFill>
                  <a:srgbClr val="FFFFFF"/>
                </a:solidFill>
                <a:latin typeface="Calibri"/>
                <a:ea typeface="Calibri"/>
                <a:cs typeface="Calibri"/>
                <a:sym typeface="Calibri"/>
              </a:rPr>
              <a:t>Retroactive study, no control over data collection</a:t>
            </a:r>
          </a:p>
        </p:txBody>
      </p:sp>
      <p:pic>
        <p:nvPicPr>
          <p:cNvPr id="566" name="Shape 566" descr="http://www.med-u.org/assets/themes/med_u/core-logo-e1ee37b00ec8789d5e1c848ff6b4c0fd.png"/>
          <p:cNvPicPr preferRelativeResize="0"/>
          <p:nvPr/>
        </p:nvPicPr>
        <p:blipFill rotWithShape="1">
          <a:blip r:embed="rId3">
            <a:alphaModFix/>
          </a:blip>
          <a:srcRect/>
          <a:stretch/>
        </p:blipFill>
        <p:spPr>
          <a:xfrm>
            <a:off x="6553200" y="5715000"/>
            <a:ext cx="2666999" cy="858344"/>
          </a:xfrm>
          <a:prstGeom prst="rect">
            <a:avLst/>
          </a:prstGeom>
          <a:noFill/>
          <a:ln>
            <a:noFill/>
          </a:ln>
        </p:spPr>
      </p:pic>
      <p:sp>
        <p:nvSpPr>
          <p:cNvPr id="567" name="Shape 567"/>
          <p:cNvSpPr/>
          <p:nvPr/>
        </p:nvSpPr>
        <p:spPr>
          <a:xfrm>
            <a:off x="0" y="381000"/>
            <a:ext cx="35484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68" name="Shape 568"/>
          <p:cNvSpPr txBox="1"/>
          <p:nvPr/>
        </p:nvSpPr>
        <p:spPr>
          <a:xfrm>
            <a:off x="228600" y="381000"/>
            <a:ext cx="2973900" cy="646200"/>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3600" b="1">
                <a:solidFill>
                  <a:schemeClr val="lt1"/>
                </a:solidFill>
                <a:latin typeface="Calibri"/>
                <a:ea typeface="Calibri"/>
                <a:cs typeface="Calibri"/>
                <a:sym typeface="Calibri"/>
              </a:rPr>
              <a:t>CONCLUSIONS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pic>
        <p:nvPicPr>
          <p:cNvPr id="574" name="Shape 574"/>
          <p:cNvPicPr preferRelativeResize="0"/>
          <p:nvPr/>
        </p:nvPicPr>
        <p:blipFill>
          <a:blip r:embed="rId3">
            <a:alphaModFix/>
          </a:blip>
          <a:stretch>
            <a:fillRect/>
          </a:stretch>
        </p:blipFill>
        <p:spPr>
          <a:xfrm>
            <a:off x="3000775" y="2837837"/>
            <a:ext cx="3386349" cy="2536474"/>
          </a:xfrm>
          <a:prstGeom prst="rect">
            <a:avLst/>
          </a:prstGeom>
          <a:noFill/>
          <a:ln>
            <a:noFill/>
          </a:ln>
        </p:spPr>
      </p:pic>
      <p:sp>
        <p:nvSpPr>
          <p:cNvPr id="575" name="Shape 575"/>
          <p:cNvSpPr txBox="1"/>
          <p:nvPr/>
        </p:nvSpPr>
        <p:spPr>
          <a:xfrm>
            <a:off x="1784450" y="1594900"/>
            <a:ext cx="5649000" cy="913200"/>
          </a:xfrm>
          <a:prstGeom prst="rect">
            <a:avLst/>
          </a:prstGeom>
          <a:noFill/>
          <a:ln>
            <a:noFill/>
          </a:ln>
        </p:spPr>
        <p:txBody>
          <a:bodyPr lIns="91425" tIns="91425" rIns="91425" bIns="91425" anchor="t" anchorCtr="0">
            <a:noAutofit/>
          </a:bodyPr>
          <a:lstStyle/>
          <a:p>
            <a:pPr lvl="0" algn="ctr">
              <a:spcBef>
                <a:spcPts val="0"/>
              </a:spcBef>
              <a:buNone/>
            </a:pPr>
            <a:r>
              <a:rPr lang="en-US" sz="2400" b="1"/>
              <a:t>Grant/Research support and historical MedU data provided by:</a:t>
            </a:r>
          </a:p>
        </p:txBody>
      </p:sp>
      <p:sp>
        <p:nvSpPr>
          <p:cNvPr id="576" name="Shape 576"/>
          <p:cNvSpPr/>
          <p:nvPr/>
        </p:nvSpPr>
        <p:spPr>
          <a:xfrm>
            <a:off x="0" y="381000"/>
            <a:ext cx="35484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7" name="Shape 577"/>
          <p:cNvSpPr txBox="1"/>
          <p:nvPr/>
        </p:nvSpPr>
        <p:spPr>
          <a:xfrm>
            <a:off x="228600" y="381000"/>
            <a:ext cx="2973900" cy="646200"/>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3600" b="1">
                <a:solidFill>
                  <a:schemeClr val="lt1"/>
                </a:solidFill>
                <a:latin typeface="Calibri"/>
                <a:ea typeface="Calibri"/>
                <a:cs typeface="Calibri"/>
                <a:sym typeface="Calibri"/>
              </a:rPr>
              <a:t>DISCLOSURE</a:t>
            </a:r>
          </a:p>
        </p:txBody>
      </p:sp>
      <p:sp>
        <p:nvSpPr>
          <p:cNvPr id="578" name="Shape 578"/>
          <p:cNvSpPr txBox="1"/>
          <p:nvPr/>
        </p:nvSpPr>
        <p:spPr>
          <a:xfrm>
            <a:off x="2650500" y="5704025"/>
            <a:ext cx="3843000" cy="646200"/>
          </a:xfrm>
          <a:prstGeom prst="rect">
            <a:avLst/>
          </a:prstGeom>
          <a:noFill/>
          <a:ln>
            <a:noFill/>
          </a:ln>
        </p:spPr>
        <p:txBody>
          <a:bodyPr lIns="91425" tIns="91425" rIns="91425" bIns="91425" anchor="t" anchorCtr="0">
            <a:noAutofit/>
          </a:bodyPr>
          <a:lstStyle/>
          <a:p>
            <a:pPr lvl="0" algn="ctr">
              <a:spcBef>
                <a:spcPts val="0"/>
              </a:spcBef>
              <a:buNone/>
            </a:pPr>
            <a:r>
              <a:rPr lang="en-US" sz="1800" b="1"/>
              <a:t>http://www.med-u.org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p:nvPr/>
        </p:nvSpPr>
        <p:spPr>
          <a:xfrm>
            <a:off x="0" y="0"/>
            <a:ext cx="9144000" cy="6858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585" name="Shape 585" descr="http://www.med-u.org/assets/themes/med_u/core-logo-e1ee37b00ec8789d5e1c848ff6b4c0fd.png"/>
          <p:cNvPicPr preferRelativeResize="0"/>
          <p:nvPr/>
        </p:nvPicPr>
        <p:blipFill rotWithShape="1">
          <a:blip r:embed="rId3">
            <a:alphaModFix/>
          </a:blip>
          <a:srcRect/>
          <a:stretch/>
        </p:blipFill>
        <p:spPr>
          <a:xfrm>
            <a:off x="6553200" y="5715000"/>
            <a:ext cx="2666999" cy="858344"/>
          </a:xfrm>
          <a:prstGeom prst="rect">
            <a:avLst/>
          </a:prstGeom>
          <a:noFill/>
          <a:ln>
            <a:noFill/>
          </a:ln>
        </p:spPr>
      </p:pic>
      <p:sp>
        <p:nvSpPr>
          <p:cNvPr id="586" name="Shape 586"/>
          <p:cNvSpPr txBox="1"/>
          <p:nvPr/>
        </p:nvSpPr>
        <p:spPr>
          <a:xfrm>
            <a:off x="1119375" y="1652250"/>
            <a:ext cx="7169700" cy="5390700"/>
          </a:xfrm>
          <a:prstGeom prst="rect">
            <a:avLst/>
          </a:prstGeom>
          <a:noFill/>
          <a:ln>
            <a:noFill/>
          </a:ln>
        </p:spPr>
        <p:txBody>
          <a:bodyPr lIns="91425" tIns="45700" rIns="91425" bIns="45700" anchor="t" anchorCtr="0">
            <a:noAutofit/>
          </a:bodyPr>
          <a:lstStyle/>
          <a:p>
            <a:pPr lvl="0" algn="ctr" rtl="0">
              <a:spcBef>
                <a:spcPts val="0"/>
              </a:spcBef>
              <a:buSzPct val="25000"/>
              <a:buNone/>
            </a:pPr>
            <a:r>
              <a:rPr lang="en-US" sz="2400" b="1" dirty="0" smtClean="0">
                <a:solidFill>
                  <a:schemeClr val="lt1"/>
                </a:solidFill>
                <a:latin typeface="Calibri"/>
                <a:ea typeface="Calibri"/>
                <a:cs typeface="Calibri"/>
                <a:sym typeface="Calibri"/>
              </a:rPr>
              <a:t>Special </a:t>
            </a:r>
            <a:r>
              <a:rPr lang="en-US" sz="2400" b="1" dirty="0">
                <a:solidFill>
                  <a:schemeClr val="lt1"/>
                </a:solidFill>
                <a:latin typeface="Calibri"/>
                <a:ea typeface="Calibri"/>
                <a:cs typeface="Calibri"/>
                <a:sym typeface="Calibri"/>
              </a:rPr>
              <a:t>Thanks </a:t>
            </a:r>
            <a:r>
              <a:rPr lang="en-US" sz="2400" b="1" dirty="0" smtClean="0">
                <a:solidFill>
                  <a:schemeClr val="lt1"/>
                </a:solidFill>
                <a:latin typeface="Calibri"/>
                <a:ea typeface="Calibri"/>
                <a:cs typeface="Calibri"/>
                <a:sym typeface="Calibri"/>
              </a:rPr>
              <a:t>to </a:t>
            </a:r>
            <a:r>
              <a:rPr lang="en-US" sz="2400" b="1" dirty="0" err="1" smtClean="0">
                <a:solidFill>
                  <a:schemeClr val="lt1"/>
                </a:solidFill>
                <a:latin typeface="Calibri"/>
                <a:ea typeface="Calibri"/>
                <a:cs typeface="Calibri"/>
                <a:sym typeface="Calibri"/>
              </a:rPr>
              <a:t>MedU</a:t>
            </a:r>
            <a:r>
              <a:rPr lang="en-US" sz="2400" b="1" dirty="0" smtClean="0">
                <a:solidFill>
                  <a:schemeClr val="lt1"/>
                </a:solidFill>
                <a:latin typeface="Calibri"/>
                <a:ea typeface="Calibri"/>
                <a:cs typeface="Calibri"/>
                <a:sym typeface="Calibri"/>
              </a:rPr>
              <a:t>, </a:t>
            </a:r>
          </a:p>
          <a:p>
            <a:pPr lvl="0" algn="ctr" rtl="0">
              <a:spcBef>
                <a:spcPts val="0"/>
              </a:spcBef>
              <a:buSzPct val="25000"/>
              <a:buNone/>
            </a:pPr>
            <a:r>
              <a:rPr lang="en-US" sz="2400" b="1" dirty="0" smtClean="0">
                <a:solidFill>
                  <a:schemeClr val="lt1"/>
                </a:solidFill>
                <a:latin typeface="Calibri"/>
                <a:ea typeface="Calibri"/>
                <a:cs typeface="Calibri"/>
                <a:sym typeface="Calibri"/>
              </a:rPr>
              <a:t>for </a:t>
            </a:r>
            <a:r>
              <a:rPr lang="en-US" sz="2400" b="1" dirty="0">
                <a:solidFill>
                  <a:schemeClr val="lt1"/>
                </a:solidFill>
                <a:latin typeface="Calibri"/>
                <a:ea typeface="Calibri"/>
                <a:cs typeface="Calibri"/>
                <a:sym typeface="Calibri"/>
              </a:rPr>
              <a:t>research support and </a:t>
            </a:r>
            <a:r>
              <a:rPr lang="en-US" sz="2400" b="1" dirty="0" smtClean="0">
                <a:solidFill>
                  <a:schemeClr val="lt1"/>
                </a:solidFill>
                <a:latin typeface="Calibri"/>
                <a:ea typeface="Calibri"/>
                <a:cs typeface="Calibri"/>
                <a:sym typeface="Calibri"/>
              </a:rPr>
              <a:t>historical data.</a:t>
            </a:r>
          </a:p>
          <a:p>
            <a:pPr lvl="0" algn="ctr" rtl="0">
              <a:spcBef>
                <a:spcPts val="0"/>
              </a:spcBef>
              <a:buSzPct val="25000"/>
              <a:buNone/>
            </a:pPr>
            <a:endParaRPr lang="en-US" sz="2400" b="1" dirty="0">
              <a:solidFill>
                <a:schemeClr val="lt1"/>
              </a:solidFill>
              <a:latin typeface="Calibri"/>
              <a:ea typeface="Calibri"/>
              <a:cs typeface="Calibri"/>
              <a:sym typeface="Calibri"/>
            </a:endParaRPr>
          </a:p>
          <a:p>
            <a:pPr marL="0" marR="0" lvl="0" indent="0" algn="l" rtl="0">
              <a:spcBef>
                <a:spcPts val="0"/>
              </a:spcBef>
              <a:buNone/>
            </a:pPr>
            <a:endParaRPr sz="1800" b="1" dirty="0">
              <a:solidFill>
                <a:srgbClr val="FFFFFF"/>
              </a:solidFill>
              <a:latin typeface="Calibri"/>
              <a:ea typeface="Calibri"/>
              <a:cs typeface="Calibri"/>
              <a:sym typeface="Calibri"/>
            </a:endParaRPr>
          </a:p>
          <a:p>
            <a:pPr marL="0" marR="0" lvl="0" indent="0" algn="l" rtl="0">
              <a:spcBef>
                <a:spcPts val="0"/>
              </a:spcBef>
              <a:buSzPct val="25000"/>
              <a:buNone/>
            </a:pPr>
            <a:r>
              <a:rPr lang="en-US" sz="1800" b="1" dirty="0">
                <a:solidFill>
                  <a:srgbClr val="FFFFFF"/>
                </a:solidFill>
                <a:latin typeface="Calibri"/>
                <a:ea typeface="Calibri"/>
                <a:cs typeface="Calibri"/>
                <a:sym typeface="Calibri"/>
              </a:rPr>
              <a:t>For further information, feel free to contact us at:</a:t>
            </a:r>
          </a:p>
          <a:p>
            <a:pPr marL="0" marR="0" lvl="0" indent="0" algn="l" rtl="0">
              <a:spcBef>
                <a:spcPts val="0"/>
              </a:spcBef>
              <a:buNone/>
            </a:pPr>
            <a:endParaRPr sz="1800" b="1" dirty="0">
              <a:solidFill>
                <a:srgbClr val="FFFFFF"/>
              </a:solidFill>
              <a:latin typeface="Calibri"/>
              <a:ea typeface="Calibri"/>
              <a:cs typeface="Calibri"/>
              <a:sym typeface="Calibri"/>
            </a:endParaRPr>
          </a:p>
          <a:p>
            <a:pPr marL="0" marR="0" lvl="0" indent="0" algn="l" rtl="0">
              <a:spcBef>
                <a:spcPts val="0"/>
              </a:spcBef>
              <a:buSzPct val="25000"/>
              <a:buNone/>
            </a:pPr>
            <a:r>
              <a:rPr lang="en-US" sz="1800" b="1" dirty="0">
                <a:solidFill>
                  <a:srgbClr val="FFFFFF"/>
                </a:solidFill>
                <a:latin typeface="Calibri"/>
                <a:ea typeface="Calibri"/>
                <a:cs typeface="Calibri"/>
                <a:sym typeface="Calibri"/>
              </a:rPr>
              <a:t>Matt </a:t>
            </a:r>
            <a:r>
              <a:rPr lang="en-US" sz="1800" b="1" dirty="0" err="1">
                <a:solidFill>
                  <a:srgbClr val="FFFFFF"/>
                </a:solidFill>
                <a:latin typeface="Calibri"/>
                <a:ea typeface="Calibri"/>
                <a:cs typeface="Calibri"/>
                <a:sym typeface="Calibri"/>
              </a:rPr>
              <a:t>Cirigliano</a:t>
            </a:r>
            <a:r>
              <a:rPr lang="en-US" sz="1800" b="1" dirty="0">
                <a:solidFill>
                  <a:srgbClr val="FFFFFF"/>
                </a:solidFill>
                <a:latin typeface="Calibri"/>
                <a:ea typeface="Calibri"/>
                <a:cs typeface="Calibri"/>
                <a:sym typeface="Calibri"/>
              </a:rPr>
              <a:t>, MS                                    </a:t>
            </a:r>
            <a:r>
              <a:rPr lang="en-US" sz="1800" b="1" dirty="0" err="1">
                <a:solidFill>
                  <a:schemeClr val="accent1"/>
                </a:solidFill>
                <a:latin typeface="Calibri"/>
                <a:ea typeface="Calibri"/>
                <a:cs typeface="Calibri"/>
                <a:sym typeface="Calibri"/>
              </a:rPr>
              <a:t>matt.cirigliano@nyu.edu</a:t>
            </a:r>
            <a:endParaRPr lang="en-US" sz="1800" b="1" dirty="0">
              <a:solidFill>
                <a:schemeClr val="accent1"/>
              </a:solidFill>
              <a:latin typeface="Calibri"/>
              <a:ea typeface="Calibri"/>
              <a:cs typeface="Calibri"/>
              <a:sym typeface="Calibri"/>
            </a:endParaRPr>
          </a:p>
          <a:p>
            <a:pPr marL="0" marR="0" lvl="0" indent="0" algn="l" rtl="0">
              <a:spcBef>
                <a:spcPts val="0"/>
              </a:spcBef>
              <a:buSzPct val="25000"/>
              <a:buNone/>
            </a:pPr>
            <a:r>
              <a:rPr lang="en-US" sz="1200" dirty="0">
                <a:solidFill>
                  <a:srgbClr val="FFFFFF"/>
                </a:solidFill>
                <a:latin typeface="Calibri"/>
                <a:ea typeface="Calibri"/>
                <a:cs typeface="Calibri"/>
                <a:sym typeface="Calibri"/>
              </a:rPr>
              <a:t>NYU Steinhardt - CREATE Lab</a:t>
            </a:r>
          </a:p>
          <a:p>
            <a:pPr marL="0" marR="0" lvl="0" indent="0" algn="l" rtl="0">
              <a:spcBef>
                <a:spcPts val="0"/>
              </a:spcBef>
              <a:buNone/>
            </a:pPr>
            <a:endParaRPr sz="1200" b="1" dirty="0">
              <a:solidFill>
                <a:schemeClr val="lt1"/>
              </a:solidFill>
              <a:latin typeface="Calibri"/>
              <a:ea typeface="Calibri"/>
              <a:cs typeface="Calibri"/>
              <a:sym typeface="Calibri"/>
            </a:endParaRPr>
          </a:p>
          <a:p>
            <a:pPr marL="0" marR="0" lvl="0" indent="0" algn="l" rtl="0">
              <a:spcBef>
                <a:spcPts val="0"/>
              </a:spcBef>
              <a:buSzPct val="25000"/>
              <a:buNone/>
            </a:pPr>
            <a:r>
              <a:rPr lang="en-US" sz="1800" b="1" dirty="0">
                <a:solidFill>
                  <a:srgbClr val="FFFFFF"/>
                </a:solidFill>
                <a:latin typeface="Calibri"/>
                <a:ea typeface="Calibri"/>
                <a:cs typeface="Calibri"/>
                <a:sym typeface="Calibri"/>
              </a:rPr>
              <a:t>Charlie Guthrie, BA         		</a:t>
            </a:r>
            <a:r>
              <a:rPr lang="en-US" sz="1800" b="1" dirty="0" err="1" smtClean="0">
                <a:solidFill>
                  <a:schemeClr val="accent1"/>
                </a:solidFill>
                <a:latin typeface="Calibri"/>
                <a:ea typeface="Calibri"/>
                <a:cs typeface="Calibri"/>
                <a:sym typeface="Calibri"/>
              </a:rPr>
              <a:t>charles.d.guthrie@gmail.com</a:t>
            </a:r>
            <a:endParaRPr lang="en-US" sz="1800" b="1" dirty="0">
              <a:solidFill>
                <a:schemeClr val="accent1"/>
              </a:solidFill>
              <a:latin typeface="Calibri"/>
              <a:ea typeface="Calibri"/>
              <a:cs typeface="Calibri"/>
              <a:sym typeface="Calibri"/>
            </a:endParaRPr>
          </a:p>
          <a:p>
            <a:pPr marL="0" marR="0" lvl="0" indent="0" algn="l" rtl="0">
              <a:spcBef>
                <a:spcPts val="0"/>
              </a:spcBef>
              <a:buSzPct val="25000"/>
              <a:buNone/>
            </a:pPr>
            <a:r>
              <a:rPr lang="en-US" sz="1200" dirty="0">
                <a:solidFill>
                  <a:schemeClr val="lt1"/>
                </a:solidFill>
                <a:latin typeface="Calibri"/>
                <a:ea typeface="Calibri"/>
                <a:cs typeface="Calibri"/>
                <a:sym typeface="Calibri"/>
              </a:rPr>
              <a:t>NYU Center for Data Science</a:t>
            </a:r>
          </a:p>
          <a:p>
            <a:pPr lvl="0" rtl="0">
              <a:spcBef>
                <a:spcPts val="0"/>
              </a:spcBef>
              <a:buNone/>
            </a:pPr>
            <a:endParaRPr b="1" dirty="0">
              <a:solidFill>
                <a:srgbClr val="FFFFFF"/>
              </a:solidFill>
              <a:latin typeface="Calibri"/>
              <a:ea typeface="Calibri"/>
              <a:cs typeface="Calibri"/>
              <a:sym typeface="Calibri"/>
            </a:endParaRPr>
          </a:p>
          <a:p>
            <a:pPr lvl="0" rtl="0">
              <a:spcBef>
                <a:spcPts val="0"/>
              </a:spcBef>
              <a:buSzPct val="25000"/>
              <a:buNone/>
            </a:pPr>
            <a:r>
              <a:rPr lang="en-US" sz="1800" b="1" dirty="0">
                <a:solidFill>
                  <a:srgbClr val="FFFFFF"/>
                </a:solidFill>
                <a:latin typeface="Calibri"/>
                <a:ea typeface="Calibri"/>
                <a:cs typeface="Calibri"/>
                <a:sym typeface="Calibri"/>
              </a:rPr>
              <a:t>Martin </a:t>
            </a:r>
            <a:r>
              <a:rPr lang="en-US" sz="1800" b="1" dirty="0" err="1">
                <a:solidFill>
                  <a:srgbClr val="FFFFFF"/>
                </a:solidFill>
                <a:latin typeface="Calibri"/>
                <a:ea typeface="Calibri"/>
                <a:cs typeface="Calibri"/>
                <a:sym typeface="Calibri"/>
              </a:rPr>
              <a:t>Pusic</a:t>
            </a:r>
            <a:r>
              <a:rPr lang="en-US" sz="1800" b="1" dirty="0">
                <a:solidFill>
                  <a:srgbClr val="FFFFFF"/>
                </a:solidFill>
                <a:latin typeface="Calibri"/>
                <a:ea typeface="Calibri"/>
                <a:cs typeface="Calibri"/>
                <a:sym typeface="Calibri"/>
              </a:rPr>
              <a:t>, MD, PhD                            </a:t>
            </a:r>
            <a:r>
              <a:rPr lang="en-US" sz="1800" b="1" dirty="0" err="1">
                <a:solidFill>
                  <a:schemeClr val="accent1"/>
                </a:solidFill>
                <a:latin typeface="Calibri"/>
                <a:ea typeface="Calibri"/>
                <a:cs typeface="Calibri"/>
                <a:sym typeface="Calibri"/>
              </a:rPr>
              <a:t>martin.pusic@nyumc.org</a:t>
            </a:r>
            <a:endParaRPr lang="en-US" sz="1800" b="1" dirty="0">
              <a:solidFill>
                <a:schemeClr val="accent1"/>
              </a:solidFill>
              <a:latin typeface="Calibri"/>
              <a:ea typeface="Calibri"/>
              <a:cs typeface="Calibri"/>
              <a:sym typeface="Calibri"/>
            </a:endParaRPr>
          </a:p>
          <a:p>
            <a:pPr lvl="0" rtl="0">
              <a:spcBef>
                <a:spcPts val="0"/>
              </a:spcBef>
              <a:buSzPct val="25000"/>
              <a:buNone/>
            </a:pPr>
            <a:r>
              <a:rPr lang="en-US" sz="1200" dirty="0">
                <a:solidFill>
                  <a:schemeClr val="lt1"/>
                </a:solidFill>
                <a:latin typeface="Calibri"/>
                <a:ea typeface="Calibri"/>
                <a:cs typeface="Calibri"/>
                <a:sym typeface="Calibri"/>
              </a:rPr>
              <a:t>NYU School of Medicine</a:t>
            </a:r>
          </a:p>
          <a:p>
            <a:pPr lvl="0" rtl="0">
              <a:spcBef>
                <a:spcPts val="0"/>
              </a:spcBef>
              <a:buSzPct val="25000"/>
              <a:buNone/>
            </a:pPr>
            <a:r>
              <a:rPr lang="en-US" sz="1200" dirty="0">
                <a:solidFill>
                  <a:schemeClr val="lt1"/>
                </a:solidFill>
                <a:latin typeface="Calibri"/>
                <a:ea typeface="Calibri"/>
                <a:cs typeface="Calibri"/>
                <a:sym typeface="Calibri"/>
              </a:rPr>
              <a:t>Division of Education Quality and Analytics (DEQA)</a:t>
            </a:r>
          </a:p>
          <a:p>
            <a:pPr marL="0" marR="0" lvl="0" indent="0" algn="l" rtl="0">
              <a:spcBef>
                <a:spcPts val="0"/>
              </a:spcBef>
              <a:buSzPct val="25000"/>
              <a:buNone/>
            </a:pPr>
            <a:r>
              <a:rPr lang="en-US" sz="1800" b="1" dirty="0">
                <a:solidFill>
                  <a:srgbClr val="FFFFFF"/>
                </a:solidFill>
                <a:latin typeface="Calibri"/>
                <a:ea typeface="Calibri"/>
                <a:cs typeface="Calibri"/>
                <a:sym typeface="Calibri"/>
              </a:rPr>
              <a:t> </a:t>
            </a:r>
          </a:p>
          <a:p>
            <a:pPr marL="0" marR="0" lvl="0" indent="0" algn="l" rtl="0">
              <a:spcBef>
                <a:spcPts val="0"/>
              </a:spcBef>
              <a:buNone/>
            </a:pPr>
            <a:endParaRPr sz="1800" b="1" dirty="0">
              <a:solidFill>
                <a:srgbClr val="4F81BD"/>
              </a:solidFill>
              <a:latin typeface="Calibri"/>
              <a:ea typeface="Calibri"/>
              <a:cs typeface="Calibri"/>
              <a:sym typeface="Calibri"/>
            </a:endParaRPr>
          </a:p>
          <a:p>
            <a:pPr marL="0" marR="0" lvl="0" indent="0" algn="l" rtl="0">
              <a:spcBef>
                <a:spcPts val="0"/>
              </a:spcBef>
              <a:buNone/>
            </a:pPr>
            <a:endParaRPr sz="1800" b="1" dirty="0">
              <a:solidFill>
                <a:srgbClr val="FFFFFF"/>
              </a:solidFill>
              <a:latin typeface="Calibri"/>
              <a:ea typeface="Calibri"/>
              <a:cs typeface="Calibri"/>
              <a:sym typeface="Calibri"/>
            </a:endParaRPr>
          </a:p>
          <a:p>
            <a:pPr marL="0" marR="0" lvl="0" indent="0" algn="ctr" rtl="0">
              <a:spcBef>
                <a:spcPts val="0"/>
              </a:spcBef>
              <a:buNone/>
            </a:pPr>
            <a:endParaRPr sz="1800" b="1" dirty="0">
              <a:solidFill>
                <a:srgbClr val="FFFFFF"/>
              </a:solidFill>
              <a:latin typeface="Calibri"/>
              <a:ea typeface="Calibri"/>
              <a:cs typeface="Calibri"/>
              <a:sym typeface="Calibri"/>
            </a:endParaRPr>
          </a:p>
          <a:p>
            <a:pPr marL="0" marR="0" lvl="0" indent="0" algn="l" rtl="0">
              <a:spcBef>
                <a:spcPts val="0"/>
              </a:spcBef>
              <a:buNone/>
            </a:pPr>
            <a:endParaRPr sz="1800" b="1" dirty="0">
              <a:solidFill>
                <a:srgbClr val="FFFFFF"/>
              </a:solidFill>
              <a:latin typeface="Calibri"/>
              <a:ea typeface="Calibri"/>
              <a:cs typeface="Calibri"/>
              <a:sym typeface="Calibri"/>
            </a:endParaRPr>
          </a:p>
        </p:txBody>
      </p:sp>
      <p:sp>
        <p:nvSpPr>
          <p:cNvPr id="587" name="Shape 587"/>
          <p:cNvSpPr/>
          <p:nvPr/>
        </p:nvSpPr>
        <p:spPr>
          <a:xfrm>
            <a:off x="1524000" y="609600"/>
            <a:ext cx="61722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8" name="Shape 588"/>
          <p:cNvSpPr txBox="1"/>
          <p:nvPr/>
        </p:nvSpPr>
        <p:spPr>
          <a:xfrm>
            <a:off x="1676400" y="609600"/>
            <a:ext cx="5867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a:solidFill>
                  <a:schemeClr val="lt1"/>
                </a:solidFill>
                <a:latin typeface="Calibri"/>
                <a:ea typeface="Calibri"/>
                <a:cs typeface="Calibri"/>
                <a:sym typeface="Calibri"/>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1219200" y="5867401"/>
            <a:ext cx="6781800" cy="457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D8D8D8"/>
                </a:solidFill>
                <a:latin typeface="Calibri"/>
                <a:ea typeface="Calibri"/>
                <a:cs typeface="Calibri"/>
                <a:sym typeface="Calibri"/>
              </a:rPr>
              <a:t>Adapted from Bienkowski, M., Feng, M., &amp; Means, B.,(2012). Enhancing Teaching and Learning Through Educational Data Mining and Learning Analytics: An Issue Brief.</a:t>
            </a:r>
          </a:p>
        </p:txBody>
      </p:sp>
      <p:sp>
        <p:nvSpPr>
          <p:cNvPr id="134" name="Shape 134"/>
          <p:cNvSpPr txBox="1"/>
          <p:nvPr/>
        </p:nvSpPr>
        <p:spPr>
          <a:xfrm>
            <a:off x="1219200" y="1775195"/>
            <a:ext cx="6705600" cy="457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a:solidFill>
                  <a:schemeClr val="accent1"/>
                </a:solidFill>
                <a:latin typeface="Calibri"/>
                <a:ea typeface="Calibri"/>
                <a:cs typeface="Calibri"/>
                <a:sym typeface="Calibri"/>
              </a:rPr>
              <a:t>ENHANCING ONLINE LEARNING THROUGH FEEDBACK</a:t>
            </a:r>
          </a:p>
        </p:txBody>
      </p:sp>
      <p:sp>
        <p:nvSpPr>
          <p:cNvPr id="135" name="Shape 135"/>
          <p:cNvSpPr/>
          <p:nvPr/>
        </p:nvSpPr>
        <p:spPr>
          <a:xfrm>
            <a:off x="2193775" y="2394148"/>
            <a:ext cx="1585500" cy="94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Clr>
                <a:schemeClr val="dk1"/>
              </a:buClr>
              <a:buSzPct val="61111"/>
              <a:buFont typeface="Arial"/>
              <a:buNone/>
            </a:pPr>
            <a:r>
              <a:rPr lang="en-US" sz="1800">
                <a:solidFill>
                  <a:schemeClr val="dk1"/>
                </a:solidFill>
              </a:rPr>
              <a:t>Instructor &amp;</a:t>
            </a:r>
          </a:p>
          <a:p>
            <a:pPr lvl="0">
              <a:spcBef>
                <a:spcPts val="0"/>
              </a:spcBef>
              <a:buNone/>
            </a:pPr>
            <a:r>
              <a:rPr lang="en-US" sz="1800"/>
              <a:t>Instructional Designer</a:t>
            </a:r>
          </a:p>
        </p:txBody>
      </p:sp>
      <p:sp>
        <p:nvSpPr>
          <p:cNvPr id="136" name="Shape 136"/>
          <p:cNvSpPr/>
          <p:nvPr/>
        </p:nvSpPr>
        <p:spPr>
          <a:xfrm>
            <a:off x="5364725" y="2394148"/>
            <a:ext cx="1585500" cy="94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a:t>Students</a:t>
            </a:r>
          </a:p>
        </p:txBody>
      </p:sp>
      <p:sp>
        <p:nvSpPr>
          <p:cNvPr id="137" name="Shape 137"/>
          <p:cNvSpPr/>
          <p:nvPr/>
        </p:nvSpPr>
        <p:spPr>
          <a:xfrm>
            <a:off x="5431362" y="4384441"/>
            <a:ext cx="1496700" cy="94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dirty="0"/>
              <a:t>User &amp; Log Data</a:t>
            </a:r>
          </a:p>
        </p:txBody>
      </p:sp>
      <p:sp>
        <p:nvSpPr>
          <p:cNvPr id="138" name="Shape 138"/>
          <p:cNvSpPr/>
          <p:nvPr/>
        </p:nvSpPr>
        <p:spPr>
          <a:xfrm>
            <a:off x="2215987" y="4344710"/>
            <a:ext cx="1585500" cy="94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a:t>Learning Analytics</a:t>
            </a:r>
          </a:p>
        </p:txBody>
      </p:sp>
      <p:cxnSp>
        <p:nvCxnSpPr>
          <p:cNvPr id="139" name="Shape 139"/>
          <p:cNvCxnSpPr>
            <a:stCxn id="135" idx="3"/>
            <a:endCxn id="136" idx="1"/>
          </p:cNvCxnSpPr>
          <p:nvPr/>
        </p:nvCxnSpPr>
        <p:spPr>
          <a:xfrm>
            <a:off x="3779275" y="2867698"/>
            <a:ext cx="1585500" cy="0"/>
          </a:xfrm>
          <a:prstGeom prst="straightConnector1">
            <a:avLst/>
          </a:prstGeom>
          <a:noFill/>
          <a:ln w="76200" cap="flat" cmpd="sng">
            <a:solidFill>
              <a:srgbClr val="F3F3F3"/>
            </a:solidFill>
            <a:prstDash val="solid"/>
            <a:round/>
            <a:headEnd type="none" w="lg" len="lg"/>
            <a:tailEnd type="triangle" w="lg" len="lg"/>
          </a:ln>
        </p:spPr>
      </p:cxnSp>
      <p:cxnSp>
        <p:nvCxnSpPr>
          <p:cNvPr id="140" name="Shape 140"/>
          <p:cNvCxnSpPr>
            <a:stCxn id="136" idx="2"/>
            <a:endCxn id="137" idx="0"/>
          </p:cNvCxnSpPr>
          <p:nvPr/>
        </p:nvCxnSpPr>
        <p:spPr>
          <a:xfrm>
            <a:off x="6157475" y="3341248"/>
            <a:ext cx="22200" cy="1043100"/>
          </a:xfrm>
          <a:prstGeom prst="straightConnector1">
            <a:avLst/>
          </a:prstGeom>
          <a:noFill/>
          <a:ln w="76200" cap="flat" cmpd="sng">
            <a:solidFill>
              <a:srgbClr val="F3F3F3"/>
            </a:solidFill>
            <a:prstDash val="solid"/>
            <a:round/>
            <a:headEnd type="none" w="lg" len="lg"/>
            <a:tailEnd type="triangle" w="lg" len="lg"/>
          </a:ln>
        </p:spPr>
      </p:cxnSp>
      <p:cxnSp>
        <p:nvCxnSpPr>
          <p:cNvPr id="141" name="Shape 141"/>
          <p:cNvCxnSpPr>
            <a:stCxn id="137" idx="1"/>
            <a:endCxn id="138" idx="3"/>
          </p:cNvCxnSpPr>
          <p:nvPr/>
        </p:nvCxnSpPr>
        <p:spPr>
          <a:xfrm rot="10800000">
            <a:off x="3801462" y="4818391"/>
            <a:ext cx="1629900" cy="39600"/>
          </a:xfrm>
          <a:prstGeom prst="straightConnector1">
            <a:avLst/>
          </a:prstGeom>
          <a:noFill/>
          <a:ln w="76200" cap="flat" cmpd="sng">
            <a:solidFill>
              <a:srgbClr val="F3F3F3"/>
            </a:solidFill>
            <a:prstDash val="solid"/>
            <a:round/>
            <a:headEnd type="none" w="lg" len="lg"/>
            <a:tailEnd type="triangle" w="lg" len="lg"/>
          </a:ln>
        </p:spPr>
      </p:cxnSp>
      <p:cxnSp>
        <p:nvCxnSpPr>
          <p:cNvPr id="142" name="Shape 142"/>
          <p:cNvCxnSpPr>
            <a:stCxn id="138" idx="0"/>
            <a:endCxn id="135" idx="2"/>
          </p:cNvCxnSpPr>
          <p:nvPr/>
        </p:nvCxnSpPr>
        <p:spPr>
          <a:xfrm rot="10800000">
            <a:off x="2986537" y="3341210"/>
            <a:ext cx="22200" cy="1003500"/>
          </a:xfrm>
          <a:prstGeom prst="straightConnector1">
            <a:avLst/>
          </a:prstGeom>
          <a:noFill/>
          <a:ln w="76200" cap="flat" cmpd="sng">
            <a:solidFill>
              <a:srgbClr val="F3F3F3"/>
            </a:solidFill>
            <a:prstDash val="solid"/>
            <a:round/>
            <a:headEnd type="none" w="lg" len="lg"/>
            <a:tailEnd type="triangle" w="lg" len="lg"/>
          </a:ln>
        </p:spPr>
      </p:cxnSp>
      <p:cxnSp>
        <p:nvCxnSpPr>
          <p:cNvPr id="143" name="Shape 143"/>
          <p:cNvCxnSpPr>
            <a:stCxn id="138" idx="0"/>
          </p:cNvCxnSpPr>
          <p:nvPr/>
        </p:nvCxnSpPr>
        <p:spPr>
          <a:xfrm rot="10800000" flipH="1">
            <a:off x="3008737" y="3380510"/>
            <a:ext cx="2341200" cy="964200"/>
          </a:xfrm>
          <a:prstGeom prst="straightConnector1">
            <a:avLst/>
          </a:prstGeom>
          <a:noFill/>
          <a:ln w="76200" cap="flat" cmpd="sng">
            <a:solidFill>
              <a:srgbClr val="F3F3F3"/>
            </a:solidFill>
            <a:prstDash val="solid"/>
            <a:round/>
            <a:headEnd type="none" w="lg" len="lg"/>
            <a:tailEnd type="triangle" w="lg" len="lg"/>
          </a:ln>
        </p:spPr>
      </p:cxnSp>
      <p:sp>
        <p:nvSpPr>
          <p:cNvPr id="144" name="Shape 144"/>
          <p:cNvSpPr/>
          <p:nvPr/>
        </p:nvSpPr>
        <p:spPr>
          <a:xfrm>
            <a:off x="0" y="457200"/>
            <a:ext cx="5715000" cy="6858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5" name="Shape 145"/>
          <p:cNvSpPr txBox="1">
            <a:spLocks noGrp="1"/>
          </p:cNvSpPr>
          <p:nvPr>
            <p:ph type="ctrTitle"/>
          </p:nvPr>
        </p:nvSpPr>
        <p:spPr>
          <a:xfrm>
            <a:off x="457200" y="381000"/>
            <a:ext cx="5165700" cy="762000"/>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i="0" u="none" strike="noStrike" cap="none">
                <a:solidFill>
                  <a:srgbClr val="FFFFFF"/>
                </a:solidFill>
                <a:latin typeface="Calibri"/>
                <a:ea typeface="Calibri"/>
                <a:cs typeface="Calibri"/>
                <a:sym typeface="Calibri"/>
              </a:rPr>
              <a:t>LEARNING ANALYTICS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p:nvPr/>
        </p:nvSpPr>
        <p:spPr>
          <a:xfrm>
            <a:off x="0" y="457200"/>
            <a:ext cx="4953000" cy="6857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2" name="Shape 152"/>
          <p:cNvSpPr txBox="1">
            <a:spLocks noGrp="1"/>
          </p:cNvSpPr>
          <p:nvPr>
            <p:ph type="ctrTitle"/>
          </p:nvPr>
        </p:nvSpPr>
        <p:spPr>
          <a:xfrm>
            <a:off x="457200" y="381001"/>
            <a:ext cx="7772400" cy="761999"/>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i="0" u="none" strike="noStrike" cap="none">
                <a:solidFill>
                  <a:srgbClr val="FFFFFF"/>
                </a:solidFill>
                <a:latin typeface="Calibri"/>
                <a:ea typeface="Calibri"/>
                <a:cs typeface="Calibri"/>
                <a:sym typeface="Calibri"/>
              </a:rPr>
              <a:t>CLICK-LEVEL DATA</a:t>
            </a:r>
          </a:p>
        </p:txBody>
      </p:sp>
      <p:sp>
        <p:nvSpPr>
          <p:cNvPr id="153" name="Shape 153"/>
          <p:cNvSpPr txBox="1"/>
          <p:nvPr/>
        </p:nvSpPr>
        <p:spPr>
          <a:xfrm>
            <a:off x="762000" y="1612875"/>
            <a:ext cx="7772400" cy="4409700"/>
          </a:xfrm>
          <a:prstGeom prst="rect">
            <a:avLst/>
          </a:prstGeom>
          <a:solidFill>
            <a:srgbClr val="000000"/>
          </a:solidFill>
          <a:ln>
            <a:noFill/>
          </a:ln>
        </p:spPr>
        <p:txBody>
          <a:bodyPr lIns="91425" tIns="45700" rIns="91425" bIns="45700" anchor="t" anchorCtr="0">
            <a:noAutofit/>
          </a:bodyPr>
          <a:lstStyle/>
          <a:p>
            <a:pPr marR="0" lvl="0" algn="l" rtl="0">
              <a:spcBef>
                <a:spcPts val="0"/>
              </a:spcBef>
              <a:buNone/>
            </a:pPr>
            <a:r>
              <a:rPr lang="en-US" sz="2400" b="1" dirty="0">
                <a:solidFill>
                  <a:schemeClr val="lt1"/>
                </a:solidFill>
                <a:latin typeface="Calibri"/>
                <a:ea typeface="Calibri"/>
                <a:cs typeface="Calibri"/>
                <a:sym typeface="Calibri"/>
              </a:rPr>
              <a:t>Features:</a:t>
            </a:r>
          </a:p>
          <a:p>
            <a:pPr marL="342900" marR="0" lvl="0" indent="-342900" algn="l" rtl="0">
              <a:spcBef>
                <a:spcPts val="0"/>
              </a:spcBef>
              <a:buClr>
                <a:schemeClr val="lt1"/>
              </a:buClr>
              <a:buSzPct val="100000"/>
              <a:buFont typeface="Arial"/>
              <a:buChar char="•"/>
            </a:pPr>
            <a:r>
              <a:rPr lang="en-US" sz="2400" b="1" dirty="0">
                <a:solidFill>
                  <a:schemeClr val="lt1"/>
                </a:solidFill>
                <a:latin typeface="Calibri"/>
                <a:ea typeface="Calibri"/>
                <a:cs typeface="Calibri"/>
                <a:sym typeface="Calibri"/>
              </a:rPr>
              <a:t>Multiple choice questions</a:t>
            </a:r>
          </a:p>
          <a:p>
            <a:pPr marL="342900" marR="0" lvl="0" indent="-342900" algn="l" rtl="0">
              <a:spcBef>
                <a:spcPts val="0"/>
              </a:spcBef>
              <a:buClr>
                <a:schemeClr val="lt1"/>
              </a:buClr>
              <a:buSzPct val="100000"/>
              <a:buFont typeface="Arial"/>
              <a:buChar char="•"/>
            </a:pPr>
            <a:r>
              <a:rPr lang="en-US" sz="2400" b="1" dirty="0">
                <a:solidFill>
                  <a:schemeClr val="lt1"/>
                </a:solidFill>
                <a:latin typeface="Calibri"/>
                <a:ea typeface="Calibri"/>
                <a:cs typeface="Calibri"/>
                <a:sym typeface="Calibri"/>
              </a:rPr>
              <a:t>Hyperlinks</a:t>
            </a:r>
          </a:p>
          <a:p>
            <a:pPr marL="342900" marR="0" lvl="0" indent="-342900" algn="l" rtl="0">
              <a:spcBef>
                <a:spcPts val="0"/>
              </a:spcBef>
              <a:buClr>
                <a:schemeClr val="lt1"/>
              </a:buClr>
              <a:buSzPct val="100000"/>
              <a:buFont typeface="Arial"/>
              <a:buChar char="•"/>
            </a:pPr>
            <a:r>
              <a:rPr lang="en-US" sz="2400" b="1" dirty="0">
                <a:solidFill>
                  <a:schemeClr val="lt1"/>
                </a:solidFill>
                <a:latin typeface="Calibri"/>
                <a:ea typeface="Calibri"/>
                <a:cs typeface="Calibri"/>
                <a:sym typeface="Calibri"/>
              </a:rPr>
              <a:t>Page progression clicks</a:t>
            </a:r>
          </a:p>
          <a:p>
            <a:pPr marL="342900" marR="0" lvl="0" indent="-342900" algn="l" rtl="0">
              <a:spcBef>
                <a:spcPts val="0"/>
              </a:spcBef>
              <a:buClr>
                <a:schemeClr val="lt1"/>
              </a:buClr>
              <a:buSzPct val="100000"/>
              <a:buFont typeface="Arial"/>
              <a:buChar char="•"/>
            </a:pPr>
            <a:r>
              <a:rPr lang="en-US" sz="2400" b="1" dirty="0">
                <a:solidFill>
                  <a:schemeClr val="lt1"/>
                </a:solidFill>
                <a:latin typeface="Calibri"/>
                <a:ea typeface="Calibri"/>
                <a:cs typeface="Calibri"/>
                <a:sym typeface="Calibri"/>
              </a:rPr>
              <a:t>Enlarging images</a:t>
            </a:r>
          </a:p>
          <a:p>
            <a:pPr marL="342900" marR="0" lvl="0" indent="-342900" algn="l" rtl="0">
              <a:spcBef>
                <a:spcPts val="0"/>
              </a:spcBef>
              <a:buClr>
                <a:schemeClr val="lt1"/>
              </a:buClr>
              <a:buSzPct val="100000"/>
              <a:buFont typeface="Arial"/>
              <a:buChar char="•"/>
            </a:pPr>
            <a:r>
              <a:rPr lang="en-US" sz="2400" b="1" dirty="0">
                <a:solidFill>
                  <a:schemeClr val="lt1"/>
                </a:solidFill>
                <a:latin typeface="Calibri"/>
                <a:ea typeface="Calibri"/>
                <a:cs typeface="Calibri"/>
                <a:sym typeface="Calibri"/>
              </a:rPr>
              <a:t>Checking answers</a:t>
            </a:r>
          </a:p>
          <a:p>
            <a:pPr marL="342900" marR="0" lvl="0" indent="-342900" algn="l" rtl="0">
              <a:spcBef>
                <a:spcPts val="0"/>
              </a:spcBef>
              <a:buClr>
                <a:schemeClr val="lt1"/>
              </a:buClr>
              <a:buSzPct val="100000"/>
              <a:buFont typeface="Arial"/>
              <a:buChar char="•"/>
            </a:pPr>
            <a:r>
              <a:rPr lang="en-US" sz="2400" b="1" dirty="0">
                <a:solidFill>
                  <a:schemeClr val="lt1"/>
                </a:solidFill>
                <a:latin typeface="Calibri"/>
                <a:ea typeface="Calibri"/>
                <a:cs typeface="Calibri"/>
                <a:sym typeface="Calibri"/>
              </a:rPr>
              <a:t>Time spent on images, pages, etc.</a:t>
            </a:r>
          </a:p>
          <a:p>
            <a:pPr marR="0" lvl="0" algn="l" rtl="0">
              <a:spcBef>
                <a:spcPts val="0"/>
              </a:spcBef>
              <a:buNone/>
            </a:pPr>
            <a:endParaRPr sz="2400" b="1" dirty="0">
              <a:solidFill>
                <a:schemeClr val="lt1"/>
              </a:solidFill>
              <a:latin typeface="Calibri"/>
              <a:ea typeface="Calibri"/>
              <a:cs typeface="Calibri"/>
              <a:sym typeface="Calibri"/>
            </a:endParaRPr>
          </a:p>
          <a:p>
            <a:pPr marR="0" lvl="0" algn="l" rtl="0">
              <a:spcBef>
                <a:spcPts val="0"/>
              </a:spcBef>
              <a:buNone/>
            </a:pPr>
            <a:r>
              <a:rPr lang="en-US" sz="2400" b="1" dirty="0">
                <a:solidFill>
                  <a:schemeClr val="lt1"/>
                </a:solidFill>
                <a:latin typeface="Calibri"/>
                <a:ea typeface="Calibri"/>
                <a:cs typeface="Calibri"/>
                <a:sym typeface="Calibri"/>
              </a:rPr>
              <a:t>Scope:</a:t>
            </a:r>
          </a:p>
          <a:p>
            <a:pPr marL="342900" lvl="0" indent="-342900" rtl="0">
              <a:spcBef>
                <a:spcPts val="0"/>
              </a:spcBef>
              <a:buClr>
                <a:schemeClr val="lt1"/>
              </a:buClr>
              <a:buSzPct val="100000"/>
              <a:buFont typeface="Arial" charset="0"/>
              <a:buChar char="•"/>
            </a:pPr>
            <a:r>
              <a:rPr lang="en-US" sz="2400" b="1" dirty="0">
                <a:solidFill>
                  <a:schemeClr val="lt1"/>
                </a:solidFill>
                <a:latin typeface="Calibri"/>
                <a:ea typeface="Calibri"/>
                <a:cs typeface="Calibri"/>
                <a:sym typeface="Calibri"/>
              </a:rPr>
              <a:t>2,806 </a:t>
            </a:r>
            <a:r>
              <a:rPr lang="en-US" sz="2400" dirty="0">
                <a:solidFill>
                  <a:schemeClr val="lt1"/>
                </a:solidFill>
                <a:latin typeface="Calibri"/>
                <a:ea typeface="Calibri"/>
                <a:cs typeface="Calibri"/>
                <a:sym typeface="Calibri"/>
              </a:rPr>
              <a:t>North American medical students </a:t>
            </a:r>
          </a:p>
          <a:p>
            <a:pPr marL="342900" lvl="0" indent="-342900" rtl="0">
              <a:spcBef>
                <a:spcPts val="0"/>
              </a:spcBef>
              <a:buClr>
                <a:schemeClr val="lt1"/>
              </a:buClr>
              <a:buSzPct val="100000"/>
              <a:buFont typeface="Arial" charset="0"/>
              <a:buChar char="•"/>
            </a:pPr>
            <a:r>
              <a:rPr lang="en-US" sz="2400" dirty="0">
                <a:solidFill>
                  <a:schemeClr val="lt1"/>
                </a:solidFill>
                <a:latin typeface="Calibri"/>
                <a:ea typeface="Calibri"/>
                <a:cs typeface="Calibri"/>
                <a:sym typeface="Calibri"/>
              </a:rPr>
              <a:t>From </a:t>
            </a:r>
            <a:r>
              <a:rPr lang="en-US" sz="2400" b="1" dirty="0">
                <a:solidFill>
                  <a:schemeClr val="lt1"/>
                </a:solidFill>
                <a:latin typeface="Calibri"/>
                <a:ea typeface="Calibri"/>
                <a:cs typeface="Calibri"/>
                <a:sym typeface="Calibri"/>
              </a:rPr>
              <a:t>June 1st, 2014 </a:t>
            </a:r>
            <a:r>
              <a:rPr lang="en-US" sz="2400" dirty="0">
                <a:solidFill>
                  <a:schemeClr val="lt1"/>
                </a:solidFill>
                <a:latin typeface="Calibri"/>
                <a:ea typeface="Calibri"/>
                <a:cs typeface="Calibri"/>
                <a:sym typeface="Calibri"/>
              </a:rPr>
              <a:t>-</a:t>
            </a:r>
            <a:r>
              <a:rPr lang="en-US" sz="2400" b="1" dirty="0">
                <a:solidFill>
                  <a:schemeClr val="lt1"/>
                </a:solidFill>
                <a:latin typeface="Calibri"/>
                <a:ea typeface="Calibri"/>
                <a:cs typeface="Calibri"/>
                <a:sym typeface="Calibri"/>
              </a:rPr>
              <a:t> May 5th, 2015</a:t>
            </a:r>
          </a:p>
        </p:txBody>
      </p:sp>
      <p:pic>
        <p:nvPicPr>
          <p:cNvPr id="154" name="Shape 154" descr="http://www.med-u.org/assets/themes/med_u/core-logo-e1ee37b00ec8789d5e1c848ff6b4c0fd.png"/>
          <p:cNvPicPr preferRelativeResize="0"/>
          <p:nvPr/>
        </p:nvPicPr>
        <p:blipFill rotWithShape="1">
          <a:blip r:embed="rId3">
            <a:alphaModFix/>
          </a:blip>
          <a:srcRect/>
          <a:stretch/>
        </p:blipFill>
        <p:spPr>
          <a:xfrm>
            <a:off x="304800" y="5715000"/>
            <a:ext cx="2666999" cy="858344"/>
          </a:xfrm>
          <a:prstGeom prst="rect">
            <a:avLst/>
          </a:prstGeom>
          <a:noFill/>
          <a:ln>
            <a:noFill/>
          </a:ln>
        </p:spPr>
      </p:pic>
      <p:sp>
        <p:nvSpPr>
          <p:cNvPr id="155" name="Shape 155"/>
          <p:cNvSpPr/>
          <p:nvPr/>
        </p:nvSpPr>
        <p:spPr>
          <a:xfrm>
            <a:off x="5521000" y="1006675"/>
            <a:ext cx="2894100" cy="21708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56" name="Shape 156"/>
          <p:cNvPicPr preferRelativeResize="0"/>
          <p:nvPr/>
        </p:nvPicPr>
        <p:blipFill>
          <a:blip r:embed="rId4">
            <a:alphaModFix/>
          </a:blip>
          <a:stretch>
            <a:fillRect/>
          </a:stretch>
        </p:blipFill>
        <p:spPr>
          <a:xfrm>
            <a:off x="5711899" y="1143003"/>
            <a:ext cx="2517700" cy="18858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p:nvPr/>
        </p:nvSpPr>
        <p:spPr>
          <a:xfrm>
            <a:off x="0" y="457200"/>
            <a:ext cx="6705599" cy="6857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3" name="Shape 163"/>
          <p:cNvSpPr txBox="1">
            <a:spLocks noGrp="1"/>
          </p:cNvSpPr>
          <p:nvPr>
            <p:ph type="ctrTitle"/>
          </p:nvPr>
        </p:nvSpPr>
        <p:spPr>
          <a:xfrm>
            <a:off x="457200" y="381001"/>
            <a:ext cx="7772400" cy="761999"/>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i="0" u="none" strike="noStrike" cap="none">
                <a:solidFill>
                  <a:srgbClr val="FFFFFF"/>
                </a:solidFill>
                <a:latin typeface="Calibri"/>
                <a:ea typeface="Calibri"/>
                <a:cs typeface="Calibri"/>
                <a:sym typeface="Calibri"/>
              </a:rPr>
              <a:t>A RELEVANT ASSESSMENT</a:t>
            </a:r>
          </a:p>
        </p:txBody>
      </p:sp>
      <p:pic>
        <p:nvPicPr>
          <p:cNvPr id="164" name="Shape 164" descr="http://www.med-u.org/assets/themes/med_u/core-logo-e1ee37b00ec8789d5e1c848ff6b4c0fd.png"/>
          <p:cNvPicPr preferRelativeResize="0"/>
          <p:nvPr/>
        </p:nvPicPr>
        <p:blipFill rotWithShape="1">
          <a:blip r:embed="rId3">
            <a:alphaModFix/>
          </a:blip>
          <a:srcRect/>
          <a:stretch/>
        </p:blipFill>
        <p:spPr>
          <a:xfrm>
            <a:off x="304800" y="5715000"/>
            <a:ext cx="2666999" cy="858344"/>
          </a:xfrm>
          <a:prstGeom prst="rect">
            <a:avLst/>
          </a:prstGeom>
          <a:noFill/>
          <a:ln>
            <a:noFill/>
          </a:ln>
        </p:spPr>
      </p:pic>
      <p:pic>
        <p:nvPicPr>
          <p:cNvPr id="165" name="Shape 165"/>
          <p:cNvPicPr preferRelativeResize="0"/>
          <p:nvPr/>
        </p:nvPicPr>
        <p:blipFill rotWithShape="1">
          <a:blip r:embed="rId4">
            <a:alphaModFix/>
          </a:blip>
          <a:srcRect l="18326" t="363" r="17187" b="52523"/>
          <a:stretch/>
        </p:blipFill>
        <p:spPr>
          <a:xfrm>
            <a:off x="876297" y="1457321"/>
            <a:ext cx="2377439" cy="2834640"/>
          </a:xfrm>
          <a:prstGeom prst="rect">
            <a:avLst/>
          </a:prstGeom>
          <a:noFill/>
          <a:ln>
            <a:noFill/>
          </a:ln>
        </p:spPr>
      </p:pic>
      <p:cxnSp>
        <p:nvCxnSpPr>
          <p:cNvPr id="166" name="Shape 166"/>
          <p:cNvCxnSpPr/>
          <p:nvPr/>
        </p:nvCxnSpPr>
        <p:spPr>
          <a:xfrm rot="10800000" flipH="1">
            <a:off x="3901439" y="3276739"/>
            <a:ext cx="1143000" cy="2399"/>
          </a:xfrm>
          <a:prstGeom prst="curvedConnector3">
            <a:avLst>
              <a:gd name="adj1" fmla="val 50000"/>
            </a:avLst>
          </a:prstGeom>
          <a:noFill/>
          <a:ln w="25400" cap="flat" cmpd="sng">
            <a:solidFill>
              <a:schemeClr val="accent1"/>
            </a:solidFill>
            <a:prstDash val="solid"/>
            <a:round/>
            <a:headEnd type="none" w="med" len="med"/>
            <a:tailEnd type="stealth" w="lg" len="lg"/>
          </a:ln>
          <a:effectLst>
            <a:outerShdw blurRad="39999" dist="20000" dir="5400000" rotWithShape="0">
              <a:srgbClr val="000000">
                <a:alpha val="37647"/>
              </a:srgbClr>
            </a:outerShdw>
          </a:effectLst>
        </p:spPr>
      </p:cxnSp>
      <p:pic>
        <p:nvPicPr>
          <p:cNvPr id="167" name="Shape 167"/>
          <p:cNvPicPr preferRelativeResize="0"/>
          <p:nvPr/>
        </p:nvPicPr>
        <p:blipFill rotWithShape="1">
          <a:blip r:embed="rId4">
            <a:alphaModFix/>
          </a:blip>
          <a:srcRect l="2" t="65554" r="45738" b="-49"/>
          <a:stretch/>
        </p:blipFill>
        <p:spPr>
          <a:xfrm>
            <a:off x="5349241" y="1828800"/>
            <a:ext cx="2661918" cy="2834638"/>
          </a:xfrm>
          <a:prstGeom prst="rect">
            <a:avLst/>
          </a:prstGeom>
          <a:noFill/>
          <a:ln>
            <a:noFill/>
          </a:ln>
        </p:spPr>
      </p:pic>
      <p:sp>
        <p:nvSpPr>
          <p:cNvPr id="168" name="Shape 168"/>
          <p:cNvSpPr txBox="1"/>
          <p:nvPr/>
        </p:nvSpPr>
        <p:spPr>
          <a:xfrm>
            <a:off x="1463040" y="4763869"/>
            <a:ext cx="734781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FFFF"/>
                </a:solidFill>
                <a:latin typeface="Calibri"/>
                <a:ea typeface="Calibri"/>
                <a:cs typeface="Calibri"/>
                <a:sym typeface="Calibri"/>
              </a:rPr>
              <a:t>         Content                                                             Relevant Multiple </a:t>
            </a:r>
          </a:p>
          <a:p>
            <a:pPr marL="0" marR="0" lvl="0" indent="0" algn="l" rtl="0">
              <a:spcBef>
                <a:spcPts val="0"/>
              </a:spcBef>
              <a:buSzPct val="25000"/>
              <a:buNone/>
            </a:pPr>
            <a:r>
              <a:rPr lang="en-US" sz="1800" b="1">
                <a:solidFill>
                  <a:srgbClr val="FFFFFF"/>
                </a:solidFill>
                <a:latin typeface="Calibri"/>
                <a:ea typeface="Calibri"/>
                <a:cs typeface="Calibri"/>
                <a:sym typeface="Calibri"/>
              </a:rPr>
              <a:t>(Images, links, etc.)                                                  Choice Question</a:t>
            </a:r>
          </a:p>
        </p:txBody>
      </p:sp>
      <p:pic>
        <p:nvPicPr>
          <p:cNvPr id="9" name="Shape 165"/>
          <p:cNvPicPr preferRelativeResize="0"/>
          <p:nvPr/>
        </p:nvPicPr>
        <p:blipFill rotWithShape="1">
          <a:blip r:embed="rId4">
            <a:alphaModFix/>
          </a:blip>
          <a:srcRect l="18326" t="363" r="17187" b="52523"/>
          <a:stretch/>
        </p:blipFill>
        <p:spPr>
          <a:xfrm>
            <a:off x="1028697" y="1609721"/>
            <a:ext cx="2377439" cy="2834640"/>
          </a:xfrm>
          <a:prstGeom prst="rect">
            <a:avLst/>
          </a:prstGeom>
          <a:noFill/>
          <a:ln>
            <a:noFill/>
          </a:ln>
        </p:spPr>
      </p:pic>
      <p:pic>
        <p:nvPicPr>
          <p:cNvPr id="10" name="Shape 165"/>
          <p:cNvPicPr preferRelativeResize="0"/>
          <p:nvPr/>
        </p:nvPicPr>
        <p:blipFill rotWithShape="1">
          <a:blip r:embed="rId4">
            <a:alphaModFix/>
          </a:blip>
          <a:srcRect l="18326" t="363" r="17187" b="52523"/>
          <a:stretch/>
        </p:blipFill>
        <p:spPr>
          <a:xfrm>
            <a:off x="1181097" y="1762121"/>
            <a:ext cx="2377439" cy="2834640"/>
          </a:xfrm>
          <a:prstGeom prst="rect">
            <a:avLst/>
          </a:prstGeom>
          <a:noFill/>
          <a:ln>
            <a:noFill/>
          </a:ln>
        </p:spPr>
      </p:pic>
      <p:pic>
        <p:nvPicPr>
          <p:cNvPr id="11" name="Shape 165"/>
          <p:cNvPicPr preferRelativeResize="0"/>
          <p:nvPr/>
        </p:nvPicPr>
        <p:blipFill rotWithShape="1">
          <a:blip r:embed="rId4">
            <a:alphaModFix/>
          </a:blip>
          <a:srcRect l="18326" t="363" r="17187" b="52523"/>
          <a:stretch/>
        </p:blipFill>
        <p:spPr>
          <a:xfrm>
            <a:off x="1333497" y="1914521"/>
            <a:ext cx="2377439" cy="283464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p:nvPr/>
        </p:nvSpPr>
        <p:spPr>
          <a:xfrm>
            <a:off x="0" y="457200"/>
            <a:ext cx="6705599" cy="6857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5" name="Shape 175"/>
          <p:cNvSpPr txBox="1">
            <a:spLocks noGrp="1"/>
          </p:cNvSpPr>
          <p:nvPr>
            <p:ph type="ctrTitle"/>
          </p:nvPr>
        </p:nvSpPr>
        <p:spPr>
          <a:xfrm>
            <a:off x="457200" y="381001"/>
            <a:ext cx="7772400" cy="761999"/>
          </a:xfrm>
          <a:prstGeom prst="rect">
            <a:avLst/>
          </a:prstGeom>
          <a:noFill/>
          <a:ln>
            <a:noFill/>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en-US" sz="3959" b="1" i="0" u="none" strike="noStrike" cap="none">
                <a:solidFill>
                  <a:srgbClr val="FFFFFF"/>
                </a:solidFill>
                <a:latin typeface="Calibri"/>
                <a:ea typeface="Calibri"/>
                <a:cs typeface="Calibri"/>
                <a:sym typeface="Calibri"/>
              </a:rPr>
              <a:t>MODULE PROGRESSION</a:t>
            </a:r>
          </a:p>
        </p:txBody>
      </p:sp>
      <p:pic>
        <p:nvPicPr>
          <p:cNvPr id="176" name="Shape 176" descr="http://www.med-u.org/assets/themes/med_u/core-logo-e1ee37b00ec8789d5e1c848ff6b4c0fd.png"/>
          <p:cNvPicPr preferRelativeResize="0"/>
          <p:nvPr/>
        </p:nvPicPr>
        <p:blipFill rotWithShape="1">
          <a:blip r:embed="rId3">
            <a:alphaModFix/>
          </a:blip>
          <a:srcRect/>
          <a:stretch/>
        </p:blipFill>
        <p:spPr>
          <a:xfrm>
            <a:off x="304800" y="5715000"/>
            <a:ext cx="2666999" cy="858344"/>
          </a:xfrm>
          <a:prstGeom prst="rect">
            <a:avLst/>
          </a:prstGeom>
          <a:noFill/>
          <a:ln>
            <a:noFill/>
          </a:ln>
        </p:spPr>
      </p:pic>
      <p:cxnSp>
        <p:nvCxnSpPr>
          <p:cNvPr id="177" name="Shape 177"/>
          <p:cNvCxnSpPr/>
          <p:nvPr/>
        </p:nvCxnSpPr>
        <p:spPr>
          <a:xfrm rot="10800000" flipH="1">
            <a:off x="3901439" y="3276739"/>
            <a:ext cx="1143000" cy="2399"/>
          </a:xfrm>
          <a:prstGeom prst="curvedConnector3">
            <a:avLst>
              <a:gd name="adj1" fmla="val 50000"/>
            </a:avLst>
          </a:prstGeom>
          <a:noFill/>
          <a:ln w="25400" cap="flat" cmpd="sng">
            <a:solidFill>
              <a:schemeClr val="accent1"/>
            </a:solidFill>
            <a:prstDash val="solid"/>
            <a:round/>
            <a:headEnd type="none" w="med" len="med"/>
            <a:tailEnd type="stealth" w="lg" len="lg"/>
          </a:ln>
          <a:effectLst>
            <a:outerShdw blurRad="39999" dist="20000" dir="5400000" rotWithShape="0">
              <a:srgbClr val="000000">
                <a:alpha val="37647"/>
              </a:srgbClr>
            </a:outerShdw>
          </a:effectLst>
        </p:spPr>
      </p:cxnSp>
      <p:pic>
        <p:nvPicPr>
          <p:cNvPr id="178" name="Shape 178"/>
          <p:cNvPicPr preferRelativeResize="0"/>
          <p:nvPr/>
        </p:nvPicPr>
        <p:blipFill rotWithShape="1">
          <a:blip r:embed="rId4">
            <a:alphaModFix/>
          </a:blip>
          <a:srcRect/>
          <a:stretch/>
        </p:blipFill>
        <p:spPr>
          <a:xfrm>
            <a:off x="762000" y="1752600"/>
            <a:ext cx="7630026" cy="3289299"/>
          </a:xfrm>
          <a:prstGeom prst="rect">
            <a:avLst/>
          </a:prstGeom>
          <a:noFill/>
          <a:ln w="12700" cap="sq" cmpd="sng">
            <a:solidFill>
              <a:srgbClr val="000000"/>
            </a:solidFill>
            <a:prstDash val="solid"/>
            <a:miter/>
            <a:headEnd type="none" w="med" len="med"/>
            <a:tailEnd type="none" w="med" len="me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185" name="Shape 185" descr="Macintosh HD:Users:mcirigliano:Desktop:Screen Shot 2015-07-15 at 4.16.52 PM.png"/>
          <p:cNvPicPr preferRelativeResize="0"/>
          <p:nvPr/>
        </p:nvPicPr>
        <p:blipFill rotWithShape="1">
          <a:blip r:embed="rId3">
            <a:alphaModFix/>
          </a:blip>
          <a:srcRect/>
          <a:stretch/>
        </p:blipFill>
        <p:spPr>
          <a:xfrm>
            <a:off x="0" y="254280"/>
            <a:ext cx="9144000" cy="6238800"/>
          </a:xfrm>
          <a:prstGeom prst="rect">
            <a:avLst/>
          </a:prstGeom>
          <a:noFill/>
          <a:ln w="12700" cap="flat" cmpd="sng">
            <a:solidFill>
              <a:srgbClr val="000000"/>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2668</Words>
  <Application>Microsoft Macintosh PowerPoint</Application>
  <PresentationFormat>On-screen Show (4:3)</PresentationFormat>
  <Paragraphs>441</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Avenir</vt:lpstr>
      <vt:lpstr>Calibri</vt:lpstr>
      <vt:lpstr>Trebuchet MS</vt:lpstr>
      <vt:lpstr>Arial</vt:lpstr>
      <vt:lpstr>Office Theme</vt:lpstr>
      <vt:lpstr>PowerPoint Presentation</vt:lpstr>
      <vt:lpstr>OBJECTIVES</vt:lpstr>
      <vt:lpstr>LEARNING ANALYTICS</vt:lpstr>
      <vt:lpstr>PowerPoint Presentation</vt:lpstr>
      <vt:lpstr>LEARNING ANALYTICS</vt:lpstr>
      <vt:lpstr>CLICK-LEVEL DATA</vt:lpstr>
      <vt:lpstr>A RELEVANT ASSESSMENT</vt:lpstr>
      <vt:lpstr>MODULE PROGRESSION</vt:lpstr>
      <vt:lpstr>PowerPoint Presentation</vt:lpstr>
      <vt:lpstr>CANDIDATE ANALYTIC MEASURES</vt:lpstr>
      <vt:lpstr>FOCUS GROUP RESULTS</vt:lpstr>
      <vt:lpstr>PowerPoint Presentation</vt:lpstr>
      <vt:lpstr>PowerPoint Presentation</vt:lpstr>
      <vt:lpstr>PowerPoint Presentation</vt:lpstr>
      <vt:lpstr>PowerPoint Presentation</vt:lpstr>
      <vt:lpstr>PowerPoint Presentation</vt:lpstr>
      <vt:lpstr>EXAMPLE EXPECTATIONS</vt:lpstr>
      <vt:lpstr>EXPECTATIONS</vt:lpstr>
      <vt:lpstr>MODELING &amp; ANALYSIS </vt:lpstr>
      <vt:lpstr>MODEL OVERVIEW</vt:lpstr>
      <vt:lpstr>COURSE CONTENT MAP</vt:lpstr>
      <vt:lpstr>ENGAGEMENT ACTIVITIES</vt:lpstr>
      <vt:lpstr>ENGAGEMENT ACTIVITIES</vt:lpstr>
      <vt:lpstr>ENGAGEMENT ACTIVITIES</vt:lpstr>
      <vt:lpstr>PowerPoint Presentation</vt:lpstr>
      <vt:lpstr>Is there a relationship  between student engagement  and performance?</vt:lpstr>
      <vt:lpstr>BUILDING A MODEL</vt:lpstr>
      <vt:lpstr>BUILDING A MODEL</vt:lpstr>
      <vt:lpstr>BUILDING A MODEL</vt:lpstr>
      <vt:lpstr>BUILDING A MODEL</vt:lpstr>
      <vt:lpstr>BUILDING A MODEL</vt:lpstr>
      <vt:lpstr>BUILDING A MODEL</vt:lpstr>
      <vt:lpstr>BUILDING A MODEL</vt:lpstr>
      <vt:lpstr>RESULTS</vt:lpstr>
      <vt:lpstr>Which engagement activities impacted assessment score?</vt:lpstr>
      <vt:lpstr>EXPERT PREDICTIONS</vt:lpstr>
      <vt:lpstr>ORIGINAL MODEL</vt:lpstr>
      <vt:lpstr>NEW MODEL: UNIT 1</vt:lpstr>
      <vt:lpstr>RESULTS</vt:lpstr>
      <vt:lpstr>RESULTS</vt:lpstr>
      <vt:lpstr>RESULTS</vt:lpstr>
      <vt:lpstr>RESULTS</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cp:revision>
  <dcterms:modified xsi:type="dcterms:W3CDTF">2017-05-05T18:52:18Z</dcterms:modified>
</cp:coreProperties>
</file>