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2"/>
  </p:notesMasterIdLst>
  <p:sldIdLst>
    <p:sldId id="256" r:id="rId2"/>
    <p:sldId id="257" r:id="rId3"/>
    <p:sldId id="263" r:id="rId4"/>
    <p:sldId id="258" r:id="rId5"/>
    <p:sldId id="259" r:id="rId6"/>
    <p:sldId id="264" r:id="rId7"/>
    <p:sldId id="261" r:id="rId8"/>
    <p:sldId id="265" r:id="rId9"/>
    <p:sldId id="266" r:id="rId10"/>
    <p:sldId id="285" r:id="rId11"/>
    <p:sldId id="271" r:id="rId12"/>
    <p:sldId id="286" r:id="rId13"/>
    <p:sldId id="288" r:id="rId14"/>
    <p:sldId id="289" r:id="rId15"/>
    <p:sldId id="290" r:id="rId16"/>
    <p:sldId id="295" r:id="rId17"/>
    <p:sldId id="296" r:id="rId18"/>
    <p:sldId id="298" r:id="rId19"/>
    <p:sldId id="297" r:id="rId20"/>
    <p:sldId id="299" r:id="rId21"/>
    <p:sldId id="272" r:id="rId22"/>
    <p:sldId id="292" r:id="rId23"/>
    <p:sldId id="293" r:id="rId24"/>
    <p:sldId id="278" r:id="rId25"/>
    <p:sldId id="277" r:id="rId26"/>
    <p:sldId id="279" r:id="rId27"/>
    <p:sldId id="283" r:id="rId28"/>
    <p:sldId id="280" r:id="rId29"/>
    <p:sldId id="281" r:id="rId30"/>
    <p:sldId id="28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71"/>
  </p:normalViewPr>
  <p:slideViewPr>
    <p:cSldViewPr snapToGrid="0" snapToObjects="1">
      <p:cViewPr>
        <p:scale>
          <a:sx n="90" d="100"/>
          <a:sy n="90" d="100"/>
        </p:scale>
        <p:origin x="536"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3C7CF-E5BF-D047-9459-3B8374F39E7A}" type="doc">
      <dgm:prSet loTypeId="urn:microsoft.com/office/officeart/2005/8/layout/hProcess9" loCatId="" qsTypeId="urn:microsoft.com/office/officeart/2005/8/quickstyle/simple4" qsCatId="simple" csTypeId="urn:microsoft.com/office/officeart/2005/8/colors/accent1_2" csCatId="accent1" phldr="1"/>
      <dgm:spPr/>
    </dgm:pt>
    <dgm:pt modelId="{19782C7D-40B1-5341-BD8E-2E528647E30F}">
      <dgm:prSet phldrT="[Text]"/>
      <dgm:spPr/>
      <dgm:t>
        <a:bodyPr/>
        <a:lstStyle/>
        <a:p>
          <a:r>
            <a:rPr lang="en-US" dirty="0" smtClean="0"/>
            <a:t>Data Sources</a:t>
          </a:r>
        </a:p>
        <a:p>
          <a:r>
            <a:rPr lang="en-US" dirty="0" smtClean="0"/>
            <a:t>&lt; 1 second</a:t>
          </a:r>
          <a:endParaRPr lang="en-US" dirty="0"/>
        </a:p>
      </dgm:t>
    </dgm:pt>
    <dgm:pt modelId="{9D701CE4-C911-4946-8DC2-60B66B1B62AB}" type="parTrans" cxnId="{D62568E7-5FCC-154B-A4BF-31C9DD266448}">
      <dgm:prSet/>
      <dgm:spPr/>
      <dgm:t>
        <a:bodyPr/>
        <a:lstStyle/>
        <a:p>
          <a:endParaRPr lang="en-US"/>
        </a:p>
      </dgm:t>
    </dgm:pt>
    <dgm:pt modelId="{10936DF1-2F57-664F-AF5A-7C42D5DF904A}" type="sibTrans" cxnId="{D62568E7-5FCC-154B-A4BF-31C9DD266448}">
      <dgm:prSet/>
      <dgm:spPr/>
      <dgm:t>
        <a:bodyPr/>
        <a:lstStyle/>
        <a:p>
          <a:endParaRPr lang="en-US"/>
        </a:p>
      </dgm:t>
    </dgm:pt>
    <dgm:pt modelId="{C190D5C4-BBE8-1648-A985-C1B86BE021AE}">
      <dgm:prSet phldrT="[Text]"/>
      <dgm:spPr/>
      <dgm:t>
        <a:bodyPr/>
        <a:lstStyle/>
        <a:p>
          <a:r>
            <a:rPr lang="en-US" dirty="0" smtClean="0"/>
            <a:t>DBMS</a:t>
          </a:r>
        </a:p>
        <a:p>
          <a:r>
            <a:rPr lang="en-US" dirty="0" smtClean="0"/>
            <a:t>5 seconds</a:t>
          </a:r>
          <a:endParaRPr lang="en-US" dirty="0"/>
        </a:p>
      </dgm:t>
    </dgm:pt>
    <dgm:pt modelId="{28108929-F885-8F41-BEA0-4A0447E81AFD}" type="parTrans" cxnId="{0D945D49-8DE3-D545-8127-C43E26323BB7}">
      <dgm:prSet/>
      <dgm:spPr/>
      <dgm:t>
        <a:bodyPr/>
        <a:lstStyle/>
        <a:p>
          <a:endParaRPr lang="en-US"/>
        </a:p>
      </dgm:t>
    </dgm:pt>
    <dgm:pt modelId="{68C7F4AE-C27E-BE40-977C-080A6BD4C2BC}" type="sibTrans" cxnId="{0D945D49-8DE3-D545-8127-C43E26323BB7}">
      <dgm:prSet/>
      <dgm:spPr/>
      <dgm:t>
        <a:bodyPr/>
        <a:lstStyle/>
        <a:p>
          <a:endParaRPr lang="en-US"/>
        </a:p>
      </dgm:t>
    </dgm:pt>
    <dgm:pt modelId="{98B64E58-294E-F047-AA18-6013EDA3B31C}">
      <dgm:prSet phldrT="[Text]"/>
      <dgm:spPr/>
      <dgm:t>
        <a:bodyPr/>
        <a:lstStyle/>
        <a:p>
          <a:r>
            <a:rPr lang="en-US" dirty="0" smtClean="0"/>
            <a:t>ETL</a:t>
          </a:r>
        </a:p>
        <a:p>
          <a:r>
            <a:rPr lang="en-US" dirty="0" smtClean="0"/>
            <a:t>hours</a:t>
          </a:r>
          <a:endParaRPr lang="en-US" dirty="0"/>
        </a:p>
      </dgm:t>
    </dgm:pt>
    <dgm:pt modelId="{9D67B199-82D9-F54A-A06A-E9D48B8DDF8E}" type="parTrans" cxnId="{53F76DBE-D0A6-B748-A3A3-E2C397FCFE6E}">
      <dgm:prSet/>
      <dgm:spPr/>
      <dgm:t>
        <a:bodyPr/>
        <a:lstStyle/>
        <a:p>
          <a:endParaRPr lang="en-US"/>
        </a:p>
      </dgm:t>
    </dgm:pt>
    <dgm:pt modelId="{DDFC7D4B-0B81-DF46-A268-A329FE1BBEC0}" type="sibTrans" cxnId="{53F76DBE-D0A6-B748-A3A3-E2C397FCFE6E}">
      <dgm:prSet/>
      <dgm:spPr/>
      <dgm:t>
        <a:bodyPr/>
        <a:lstStyle/>
        <a:p>
          <a:endParaRPr lang="en-US"/>
        </a:p>
      </dgm:t>
    </dgm:pt>
    <dgm:pt modelId="{FD783FCB-F317-BB48-8BB6-8FBF7282D6B6}">
      <dgm:prSet phldrT="[Text]"/>
      <dgm:spPr/>
      <dgm:t>
        <a:bodyPr/>
        <a:lstStyle/>
        <a:p>
          <a:r>
            <a:rPr lang="en-US" dirty="0" smtClean="0"/>
            <a:t>DWH</a:t>
          </a:r>
        </a:p>
        <a:p>
          <a:r>
            <a:rPr lang="en-US" dirty="0" smtClean="0"/>
            <a:t>1 day</a:t>
          </a:r>
          <a:endParaRPr lang="en-US" dirty="0"/>
        </a:p>
      </dgm:t>
    </dgm:pt>
    <dgm:pt modelId="{57535CDC-9F6F-F84D-86FC-3C8D88BAC3B9}" type="parTrans" cxnId="{ECB4DE33-7C26-994D-BFA3-9B79A280B0D6}">
      <dgm:prSet/>
      <dgm:spPr/>
      <dgm:t>
        <a:bodyPr/>
        <a:lstStyle/>
        <a:p>
          <a:endParaRPr lang="en-US"/>
        </a:p>
      </dgm:t>
    </dgm:pt>
    <dgm:pt modelId="{1239AC7F-315D-7C47-A5B7-698F0595B679}" type="sibTrans" cxnId="{ECB4DE33-7C26-994D-BFA3-9B79A280B0D6}">
      <dgm:prSet/>
      <dgm:spPr/>
      <dgm:t>
        <a:bodyPr/>
        <a:lstStyle/>
        <a:p>
          <a:endParaRPr lang="en-US"/>
        </a:p>
      </dgm:t>
    </dgm:pt>
    <dgm:pt modelId="{A00C43E2-FF26-4D48-9DC0-EFF90B51DF02}">
      <dgm:prSet phldrT="[Text]"/>
      <dgm:spPr/>
      <dgm:t>
        <a:bodyPr/>
        <a:lstStyle/>
        <a:p>
          <a:r>
            <a:rPr lang="en-US" dirty="0" smtClean="0"/>
            <a:t>BI / </a:t>
          </a:r>
          <a:r>
            <a:rPr lang="en-US" dirty="0" err="1" smtClean="0"/>
            <a:t>Visualisation</a:t>
          </a:r>
          <a:endParaRPr lang="en-US" dirty="0" smtClean="0"/>
        </a:p>
        <a:p>
          <a:r>
            <a:rPr lang="en-US" dirty="0" smtClean="0"/>
            <a:t>&gt; 1 day</a:t>
          </a:r>
          <a:endParaRPr lang="en-US" dirty="0"/>
        </a:p>
      </dgm:t>
    </dgm:pt>
    <dgm:pt modelId="{ABB7654C-9672-E049-896F-3B1F9FBD715D}" type="parTrans" cxnId="{28061DF9-9F65-084A-BD46-11436F851F0A}">
      <dgm:prSet/>
      <dgm:spPr/>
      <dgm:t>
        <a:bodyPr/>
        <a:lstStyle/>
        <a:p>
          <a:endParaRPr lang="en-US"/>
        </a:p>
      </dgm:t>
    </dgm:pt>
    <dgm:pt modelId="{41D301E8-BD86-D74D-B024-561026FD23DA}" type="sibTrans" cxnId="{28061DF9-9F65-084A-BD46-11436F851F0A}">
      <dgm:prSet/>
      <dgm:spPr/>
      <dgm:t>
        <a:bodyPr/>
        <a:lstStyle/>
        <a:p>
          <a:endParaRPr lang="en-US"/>
        </a:p>
      </dgm:t>
    </dgm:pt>
    <dgm:pt modelId="{AAE357A8-21EE-4B4F-851E-32CB8F264770}" type="pres">
      <dgm:prSet presAssocID="{78A3C7CF-E5BF-D047-9459-3B8374F39E7A}" presName="CompostProcess" presStyleCnt="0">
        <dgm:presLayoutVars>
          <dgm:dir/>
          <dgm:resizeHandles val="exact"/>
        </dgm:presLayoutVars>
      </dgm:prSet>
      <dgm:spPr/>
    </dgm:pt>
    <dgm:pt modelId="{7125C4A5-7A1E-954C-A21B-14881BEE1BF7}" type="pres">
      <dgm:prSet presAssocID="{78A3C7CF-E5BF-D047-9459-3B8374F39E7A}" presName="arrow" presStyleLbl="bgShp" presStyleIdx="0" presStyleCnt="1"/>
      <dgm:spPr/>
    </dgm:pt>
    <dgm:pt modelId="{1635CFBE-1026-FA48-8257-5240E76EDD99}" type="pres">
      <dgm:prSet presAssocID="{78A3C7CF-E5BF-D047-9459-3B8374F39E7A}" presName="linearProcess" presStyleCnt="0"/>
      <dgm:spPr/>
    </dgm:pt>
    <dgm:pt modelId="{F36FDEA1-80B0-5F41-9FF7-45563164E473}" type="pres">
      <dgm:prSet presAssocID="{19782C7D-40B1-5341-BD8E-2E528647E30F}" presName="textNode" presStyleLbl="node1" presStyleIdx="0" presStyleCnt="5">
        <dgm:presLayoutVars>
          <dgm:bulletEnabled val="1"/>
        </dgm:presLayoutVars>
      </dgm:prSet>
      <dgm:spPr/>
      <dgm:t>
        <a:bodyPr/>
        <a:lstStyle/>
        <a:p>
          <a:endParaRPr lang="en-US"/>
        </a:p>
      </dgm:t>
    </dgm:pt>
    <dgm:pt modelId="{37792B0C-A015-1A4D-B724-BB10F5633818}" type="pres">
      <dgm:prSet presAssocID="{10936DF1-2F57-664F-AF5A-7C42D5DF904A}" presName="sibTrans" presStyleCnt="0"/>
      <dgm:spPr/>
    </dgm:pt>
    <dgm:pt modelId="{88555229-CCF3-5647-B64C-D073C928C2F3}" type="pres">
      <dgm:prSet presAssocID="{C190D5C4-BBE8-1648-A985-C1B86BE021AE}" presName="textNode" presStyleLbl="node1" presStyleIdx="1" presStyleCnt="5">
        <dgm:presLayoutVars>
          <dgm:bulletEnabled val="1"/>
        </dgm:presLayoutVars>
      </dgm:prSet>
      <dgm:spPr/>
      <dgm:t>
        <a:bodyPr/>
        <a:lstStyle/>
        <a:p>
          <a:endParaRPr lang="en-US"/>
        </a:p>
      </dgm:t>
    </dgm:pt>
    <dgm:pt modelId="{D87E3E0C-C9EB-1544-9517-12CA97A623A1}" type="pres">
      <dgm:prSet presAssocID="{68C7F4AE-C27E-BE40-977C-080A6BD4C2BC}" presName="sibTrans" presStyleCnt="0"/>
      <dgm:spPr/>
    </dgm:pt>
    <dgm:pt modelId="{DC3FCC61-1F4D-914B-B321-615DAF63AB17}" type="pres">
      <dgm:prSet presAssocID="{98B64E58-294E-F047-AA18-6013EDA3B31C}" presName="textNode" presStyleLbl="node1" presStyleIdx="2" presStyleCnt="5">
        <dgm:presLayoutVars>
          <dgm:bulletEnabled val="1"/>
        </dgm:presLayoutVars>
      </dgm:prSet>
      <dgm:spPr/>
      <dgm:t>
        <a:bodyPr/>
        <a:lstStyle/>
        <a:p>
          <a:endParaRPr lang="en-US"/>
        </a:p>
      </dgm:t>
    </dgm:pt>
    <dgm:pt modelId="{B7C56E48-E100-1349-B7BF-516C9EE02F4C}" type="pres">
      <dgm:prSet presAssocID="{DDFC7D4B-0B81-DF46-A268-A329FE1BBEC0}" presName="sibTrans" presStyleCnt="0"/>
      <dgm:spPr/>
    </dgm:pt>
    <dgm:pt modelId="{4AF6CCB8-FE5F-B94F-9FCD-F97A147F2BAD}" type="pres">
      <dgm:prSet presAssocID="{FD783FCB-F317-BB48-8BB6-8FBF7282D6B6}" presName="textNode" presStyleLbl="node1" presStyleIdx="3" presStyleCnt="5">
        <dgm:presLayoutVars>
          <dgm:bulletEnabled val="1"/>
        </dgm:presLayoutVars>
      </dgm:prSet>
      <dgm:spPr/>
      <dgm:t>
        <a:bodyPr/>
        <a:lstStyle/>
        <a:p>
          <a:endParaRPr lang="en-US"/>
        </a:p>
      </dgm:t>
    </dgm:pt>
    <dgm:pt modelId="{DEAE8A05-D81C-184F-99F6-70908282102C}" type="pres">
      <dgm:prSet presAssocID="{1239AC7F-315D-7C47-A5B7-698F0595B679}" presName="sibTrans" presStyleCnt="0"/>
      <dgm:spPr/>
    </dgm:pt>
    <dgm:pt modelId="{4168DEDA-5A53-AE45-9C10-C64405E09161}" type="pres">
      <dgm:prSet presAssocID="{A00C43E2-FF26-4D48-9DC0-EFF90B51DF02}" presName="textNode" presStyleLbl="node1" presStyleIdx="4" presStyleCnt="5">
        <dgm:presLayoutVars>
          <dgm:bulletEnabled val="1"/>
        </dgm:presLayoutVars>
      </dgm:prSet>
      <dgm:spPr/>
      <dgm:t>
        <a:bodyPr/>
        <a:lstStyle/>
        <a:p>
          <a:endParaRPr lang="en-US"/>
        </a:p>
      </dgm:t>
    </dgm:pt>
  </dgm:ptLst>
  <dgm:cxnLst>
    <dgm:cxn modelId="{3BE076CA-58CE-5742-AF32-C251BC83558E}" type="presOf" srcId="{A00C43E2-FF26-4D48-9DC0-EFF90B51DF02}" destId="{4168DEDA-5A53-AE45-9C10-C64405E09161}" srcOrd="0" destOrd="0" presId="urn:microsoft.com/office/officeart/2005/8/layout/hProcess9"/>
    <dgm:cxn modelId="{69642604-DB2B-E048-A258-A9467E31F772}" type="presOf" srcId="{78A3C7CF-E5BF-D047-9459-3B8374F39E7A}" destId="{AAE357A8-21EE-4B4F-851E-32CB8F264770}" srcOrd="0" destOrd="0" presId="urn:microsoft.com/office/officeart/2005/8/layout/hProcess9"/>
    <dgm:cxn modelId="{D62568E7-5FCC-154B-A4BF-31C9DD266448}" srcId="{78A3C7CF-E5BF-D047-9459-3B8374F39E7A}" destId="{19782C7D-40B1-5341-BD8E-2E528647E30F}" srcOrd="0" destOrd="0" parTransId="{9D701CE4-C911-4946-8DC2-60B66B1B62AB}" sibTransId="{10936DF1-2F57-664F-AF5A-7C42D5DF904A}"/>
    <dgm:cxn modelId="{28061DF9-9F65-084A-BD46-11436F851F0A}" srcId="{78A3C7CF-E5BF-D047-9459-3B8374F39E7A}" destId="{A00C43E2-FF26-4D48-9DC0-EFF90B51DF02}" srcOrd="4" destOrd="0" parTransId="{ABB7654C-9672-E049-896F-3B1F9FBD715D}" sibTransId="{41D301E8-BD86-D74D-B024-561026FD23DA}"/>
    <dgm:cxn modelId="{A15D7A9C-AB0D-774A-ABC5-B4C69BD29B0F}" type="presOf" srcId="{FD783FCB-F317-BB48-8BB6-8FBF7282D6B6}" destId="{4AF6CCB8-FE5F-B94F-9FCD-F97A147F2BAD}" srcOrd="0" destOrd="0" presId="urn:microsoft.com/office/officeart/2005/8/layout/hProcess9"/>
    <dgm:cxn modelId="{12444A06-6575-C149-93F2-9FDD65BEBDA4}" type="presOf" srcId="{19782C7D-40B1-5341-BD8E-2E528647E30F}" destId="{F36FDEA1-80B0-5F41-9FF7-45563164E473}" srcOrd="0" destOrd="0" presId="urn:microsoft.com/office/officeart/2005/8/layout/hProcess9"/>
    <dgm:cxn modelId="{ECB4DE33-7C26-994D-BFA3-9B79A280B0D6}" srcId="{78A3C7CF-E5BF-D047-9459-3B8374F39E7A}" destId="{FD783FCB-F317-BB48-8BB6-8FBF7282D6B6}" srcOrd="3" destOrd="0" parTransId="{57535CDC-9F6F-F84D-86FC-3C8D88BAC3B9}" sibTransId="{1239AC7F-315D-7C47-A5B7-698F0595B679}"/>
    <dgm:cxn modelId="{0D945D49-8DE3-D545-8127-C43E26323BB7}" srcId="{78A3C7CF-E5BF-D047-9459-3B8374F39E7A}" destId="{C190D5C4-BBE8-1648-A985-C1B86BE021AE}" srcOrd="1" destOrd="0" parTransId="{28108929-F885-8F41-BEA0-4A0447E81AFD}" sibTransId="{68C7F4AE-C27E-BE40-977C-080A6BD4C2BC}"/>
    <dgm:cxn modelId="{EFD91D67-1F74-0B49-A785-4EFB0E6C0D97}" type="presOf" srcId="{C190D5C4-BBE8-1648-A985-C1B86BE021AE}" destId="{88555229-CCF3-5647-B64C-D073C928C2F3}" srcOrd="0" destOrd="0" presId="urn:microsoft.com/office/officeart/2005/8/layout/hProcess9"/>
    <dgm:cxn modelId="{AD666FC8-F1BC-4E40-937D-1FA407893892}" type="presOf" srcId="{98B64E58-294E-F047-AA18-6013EDA3B31C}" destId="{DC3FCC61-1F4D-914B-B321-615DAF63AB17}" srcOrd="0" destOrd="0" presId="urn:microsoft.com/office/officeart/2005/8/layout/hProcess9"/>
    <dgm:cxn modelId="{53F76DBE-D0A6-B748-A3A3-E2C397FCFE6E}" srcId="{78A3C7CF-E5BF-D047-9459-3B8374F39E7A}" destId="{98B64E58-294E-F047-AA18-6013EDA3B31C}" srcOrd="2" destOrd="0" parTransId="{9D67B199-82D9-F54A-A06A-E9D48B8DDF8E}" sibTransId="{DDFC7D4B-0B81-DF46-A268-A329FE1BBEC0}"/>
    <dgm:cxn modelId="{50E1A561-FE2C-1D42-9B44-1308C639BD03}" type="presParOf" srcId="{AAE357A8-21EE-4B4F-851E-32CB8F264770}" destId="{7125C4A5-7A1E-954C-A21B-14881BEE1BF7}" srcOrd="0" destOrd="0" presId="urn:microsoft.com/office/officeart/2005/8/layout/hProcess9"/>
    <dgm:cxn modelId="{C96FBE2B-27E9-3148-9D0A-BE92C9610689}" type="presParOf" srcId="{AAE357A8-21EE-4B4F-851E-32CB8F264770}" destId="{1635CFBE-1026-FA48-8257-5240E76EDD99}" srcOrd="1" destOrd="0" presId="urn:microsoft.com/office/officeart/2005/8/layout/hProcess9"/>
    <dgm:cxn modelId="{ECB42A2F-8365-814F-80AA-B99E6936099A}" type="presParOf" srcId="{1635CFBE-1026-FA48-8257-5240E76EDD99}" destId="{F36FDEA1-80B0-5F41-9FF7-45563164E473}" srcOrd="0" destOrd="0" presId="urn:microsoft.com/office/officeart/2005/8/layout/hProcess9"/>
    <dgm:cxn modelId="{42D854A1-4FD8-F746-AE4E-D37BB1A9545C}" type="presParOf" srcId="{1635CFBE-1026-FA48-8257-5240E76EDD99}" destId="{37792B0C-A015-1A4D-B724-BB10F5633818}" srcOrd="1" destOrd="0" presId="urn:microsoft.com/office/officeart/2005/8/layout/hProcess9"/>
    <dgm:cxn modelId="{5FEC8417-0CD0-C641-B62A-FB30D2352B9F}" type="presParOf" srcId="{1635CFBE-1026-FA48-8257-5240E76EDD99}" destId="{88555229-CCF3-5647-B64C-D073C928C2F3}" srcOrd="2" destOrd="0" presId="urn:microsoft.com/office/officeart/2005/8/layout/hProcess9"/>
    <dgm:cxn modelId="{2ACA2969-3C55-9244-92F2-E3AD6D8CA0F7}" type="presParOf" srcId="{1635CFBE-1026-FA48-8257-5240E76EDD99}" destId="{D87E3E0C-C9EB-1544-9517-12CA97A623A1}" srcOrd="3" destOrd="0" presId="urn:microsoft.com/office/officeart/2005/8/layout/hProcess9"/>
    <dgm:cxn modelId="{BCC93E27-1142-B94A-8805-D1CC3C275ABA}" type="presParOf" srcId="{1635CFBE-1026-FA48-8257-5240E76EDD99}" destId="{DC3FCC61-1F4D-914B-B321-615DAF63AB17}" srcOrd="4" destOrd="0" presId="urn:microsoft.com/office/officeart/2005/8/layout/hProcess9"/>
    <dgm:cxn modelId="{15145C8B-F82E-2F44-BE66-98A07E8C1B0D}" type="presParOf" srcId="{1635CFBE-1026-FA48-8257-5240E76EDD99}" destId="{B7C56E48-E100-1349-B7BF-516C9EE02F4C}" srcOrd="5" destOrd="0" presId="urn:microsoft.com/office/officeart/2005/8/layout/hProcess9"/>
    <dgm:cxn modelId="{7985A61D-34ED-294C-B01A-322A8E5E13E0}" type="presParOf" srcId="{1635CFBE-1026-FA48-8257-5240E76EDD99}" destId="{4AF6CCB8-FE5F-B94F-9FCD-F97A147F2BAD}" srcOrd="6" destOrd="0" presId="urn:microsoft.com/office/officeart/2005/8/layout/hProcess9"/>
    <dgm:cxn modelId="{05A262D2-9F8F-CB4C-B8DE-93DFAEB763E8}" type="presParOf" srcId="{1635CFBE-1026-FA48-8257-5240E76EDD99}" destId="{DEAE8A05-D81C-184F-99F6-70908282102C}" srcOrd="7" destOrd="0" presId="urn:microsoft.com/office/officeart/2005/8/layout/hProcess9"/>
    <dgm:cxn modelId="{A842FDBB-1513-0247-86A8-AE467E6136A7}" type="presParOf" srcId="{1635CFBE-1026-FA48-8257-5240E76EDD99}" destId="{4168DEDA-5A53-AE45-9C10-C64405E0916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5C4A5-7A1E-954C-A21B-14881BEE1BF7}">
      <dsp:nvSpPr>
        <dsp:cNvPr id="0" name=""/>
        <dsp:cNvSpPr/>
      </dsp:nvSpPr>
      <dsp:spPr>
        <a:xfrm>
          <a:off x="617219" y="0"/>
          <a:ext cx="6995160" cy="2193925"/>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F36FDEA1-80B0-5F41-9FF7-45563164E473}">
      <dsp:nvSpPr>
        <dsp:cNvPr id="0" name=""/>
        <dsp:cNvSpPr/>
      </dsp:nvSpPr>
      <dsp:spPr>
        <a:xfrm>
          <a:off x="5261"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Sources</a:t>
          </a:r>
        </a:p>
        <a:p>
          <a:pPr lvl="0" algn="ctr" defTabSz="666750">
            <a:lnSpc>
              <a:spcPct val="90000"/>
            </a:lnSpc>
            <a:spcBef>
              <a:spcPct val="0"/>
            </a:spcBef>
            <a:spcAft>
              <a:spcPct val="35000"/>
            </a:spcAft>
          </a:pPr>
          <a:r>
            <a:rPr lang="en-US" sz="1500" kern="1200" dirty="0" smtClean="0"/>
            <a:t>&lt; 1 second</a:t>
          </a:r>
          <a:endParaRPr lang="en-US" sz="1500" kern="1200" dirty="0"/>
        </a:p>
      </dsp:txBody>
      <dsp:txXfrm>
        <a:off x="48100" y="701016"/>
        <a:ext cx="1456392" cy="791892"/>
      </dsp:txXfrm>
    </dsp:sp>
    <dsp:sp modelId="{88555229-CCF3-5647-B64C-D073C928C2F3}">
      <dsp:nvSpPr>
        <dsp:cNvPr id="0" name=""/>
        <dsp:cNvSpPr/>
      </dsp:nvSpPr>
      <dsp:spPr>
        <a:xfrm>
          <a:off x="1674513"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DBMS</a:t>
          </a:r>
        </a:p>
        <a:p>
          <a:pPr lvl="0" algn="ctr" defTabSz="666750">
            <a:lnSpc>
              <a:spcPct val="90000"/>
            </a:lnSpc>
            <a:spcBef>
              <a:spcPct val="0"/>
            </a:spcBef>
            <a:spcAft>
              <a:spcPct val="35000"/>
            </a:spcAft>
          </a:pPr>
          <a:r>
            <a:rPr lang="en-US" sz="1500" kern="1200" dirty="0" smtClean="0"/>
            <a:t>5 seconds</a:t>
          </a:r>
          <a:endParaRPr lang="en-US" sz="1500" kern="1200" dirty="0"/>
        </a:p>
      </dsp:txBody>
      <dsp:txXfrm>
        <a:off x="1717352" y="701016"/>
        <a:ext cx="1456392" cy="791892"/>
      </dsp:txXfrm>
    </dsp:sp>
    <dsp:sp modelId="{DC3FCC61-1F4D-914B-B321-615DAF63AB17}">
      <dsp:nvSpPr>
        <dsp:cNvPr id="0" name=""/>
        <dsp:cNvSpPr/>
      </dsp:nvSpPr>
      <dsp:spPr>
        <a:xfrm>
          <a:off x="3343764"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ETL</a:t>
          </a:r>
        </a:p>
        <a:p>
          <a:pPr lvl="0" algn="ctr" defTabSz="666750">
            <a:lnSpc>
              <a:spcPct val="90000"/>
            </a:lnSpc>
            <a:spcBef>
              <a:spcPct val="0"/>
            </a:spcBef>
            <a:spcAft>
              <a:spcPct val="35000"/>
            </a:spcAft>
          </a:pPr>
          <a:r>
            <a:rPr lang="en-US" sz="1500" kern="1200" dirty="0" smtClean="0"/>
            <a:t>hours</a:t>
          </a:r>
          <a:endParaRPr lang="en-US" sz="1500" kern="1200" dirty="0"/>
        </a:p>
      </dsp:txBody>
      <dsp:txXfrm>
        <a:off x="3386603" y="701016"/>
        <a:ext cx="1456392" cy="791892"/>
      </dsp:txXfrm>
    </dsp:sp>
    <dsp:sp modelId="{4AF6CCB8-FE5F-B94F-9FCD-F97A147F2BAD}">
      <dsp:nvSpPr>
        <dsp:cNvPr id="0" name=""/>
        <dsp:cNvSpPr/>
      </dsp:nvSpPr>
      <dsp:spPr>
        <a:xfrm>
          <a:off x="5013016"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DWH</a:t>
          </a:r>
        </a:p>
        <a:p>
          <a:pPr lvl="0" algn="ctr" defTabSz="666750">
            <a:lnSpc>
              <a:spcPct val="90000"/>
            </a:lnSpc>
            <a:spcBef>
              <a:spcPct val="0"/>
            </a:spcBef>
            <a:spcAft>
              <a:spcPct val="35000"/>
            </a:spcAft>
          </a:pPr>
          <a:r>
            <a:rPr lang="en-US" sz="1500" kern="1200" dirty="0" smtClean="0"/>
            <a:t>1 day</a:t>
          </a:r>
          <a:endParaRPr lang="en-US" sz="1500" kern="1200" dirty="0"/>
        </a:p>
      </dsp:txBody>
      <dsp:txXfrm>
        <a:off x="5055855" y="701016"/>
        <a:ext cx="1456392" cy="791892"/>
      </dsp:txXfrm>
    </dsp:sp>
    <dsp:sp modelId="{4168DEDA-5A53-AE45-9C10-C64405E09161}">
      <dsp:nvSpPr>
        <dsp:cNvPr id="0" name=""/>
        <dsp:cNvSpPr/>
      </dsp:nvSpPr>
      <dsp:spPr>
        <a:xfrm>
          <a:off x="6682267" y="658177"/>
          <a:ext cx="1542070" cy="877570"/>
        </a:xfrm>
        <a:prstGeom prst="round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BI / </a:t>
          </a:r>
          <a:r>
            <a:rPr lang="en-US" sz="1500" kern="1200" dirty="0" err="1" smtClean="0"/>
            <a:t>Visualisation</a:t>
          </a:r>
          <a:endParaRPr lang="en-US" sz="1500" kern="1200" dirty="0" smtClean="0"/>
        </a:p>
        <a:p>
          <a:pPr lvl="0" algn="ctr" defTabSz="666750">
            <a:lnSpc>
              <a:spcPct val="90000"/>
            </a:lnSpc>
            <a:spcBef>
              <a:spcPct val="0"/>
            </a:spcBef>
            <a:spcAft>
              <a:spcPct val="35000"/>
            </a:spcAft>
          </a:pPr>
          <a:r>
            <a:rPr lang="en-US" sz="1500" kern="1200" dirty="0" smtClean="0"/>
            <a:t>&gt; 1 day</a:t>
          </a:r>
          <a:endParaRPr lang="en-US" sz="1500" kern="1200" dirty="0"/>
        </a:p>
      </dsp:txBody>
      <dsp:txXfrm>
        <a:off x="6725106" y="701016"/>
        <a:ext cx="1456392" cy="7918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059DA-E1FE-C140-AD06-A1F81A99B101}" type="datetimeFigureOut">
              <a:rPr lang="en-US" smtClean="0"/>
              <a:t>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9444B-F866-9243-9E6A-70D5AF65536F}" type="slidenum">
              <a:rPr lang="en-US" smtClean="0"/>
              <a:t>‹#›</a:t>
            </a:fld>
            <a:endParaRPr lang="en-US"/>
          </a:p>
        </p:txBody>
      </p:sp>
    </p:spTree>
    <p:extLst>
      <p:ext uri="{BB962C8B-B14F-4D97-AF65-F5344CB8AC3E}">
        <p14:creationId xmlns:p14="http://schemas.microsoft.com/office/powerpoint/2010/main" val="1932264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Memory</a:t>
            </a:r>
            <a:r>
              <a:rPr lang="en-US" baseline="0" dirty="0" smtClean="0"/>
              <a:t> sizes. “Big data” – not about huge batch jobs</a:t>
            </a:r>
          </a:p>
          <a:p>
            <a:r>
              <a:rPr lang="en-US" baseline="0" dirty="0" smtClean="0"/>
              <a:t>Complexity of data integration.</a:t>
            </a:r>
          </a:p>
        </p:txBody>
      </p:sp>
      <p:sp>
        <p:nvSpPr>
          <p:cNvPr id="4" name="Slide Number Placeholder 3"/>
          <p:cNvSpPr>
            <a:spLocks noGrp="1"/>
          </p:cNvSpPr>
          <p:nvPr>
            <p:ph type="sldNum" sz="quarter" idx="10"/>
          </p:nvPr>
        </p:nvSpPr>
        <p:spPr/>
        <p:txBody>
          <a:bodyPr/>
          <a:lstStyle/>
          <a:p>
            <a:fld id="{2159444B-F866-9243-9E6A-70D5AF65536F}" type="slidenum">
              <a:rPr lang="en-US" smtClean="0"/>
              <a:t>2</a:t>
            </a:fld>
            <a:endParaRPr lang="en-US"/>
          </a:p>
        </p:txBody>
      </p:sp>
    </p:spTree>
    <p:extLst>
      <p:ext uri="{BB962C8B-B14F-4D97-AF65-F5344CB8AC3E}">
        <p14:creationId xmlns:p14="http://schemas.microsoft.com/office/powerpoint/2010/main" val="885735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14</a:t>
            </a:fld>
            <a:endParaRPr lang="en-US"/>
          </a:p>
        </p:txBody>
      </p:sp>
    </p:spTree>
    <p:extLst>
      <p:ext uri="{BB962C8B-B14F-4D97-AF65-F5344CB8AC3E}">
        <p14:creationId xmlns:p14="http://schemas.microsoft.com/office/powerpoint/2010/main" val="41046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Memory</a:t>
            </a:r>
            <a:r>
              <a:rPr lang="en-US" baseline="0" dirty="0" smtClean="0"/>
              <a:t> sizes. “Big data” – not about huge batch jobs</a:t>
            </a:r>
          </a:p>
          <a:p>
            <a:r>
              <a:rPr lang="en-US" baseline="0" dirty="0" smtClean="0"/>
              <a:t>Complexity of data integration.</a:t>
            </a:r>
          </a:p>
        </p:txBody>
      </p:sp>
      <p:sp>
        <p:nvSpPr>
          <p:cNvPr id="4" name="Slide Number Placeholder 3"/>
          <p:cNvSpPr>
            <a:spLocks noGrp="1"/>
          </p:cNvSpPr>
          <p:nvPr>
            <p:ph type="sldNum" sz="quarter" idx="10"/>
          </p:nvPr>
        </p:nvSpPr>
        <p:spPr/>
        <p:txBody>
          <a:bodyPr/>
          <a:lstStyle/>
          <a:p>
            <a:fld id="{2159444B-F866-9243-9E6A-70D5AF65536F}" type="slidenum">
              <a:rPr lang="en-US" smtClean="0"/>
              <a:t>3</a:t>
            </a:fld>
            <a:endParaRPr lang="en-US"/>
          </a:p>
        </p:txBody>
      </p:sp>
    </p:spTree>
    <p:extLst>
      <p:ext uri="{BB962C8B-B14F-4D97-AF65-F5344CB8AC3E}">
        <p14:creationId xmlns:p14="http://schemas.microsoft.com/office/powerpoint/2010/main" val="6393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 ETL. Slow,</a:t>
            </a:r>
            <a:r>
              <a:rPr lang="en-US" baseline="0" dirty="0" smtClean="0"/>
              <a:t> turnaround in hours or days. Cumbersome, not cloud-enabled.</a:t>
            </a:r>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4</a:t>
            </a:fld>
            <a:endParaRPr lang="en-US"/>
          </a:p>
        </p:txBody>
      </p:sp>
    </p:spTree>
    <p:extLst>
      <p:ext uri="{BB962C8B-B14F-4D97-AF65-F5344CB8AC3E}">
        <p14:creationId xmlns:p14="http://schemas.microsoft.com/office/powerpoint/2010/main" val="211270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“Lambda Architecture”. Integrates</a:t>
            </a:r>
          </a:p>
          <a:p>
            <a:r>
              <a:rPr lang="en-US" dirty="0" smtClean="0"/>
              <a:t>Very</a:t>
            </a:r>
            <a:r>
              <a:rPr lang="en-US" baseline="0" dirty="0" smtClean="0"/>
              <a:t> complex, fragile, and expensive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5</a:t>
            </a:fld>
            <a:endParaRPr lang="en-US"/>
          </a:p>
        </p:txBody>
      </p:sp>
    </p:spTree>
    <p:extLst>
      <p:ext uri="{BB962C8B-B14F-4D97-AF65-F5344CB8AC3E}">
        <p14:creationId xmlns:p14="http://schemas.microsoft.com/office/powerpoint/2010/main" val="243863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boxes</a:t>
            </a:r>
            <a:r>
              <a:rPr lang="en-US" baseline="0" dirty="0" smtClean="0"/>
              <a:t> is one or more completely separate systems</a:t>
            </a:r>
          </a:p>
          <a:p>
            <a:r>
              <a:rPr lang="en-US" baseline="0" dirty="0" smtClean="0"/>
              <a:t>Fantastic integration complexity. Millions to implement. </a:t>
            </a:r>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6</a:t>
            </a:fld>
            <a:endParaRPr lang="en-US"/>
          </a:p>
        </p:txBody>
      </p:sp>
    </p:spTree>
    <p:extLst>
      <p:ext uri="{BB962C8B-B14F-4D97-AF65-F5344CB8AC3E}">
        <p14:creationId xmlns:p14="http://schemas.microsoft.com/office/powerpoint/2010/main" val="48076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in-memory database. </a:t>
            </a:r>
          </a:p>
          <a:p>
            <a:r>
              <a:rPr lang="en-US" baseline="0" dirty="0" smtClean="0"/>
              <a:t>Enables massive concurrency</a:t>
            </a:r>
          </a:p>
          <a:p>
            <a:r>
              <a:rPr lang="en-US" baseline="0" dirty="0" smtClean="0"/>
              <a:t>transactional + analytics in unified platform</a:t>
            </a:r>
            <a:endParaRPr lang="en-US" dirty="0" smtClean="0"/>
          </a:p>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7</a:t>
            </a:fld>
            <a:endParaRPr lang="en-US"/>
          </a:p>
        </p:txBody>
      </p:sp>
    </p:spTree>
    <p:extLst>
      <p:ext uri="{BB962C8B-B14F-4D97-AF65-F5344CB8AC3E}">
        <p14:creationId xmlns:p14="http://schemas.microsoft.com/office/powerpoint/2010/main" val="381132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Ioannis</a:t>
            </a:r>
            <a:r>
              <a:rPr lang="en-US" dirty="0" smtClean="0"/>
              <a:t> paper</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11</a:t>
            </a:fld>
            <a:endParaRPr lang="en-US"/>
          </a:p>
        </p:txBody>
      </p:sp>
    </p:spTree>
    <p:extLst>
      <p:ext uri="{BB962C8B-B14F-4D97-AF65-F5344CB8AC3E}">
        <p14:creationId xmlns:p14="http://schemas.microsoft.com/office/powerpoint/2010/main" val="107776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12</a:t>
            </a:fld>
            <a:endParaRPr lang="en-US"/>
          </a:p>
        </p:txBody>
      </p:sp>
    </p:spTree>
    <p:extLst>
      <p:ext uri="{BB962C8B-B14F-4D97-AF65-F5344CB8AC3E}">
        <p14:creationId xmlns:p14="http://schemas.microsoft.com/office/powerpoint/2010/main" val="521164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444B-F866-9243-9E6A-70D5AF65536F}" type="slidenum">
              <a:rPr lang="en-US" smtClean="0"/>
              <a:t>13</a:t>
            </a:fld>
            <a:endParaRPr lang="en-US"/>
          </a:p>
        </p:txBody>
      </p:sp>
    </p:spTree>
    <p:extLst>
      <p:ext uri="{BB962C8B-B14F-4D97-AF65-F5344CB8AC3E}">
        <p14:creationId xmlns:p14="http://schemas.microsoft.com/office/powerpoint/2010/main" val="143212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55982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9367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927710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252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936766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A82D9E-DFD4-544D-A6F8-AEC08F108C5A}"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830928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CA82D9E-DFD4-544D-A6F8-AEC08F108C5A}"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114054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315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00505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A82D9E-DFD4-544D-A6F8-AEC08F108C5A}"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62801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A82D9E-DFD4-544D-A6F8-AEC08F108C5A}"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3245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56509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A82D9E-DFD4-544D-A6F8-AEC08F108C5A}"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51011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A82D9E-DFD4-544D-A6F8-AEC08F108C5A}"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498422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2CA82D9E-DFD4-544D-A6F8-AEC08F108C5A}"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80740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92618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A82D9E-DFD4-544D-A6F8-AEC08F108C5A}"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D04D74-12E8-2A49-BB3F-476E77938FED}" type="slidenum">
              <a:rPr lang="en-US" smtClean="0"/>
              <a:t>‹#›</a:t>
            </a:fld>
            <a:endParaRPr lang="en-US"/>
          </a:p>
        </p:txBody>
      </p:sp>
    </p:spTree>
    <p:extLst>
      <p:ext uri="{BB962C8B-B14F-4D97-AF65-F5344CB8AC3E}">
        <p14:creationId xmlns:p14="http://schemas.microsoft.com/office/powerpoint/2010/main" val="14539900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2CA82D9E-DFD4-544D-A6F8-AEC08F108C5A}" type="datetimeFigureOut">
              <a:rPr lang="en-US" smtClean="0"/>
              <a:t>9/20/16</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E9D04D74-12E8-2A49-BB3F-476E77938FED}" type="slidenum">
              <a:rPr lang="en-US" smtClean="0"/>
              <a:t>‹#›</a:t>
            </a:fld>
            <a:endParaRPr lang="en-US"/>
          </a:p>
        </p:txBody>
      </p:sp>
    </p:spTree>
    <p:extLst>
      <p:ext uri="{BB962C8B-B14F-4D97-AF65-F5344CB8AC3E}">
        <p14:creationId xmlns:p14="http://schemas.microsoft.com/office/powerpoint/2010/main" val="73006092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Charles’ database project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Everything’s in a fucking slide deck these days because pages with words are hard and scary, also I ran out of time and decided to just do dot points and diagrams</a:t>
            </a:r>
            <a:endParaRPr lang="en-US" dirty="0"/>
          </a:p>
        </p:txBody>
      </p:sp>
    </p:spTree>
    <p:extLst>
      <p:ext uri="{BB962C8B-B14F-4D97-AF65-F5344CB8AC3E}">
        <p14:creationId xmlns:p14="http://schemas.microsoft.com/office/powerpoint/2010/main" val="512603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800" y="2214695"/>
            <a:ext cx="7772870" cy="3286125"/>
          </a:xfrm>
        </p:spPr>
        <p:txBody>
          <a:bodyPr>
            <a:normAutofit/>
          </a:bodyPr>
          <a:lstStyle/>
          <a:p>
            <a:r>
              <a:rPr lang="en-US" dirty="0"/>
              <a:t>All data </a:t>
            </a:r>
            <a:r>
              <a:rPr lang="en-US" dirty="0" smtClean="0"/>
              <a:t>is </a:t>
            </a:r>
            <a:r>
              <a:rPr lang="en-US" dirty="0"/>
              <a:t>stored in main memory during database operation. </a:t>
            </a:r>
            <a:endParaRPr lang="en-US" dirty="0"/>
          </a:p>
          <a:p>
            <a:r>
              <a:rPr lang="en-US" dirty="0" smtClean="0"/>
              <a:t>Data </a:t>
            </a:r>
            <a:r>
              <a:rPr lang="en-US" dirty="0"/>
              <a:t>can be persisted to disk to preserve information across reboots, and a transaction log is written to non-volatile storage after transaction </a:t>
            </a:r>
            <a:r>
              <a:rPr lang="en-US" dirty="0" smtClean="0"/>
              <a:t>commits (depending on mode)</a:t>
            </a:r>
          </a:p>
        </p:txBody>
      </p:sp>
    </p:spTree>
    <p:extLst>
      <p:ext uri="{BB962C8B-B14F-4D97-AF65-F5344CB8AC3E}">
        <p14:creationId xmlns:p14="http://schemas.microsoft.com/office/powerpoint/2010/main" val="1712013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657350"/>
            <a:ext cx="7772870" cy="4772025"/>
          </a:xfrm>
        </p:spPr>
        <p:txBody>
          <a:bodyPr>
            <a:normAutofit fontScale="92500" lnSpcReduction="10000"/>
          </a:bodyPr>
          <a:lstStyle/>
          <a:p>
            <a:r>
              <a:rPr lang="en-US" dirty="0" smtClean="0"/>
              <a:t>based </a:t>
            </a:r>
            <a:r>
              <a:rPr lang="en-US" dirty="0"/>
              <a:t>on an in-memory thread-to-data </a:t>
            </a:r>
            <a:r>
              <a:rPr lang="en-US" dirty="0" smtClean="0"/>
              <a:t>model</a:t>
            </a:r>
          </a:p>
          <a:p>
            <a:r>
              <a:rPr lang="en-US" dirty="0" smtClean="0"/>
              <a:t>data </a:t>
            </a:r>
            <a:r>
              <a:rPr lang="en-US" dirty="0"/>
              <a:t>resides </a:t>
            </a:r>
            <a:r>
              <a:rPr lang="en-US" dirty="0" smtClean="0"/>
              <a:t>in off-heap memory buffers and </a:t>
            </a:r>
            <a:r>
              <a:rPr lang="en-US" dirty="0"/>
              <a:t>is partitioned into </a:t>
            </a:r>
            <a:r>
              <a:rPr lang="en-US" dirty="0" smtClean="0"/>
              <a:t>regions (“CHUNKS”)</a:t>
            </a:r>
          </a:p>
          <a:p>
            <a:r>
              <a:rPr lang="en-US" dirty="0" smtClean="0"/>
              <a:t>Each chunk is </a:t>
            </a:r>
            <a:r>
              <a:rPr lang="en-US" dirty="0"/>
              <a:t>assigned a </a:t>
            </a:r>
            <a:r>
              <a:rPr lang="en-US" dirty="0" smtClean="0"/>
              <a:t>processor / manager </a:t>
            </a:r>
            <a:r>
              <a:rPr lang="en-US" dirty="0"/>
              <a:t>thread which receives execution </a:t>
            </a:r>
            <a:r>
              <a:rPr lang="en-US" dirty="0" smtClean="0"/>
              <a:t>instruction messages from per-client-session </a:t>
            </a:r>
            <a:r>
              <a:rPr lang="en-US" dirty="0"/>
              <a:t>dispatch </a:t>
            </a:r>
            <a:r>
              <a:rPr lang="en-US" dirty="0" smtClean="0"/>
              <a:t>threads. </a:t>
            </a:r>
          </a:p>
          <a:p>
            <a:r>
              <a:rPr lang="en-US" dirty="0" smtClean="0"/>
              <a:t>New manager threads </a:t>
            </a:r>
            <a:r>
              <a:rPr lang="en-US" dirty="0"/>
              <a:t>are not created in response to query or connection requests; fragments of query execution plans are routed to the threads (which exist for the duration of database system uptime). </a:t>
            </a:r>
          </a:p>
          <a:p>
            <a:r>
              <a:rPr lang="en-US" dirty="0" smtClean="0"/>
              <a:t>no more than one thread (the manager) accesses the chunk at a given time: each thread multiplexes access request messages. No latches, </a:t>
            </a:r>
            <a:r>
              <a:rPr lang="en-US" dirty="0" err="1" smtClean="0"/>
              <a:t>mutexes</a:t>
            </a:r>
            <a:r>
              <a:rPr lang="en-US" dirty="0" smtClean="0"/>
              <a:t> etc.</a:t>
            </a:r>
          </a:p>
        </p:txBody>
      </p:sp>
    </p:spTree>
    <p:extLst>
      <p:ext uri="{BB962C8B-B14F-4D97-AF65-F5344CB8AC3E}">
        <p14:creationId xmlns:p14="http://schemas.microsoft.com/office/powerpoint/2010/main" val="1198761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657350"/>
            <a:ext cx="7772870" cy="4772025"/>
          </a:xfrm>
        </p:spPr>
        <p:txBody>
          <a:bodyPr>
            <a:normAutofit fontScale="92500" lnSpcReduction="20000"/>
          </a:bodyPr>
          <a:lstStyle/>
          <a:p>
            <a:r>
              <a:rPr lang="en-US" dirty="0" smtClean="0"/>
              <a:t>distributed</a:t>
            </a:r>
            <a:r>
              <a:rPr lang="en-US" dirty="0"/>
              <a:t>, parallel database; </a:t>
            </a:r>
            <a:r>
              <a:rPr lang="en-US" dirty="0" smtClean="0"/>
              <a:t>Individual chunks may be </a:t>
            </a:r>
            <a:r>
              <a:rPr lang="en-US" dirty="0"/>
              <a:t>distributed across one or more machines participating in the database cluster. </a:t>
            </a:r>
            <a:endParaRPr lang="en-US" dirty="0"/>
          </a:p>
          <a:p>
            <a:r>
              <a:rPr lang="en-US" dirty="0" smtClean="0"/>
              <a:t>chunks may </a:t>
            </a:r>
            <a:r>
              <a:rPr lang="en-US" dirty="0"/>
              <a:t>be partitioned, replicated, </a:t>
            </a:r>
            <a:r>
              <a:rPr lang="en-US" dirty="0" smtClean="0"/>
              <a:t>both or neither -  depending on workload requirements</a:t>
            </a:r>
          </a:p>
          <a:p>
            <a:r>
              <a:rPr lang="en-US" dirty="0" smtClean="0"/>
              <a:t>chunks are also </a:t>
            </a:r>
            <a:r>
              <a:rPr lang="en-US" dirty="0" err="1" smtClean="0"/>
              <a:t>categorised</a:t>
            </a:r>
            <a:r>
              <a:rPr lang="en-US" dirty="0" smtClean="0"/>
              <a:t> as read-</a:t>
            </a:r>
            <a:r>
              <a:rPr lang="en-US" dirty="0" err="1" smtClean="0"/>
              <a:t>optimised</a:t>
            </a:r>
            <a:r>
              <a:rPr lang="en-US" dirty="0" smtClean="0"/>
              <a:t> or write-</a:t>
            </a:r>
            <a:r>
              <a:rPr lang="en-US" dirty="0" err="1" smtClean="0"/>
              <a:t>optimised</a:t>
            </a:r>
            <a:r>
              <a:rPr lang="en-US" dirty="0" smtClean="0"/>
              <a:t>. </a:t>
            </a:r>
          </a:p>
          <a:p>
            <a:r>
              <a:rPr lang="en-US" dirty="0" smtClean="0"/>
              <a:t>Short-query </a:t>
            </a:r>
            <a:r>
              <a:rPr lang="en-US" dirty="0"/>
              <a:t>write operations are routed to write-</a:t>
            </a:r>
            <a:r>
              <a:rPr lang="en-US" dirty="0" err="1"/>
              <a:t>optimised</a:t>
            </a:r>
            <a:r>
              <a:rPr lang="en-US" dirty="0"/>
              <a:t> </a:t>
            </a:r>
            <a:r>
              <a:rPr lang="en-US" dirty="0" smtClean="0"/>
              <a:t>chunks. </a:t>
            </a:r>
          </a:p>
          <a:p>
            <a:r>
              <a:rPr lang="en-US" dirty="0" smtClean="0"/>
              <a:t>A </a:t>
            </a:r>
            <a:r>
              <a:rPr lang="en-US" dirty="0"/>
              <a:t>periodic merge operation is carried out to move data from write-</a:t>
            </a:r>
            <a:r>
              <a:rPr lang="en-US" dirty="0" err="1"/>
              <a:t>optimised</a:t>
            </a:r>
            <a:r>
              <a:rPr lang="en-US" dirty="0"/>
              <a:t> to read-</a:t>
            </a:r>
            <a:r>
              <a:rPr lang="en-US" dirty="0" err="1"/>
              <a:t>optimised</a:t>
            </a:r>
            <a:r>
              <a:rPr lang="en-US" dirty="0"/>
              <a:t> </a:t>
            </a:r>
            <a:r>
              <a:rPr lang="en-US" dirty="0" smtClean="0"/>
              <a:t>chunks. </a:t>
            </a:r>
          </a:p>
          <a:p>
            <a:r>
              <a:rPr lang="en-US" dirty="0" smtClean="0"/>
              <a:t>Compression </a:t>
            </a:r>
            <a:r>
              <a:rPr lang="en-US" dirty="0"/>
              <a:t>is used on read-</a:t>
            </a:r>
            <a:r>
              <a:rPr lang="en-US" dirty="0" err="1"/>
              <a:t>optimised</a:t>
            </a:r>
            <a:r>
              <a:rPr lang="en-US" dirty="0"/>
              <a:t> </a:t>
            </a:r>
            <a:r>
              <a:rPr lang="en-US" dirty="0" smtClean="0"/>
              <a:t>chunks.</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250083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900238"/>
            <a:ext cx="7772870" cy="4529137"/>
          </a:xfrm>
        </p:spPr>
        <p:txBody>
          <a:bodyPr>
            <a:normAutofit/>
          </a:bodyPr>
          <a:lstStyle/>
          <a:p>
            <a:r>
              <a:rPr lang="en-US" dirty="0"/>
              <a:t>Concurrency control is achieved with a hybrid timestamp-ordering </a:t>
            </a:r>
            <a:r>
              <a:rPr lang="en-US" dirty="0" smtClean="0"/>
              <a:t>protocol</a:t>
            </a:r>
          </a:p>
          <a:p>
            <a:r>
              <a:rPr lang="en-US" dirty="0" smtClean="0"/>
              <a:t>transaction IDs are </a:t>
            </a:r>
            <a:r>
              <a:rPr lang="en-US" dirty="0"/>
              <a:t>embedded in the execution </a:t>
            </a:r>
            <a:r>
              <a:rPr lang="en-US" dirty="0" smtClean="0"/>
              <a:t>messages and appropriate metadata stored per-row in the chunks</a:t>
            </a:r>
          </a:p>
          <a:p>
            <a:r>
              <a:rPr lang="en-US" dirty="0" smtClean="0"/>
              <a:t>transaction ids are generated by a distributed transaction manager</a:t>
            </a:r>
          </a:p>
          <a:p>
            <a:r>
              <a:rPr lang="en-US" dirty="0" smtClean="0"/>
              <a:t>Recovery </a:t>
            </a:r>
            <a:r>
              <a:rPr lang="en-US" dirty="0"/>
              <a:t>is via a transaction log flushed to non-volatile storage at commit time (if required by </a:t>
            </a:r>
            <a:r>
              <a:rPr lang="en-US" dirty="0" smtClean="0"/>
              <a:t>mode</a:t>
            </a:r>
            <a:r>
              <a:rPr lang="en-US" dirty="0"/>
              <a:t>). </a:t>
            </a:r>
            <a:r>
              <a:rPr lang="en-US" dirty="0"/>
              <a:t/>
            </a:r>
            <a:br>
              <a:rPr lang="en-US" dirty="0"/>
            </a:br>
            <a:endParaRPr lang="en-US" dirty="0" smtClean="0"/>
          </a:p>
          <a:p>
            <a:endParaRPr lang="en-US" dirty="0"/>
          </a:p>
        </p:txBody>
      </p:sp>
    </p:spTree>
    <p:extLst>
      <p:ext uri="{BB962C8B-B14F-4D97-AF65-F5344CB8AC3E}">
        <p14:creationId xmlns:p14="http://schemas.microsoft.com/office/powerpoint/2010/main" val="480767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900238"/>
            <a:ext cx="7772870" cy="4529137"/>
          </a:xfrm>
        </p:spPr>
        <p:txBody>
          <a:bodyPr>
            <a:normAutofit lnSpcReduction="10000"/>
          </a:bodyPr>
          <a:lstStyle/>
          <a:p>
            <a:r>
              <a:rPr lang="en-US" dirty="0" smtClean="0"/>
              <a:t>query </a:t>
            </a:r>
            <a:r>
              <a:rPr lang="en-US" dirty="0"/>
              <a:t>execution plans are decomposed into sets of opcode-like instructions. </a:t>
            </a:r>
          </a:p>
          <a:p>
            <a:r>
              <a:rPr lang="en-US" dirty="0" smtClean="0"/>
              <a:t>scan instructions (and their selection predicates) </a:t>
            </a:r>
            <a:r>
              <a:rPr lang="en-US" dirty="0"/>
              <a:t>are routed to the appropriate chunk managers. A dispatch thread spawns other threads as necessary to execute the plan (join, aggregation and transformation elements</a:t>
            </a:r>
            <a:r>
              <a:rPr lang="en-US" dirty="0" smtClean="0"/>
              <a:t>)</a:t>
            </a:r>
            <a:endParaRPr lang="en-US" dirty="0"/>
          </a:p>
          <a:p>
            <a:r>
              <a:rPr lang="en-US" dirty="0"/>
              <a:t>Each node in the execution plan is a thread. All threads execute as they receive data, resulting in fully pipelined </a:t>
            </a:r>
            <a:r>
              <a:rPr lang="en-US" dirty="0" smtClean="0"/>
              <a:t>operation</a:t>
            </a:r>
            <a:endParaRPr lang="en-US" dirty="0"/>
          </a:p>
          <a:p>
            <a:r>
              <a:rPr lang="en-US" dirty="0"/>
              <a:t>The level of parallelism within a query is largely controlled by the number of threads spawned; this is left to the planner subsystem to determine. </a:t>
            </a:r>
          </a:p>
          <a:p>
            <a:endParaRPr lang="en-US" dirty="0" smtClean="0"/>
          </a:p>
          <a:p>
            <a:endParaRPr lang="en-US" dirty="0"/>
          </a:p>
        </p:txBody>
      </p:sp>
    </p:spTree>
    <p:extLst>
      <p:ext uri="{BB962C8B-B14F-4D97-AF65-F5344CB8AC3E}">
        <p14:creationId xmlns:p14="http://schemas.microsoft.com/office/powerpoint/2010/main" val="388071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sz="quarter" idx="13"/>
          </p:nvPr>
        </p:nvSpPr>
        <p:spPr>
          <a:xfrm>
            <a:off x="685330" y="1785939"/>
            <a:ext cx="7772870" cy="4257674"/>
          </a:xfrm>
        </p:spPr>
        <p:txBody>
          <a:bodyPr>
            <a:normAutofit fontScale="77500" lnSpcReduction="20000"/>
          </a:bodyPr>
          <a:lstStyle/>
          <a:p>
            <a:r>
              <a:rPr lang="en-US" dirty="0" err="1" smtClean="0"/>
              <a:t>Erlang</a:t>
            </a:r>
            <a:r>
              <a:rPr lang="en-US" dirty="0" smtClean="0"/>
              <a:t> </a:t>
            </a:r>
            <a:r>
              <a:rPr lang="en-US" dirty="0"/>
              <a:t>is </a:t>
            </a:r>
            <a:r>
              <a:rPr lang="en-US" dirty="0" smtClean="0"/>
              <a:t>used as a general application framework, and for </a:t>
            </a:r>
            <a:r>
              <a:rPr lang="en-US" dirty="0"/>
              <a:t>its powerful process management and IPC messaging facilities (though it may be replaced with a C-only implementation). </a:t>
            </a:r>
            <a:endParaRPr lang="en-US" dirty="0" smtClean="0"/>
          </a:p>
          <a:p>
            <a:r>
              <a:rPr lang="en-US" dirty="0" err="1" smtClean="0"/>
              <a:t>erlang</a:t>
            </a:r>
            <a:r>
              <a:rPr lang="en-US" dirty="0" smtClean="0"/>
              <a:t> </a:t>
            </a:r>
            <a:r>
              <a:rPr lang="en-US" dirty="0"/>
              <a:t>provides high concurrency, stability and low-downtime code upgrade </a:t>
            </a:r>
            <a:r>
              <a:rPr lang="en-US" dirty="0" smtClean="0"/>
              <a:t>facilities</a:t>
            </a:r>
            <a:endParaRPr lang="en-US" dirty="0"/>
          </a:p>
          <a:p>
            <a:r>
              <a:rPr lang="en-US" dirty="0" smtClean="0"/>
              <a:t>C </a:t>
            </a:r>
            <a:r>
              <a:rPr lang="en-US" dirty="0"/>
              <a:t>code is used for processing-intensive sections. </a:t>
            </a:r>
            <a:endParaRPr lang="en-US" dirty="0" smtClean="0"/>
          </a:p>
          <a:p>
            <a:r>
              <a:rPr lang="en-US" dirty="0" smtClean="0"/>
              <a:t>Currently </a:t>
            </a:r>
            <a:r>
              <a:rPr lang="en-US" dirty="0"/>
              <a:t>it is linked in using </a:t>
            </a:r>
            <a:r>
              <a:rPr lang="en-US" dirty="0" err="1"/>
              <a:t>Erlang’s</a:t>
            </a:r>
            <a:r>
              <a:rPr lang="en-US" dirty="0"/>
              <a:t> Native Interface Function facility (</a:t>
            </a:r>
            <a:r>
              <a:rPr lang="en-US" dirty="0" err="1"/>
              <a:t>ie</a:t>
            </a:r>
            <a:r>
              <a:rPr lang="en-US" dirty="0"/>
              <a:t>, C shared objects are loaded at runtime into the </a:t>
            </a:r>
            <a:r>
              <a:rPr lang="en-US" dirty="0" err="1"/>
              <a:t>Erlang</a:t>
            </a:r>
            <a:r>
              <a:rPr lang="en-US" dirty="0"/>
              <a:t> bytecode interpreter). </a:t>
            </a:r>
            <a:endParaRPr lang="en-US" dirty="0" smtClean="0"/>
          </a:p>
          <a:p>
            <a:r>
              <a:rPr lang="en-US" dirty="0" smtClean="0"/>
              <a:t>This </a:t>
            </a:r>
            <a:r>
              <a:rPr lang="en-US" dirty="0"/>
              <a:t>is fast, but presents a hazard whereby a crash in the C code will bring down the entire </a:t>
            </a:r>
            <a:r>
              <a:rPr lang="en-US" dirty="0" err="1"/>
              <a:t>Erlang</a:t>
            </a:r>
            <a:r>
              <a:rPr lang="en-US" dirty="0"/>
              <a:t> node. C components may need to be refactored as a standalone C server nodes. </a:t>
            </a:r>
            <a:endParaRPr lang="en-US" dirty="0" smtClean="0"/>
          </a:p>
          <a:p>
            <a:r>
              <a:rPr lang="en-US" dirty="0" smtClean="0"/>
              <a:t>In the current prototype, chunks (memory regions) are implemented as </a:t>
            </a:r>
            <a:r>
              <a:rPr lang="en-US" dirty="0" err="1" smtClean="0"/>
              <a:t>ets</a:t>
            </a:r>
            <a:r>
              <a:rPr lang="en-US" dirty="0" smtClean="0"/>
              <a:t> tables to simplify development. </a:t>
            </a:r>
            <a:endParaRPr lang="en-US" dirty="0"/>
          </a:p>
        </p:txBody>
      </p:sp>
    </p:spTree>
    <p:extLst>
      <p:ext uri="{BB962C8B-B14F-4D97-AF65-F5344CB8AC3E}">
        <p14:creationId xmlns:p14="http://schemas.microsoft.com/office/powerpoint/2010/main" val="123098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867382"/>
          </a:xfrm>
        </p:spPr>
        <p:txBody>
          <a:bodyPr/>
          <a:lstStyle/>
          <a:p>
            <a:r>
              <a:rPr lang="en-US" dirty="0" smtClean="0"/>
              <a:t>query life cycle: connect / parse</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3160" y="3689343"/>
            <a:ext cx="1179187"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2" name="TextBox 21"/>
          <p:cNvSpPr txBox="1"/>
          <p:nvPr/>
        </p:nvSpPr>
        <p:spPr>
          <a:xfrm>
            <a:off x="4828239" y="1632397"/>
            <a:ext cx="3715218" cy="5324535"/>
          </a:xfrm>
          <a:prstGeom prst="rect">
            <a:avLst/>
          </a:prstGeom>
          <a:noFill/>
        </p:spPr>
        <p:txBody>
          <a:bodyPr wrap="square" rtlCol="0">
            <a:spAutoFit/>
          </a:bodyPr>
          <a:lstStyle/>
          <a:p>
            <a:pPr lvl="1"/>
            <a:r>
              <a:rPr lang="en-US" sz="1000" dirty="0"/>
              <a:t>[{query,</a:t>
            </a:r>
          </a:p>
          <a:p>
            <a:pPr lvl="1"/>
            <a:r>
              <a:rPr lang="en-US" sz="1000" dirty="0"/>
              <a:t>     [{statement_type,"</a:t>
            </a:r>
            <a:r>
              <a:rPr lang="en-US" sz="1000" dirty="0" err="1"/>
              <a:t>select_statement</a:t>
            </a:r>
            <a:r>
              <a:rPr lang="en-US" sz="1000" dirty="0"/>
              <a:t>"},</a:t>
            </a:r>
          </a:p>
          <a:p>
            <a:pPr lvl="1"/>
            <a:r>
              <a:rPr lang="en-US" sz="1000" dirty="0"/>
              <a:t>      {</a:t>
            </a:r>
            <a:r>
              <a:rPr lang="en-US" sz="1000" dirty="0" err="1"/>
              <a:t>select_statement</a:t>
            </a:r>
            <a:r>
              <a:rPr lang="en-US" sz="1000" dirty="0"/>
              <a:t>,</a:t>
            </a:r>
          </a:p>
          <a:p>
            <a:pPr lvl="1"/>
            <a:r>
              <a:rPr lang="en-US" sz="1000" dirty="0"/>
              <a:t>          [{</a:t>
            </a:r>
            <a:r>
              <a:rPr lang="en-US" sz="1000" dirty="0" err="1"/>
              <a:t>select_list</a:t>
            </a:r>
            <a:r>
              <a:rPr lang="en-US" sz="1000" dirty="0"/>
              <a:t>,</a:t>
            </a:r>
          </a:p>
          <a:p>
            <a:pPr lvl="1"/>
            <a:r>
              <a:rPr lang="en-US" sz="1000" dirty="0"/>
              <a:t>               [{</a:t>
            </a:r>
            <a:r>
              <a:rPr lang="en-US" sz="1000" dirty="0" err="1"/>
              <a:t>select_list_item</a:t>
            </a:r>
            <a:r>
              <a:rPr lang="en-US" sz="1000" dirty="0"/>
              <a:t>,</a:t>
            </a:r>
          </a:p>
          <a:p>
            <a:pPr lvl="1"/>
            <a:r>
              <a:rPr lang="en-US" sz="1000" dirty="0"/>
              <a:t>                    [{value,{[{</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{alias,"c1"}]},</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{[{value,1},{</a:t>
            </a:r>
            <a:r>
              <a:rPr lang="en-US" sz="1000" dirty="0" err="1"/>
              <a:t>class,"literal</a:t>
            </a:r>
            <a:r>
              <a:rPr lang="en-US" sz="1000" dirty="0"/>
              <a:t>"},{</a:t>
            </a:r>
            <a:r>
              <a:rPr lang="en-US" sz="1000" dirty="0" err="1"/>
              <a:t>sqltype</a:t>
            </a:r>
            <a:r>
              <a:rPr lang="en-US" sz="1000" dirty="0"/>
              <a:t>,"INT"}],</a:t>
            </a:r>
          </a:p>
          <a:p>
            <a:pPr lvl="1"/>
            <a:r>
              <a:rPr lang="en-US" sz="1000" dirty="0"/>
              <a:t>                           </a:t>
            </a:r>
            <a:r>
              <a:rPr lang="en-US" sz="1000" dirty="0" err="1"/>
              <a:t>null,null</a:t>
            </a:r>
            <a:r>
              <a:rPr lang="en-US" sz="1000" dirty="0"/>
              <a:t>}}},</a:t>
            </a:r>
          </a:p>
          <a:p>
            <a:pPr lvl="1"/>
            <a:r>
              <a:rPr lang="en-US" sz="1000" dirty="0"/>
              <a:t>                     {alias,"c2"}]},</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en-US" sz="1000" dirty="0" err="1"/>
              <a:t>value,"DIV</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value,"b</a:t>
            </a:r>
            <a:r>
              <a:rPr lang="en-US" sz="1000" dirty="0"/>
              <a:t>"}],</a:t>
            </a:r>
            <a:r>
              <a:rPr lang="en-US" sz="1000" dirty="0" err="1"/>
              <a:t>null,null</a:t>
            </a:r>
            <a:r>
              <a:rPr lang="en-US" sz="1000" dirty="0"/>
              <a:t>},</a:t>
            </a:r>
          </a:p>
          <a:p>
            <a:pPr lvl="1"/>
            <a:r>
              <a:rPr lang="en-US" sz="1000" dirty="0"/>
              <a:t>                           {[{</a:t>
            </a:r>
            <a:r>
              <a:rPr lang="en-US" sz="1000" dirty="0" err="1"/>
              <a:t>class,"identifier</a:t>
            </a:r>
            <a:r>
              <a:rPr lang="en-US" sz="1000" dirty="0"/>
              <a:t>"},{</a:t>
            </a:r>
            <a:r>
              <a:rPr lang="en-US" sz="1000" dirty="0" err="1"/>
              <a:t>value,"c</a:t>
            </a:r>
            <a:r>
              <a:rPr lang="en-US" sz="1000" dirty="0"/>
              <a:t>"}],</a:t>
            </a:r>
            <a:r>
              <a:rPr lang="en-US" sz="1000" dirty="0" err="1"/>
              <a:t>null,null</a:t>
            </a:r>
            <a:r>
              <a:rPr lang="en-US" sz="1000" dirty="0"/>
              <a:t>}}}},</a:t>
            </a:r>
          </a:p>
          <a:p>
            <a:pPr lvl="1"/>
            <a:r>
              <a:rPr lang="en-US" sz="1000" dirty="0"/>
              <a:t>                     {alias,"c3"}]}]},</a:t>
            </a:r>
          </a:p>
          <a:p>
            <a:pPr lvl="1"/>
            <a:r>
              <a:rPr lang="en-US" sz="1000" dirty="0"/>
              <a:t>           {</a:t>
            </a:r>
            <a:r>
              <a:rPr lang="en-US" sz="1000" dirty="0" err="1"/>
              <a:t>table_expr</a:t>
            </a:r>
            <a:r>
              <a:rPr lang="en-US" sz="1000" dirty="0"/>
              <a:t>,</a:t>
            </a:r>
          </a:p>
          <a:p>
            <a:pPr lvl="1"/>
            <a:r>
              <a:rPr lang="en-US" sz="1000" dirty="0"/>
              <a:t>               [{</a:t>
            </a:r>
            <a:r>
              <a:rPr lang="en-US" sz="1000" dirty="0" err="1"/>
              <a:t>from_clause</a:t>
            </a:r>
            <a:r>
              <a:rPr lang="en-US" sz="1000" dirty="0"/>
              <a:t>,[{table,[{</a:t>
            </a:r>
            <a:r>
              <a:rPr lang="en-US" sz="1000" dirty="0" err="1"/>
              <a:t>name,"A</a:t>
            </a:r>
            <a:r>
              <a:rPr lang="en-US" sz="1000" dirty="0"/>
              <a:t>"}]},{table,[{</a:t>
            </a:r>
            <a:r>
              <a:rPr lang="en-US" sz="1000" dirty="0" err="1"/>
              <a:t>name,"B</a:t>
            </a:r>
            <a:r>
              <a:rPr lang="en-US" sz="1000" dirty="0"/>
              <a:t>"}]}]},</a:t>
            </a:r>
          </a:p>
          <a:p>
            <a:pPr lvl="1"/>
            <a:r>
              <a:rPr lang="en-US" sz="1000" dirty="0"/>
              <a:t>                {</a:t>
            </a:r>
            <a:r>
              <a:rPr lang="en-US" sz="1000" dirty="0" err="1"/>
              <a:t>where_clause</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value,"AND</a:t>
            </a:r>
            <a:r>
              <a:rPr lang="en-US" sz="1000" dirty="0"/>
              <a:t>"},{</a:t>
            </a:r>
            <a:r>
              <a:rPr lang="en-US" sz="1000" dirty="0" err="1"/>
              <a:t>class,"operator</a:t>
            </a:r>
            <a:r>
              <a:rPr lang="en-US" sz="1000" dirty="0"/>
              <a:t>"}],</a:t>
            </a:r>
          </a:p>
          <a:p>
            <a:pPr lvl="1"/>
            <a:r>
              <a:rPr lang="en-US" sz="1000" dirty="0"/>
              <a:t>                       {[{</a:t>
            </a:r>
            <a:r>
              <a:rPr lang="en-US" sz="1000" dirty="0" err="1"/>
              <a:t>value,"LT</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is-IS" sz="1000" dirty="0" smtClean="0"/>
              <a:t>…</a:t>
            </a:r>
            <a:endParaRPr lang="en-US" sz="1000" dirty="0"/>
          </a:p>
        </p:txBody>
      </p:sp>
      <p:sp>
        <p:nvSpPr>
          <p:cNvPr id="23" name="TextBox 22"/>
          <p:cNvSpPr txBox="1"/>
          <p:nvPr/>
        </p:nvSpPr>
        <p:spPr>
          <a:xfrm>
            <a:off x="771525" y="1135779"/>
            <a:ext cx="7515225" cy="369332"/>
          </a:xfrm>
          <a:prstGeom prst="rect">
            <a:avLst/>
          </a:prstGeom>
          <a:noFill/>
        </p:spPr>
        <p:txBody>
          <a:bodyPr wrap="square" rtlCol="0">
            <a:spAutoFit/>
          </a:bodyPr>
          <a:lstStyle/>
          <a:p>
            <a:r>
              <a:rPr lang="en-US" dirty="0" smtClean="0"/>
              <a:t>connection; ‘session’ process spawned. Calls parser (function, not process)</a:t>
            </a:r>
            <a:endParaRPr lang="en-US" dirty="0"/>
          </a:p>
        </p:txBody>
      </p:sp>
      <p:sp>
        <p:nvSpPr>
          <p:cNvPr id="24" name="TextBox 23"/>
          <p:cNvSpPr txBox="1"/>
          <p:nvPr/>
        </p:nvSpPr>
        <p:spPr>
          <a:xfrm>
            <a:off x="338624" y="3057525"/>
            <a:ext cx="1782836" cy="2031325"/>
          </a:xfrm>
          <a:prstGeom prst="rect">
            <a:avLst/>
          </a:prstGeom>
          <a:noFill/>
        </p:spPr>
        <p:txBody>
          <a:bodyPr wrap="square" rtlCol="0">
            <a:spAutoFit/>
          </a:bodyPr>
          <a:lstStyle/>
          <a:p>
            <a:r>
              <a:rPr lang="en-US" dirty="0"/>
              <a:t> select a as c1, a + 1 as c2, a + b / c as c3 from A , B where a &lt; 1 and a &gt; b and a = c and c - 3 &gt; a + 5;</a:t>
            </a:r>
            <a:endParaRPr lang="en-US" dirty="0"/>
          </a:p>
        </p:txBody>
      </p:sp>
      <p:sp>
        <p:nvSpPr>
          <p:cNvPr id="26" name="Freeform 25"/>
          <p:cNvSpPr/>
          <p:nvPr/>
        </p:nvSpPr>
        <p:spPr>
          <a:xfrm>
            <a:off x="985838" y="2557166"/>
            <a:ext cx="1914525" cy="1057572"/>
          </a:xfrm>
          <a:custGeom>
            <a:avLst/>
            <a:gdLst>
              <a:gd name="connsiteX0" fmla="*/ 0 w 1914525"/>
              <a:gd name="connsiteY0" fmla="*/ 543222 h 1057572"/>
              <a:gd name="connsiteX1" fmla="*/ 885825 w 1914525"/>
              <a:gd name="connsiteY1" fmla="*/ 14584 h 1057572"/>
              <a:gd name="connsiteX2" fmla="*/ 1914525 w 1914525"/>
              <a:gd name="connsiteY2" fmla="*/ 1057572 h 1057572"/>
            </a:gdLst>
            <a:ahLst/>
            <a:cxnLst>
              <a:cxn ang="0">
                <a:pos x="connsiteX0" y="connsiteY0"/>
              </a:cxn>
              <a:cxn ang="0">
                <a:pos x="connsiteX1" y="connsiteY1"/>
              </a:cxn>
              <a:cxn ang="0">
                <a:pos x="connsiteX2" y="connsiteY2"/>
              </a:cxn>
            </a:cxnLst>
            <a:rect l="l" t="t" r="r" b="b"/>
            <a:pathLst>
              <a:path w="1914525" h="1057572">
                <a:moveTo>
                  <a:pt x="0" y="543222"/>
                </a:moveTo>
                <a:cubicBezTo>
                  <a:pt x="283369" y="236040"/>
                  <a:pt x="566738" y="-71141"/>
                  <a:pt x="885825" y="14584"/>
                </a:cubicBezTo>
                <a:cubicBezTo>
                  <a:pt x="1204913" y="100309"/>
                  <a:pt x="1914525" y="1057572"/>
                  <a:pt x="1914525" y="105757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086100" y="2357438"/>
            <a:ext cx="2286000" cy="1243012"/>
          </a:xfrm>
          <a:custGeom>
            <a:avLst/>
            <a:gdLst>
              <a:gd name="connsiteX0" fmla="*/ 0 w 2286000"/>
              <a:gd name="connsiteY0" fmla="*/ 1243012 h 1243012"/>
              <a:gd name="connsiteX1" fmla="*/ 1143000 w 2286000"/>
              <a:gd name="connsiteY1" fmla="*/ 285750 h 1243012"/>
              <a:gd name="connsiteX2" fmla="*/ 2286000 w 2286000"/>
              <a:gd name="connsiteY2" fmla="*/ 0 h 1243012"/>
            </a:gdLst>
            <a:ahLst/>
            <a:cxnLst>
              <a:cxn ang="0">
                <a:pos x="connsiteX0" y="connsiteY0"/>
              </a:cxn>
              <a:cxn ang="0">
                <a:pos x="connsiteX1" y="connsiteY1"/>
              </a:cxn>
              <a:cxn ang="0">
                <a:pos x="connsiteX2" y="connsiteY2"/>
              </a:cxn>
            </a:cxnLst>
            <a:rect l="l" t="t" r="r" b="b"/>
            <a:pathLst>
              <a:path w="2286000" h="1243012">
                <a:moveTo>
                  <a:pt x="0" y="1243012"/>
                </a:moveTo>
                <a:cubicBezTo>
                  <a:pt x="381000" y="867965"/>
                  <a:pt x="762000" y="492919"/>
                  <a:pt x="1143000" y="285750"/>
                </a:cubicBezTo>
                <a:cubicBezTo>
                  <a:pt x="1524000" y="78581"/>
                  <a:pt x="2286000" y="0"/>
                  <a:pt x="2286000"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3635699" y="4105423"/>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Tree>
    <p:extLst>
      <p:ext uri="{BB962C8B-B14F-4D97-AF65-F5344CB8AC3E}">
        <p14:creationId xmlns:p14="http://schemas.microsoft.com/office/powerpoint/2010/main" val="2123612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planning</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878400"/>
            <a:ext cx="7515225" cy="923330"/>
          </a:xfrm>
          <a:prstGeom prst="rect">
            <a:avLst/>
          </a:prstGeom>
          <a:noFill/>
        </p:spPr>
        <p:txBody>
          <a:bodyPr wrap="square" rtlCol="0">
            <a:spAutoFit/>
          </a:bodyPr>
          <a:lstStyle/>
          <a:p>
            <a:r>
              <a:rPr lang="en-US" dirty="0" smtClean="0"/>
              <a:t>Planner takes the parse tree and emits a standard tree-style execution plan. Again this happens within the same process in the current prototype (though could in future call to a </a:t>
            </a:r>
            <a:r>
              <a:rPr lang="en-US" dirty="0" err="1" smtClean="0"/>
              <a:t>parallelised</a:t>
            </a:r>
            <a:r>
              <a:rPr lang="en-US" dirty="0" smtClean="0"/>
              <a:t> standalone planner process)</a:t>
            </a:r>
            <a:endParaRPr lang="en-US" dirty="0"/>
          </a:p>
        </p:txBody>
      </p:sp>
      <p:sp>
        <p:nvSpPr>
          <p:cNvPr id="26" name="Freeform 25"/>
          <p:cNvSpPr/>
          <p:nvPr/>
        </p:nvSpPr>
        <p:spPr>
          <a:xfrm>
            <a:off x="985838" y="2557166"/>
            <a:ext cx="2986087" cy="1043284"/>
          </a:xfrm>
          <a:custGeom>
            <a:avLst/>
            <a:gdLst>
              <a:gd name="connsiteX0" fmla="*/ 0 w 1914525"/>
              <a:gd name="connsiteY0" fmla="*/ 543222 h 1057572"/>
              <a:gd name="connsiteX1" fmla="*/ 885825 w 1914525"/>
              <a:gd name="connsiteY1" fmla="*/ 14584 h 1057572"/>
              <a:gd name="connsiteX2" fmla="*/ 1914525 w 1914525"/>
              <a:gd name="connsiteY2" fmla="*/ 1057572 h 1057572"/>
            </a:gdLst>
            <a:ahLst/>
            <a:cxnLst>
              <a:cxn ang="0">
                <a:pos x="connsiteX0" y="connsiteY0"/>
              </a:cxn>
              <a:cxn ang="0">
                <a:pos x="connsiteX1" y="connsiteY1"/>
              </a:cxn>
              <a:cxn ang="0">
                <a:pos x="connsiteX2" y="connsiteY2"/>
              </a:cxn>
            </a:cxnLst>
            <a:rect l="l" t="t" r="r" b="b"/>
            <a:pathLst>
              <a:path w="1914525" h="1057572">
                <a:moveTo>
                  <a:pt x="0" y="543222"/>
                </a:moveTo>
                <a:cubicBezTo>
                  <a:pt x="283369" y="236040"/>
                  <a:pt x="566738" y="-71141"/>
                  <a:pt x="885825" y="14584"/>
                </a:cubicBezTo>
                <a:cubicBezTo>
                  <a:pt x="1204913" y="100309"/>
                  <a:pt x="1914525" y="1057572"/>
                  <a:pt x="1914525" y="105757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2671" y="3055832"/>
            <a:ext cx="3715218" cy="3631763"/>
          </a:xfrm>
          <a:prstGeom prst="rect">
            <a:avLst/>
          </a:prstGeom>
          <a:noFill/>
        </p:spPr>
        <p:txBody>
          <a:bodyPr wrap="square" rtlCol="0">
            <a:spAutoFit/>
          </a:bodyPr>
          <a:lstStyle/>
          <a:p>
            <a:pPr lvl="1"/>
            <a:r>
              <a:rPr lang="en-US" sz="1000" dirty="0"/>
              <a:t>[{query,</a:t>
            </a:r>
          </a:p>
          <a:p>
            <a:pPr lvl="1"/>
            <a:r>
              <a:rPr lang="en-US" sz="1000" dirty="0"/>
              <a:t>     [{statement_type,"</a:t>
            </a:r>
            <a:r>
              <a:rPr lang="en-US" sz="1000" dirty="0" err="1"/>
              <a:t>select_statement</a:t>
            </a:r>
            <a:r>
              <a:rPr lang="en-US" sz="1000" dirty="0"/>
              <a:t>"},</a:t>
            </a:r>
          </a:p>
          <a:p>
            <a:pPr lvl="1"/>
            <a:r>
              <a:rPr lang="en-US" sz="1000" dirty="0"/>
              <a:t>      {</a:t>
            </a:r>
            <a:r>
              <a:rPr lang="en-US" sz="1000" dirty="0" err="1"/>
              <a:t>select_statement</a:t>
            </a:r>
            <a:r>
              <a:rPr lang="en-US" sz="1000" dirty="0"/>
              <a:t>,</a:t>
            </a:r>
          </a:p>
          <a:p>
            <a:pPr lvl="1"/>
            <a:r>
              <a:rPr lang="en-US" sz="1000" dirty="0"/>
              <a:t>          [{</a:t>
            </a:r>
            <a:r>
              <a:rPr lang="en-US" sz="1000" dirty="0" err="1"/>
              <a:t>select_list</a:t>
            </a:r>
            <a:r>
              <a:rPr lang="en-US" sz="1000" dirty="0"/>
              <a:t>,</a:t>
            </a:r>
          </a:p>
          <a:p>
            <a:pPr lvl="1"/>
            <a:r>
              <a:rPr lang="en-US" sz="1000" dirty="0"/>
              <a:t>               [{</a:t>
            </a:r>
            <a:r>
              <a:rPr lang="en-US" sz="1000" dirty="0" err="1"/>
              <a:t>select_list_item</a:t>
            </a:r>
            <a:r>
              <a:rPr lang="en-US" sz="1000" dirty="0"/>
              <a:t>,</a:t>
            </a:r>
          </a:p>
          <a:p>
            <a:pPr lvl="1"/>
            <a:r>
              <a:rPr lang="en-US" sz="1000" dirty="0"/>
              <a:t>                    [{value,{[{</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{alias,"c1"}]},</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{[{value,1},{</a:t>
            </a:r>
            <a:r>
              <a:rPr lang="en-US" sz="1000" dirty="0" err="1"/>
              <a:t>class,"literal</a:t>
            </a:r>
            <a:r>
              <a:rPr lang="en-US" sz="1000" dirty="0"/>
              <a:t>"},{</a:t>
            </a:r>
            <a:r>
              <a:rPr lang="en-US" sz="1000" dirty="0" err="1"/>
              <a:t>sqltype</a:t>
            </a:r>
            <a:r>
              <a:rPr lang="en-US" sz="1000" dirty="0"/>
              <a:t>,"INT"}],</a:t>
            </a:r>
          </a:p>
          <a:p>
            <a:pPr lvl="1"/>
            <a:r>
              <a:rPr lang="en-US" sz="1000" dirty="0"/>
              <a:t>                           </a:t>
            </a:r>
            <a:r>
              <a:rPr lang="en-US" sz="1000" dirty="0" err="1"/>
              <a:t>null,null</a:t>
            </a:r>
            <a:r>
              <a:rPr lang="en-US" sz="1000" dirty="0"/>
              <a:t>}}},</a:t>
            </a:r>
          </a:p>
          <a:p>
            <a:pPr lvl="1"/>
            <a:r>
              <a:rPr lang="en-US" sz="1000" dirty="0"/>
              <a:t>                     {alias,"c2"}]},</a:t>
            </a:r>
          </a:p>
          <a:p>
            <a:pPr lvl="1"/>
            <a:r>
              <a:rPr lang="en-US" sz="1000" dirty="0"/>
              <a:t>                {</a:t>
            </a:r>
            <a:r>
              <a:rPr lang="en-US" sz="1000" dirty="0" err="1"/>
              <a:t>select_list_item</a:t>
            </a:r>
            <a:r>
              <a:rPr lang="en-US" sz="1000" dirty="0"/>
              <a:t>,</a:t>
            </a:r>
          </a:p>
          <a:p>
            <a:pPr lvl="1"/>
            <a:r>
              <a:rPr lang="en-US" sz="1000" dirty="0"/>
              <a:t>                    [{value,</a:t>
            </a:r>
          </a:p>
          <a:p>
            <a:pPr lvl="1"/>
            <a:r>
              <a:rPr lang="en-US" sz="1000" dirty="0"/>
              <a:t>                         {[{</a:t>
            </a:r>
            <a:r>
              <a:rPr lang="en-US" sz="1000" dirty="0" err="1"/>
              <a:t>value,"ADD</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value,"a</a:t>
            </a:r>
            <a:r>
              <a:rPr lang="en-US" sz="1000" dirty="0"/>
              <a:t>"}],</a:t>
            </a:r>
            <a:r>
              <a:rPr lang="en-US" sz="1000" dirty="0" err="1"/>
              <a:t>null,null</a:t>
            </a:r>
            <a:r>
              <a:rPr lang="en-US" sz="1000" dirty="0"/>
              <a:t>},</a:t>
            </a:r>
          </a:p>
          <a:p>
            <a:pPr lvl="1"/>
            <a:r>
              <a:rPr lang="en-US" sz="1000" dirty="0"/>
              <a:t>                          {[{</a:t>
            </a:r>
            <a:r>
              <a:rPr lang="en-US" sz="1000" dirty="0" err="1"/>
              <a:t>value,"DIV</a:t>
            </a:r>
            <a:r>
              <a:rPr lang="en-US" sz="1000" dirty="0"/>
              <a:t>"},{</a:t>
            </a:r>
            <a:r>
              <a:rPr lang="en-US" sz="1000" dirty="0" err="1"/>
              <a:t>class,"operator</a:t>
            </a:r>
            <a:r>
              <a:rPr lang="en-US" sz="1000" dirty="0"/>
              <a:t>"}],</a:t>
            </a:r>
          </a:p>
          <a:p>
            <a:pPr lvl="1"/>
            <a:r>
              <a:rPr lang="en-US" sz="1000" dirty="0"/>
              <a:t>                           {[{</a:t>
            </a:r>
            <a:r>
              <a:rPr lang="en-US" sz="1000" dirty="0" err="1"/>
              <a:t>class,"identifier</a:t>
            </a:r>
            <a:r>
              <a:rPr lang="en-US" sz="1000" dirty="0"/>
              <a:t>"},{</a:t>
            </a:r>
            <a:r>
              <a:rPr lang="en-US" sz="1000" dirty="0" err="1"/>
              <a:t>value,"b</a:t>
            </a:r>
            <a:r>
              <a:rPr lang="en-US" sz="1000" dirty="0"/>
              <a:t>"}],</a:t>
            </a:r>
            <a:r>
              <a:rPr lang="en-US" sz="1000" dirty="0" err="1"/>
              <a:t>null,null</a:t>
            </a:r>
            <a:r>
              <a:rPr lang="en-US" sz="1000" dirty="0"/>
              <a:t>},</a:t>
            </a:r>
          </a:p>
          <a:p>
            <a:pPr lvl="1"/>
            <a:r>
              <a:rPr lang="en-US" sz="1000" dirty="0" smtClean="0"/>
              <a:t>},</a:t>
            </a:r>
            <a:endParaRPr lang="en-US" sz="1000" dirty="0"/>
          </a:p>
          <a:p>
            <a:pPr lvl="1"/>
            <a:r>
              <a:rPr lang="en-US" sz="1000" dirty="0"/>
              <a:t>                        </a:t>
            </a:r>
            <a:r>
              <a:rPr lang="is-IS" sz="1000" dirty="0" smtClean="0"/>
              <a:t>…</a:t>
            </a:r>
            <a:endParaRPr lang="en-US" sz="1000" dirty="0"/>
          </a:p>
        </p:txBody>
      </p:sp>
      <p:sp>
        <p:nvSpPr>
          <p:cNvPr id="17" name="Rounded Rectangle 16"/>
          <p:cNvSpPr/>
          <p:nvPr/>
        </p:nvSpPr>
        <p:spPr>
          <a:xfrm>
            <a:off x="4778933" y="1889430"/>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catalogue</a:t>
            </a:r>
            <a:endParaRPr lang="en-US" dirty="0"/>
          </a:p>
        </p:txBody>
      </p:sp>
      <p:sp>
        <p:nvSpPr>
          <p:cNvPr id="18" name="Rounded Rectangle 17"/>
          <p:cNvSpPr/>
          <p:nvPr/>
        </p:nvSpPr>
        <p:spPr>
          <a:xfrm>
            <a:off x="5668330" y="234285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stats</a:t>
            </a:r>
            <a:endParaRPr lang="en-US" dirty="0"/>
          </a:p>
        </p:txBody>
      </p:sp>
      <p:sp>
        <p:nvSpPr>
          <p:cNvPr id="14" name="Up-Down Arrow 13"/>
          <p:cNvSpPr/>
          <p:nvPr/>
        </p:nvSpPr>
        <p:spPr>
          <a:xfrm rot="1811390">
            <a:off x="4499460" y="2201538"/>
            <a:ext cx="313482" cy="152150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Down Arrow 27"/>
          <p:cNvSpPr/>
          <p:nvPr/>
        </p:nvSpPr>
        <p:spPr>
          <a:xfrm rot="3327838">
            <a:off x="5380745" y="2558980"/>
            <a:ext cx="271988" cy="14936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rot="19394192">
            <a:off x="5030772" y="3093837"/>
            <a:ext cx="971933" cy="369332"/>
          </a:xfrm>
          <a:prstGeom prst="rect">
            <a:avLst/>
          </a:prstGeom>
          <a:noFill/>
        </p:spPr>
        <p:txBody>
          <a:bodyPr wrap="none" rtlCol="0">
            <a:spAutoFit/>
          </a:bodyPr>
          <a:lstStyle/>
          <a:p>
            <a:r>
              <a:rPr lang="en-US" dirty="0" smtClean="0"/>
              <a:t>message</a:t>
            </a:r>
            <a:endParaRPr lang="en-US" dirty="0"/>
          </a:p>
        </p:txBody>
      </p:sp>
      <p:sp>
        <p:nvSpPr>
          <p:cNvPr id="33" name="TextBox 32"/>
          <p:cNvSpPr txBox="1"/>
          <p:nvPr/>
        </p:nvSpPr>
        <p:spPr>
          <a:xfrm rot="18067980">
            <a:off x="4155111" y="2731087"/>
            <a:ext cx="971933" cy="369332"/>
          </a:xfrm>
          <a:prstGeom prst="rect">
            <a:avLst/>
          </a:prstGeom>
          <a:noFill/>
        </p:spPr>
        <p:txBody>
          <a:bodyPr wrap="none" rtlCol="0">
            <a:spAutoFit/>
          </a:bodyPr>
          <a:lstStyle/>
          <a:p>
            <a:r>
              <a:rPr lang="en-US" dirty="0" smtClean="0"/>
              <a:t>message</a:t>
            </a:r>
            <a:endParaRPr lang="en-US" dirty="0"/>
          </a:p>
        </p:txBody>
      </p:sp>
      <p:sp>
        <p:nvSpPr>
          <p:cNvPr id="34" name="TextBox 33"/>
          <p:cNvSpPr txBox="1"/>
          <p:nvPr/>
        </p:nvSpPr>
        <p:spPr>
          <a:xfrm>
            <a:off x="5668330" y="3841224"/>
            <a:ext cx="2947033" cy="3308598"/>
          </a:xfrm>
          <a:prstGeom prst="rect">
            <a:avLst/>
          </a:prstGeom>
          <a:noFill/>
        </p:spPr>
        <p:txBody>
          <a:bodyPr wrap="square" rtlCol="0">
            <a:spAutoFit/>
          </a:bodyPr>
          <a:lstStyle/>
          <a:p>
            <a:r>
              <a:rPr lang="en-US" sz="1100" dirty="0"/>
              <a:t>[{plan,</a:t>
            </a:r>
          </a:p>
          <a:p>
            <a:r>
              <a:rPr lang="en-US" sz="1100" dirty="0"/>
              <a:t>     [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node_id,1</a:t>
            </a:r>
            <a:r>
              <a:rPr lang="en-US" sz="1100" dirty="0" smtClean="0"/>
              <a:t>},</a:t>
            </a:r>
          </a:p>
          <a:p>
            <a:r>
              <a:rPr lang="en-US" sz="1100" dirty="0"/>
              <a:t>	</a:t>
            </a:r>
            <a:r>
              <a:rPr lang="en-US" sz="1100" dirty="0" smtClean="0"/>
              <a:t>	 {source, “</a:t>
            </a:r>
            <a:r>
              <a:rPr lang="is-IS" sz="1100" dirty="0" smtClean="0"/>
              <a:t>…”},</a:t>
            </a:r>
          </a:p>
          <a:p>
            <a:r>
              <a:rPr lang="is-IS" sz="1100" dirty="0"/>
              <a:t>	</a:t>
            </a:r>
            <a:r>
              <a:rPr lang="is-IS" sz="1100" dirty="0" smtClean="0"/>
              <a:t>	 {target,”...”},</a:t>
            </a:r>
            <a:r>
              <a:rPr lang="en-US" sz="1100" dirty="0" smtClean="0"/>
              <a:t>      </a:t>
            </a:r>
            <a:r>
              <a:rPr lang="en-US" sz="1100" dirty="0"/>
              <a:t>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smtClean="0"/>
              <a:t>, […]},</a:t>
            </a:r>
            <a:endParaRPr lang="en-US" sz="1100" dirty="0"/>
          </a:p>
          <a:p>
            <a:r>
              <a:rPr lang="en-US" sz="1100" dirty="0"/>
              <a:t>      	</a:t>
            </a:r>
            <a:r>
              <a:rPr lang="en-US" sz="1100" dirty="0" smtClean="0"/>
              <a:t>	{</a:t>
            </a:r>
            <a:r>
              <a:rPr lang="en-US" sz="1100" dirty="0" err="1" smtClean="0"/>
              <a:t>projection_list</a:t>
            </a:r>
            <a:r>
              <a:rPr lang="en-US" sz="1100" dirty="0" smtClean="0"/>
              <a:t>,[…]},</a:t>
            </a:r>
          </a:p>
          <a:p>
            <a:r>
              <a:rPr lang="en-US" sz="1100" dirty="0"/>
              <a:t>	</a:t>
            </a:r>
            <a:r>
              <a:rPr lang="en-US" sz="1100" dirty="0" smtClean="0"/>
              <a:t>	{</a:t>
            </a:r>
            <a:r>
              <a:rPr lang="en-US" sz="1100" dirty="0" err="1"/>
              <a:t>filter_spec</a:t>
            </a:r>
            <a:r>
              <a:rPr lang="en-US" sz="1100" dirty="0"/>
              <a:t>,</a:t>
            </a:r>
          </a:p>
          <a:p>
            <a:r>
              <a:rPr lang="en-US" sz="1100" dirty="0"/>
              <a:t>          	</a:t>
            </a:r>
            <a:r>
              <a:rPr lang="en-US" sz="1100" dirty="0" smtClean="0"/>
              <a:t>		[…]} </a:t>
            </a:r>
          </a:p>
          <a:p>
            <a:r>
              <a:rPr lang="en-US" sz="1100" dirty="0"/>
              <a:t>	</a:t>
            </a:r>
            <a:r>
              <a:rPr lang="en-US" sz="1100" dirty="0" smtClean="0"/>
              <a:t>	]},</a:t>
            </a:r>
            <a:endParaRPr lang="en-US" sz="1100" dirty="0"/>
          </a:p>
          <a:p>
            <a:r>
              <a:rPr lang="en-US" sz="1100" dirty="0"/>
              <a:t>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node_id,2},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a:t>,</a:t>
            </a:r>
          </a:p>
          <a:p>
            <a:r>
              <a:rPr lang="en-US" sz="1100" dirty="0"/>
              <a:t>          </a:t>
            </a:r>
            <a:r>
              <a:rPr lang="en-US" sz="1100" dirty="0" smtClean="0"/>
              <a:t>	</a:t>
            </a:r>
            <a:r>
              <a:rPr lang="en-US" sz="1100" dirty="0"/>
              <a:t>	[…]},</a:t>
            </a:r>
          </a:p>
          <a:p>
            <a:r>
              <a:rPr lang="en-US" sz="1100" dirty="0"/>
              <a:t>      		{</a:t>
            </a:r>
            <a:r>
              <a:rPr lang="en-US" sz="1100" dirty="0" err="1"/>
              <a:t>projection_list</a:t>
            </a:r>
            <a:r>
              <a:rPr lang="en-US" sz="1100" dirty="0"/>
              <a:t>,</a:t>
            </a:r>
          </a:p>
          <a:p>
            <a:r>
              <a:rPr lang="en-US" sz="1100" dirty="0"/>
              <a:t>          	[…]},		{</a:t>
            </a:r>
            <a:r>
              <a:rPr lang="en-US" sz="1100" dirty="0" err="1"/>
              <a:t>filter_spec</a:t>
            </a:r>
            <a:r>
              <a:rPr lang="en-US" sz="1100" dirty="0"/>
              <a:t>,</a:t>
            </a:r>
          </a:p>
          <a:p>
            <a:r>
              <a:rPr lang="en-US" sz="1100" dirty="0"/>
              <a:t>     </a:t>
            </a:r>
          </a:p>
        </p:txBody>
      </p:sp>
      <p:sp>
        <p:nvSpPr>
          <p:cNvPr id="37" name="Freeform 36"/>
          <p:cNvSpPr/>
          <p:nvPr/>
        </p:nvSpPr>
        <p:spPr>
          <a:xfrm>
            <a:off x="4886325" y="3943350"/>
            <a:ext cx="1057275" cy="714375"/>
          </a:xfrm>
          <a:custGeom>
            <a:avLst/>
            <a:gdLst>
              <a:gd name="connsiteX0" fmla="*/ 0 w 1057275"/>
              <a:gd name="connsiteY0" fmla="*/ 0 h 714375"/>
              <a:gd name="connsiteX1" fmla="*/ 1057275 w 1057275"/>
              <a:gd name="connsiteY1" fmla="*/ 714375 h 714375"/>
            </a:gdLst>
            <a:ahLst/>
            <a:cxnLst>
              <a:cxn ang="0">
                <a:pos x="connsiteX0" y="connsiteY0"/>
              </a:cxn>
              <a:cxn ang="0">
                <a:pos x="connsiteX1" y="connsiteY1"/>
              </a:cxn>
            </a:cxnLst>
            <a:rect l="l" t="t" r="r" b="b"/>
            <a:pathLst>
              <a:path w="1057275" h="714375">
                <a:moveTo>
                  <a:pt x="0" y="0"/>
                </a:moveTo>
                <a:lnTo>
                  <a:pt x="1057275" y="714375"/>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3634997" y="410515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Tree>
    <p:extLst>
      <p:ext uri="{BB962C8B-B14F-4D97-AF65-F5344CB8AC3E}">
        <p14:creationId xmlns:p14="http://schemas.microsoft.com/office/powerpoint/2010/main" val="500129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code generation</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878400"/>
            <a:ext cx="7515225" cy="646331"/>
          </a:xfrm>
          <a:prstGeom prst="rect">
            <a:avLst/>
          </a:prstGeom>
          <a:noFill/>
        </p:spPr>
        <p:txBody>
          <a:bodyPr wrap="square" rtlCol="0">
            <a:spAutoFit/>
          </a:bodyPr>
          <a:lstStyle/>
          <a:p>
            <a:r>
              <a:rPr lang="en-US" dirty="0" smtClean="0"/>
              <a:t>Plan is converted to a “program” </a:t>
            </a:r>
            <a:r>
              <a:rPr lang="en-US" dirty="0" err="1" smtClean="0"/>
              <a:t>optimised</a:t>
            </a:r>
            <a:r>
              <a:rPr lang="en-US" dirty="0" smtClean="0"/>
              <a:t> to easily list and spawn </a:t>
            </a:r>
            <a:r>
              <a:rPr lang="en-US" dirty="0" err="1" smtClean="0"/>
              <a:t>erlang</a:t>
            </a:r>
            <a:r>
              <a:rPr lang="en-US" dirty="0" smtClean="0"/>
              <a:t> processes. This is an oversimplification and omits </a:t>
            </a:r>
            <a:r>
              <a:rPr lang="en-US" dirty="0" err="1" smtClean="0"/>
              <a:t>xaction</a:t>
            </a:r>
            <a:r>
              <a:rPr lang="en-US" dirty="0" smtClean="0"/>
              <a:t> info, permissions, </a:t>
            </a:r>
            <a:r>
              <a:rPr lang="en-US" dirty="0" err="1" smtClean="0"/>
              <a:t>etc</a:t>
            </a:r>
            <a:r>
              <a:rPr lang="is-IS" dirty="0" smtClean="0"/>
              <a:t>…</a:t>
            </a:r>
            <a:endParaRPr lang="en-US" dirty="0"/>
          </a:p>
        </p:txBody>
      </p:sp>
      <p:sp>
        <p:nvSpPr>
          <p:cNvPr id="38" name="Rounded Rectangle 37"/>
          <p:cNvSpPr/>
          <p:nvPr/>
        </p:nvSpPr>
        <p:spPr>
          <a:xfrm>
            <a:off x="3634997" y="4105157"/>
            <a:ext cx="1179186" cy="41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sp>
        <p:nvSpPr>
          <p:cNvPr id="24" name="TextBox 23"/>
          <p:cNvSpPr txBox="1"/>
          <p:nvPr/>
        </p:nvSpPr>
        <p:spPr>
          <a:xfrm>
            <a:off x="67161" y="4641324"/>
            <a:ext cx="2947033" cy="1615827"/>
          </a:xfrm>
          <a:prstGeom prst="rect">
            <a:avLst/>
          </a:prstGeom>
          <a:noFill/>
        </p:spPr>
        <p:txBody>
          <a:bodyPr wrap="square" rtlCol="0">
            <a:spAutoFit/>
          </a:bodyPr>
          <a:lstStyle/>
          <a:p>
            <a:r>
              <a:rPr lang="en-US" sz="1100" dirty="0"/>
              <a:t>[{plan,</a:t>
            </a:r>
          </a:p>
          <a:p>
            <a:r>
              <a:rPr lang="en-US" sz="1100" dirty="0"/>
              <a:t>     [	{</a:t>
            </a:r>
            <a:r>
              <a:rPr lang="en-US" sz="1100" dirty="0" err="1"/>
              <a:t>plan_node</a:t>
            </a:r>
            <a:r>
              <a:rPr lang="en-US" sz="1100" dirty="0"/>
              <a:t>, </a:t>
            </a:r>
            <a:endParaRPr lang="en-US" sz="1100" dirty="0" smtClean="0"/>
          </a:p>
          <a:p>
            <a:r>
              <a:rPr lang="en-US" sz="1100" dirty="0"/>
              <a:t>	</a:t>
            </a:r>
            <a:r>
              <a:rPr lang="en-US" sz="1100" dirty="0" smtClean="0"/>
              <a:t>	[{</a:t>
            </a:r>
            <a:r>
              <a:rPr lang="en-US" sz="1100" dirty="0"/>
              <a:t>node_id,1</a:t>
            </a:r>
            <a:r>
              <a:rPr lang="en-US" sz="1100" dirty="0" smtClean="0"/>
              <a:t>},</a:t>
            </a:r>
          </a:p>
          <a:p>
            <a:r>
              <a:rPr lang="en-US" sz="1100" dirty="0"/>
              <a:t>	</a:t>
            </a:r>
            <a:r>
              <a:rPr lang="en-US" sz="1100" dirty="0" smtClean="0"/>
              <a:t>	 {source, “</a:t>
            </a:r>
            <a:r>
              <a:rPr lang="is-IS" sz="1100" dirty="0" smtClean="0"/>
              <a:t>…”},</a:t>
            </a:r>
          </a:p>
          <a:p>
            <a:r>
              <a:rPr lang="is-IS" sz="1100" dirty="0"/>
              <a:t>	</a:t>
            </a:r>
            <a:r>
              <a:rPr lang="is-IS" sz="1100" dirty="0" smtClean="0"/>
              <a:t>	 {target,”...”},</a:t>
            </a:r>
            <a:r>
              <a:rPr lang="en-US" sz="1100" dirty="0" smtClean="0"/>
              <a:t>      </a:t>
            </a:r>
            <a:r>
              <a:rPr lang="en-US" sz="1100" dirty="0"/>
              <a:t>		</a:t>
            </a:r>
            <a:r>
              <a:rPr lang="en-US" sz="1100" dirty="0" smtClean="0"/>
              <a:t>          		{</a:t>
            </a:r>
            <a:r>
              <a:rPr lang="en-US" sz="1100" dirty="0" err="1"/>
              <a:t>node_type,”scan</a:t>
            </a:r>
            <a:r>
              <a:rPr lang="en-US" sz="1100" dirty="0"/>
              <a:t>”},		</a:t>
            </a:r>
            <a:r>
              <a:rPr lang="en-US" sz="1100" dirty="0" smtClean="0"/>
              <a:t>		{</a:t>
            </a:r>
            <a:r>
              <a:rPr lang="en-US" sz="1100" dirty="0" err="1"/>
              <a:t>scan_spec</a:t>
            </a:r>
            <a:r>
              <a:rPr lang="en-US" sz="1100" dirty="0" smtClean="0"/>
              <a:t>, […]},</a:t>
            </a:r>
            <a:endParaRPr lang="en-US" sz="1100" dirty="0"/>
          </a:p>
          <a:p>
            <a:r>
              <a:rPr lang="en-US" sz="1100" dirty="0"/>
              <a:t>      	</a:t>
            </a:r>
            <a:r>
              <a:rPr lang="en-US" sz="1100" dirty="0" smtClean="0"/>
              <a:t>	{</a:t>
            </a:r>
            <a:r>
              <a:rPr lang="en-US" sz="1100" dirty="0" err="1" smtClean="0"/>
              <a:t>projection_list</a:t>
            </a:r>
            <a:r>
              <a:rPr lang="en-US" sz="1100" dirty="0" smtClean="0"/>
              <a:t>,[…]},</a:t>
            </a:r>
          </a:p>
          <a:p>
            <a:r>
              <a:rPr lang="en-US" sz="1100" dirty="0"/>
              <a:t>	</a:t>
            </a:r>
            <a:r>
              <a:rPr lang="is-IS" sz="1100" dirty="0" smtClean="0"/>
              <a:t>…</a:t>
            </a:r>
            <a:endParaRPr lang="en-US" sz="1100" dirty="0"/>
          </a:p>
        </p:txBody>
      </p:sp>
      <p:sp>
        <p:nvSpPr>
          <p:cNvPr id="6" name="Freeform 5"/>
          <p:cNvSpPr/>
          <p:nvPr/>
        </p:nvSpPr>
        <p:spPr>
          <a:xfrm>
            <a:off x="314325" y="4230976"/>
            <a:ext cx="2085975" cy="355312"/>
          </a:xfrm>
          <a:custGeom>
            <a:avLst/>
            <a:gdLst>
              <a:gd name="connsiteX0" fmla="*/ 0 w 2085975"/>
              <a:gd name="connsiteY0" fmla="*/ 355312 h 355312"/>
              <a:gd name="connsiteX1" fmla="*/ 771525 w 2085975"/>
              <a:gd name="connsiteY1" fmla="*/ 12412 h 355312"/>
              <a:gd name="connsiteX2" fmla="*/ 2085975 w 2085975"/>
              <a:gd name="connsiteY2" fmla="*/ 69562 h 355312"/>
            </a:gdLst>
            <a:ahLst/>
            <a:cxnLst>
              <a:cxn ang="0">
                <a:pos x="connsiteX0" y="connsiteY0"/>
              </a:cxn>
              <a:cxn ang="0">
                <a:pos x="connsiteX1" y="connsiteY1"/>
              </a:cxn>
              <a:cxn ang="0">
                <a:pos x="connsiteX2" y="connsiteY2"/>
              </a:cxn>
            </a:cxnLst>
            <a:rect l="l" t="t" r="r" b="b"/>
            <a:pathLst>
              <a:path w="2085975" h="355312">
                <a:moveTo>
                  <a:pt x="0" y="355312"/>
                </a:moveTo>
                <a:cubicBezTo>
                  <a:pt x="211931" y="207674"/>
                  <a:pt x="423863" y="60037"/>
                  <a:pt x="771525" y="12412"/>
                </a:cubicBezTo>
                <a:cubicBezTo>
                  <a:pt x="1119188" y="-35213"/>
                  <a:pt x="2085975" y="69562"/>
                  <a:pt x="2085975" y="69562"/>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090108778"/>
              </p:ext>
            </p:extLst>
          </p:nvPr>
        </p:nvGraphicFramePr>
        <p:xfrm>
          <a:off x="4894075" y="1880691"/>
          <a:ext cx="3905947" cy="4188681"/>
        </p:xfrm>
        <a:graphic>
          <a:graphicData uri="http://schemas.openxmlformats.org/drawingml/2006/table">
            <a:tbl>
              <a:tblPr/>
              <a:tblGrid>
                <a:gridCol w="558764"/>
                <a:gridCol w="253964"/>
                <a:gridCol w="759269"/>
                <a:gridCol w="634964"/>
                <a:gridCol w="634964"/>
                <a:gridCol w="663972"/>
                <a:gridCol w="400050"/>
              </a:tblGrid>
              <a:tr h="246745">
                <a:tc>
                  <a:txBody>
                    <a:bodyPr/>
                    <a:lstStyle/>
                    <a:p>
                      <a:pPr algn="l" fontAlgn="b"/>
                      <a:r>
                        <a:rPr lang="en-US" sz="1000" b="1" i="0" u="none" strike="noStrike">
                          <a:solidFill>
                            <a:srgbClr val="000000"/>
                          </a:solidFill>
                          <a:effectLst/>
                          <a:latin typeface="Andale Mono" charset="0"/>
                        </a:rPr>
                        <a:t>OPCODE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ID</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PROCTYPE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SOURCES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TARGETS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SPECLIST</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PROJ</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A.b&gt;A.a AND A.a&gt;1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ndale Mono" charset="0"/>
                        </a:rPr>
                        <a:t>A.a,A.b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507">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0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000" b="1" i="0" u="none" strike="noStrike">
                          <a:solidFill>
                            <a:srgbClr val="000000"/>
                          </a:solidFill>
                          <a:effectLst/>
                          <a:latin typeface="Andale Mono" charset="0"/>
                        </a:rPr>
                        <a:t>(A.a+5)&gt;(3-B.c)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J1.a, J1.c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ndale Mono" charset="0"/>
                        </a:rPr>
                        <a:t>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B.c=A.a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a:solidFill>
                            <a:srgbClr val="000000"/>
                          </a:solidFill>
                          <a:effectLst/>
                          <a:latin typeface="Andale Mono" charset="0"/>
                        </a:rPr>
                        <a:t>J2.a , J2.c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745">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dirty="0" smtClean="0">
                          <a:solidFill>
                            <a:srgbClr val="000000"/>
                          </a:solidFill>
                          <a:effectLst/>
                          <a:latin typeface="Andale Mono" charset="0"/>
                        </a:rPr>
                        <a:t>J2.a=</a:t>
                      </a:r>
                      <a:r>
                        <a:rPr lang="hr-HR" sz="1000" b="1" i="0" u="none" strike="noStrike" dirty="0" err="1" smtClean="0">
                          <a:solidFill>
                            <a:srgbClr val="000000"/>
                          </a:solidFill>
                          <a:effectLst/>
                          <a:latin typeface="Andale Mono" charset="0"/>
                        </a:rPr>
                        <a:t>A.a</a:t>
                      </a:r>
                      <a:endParaRPr lang="hr-HR" sz="10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J3.a , J3.b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984">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J3,J1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a:solidFill>
                            <a:srgbClr val="000000"/>
                          </a:solidFill>
                          <a:effectLst/>
                          <a:latin typeface="Andale Mono" charset="0"/>
                        </a:rPr>
                        <a:t>J1.a=J3.a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J4.a , J4.b , J4.c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5222">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TRANSFORM</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O</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t-IT" sz="1000" b="1" i="0" u="none" strike="noStrike">
                          <a:solidFill>
                            <a:srgbClr val="000000"/>
                          </a:solidFill>
                          <a:effectLst/>
                          <a:latin typeface="Andale Mono" charset="0"/>
                        </a:rPr>
                        <a:t>c1=J4.a, c2=J4.a+1 , c3=J4.a+J4.b/J4.c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Andale Mono" charset="0"/>
                        </a:rPr>
                        <a:t>t1,t2,t3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7507">
                <a:tc>
                  <a:txBody>
                    <a:bodyPr/>
                    <a:lstStyle/>
                    <a:p>
                      <a:pPr algn="l" fontAlgn="b"/>
                      <a:endParaRPr lang="en-US" sz="12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1" i="0" u="none" strike="noStrike">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200" b="1" i="0" u="none" strike="noStrike" dirty="0">
                        <a:solidFill>
                          <a:srgbClr val="000000"/>
                        </a:solidFill>
                        <a:effectLst/>
                        <a:latin typeface="Andale Mono" charset="0"/>
                      </a:endParaRP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2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sk-SK" sz="1200" b="1" i="0" u="none" strike="noStrike" dirty="0">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Freeform 10"/>
          <p:cNvSpPr/>
          <p:nvPr/>
        </p:nvSpPr>
        <p:spPr>
          <a:xfrm>
            <a:off x="3128963" y="4586288"/>
            <a:ext cx="1643062" cy="1086806"/>
          </a:xfrm>
          <a:custGeom>
            <a:avLst/>
            <a:gdLst>
              <a:gd name="connsiteX0" fmla="*/ 0 w 1643062"/>
              <a:gd name="connsiteY0" fmla="*/ 0 h 1086806"/>
              <a:gd name="connsiteX1" fmla="*/ 728662 w 1643062"/>
              <a:gd name="connsiteY1" fmla="*/ 1071562 h 1086806"/>
              <a:gd name="connsiteX2" fmla="*/ 1643062 w 1643062"/>
              <a:gd name="connsiteY2" fmla="*/ 628650 h 1086806"/>
            </a:gdLst>
            <a:ahLst/>
            <a:cxnLst>
              <a:cxn ang="0">
                <a:pos x="connsiteX0" y="connsiteY0"/>
              </a:cxn>
              <a:cxn ang="0">
                <a:pos x="connsiteX1" y="connsiteY1"/>
              </a:cxn>
              <a:cxn ang="0">
                <a:pos x="connsiteX2" y="connsiteY2"/>
              </a:cxn>
            </a:cxnLst>
            <a:rect l="l" t="t" r="r" b="b"/>
            <a:pathLst>
              <a:path w="1643062" h="1086806">
                <a:moveTo>
                  <a:pt x="0" y="0"/>
                </a:moveTo>
                <a:cubicBezTo>
                  <a:pt x="227409" y="483393"/>
                  <a:pt x="454818" y="966787"/>
                  <a:pt x="728662" y="1071562"/>
                </a:cubicBezTo>
                <a:cubicBezTo>
                  <a:pt x="1002506" y="1176337"/>
                  <a:pt x="1471612" y="709612"/>
                  <a:pt x="1643062" y="62865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1898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Arrow Connector 62"/>
          <p:cNvCxnSpPr/>
          <p:nvPr/>
        </p:nvCxnSpPr>
        <p:spPr>
          <a:xfrm flipV="1">
            <a:off x="4835619" y="2569680"/>
            <a:ext cx="2708181" cy="174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44" idx="2"/>
          </p:cNvCxnSpPr>
          <p:nvPr/>
        </p:nvCxnSpPr>
        <p:spPr>
          <a:xfrm flipV="1">
            <a:off x="4835619" y="3339568"/>
            <a:ext cx="3460656" cy="987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8" idx="3"/>
            <a:endCxn id="45" idx="2"/>
          </p:cNvCxnSpPr>
          <p:nvPr/>
        </p:nvCxnSpPr>
        <p:spPr>
          <a:xfrm flipV="1">
            <a:off x="4814183" y="2050661"/>
            <a:ext cx="1638995" cy="226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38624" y="133411"/>
            <a:ext cx="7773338" cy="657289"/>
          </a:xfrm>
        </p:spPr>
        <p:txBody>
          <a:bodyPr/>
          <a:lstStyle/>
          <a:p>
            <a:r>
              <a:rPr lang="en-US" dirty="0" smtClean="0"/>
              <a:t>query life cycle: dispatch</a:t>
            </a:r>
            <a:endParaRPr lang="en-US" dirty="0"/>
          </a:p>
        </p:txBody>
      </p:sp>
      <p:sp>
        <p:nvSpPr>
          <p:cNvPr id="5" name="Rounded Rectangle 4"/>
          <p:cNvSpPr/>
          <p:nvPr/>
        </p:nvSpPr>
        <p:spPr>
          <a:xfrm>
            <a:off x="2799882" y="1927585"/>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3" name="Right Arrow 2"/>
          <p:cNvSpPr/>
          <p:nvPr/>
        </p:nvSpPr>
        <p:spPr>
          <a:xfrm>
            <a:off x="1557338" y="1991264"/>
            <a:ext cx="1128244" cy="301265"/>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449838" y="2924133"/>
            <a:ext cx="2371725" cy="1931707"/>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session</a:t>
            </a:r>
            <a:endParaRPr lang="en-US" dirty="0"/>
          </a:p>
        </p:txBody>
      </p:sp>
      <p:sp>
        <p:nvSpPr>
          <p:cNvPr id="4" name="Down Arrow 3"/>
          <p:cNvSpPr/>
          <p:nvPr/>
        </p:nvSpPr>
        <p:spPr>
          <a:xfrm>
            <a:off x="3518062" y="2482064"/>
            <a:ext cx="235276" cy="316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56514" y="3688150"/>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parse</a:t>
            </a:r>
            <a:endParaRPr lang="en-US" dirty="0"/>
          </a:p>
        </p:txBody>
      </p:sp>
      <p:sp>
        <p:nvSpPr>
          <p:cNvPr id="20" name="Rounded Rectangle 19"/>
          <p:cNvSpPr/>
          <p:nvPr/>
        </p:nvSpPr>
        <p:spPr>
          <a:xfrm>
            <a:off x="3635700" y="3683307"/>
            <a:ext cx="1179187"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a:t>
            </a:r>
            <a:endParaRPr lang="en-US" dirty="0"/>
          </a:p>
        </p:txBody>
      </p:sp>
      <p:sp>
        <p:nvSpPr>
          <p:cNvPr id="21" name="Rounded Rectangle 20"/>
          <p:cNvSpPr/>
          <p:nvPr/>
        </p:nvSpPr>
        <p:spPr>
          <a:xfrm>
            <a:off x="2456515" y="4114327"/>
            <a:ext cx="1179186" cy="41117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gen</a:t>
            </a:r>
            <a:endParaRPr lang="en-US" dirty="0"/>
          </a:p>
        </p:txBody>
      </p:sp>
      <p:sp>
        <p:nvSpPr>
          <p:cNvPr id="8" name="Oval 7"/>
          <p:cNvSpPr/>
          <p:nvPr/>
        </p:nvSpPr>
        <p:spPr>
          <a:xfrm>
            <a:off x="456732" y="1769478"/>
            <a:ext cx="986306" cy="800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client</a:t>
            </a:r>
            <a:endParaRPr lang="en-US"/>
          </a:p>
        </p:txBody>
      </p:sp>
      <p:sp>
        <p:nvSpPr>
          <p:cNvPr id="23" name="TextBox 22"/>
          <p:cNvSpPr txBox="1"/>
          <p:nvPr/>
        </p:nvSpPr>
        <p:spPr>
          <a:xfrm>
            <a:off x="713907" y="878400"/>
            <a:ext cx="7515225" cy="923330"/>
          </a:xfrm>
          <a:prstGeom prst="rect">
            <a:avLst/>
          </a:prstGeom>
          <a:noFill/>
        </p:spPr>
        <p:txBody>
          <a:bodyPr wrap="square" rtlCol="0">
            <a:spAutoFit/>
          </a:bodyPr>
          <a:lstStyle/>
          <a:p>
            <a:r>
              <a:rPr lang="en-US" dirty="0" smtClean="0"/>
              <a:t>Dispatcher sends scan messages to managers and spawns all required execution node processes. They are supplied with all the information they need move data to each other and process tuples according to the plan</a:t>
            </a:r>
            <a:endParaRPr lang="en-US" dirty="0"/>
          </a:p>
        </p:txBody>
      </p:sp>
      <p:sp>
        <p:nvSpPr>
          <p:cNvPr id="38" name="Rounded Rectangle 37"/>
          <p:cNvSpPr/>
          <p:nvPr/>
        </p:nvSpPr>
        <p:spPr>
          <a:xfrm>
            <a:off x="3634997" y="4105157"/>
            <a:ext cx="1179186" cy="41117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dispatch</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793925728"/>
              </p:ext>
            </p:extLst>
          </p:nvPr>
        </p:nvGraphicFramePr>
        <p:xfrm>
          <a:off x="168486" y="5189417"/>
          <a:ext cx="3905947" cy="1739810"/>
        </p:xfrm>
        <a:graphic>
          <a:graphicData uri="http://schemas.openxmlformats.org/drawingml/2006/table">
            <a:tbl>
              <a:tblPr/>
              <a:tblGrid>
                <a:gridCol w="558764"/>
                <a:gridCol w="253964"/>
                <a:gridCol w="759269"/>
                <a:gridCol w="634964"/>
                <a:gridCol w="634964"/>
                <a:gridCol w="663972"/>
                <a:gridCol w="400050"/>
              </a:tblGrid>
              <a:tr h="85668">
                <a:tc>
                  <a:txBody>
                    <a:bodyPr/>
                    <a:lstStyle/>
                    <a:p>
                      <a:pPr algn="l" fontAlgn="b"/>
                      <a:r>
                        <a:rPr lang="en-US" sz="1000" b="1" i="0" u="none" strike="noStrike">
                          <a:solidFill>
                            <a:srgbClr val="000000"/>
                          </a:solidFill>
                          <a:effectLst/>
                          <a:latin typeface="Andale Mono" charset="0"/>
                        </a:rPr>
                        <a:t>OPCODE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ID</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PROCTYPE</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SOURCES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TARGETS</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SPECLIST</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PROJ</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dirty="0">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A.b&gt;A.a AND A.a&gt;1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ndale Mono" charset="0"/>
                        </a:rPr>
                        <a:t>A.a,A.b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7315">
                <a:tc>
                  <a:txBody>
                    <a:bodyPr/>
                    <a:lstStyle/>
                    <a:p>
                      <a:pPr algn="l" fontAlgn="b"/>
                      <a:r>
                        <a:rPr lang="en-US" sz="1000" b="1" i="0" u="none" strike="noStrike">
                          <a:solidFill>
                            <a:srgbClr val="000000"/>
                          </a:solidFill>
                          <a:effectLst/>
                          <a:latin typeface="Andale Mono" charset="0"/>
                        </a:rPr>
                        <a:t>SCAN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NULL</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J1,J2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000" b="1" i="0" u="none" strike="noStrike">
                          <a:solidFill>
                            <a:srgbClr val="000000"/>
                          </a:solidFill>
                          <a:effectLst/>
                          <a:latin typeface="Andale Mono" charset="0"/>
                        </a:rPr>
                        <a:t> </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J1</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J4</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000" b="1" i="0" u="none" strike="noStrike">
                          <a:solidFill>
                            <a:srgbClr val="000000"/>
                          </a:solidFill>
                          <a:effectLst/>
                          <a:latin typeface="Andale Mono" charset="0"/>
                        </a:rPr>
                        <a:t>(A.a+5)&gt;(3-B.c)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hr-HR" sz="1000" b="1" i="0" u="none" strike="noStrike">
                          <a:solidFill>
                            <a:srgbClr val="000000"/>
                          </a:solidFill>
                          <a:effectLst/>
                          <a:latin typeface="Andale Mono" charset="0"/>
                        </a:rPr>
                        <a:t>J1.a, J1.c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3139">
                <a:tc>
                  <a:txBody>
                    <a:bodyPr/>
                    <a:lstStyle/>
                    <a:p>
                      <a:pPr algn="l" fontAlgn="b"/>
                      <a:r>
                        <a:rPr lang="en-US" sz="1000" b="1" i="0" u="none" strike="noStrike">
                          <a:solidFill>
                            <a:srgbClr val="000000"/>
                          </a:solidFill>
                          <a:effectLst/>
                          <a:latin typeface="Andale Mono" charset="0"/>
                        </a:rPr>
                        <a:t>SPAWN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1000" b="1" i="0" u="none" strike="noStrike">
                          <a:solidFill>
                            <a:srgbClr val="000000"/>
                          </a:solidFill>
                          <a:effectLst/>
                          <a:latin typeface="Andale Mono" charset="0"/>
                        </a:rPr>
                        <a:t>J2</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JOIN</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1000" b="1" i="0" u="none" strike="noStrike">
                          <a:solidFill>
                            <a:srgbClr val="000000"/>
                          </a:solidFill>
                          <a:effectLst/>
                          <a:latin typeface="Andale Mono" charset="0"/>
                        </a:rPr>
                        <a:t>A,B</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ndale Mono" charset="0"/>
                        </a:rPr>
                        <a:t>J3</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Andale Mono" charset="0"/>
                        </a:rPr>
                        <a:t>B.c=A.a</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hr-HR" sz="1000" b="1" i="0" u="none" strike="noStrike" dirty="0">
                          <a:solidFill>
                            <a:srgbClr val="000000"/>
                          </a:solidFill>
                          <a:effectLst/>
                          <a:latin typeface="Andale Mono" charset="0"/>
                        </a:rPr>
                        <a:t>J2.a , J2.c</a:t>
                      </a:r>
                    </a:p>
                  </a:txBody>
                  <a:tcPr marL="12682" marR="12682" marT="126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pSp>
        <p:nvGrpSpPr>
          <p:cNvPr id="30" name="Group 29"/>
          <p:cNvGrpSpPr/>
          <p:nvPr/>
        </p:nvGrpSpPr>
        <p:grpSpPr>
          <a:xfrm>
            <a:off x="5786436" y="4969148"/>
            <a:ext cx="2943226" cy="440538"/>
            <a:chOff x="4286249" y="2058547"/>
            <a:chExt cx="3343276" cy="432221"/>
          </a:xfrm>
        </p:grpSpPr>
        <p:sp>
          <p:nvSpPr>
            <p:cNvPr id="31" name="Rectangle 30"/>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2" name="Rounded Rectangle 31"/>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13" name="Freeform 12"/>
          <p:cNvSpPr/>
          <p:nvPr/>
        </p:nvSpPr>
        <p:spPr>
          <a:xfrm>
            <a:off x="1814513" y="4586288"/>
            <a:ext cx="2228850" cy="500062"/>
          </a:xfrm>
          <a:custGeom>
            <a:avLst/>
            <a:gdLst>
              <a:gd name="connsiteX0" fmla="*/ 0 w 2228850"/>
              <a:gd name="connsiteY0" fmla="*/ 500062 h 500062"/>
              <a:gd name="connsiteX1" fmla="*/ 1814512 w 2228850"/>
              <a:gd name="connsiteY1" fmla="*/ 200025 h 500062"/>
              <a:gd name="connsiteX2" fmla="*/ 2228850 w 2228850"/>
              <a:gd name="connsiteY2" fmla="*/ 0 h 500062"/>
              <a:gd name="connsiteX3" fmla="*/ 2228850 w 2228850"/>
              <a:gd name="connsiteY3" fmla="*/ 0 h 500062"/>
            </a:gdLst>
            <a:ahLst/>
            <a:cxnLst>
              <a:cxn ang="0">
                <a:pos x="connsiteX0" y="connsiteY0"/>
              </a:cxn>
              <a:cxn ang="0">
                <a:pos x="connsiteX1" y="connsiteY1"/>
              </a:cxn>
              <a:cxn ang="0">
                <a:pos x="connsiteX2" y="connsiteY2"/>
              </a:cxn>
              <a:cxn ang="0">
                <a:pos x="connsiteX3" y="connsiteY3"/>
              </a:cxn>
            </a:cxnLst>
            <a:rect l="l" t="t" r="r" b="b"/>
            <a:pathLst>
              <a:path w="2228850" h="500062">
                <a:moveTo>
                  <a:pt x="0" y="500062"/>
                </a:moveTo>
                <a:cubicBezTo>
                  <a:pt x="721518" y="391715"/>
                  <a:pt x="1443037" y="283369"/>
                  <a:pt x="1814512" y="200025"/>
                </a:cubicBezTo>
                <a:cubicBezTo>
                  <a:pt x="2185987" y="116681"/>
                  <a:pt x="2228850" y="0"/>
                  <a:pt x="2228850" y="0"/>
                </a:cubicBezTo>
                <a:lnTo>
                  <a:pt x="2228850" y="0"/>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786436" y="4729163"/>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grpSp>
        <p:nvGrpSpPr>
          <p:cNvPr id="35" name="Group 34"/>
          <p:cNvGrpSpPr/>
          <p:nvPr/>
        </p:nvGrpSpPr>
        <p:grpSpPr>
          <a:xfrm>
            <a:off x="6200774" y="4105157"/>
            <a:ext cx="2943226" cy="440538"/>
            <a:chOff x="4286249" y="2058547"/>
            <a:chExt cx="3343276" cy="432221"/>
          </a:xfrm>
        </p:grpSpPr>
        <p:sp>
          <p:nvSpPr>
            <p:cNvPr id="36" name="Rectangle 35"/>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US" dirty="0"/>
            </a:p>
          </p:txBody>
        </p:sp>
        <p:sp>
          <p:nvSpPr>
            <p:cNvPr id="39" name="Rounded Rectangle 38"/>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40" name="Rounded Rectangle 39"/>
          <p:cNvSpPr/>
          <p:nvPr/>
        </p:nvSpPr>
        <p:spPr>
          <a:xfrm>
            <a:off x="6200774" y="3865172"/>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41" name="Rounded Rectangle 40"/>
          <p:cNvSpPr/>
          <p:nvPr/>
        </p:nvSpPr>
        <p:spPr>
          <a:xfrm>
            <a:off x="5363525" y="2409036"/>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J3</a:t>
            </a:r>
            <a:endParaRPr lang="en-US" dirty="0"/>
          </a:p>
        </p:txBody>
      </p:sp>
      <p:sp>
        <p:nvSpPr>
          <p:cNvPr id="42" name="Rounded Rectangle 41"/>
          <p:cNvSpPr/>
          <p:nvPr/>
        </p:nvSpPr>
        <p:spPr>
          <a:xfrm>
            <a:off x="6007890" y="3107510"/>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J1</a:t>
            </a:r>
            <a:endParaRPr lang="en-US" dirty="0"/>
          </a:p>
        </p:txBody>
      </p:sp>
      <p:sp>
        <p:nvSpPr>
          <p:cNvPr id="43" name="Rounded Rectangle 42"/>
          <p:cNvSpPr/>
          <p:nvPr/>
        </p:nvSpPr>
        <p:spPr>
          <a:xfrm>
            <a:off x="7197560" y="2141897"/>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J4</a:t>
            </a:r>
            <a:endParaRPr lang="en-US" dirty="0"/>
          </a:p>
        </p:txBody>
      </p:sp>
      <p:sp>
        <p:nvSpPr>
          <p:cNvPr id="44" name="Rounded Rectangle 43"/>
          <p:cNvSpPr/>
          <p:nvPr/>
        </p:nvSpPr>
        <p:spPr>
          <a:xfrm>
            <a:off x="7839074" y="2910943"/>
            <a:ext cx="914402" cy="428625"/>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J2</a:t>
            </a:r>
            <a:endParaRPr lang="en-US" dirty="0"/>
          </a:p>
        </p:txBody>
      </p:sp>
      <p:sp>
        <p:nvSpPr>
          <p:cNvPr id="45" name="Rounded Rectangle 44"/>
          <p:cNvSpPr/>
          <p:nvPr/>
        </p:nvSpPr>
        <p:spPr>
          <a:xfrm>
            <a:off x="5995977" y="1622036"/>
            <a:ext cx="914402" cy="428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T1</a:t>
            </a:r>
            <a:endParaRPr lang="en-US" dirty="0"/>
          </a:p>
        </p:txBody>
      </p:sp>
      <p:cxnSp>
        <p:nvCxnSpPr>
          <p:cNvPr id="25" name="Straight Arrow Connector 24"/>
          <p:cNvCxnSpPr/>
          <p:nvPr/>
        </p:nvCxnSpPr>
        <p:spPr>
          <a:xfrm>
            <a:off x="4821563" y="4327258"/>
            <a:ext cx="914400" cy="9144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835619" y="4090394"/>
            <a:ext cx="1365155" cy="24284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35460" y="4199330"/>
            <a:ext cx="1026243" cy="369332"/>
          </a:xfrm>
          <a:prstGeom prst="rect">
            <a:avLst/>
          </a:prstGeom>
          <a:noFill/>
        </p:spPr>
        <p:txBody>
          <a:bodyPr wrap="none" rtlCol="0">
            <a:spAutoFit/>
          </a:bodyPr>
          <a:lstStyle/>
          <a:p>
            <a:r>
              <a:rPr lang="en-US" dirty="0" smtClean="0"/>
              <a:t>send </a:t>
            </a:r>
            <a:r>
              <a:rPr lang="en-US" dirty="0" err="1" smtClean="0"/>
              <a:t>msg</a:t>
            </a:r>
            <a:endParaRPr lang="en-US" dirty="0"/>
          </a:p>
        </p:txBody>
      </p:sp>
      <p:cxnSp>
        <p:nvCxnSpPr>
          <p:cNvPr id="50" name="Straight Arrow Connector 49"/>
          <p:cNvCxnSpPr>
            <a:stCxn id="38" idx="3"/>
            <a:endCxn id="42" idx="1"/>
          </p:cNvCxnSpPr>
          <p:nvPr/>
        </p:nvCxnSpPr>
        <p:spPr>
          <a:xfrm flipV="1">
            <a:off x="4814183" y="3321823"/>
            <a:ext cx="1193707" cy="98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3"/>
          </p:cNvCxnSpPr>
          <p:nvPr/>
        </p:nvCxnSpPr>
        <p:spPr>
          <a:xfrm flipV="1">
            <a:off x="4814183" y="2798278"/>
            <a:ext cx="914400" cy="1512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8" idx="3"/>
          </p:cNvCxnSpPr>
          <p:nvPr/>
        </p:nvCxnSpPr>
        <p:spPr>
          <a:xfrm>
            <a:off x="4814183" y="431074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991104" y="2837661"/>
            <a:ext cx="1443024" cy="369332"/>
          </a:xfrm>
          <a:prstGeom prst="rect">
            <a:avLst/>
          </a:prstGeom>
          <a:noFill/>
        </p:spPr>
        <p:txBody>
          <a:bodyPr wrap="none" rtlCol="0">
            <a:spAutoFit/>
          </a:bodyPr>
          <a:lstStyle/>
          <a:p>
            <a:r>
              <a:rPr lang="en-US" smtClean="0"/>
              <a:t>spawn thread</a:t>
            </a:r>
            <a:endParaRPr lang="en-US" dirty="0"/>
          </a:p>
        </p:txBody>
      </p:sp>
    </p:spTree>
    <p:extLst>
      <p:ext uri="{BB962C8B-B14F-4D97-AF65-F5344CB8AC3E}">
        <p14:creationId xmlns:p14="http://schemas.microsoft.com/office/powerpoint/2010/main" val="224099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What is it?</a:t>
            </a:r>
            <a:endParaRPr lang="en-US" b="1" u="sng" dirty="0"/>
          </a:p>
        </p:txBody>
      </p:sp>
      <p:sp>
        <p:nvSpPr>
          <p:cNvPr id="3" name="Content Placeholder 2"/>
          <p:cNvSpPr>
            <a:spLocks noGrp="1"/>
          </p:cNvSpPr>
          <p:nvPr>
            <p:ph sz="quarter" idx="13"/>
          </p:nvPr>
        </p:nvSpPr>
        <p:spPr/>
        <p:txBody>
          <a:bodyPr>
            <a:normAutofit/>
          </a:bodyPr>
          <a:lstStyle/>
          <a:p>
            <a:r>
              <a:rPr lang="en-US" dirty="0" smtClean="0"/>
              <a:t>In-memory, distributed parallel relational database</a:t>
            </a:r>
          </a:p>
          <a:p>
            <a:r>
              <a:rPr lang="en-US" dirty="0" smtClean="0"/>
              <a:t>SQL front-end</a:t>
            </a:r>
          </a:p>
          <a:p>
            <a:r>
              <a:rPr lang="en-US" dirty="0" smtClean="0"/>
              <a:t>Elastic and flexible</a:t>
            </a:r>
          </a:p>
          <a:p>
            <a:r>
              <a:rPr lang="en-US" dirty="0" smtClean="0"/>
              <a:t>High concurrency</a:t>
            </a:r>
          </a:p>
          <a:p>
            <a:r>
              <a:rPr lang="en-US" dirty="0" smtClean="0"/>
              <a:t>Mixed workload</a:t>
            </a:r>
          </a:p>
          <a:p>
            <a:r>
              <a:rPr lang="en-US" dirty="0" smtClean="0"/>
              <a:t>Targeting data volumes &lt; 20TB</a:t>
            </a:r>
            <a:endParaRPr lang="en-US" dirty="0"/>
          </a:p>
          <a:p>
            <a:endParaRPr lang="en-US" dirty="0" smtClean="0"/>
          </a:p>
        </p:txBody>
      </p:sp>
    </p:spTree>
    <p:extLst>
      <p:ext uri="{BB962C8B-B14F-4D97-AF65-F5344CB8AC3E}">
        <p14:creationId xmlns:p14="http://schemas.microsoft.com/office/powerpoint/2010/main" val="211699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24" y="133411"/>
            <a:ext cx="7773338" cy="657289"/>
          </a:xfrm>
        </p:spPr>
        <p:txBody>
          <a:bodyPr/>
          <a:lstStyle/>
          <a:p>
            <a:r>
              <a:rPr lang="en-US" dirty="0" smtClean="0"/>
              <a:t>query life cycle: pipeline execution</a:t>
            </a:r>
            <a:endParaRPr lang="en-US" dirty="0"/>
          </a:p>
        </p:txBody>
      </p:sp>
      <p:sp>
        <p:nvSpPr>
          <p:cNvPr id="23" name="TextBox 22"/>
          <p:cNvSpPr txBox="1"/>
          <p:nvPr/>
        </p:nvSpPr>
        <p:spPr>
          <a:xfrm>
            <a:off x="713907" y="878400"/>
            <a:ext cx="7515225" cy="646331"/>
          </a:xfrm>
          <a:prstGeom prst="rect">
            <a:avLst/>
          </a:prstGeom>
          <a:noFill/>
        </p:spPr>
        <p:txBody>
          <a:bodyPr wrap="square" rtlCol="0">
            <a:spAutoFit/>
          </a:bodyPr>
          <a:lstStyle/>
          <a:p>
            <a:r>
              <a:rPr lang="en-US" dirty="0" smtClean="0"/>
              <a:t>Each </a:t>
            </a:r>
            <a:r>
              <a:rPr lang="en-US" dirty="0" err="1" smtClean="0"/>
              <a:t>Erlang</a:t>
            </a:r>
            <a:r>
              <a:rPr lang="en-US" dirty="0" smtClean="0"/>
              <a:t> process executes as and when it receives data and transmits it to its output. In the prototype data is exchanged purely via IPC messages.</a:t>
            </a:r>
            <a:endParaRPr lang="en-US" dirty="0"/>
          </a:p>
        </p:txBody>
      </p:sp>
      <p:grpSp>
        <p:nvGrpSpPr>
          <p:cNvPr id="9" name="Group 8"/>
          <p:cNvGrpSpPr/>
          <p:nvPr/>
        </p:nvGrpSpPr>
        <p:grpSpPr>
          <a:xfrm>
            <a:off x="601853" y="2177595"/>
            <a:ext cx="884048" cy="929916"/>
            <a:chOff x="601852" y="2177594"/>
            <a:chExt cx="2179437" cy="3035759"/>
          </a:xfrm>
        </p:grpSpPr>
        <p:sp>
          <p:nvSpPr>
            <p:cNvPr id="5" name="Rounded Rectangle 4"/>
            <p:cNvSpPr/>
            <p:nvPr/>
          </p:nvSpPr>
          <p:spPr>
            <a:xfrm>
              <a:off x="923516" y="2177594"/>
              <a:ext cx="1536109" cy="444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601852" y="3210728"/>
              <a:ext cx="2179437" cy="2002625"/>
            </a:xfrm>
            <a:prstGeom prst="round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4" name="Down Arrow 3"/>
            <p:cNvSpPr/>
            <p:nvPr/>
          </p:nvSpPr>
          <p:spPr>
            <a:xfrm>
              <a:off x="1583470" y="2752430"/>
              <a:ext cx="216201" cy="327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07987" y="4002794"/>
              <a:ext cx="1083584"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1691570" y="3997773"/>
              <a:ext cx="1083584"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607988" y="4444617"/>
              <a:ext cx="1083583"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1690924" y="4435111"/>
              <a:ext cx="1083583" cy="42626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1483150" y="5169173"/>
            <a:ext cx="2943226" cy="440538"/>
            <a:chOff x="4286249" y="2058547"/>
            <a:chExt cx="3343276" cy="432221"/>
          </a:xfrm>
        </p:grpSpPr>
        <p:sp>
          <p:nvSpPr>
            <p:cNvPr id="31" name="Rectangle 30"/>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2" name="Rounded Rectangle 31"/>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15" name="Rounded Rectangle 14"/>
          <p:cNvSpPr/>
          <p:nvPr/>
        </p:nvSpPr>
        <p:spPr>
          <a:xfrm>
            <a:off x="1483150" y="4902142"/>
            <a:ext cx="2517350" cy="267031"/>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scan </a:t>
            </a:r>
            <a:r>
              <a:rPr lang="en-US" sz="1600" dirty="0" err="1"/>
              <a:t>A.b</a:t>
            </a:r>
            <a:r>
              <a:rPr lang="en-US" sz="1600" dirty="0"/>
              <a:t>&gt;</a:t>
            </a:r>
            <a:r>
              <a:rPr lang="en-US" sz="1600" dirty="0" err="1"/>
              <a:t>A.a</a:t>
            </a:r>
            <a:r>
              <a:rPr lang="en-US" sz="1600" dirty="0"/>
              <a:t> AND 1&lt;</a:t>
            </a:r>
            <a:r>
              <a:rPr lang="en-US" sz="1600" dirty="0" err="1"/>
              <a:t>A.a</a:t>
            </a:r>
            <a:r>
              <a:rPr lang="en-US" dirty="0"/>
              <a:t> </a:t>
            </a:r>
          </a:p>
        </p:txBody>
      </p:sp>
      <p:grpSp>
        <p:nvGrpSpPr>
          <p:cNvPr id="35" name="Group 34"/>
          <p:cNvGrpSpPr/>
          <p:nvPr/>
        </p:nvGrpSpPr>
        <p:grpSpPr>
          <a:xfrm>
            <a:off x="4895848" y="5199346"/>
            <a:ext cx="2943226" cy="440538"/>
            <a:chOff x="4286249" y="2058547"/>
            <a:chExt cx="3343276" cy="432221"/>
          </a:xfrm>
        </p:grpSpPr>
        <p:sp>
          <p:nvSpPr>
            <p:cNvPr id="36" name="Rectangle 35"/>
            <p:cNvSpPr/>
            <p:nvPr/>
          </p:nvSpPr>
          <p:spPr>
            <a:xfrm>
              <a:off x="5957887" y="2058547"/>
              <a:ext cx="1671638" cy="428625"/>
            </a:xfrm>
            <a:prstGeom prst="rect">
              <a:avLst/>
            </a:prstGeom>
            <a:solidFill>
              <a:schemeClr val="accent6">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US" dirty="0"/>
            </a:p>
          </p:txBody>
        </p:sp>
        <p:sp>
          <p:nvSpPr>
            <p:cNvPr id="39" name="Rounded Rectangle 38"/>
            <p:cNvSpPr/>
            <p:nvPr/>
          </p:nvSpPr>
          <p:spPr>
            <a:xfrm>
              <a:off x="4286249" y="2062143"/>
              <a:ext cx="167163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 MANAGER</a:t>
              </a:r>
              <a:endParaRPr lang="en-US" sz="1400" dirty="0"/>
            </a:p>
          </p:txBody>
        </p:sp>
      </p:grpSp>
      <p:sp>
        <p:nvSpPr>
          <p:cNvPr id="40" name="Rounded Rectangle 39"/>
          <p:cNvSpPr/>
          <p:nvPr/>
        </p:nvSpPr>
        <p:spPr>
          <a:xfrm>
            <a:off x="4895848" y="4959361"/>
            <a:ext cx="1471613" cy="23998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41" name="Rounded Rectangle 40"/>
          <p:cNvSpPr/>
          <p:nvPr/>
        </p:nvSpPr>
        <p:spPr>
          <a:xfrm>
            <a:off x="3362089" y="2108483"/>
            <a:ext cx="1667111" cy="62667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Join3</a:t>
            </a:r>
          </a:p>
          <a:p>
            <a:pPr algn="ctr"/>
            <a:r>
              <a:rPr lang="hr-HR" sz="1600" dirty="0" smtClean="0"/>
              <a:t>J2.a=</a:t>
            </a:r>
            <a:r>
              <a:rPr lang="hr-HR" sz="1600" dirty="0" err="1" smtClean="0"/>
              <a:t>A.a</a:t>
            </a:r>
            <a:endParaRPr lang="en-US" sz="1600" dirty="0"/>
          </a:p>
        </p:txBody>
      </p:sp>
      <p:sp>
        <p:nvSpPr>
          <p:cNvPr id="42" name="Rounded Rectangle 41"/>
          <p:cNvSpPr/>
          <p:nvPr/>
        </p:nvSpPr>
        <p:spPr>
          <a:xfrm>
            <a:off x="5029201" y="3750128"/>
            <a:ext cx="1928812" cy="55041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Join1</a:t>
            </a:r>
          </a:p>
          <a:p>
            <a:pPr algn="ctr"/>
            <a:r>
              <a:rPr lang="is-IS" sz="1600" dirty="0"/>
              <a:t>(A.a+5)&gt;(3-B.c)</a:t>
            </a:r>
            <a:endParaRPr lang="en-US" sz="1600" dirty="0"/>
          </a:p>
        </p:txBody>
      </p:sp>
      <p:sp>
        <p:nvSpPr>
          <p:cNvPr id="43" name="Rounded Rectangle 42"/>
          <p:cNvSpPr/>
          <p:nvPr/>
        </p:nvSpPr>
        <p:spPr>
          <a:xfrm>
            <a:off x="5592587" y="2371259"/>
            <a:ext cx="1247689" cy="56269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Join4</a:t>
            </a:r>
          </a:p>
          <a:p>
            <a:pPr algn="ctr"/>
            <a:r>
              <a:rPr lang="hr-HR" sz="1600" dirty="0"/>
              <a:t>J1.a=J3.a</a:t>
            </a:r>
            <a:endParaRPr lang="en-US" sz="1600" dirty="0"/>
          </a:p>
        </p:txBody>
      </p:sp>
      <p:sp>
        <p:nvSpPr>
          <p:cNvPr id="44" name="Rounded Rectangle 43"/>
          <p:cNvSpPr/>
          <p:nvPr/>
        </p:nvSpPr>
        <p:spPr>
          <a:xfrm>
            <a:off x="2776166" y="3321503"/>
            <a:ext cx="1052883" cy="678111"/>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Join2</a:t>
            </a:r>
          </a:p>
          <a:p>
            <a:pPr algn="ctr"/>
            <a:r>
              <a:rPr lang="en-US" sz="1600" dirty="0" err="1"/>
              <a:t>B.c</a:t>
            </a:r>
            <a:r>
              <a:rPr lang="en-US" sz="1600" dirty="0"/>
              <a:t>=</a:t>
            </a:r>
            <a:r>
              <a:rPr lang="en-US" sz="1600" dirty="0" err="1"/>
              <a:t>A.a</a:t>
            </a:r>
            <a:endParaRPr lang="en-US" sz="1600" dirty="0"/>
          </a:p>
        </p:txBody>
      </p:sp>
      <p:sp>
        <p:nvSpPr>
          <p:cNvPr id="45" name="Rounded Rectangle 44"/>
          <p:cNvSpPr/>
          <p:nvPr/>
        </p:nvSpPr>
        <p:spPr>
          <a:xfrm>
            <a:off x="7563093" y="1487718"/>
            <a:ext cx="1332077" cy="12269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Transform1</a:t>
            </a:r>
          </a:p>
          <a:p>
            <a:r>
              <a:rPr lang="hr-HR" sz="1400" dirty="0"/>
              <a:t>c1=J4.a</a:t>
            </a:r>
          </a:p>
          <a:p>
            <a:r>
              <a:rPr lang="hr-HR" sz="1400" dirty="0"/>
              <a:t>c2=J4.a+1</a:t>
            </a:r>
          </a:p>
          <a:p>
            <a:r>
              <a:rPr lang="hr-HR" sz="1400" dirty="0"/>
              <a:t>c3=J4.a+J4.b/J4.c</a:t>
            </a:r>
            <a:endParaRPr lang="en-US" sz="1400" dirty="0"/>
          </a:p>
        </p:txBody>
      </p:sp>
      <p:sp>
        <p:nvSpPr>
          <p:cNvPr id="47" name="Rounded Rectangle 46"/>
          <p:cNvSpPr/>
          <p:nvPr/>
        </p:nvSpPr>
        <p:spPr>
          <a:xfrm>
            <a:off x="7839074" y="3663978"/>
            <a:ext cx="914402" cy="42862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49" name="Rounded Rectangle 48"/>
          <p:cNvSpPr/>
          <p:nvPr/>
        </p:nvSpPr>
        <p:spPr>
          <a:xfrm>
            <a:off x="1483151" y="5599573"/>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a:t>
            </a:r>
            <a:endParaRPr lang="en-US" dirty="0"/>
          </a:p>
        </p:txBody>
      </p:sp>
      <p:sp>
        <p:nvSpPr>
          <p:cNvPr id="55" name="Rounded Rectangle 54"/>
          <p:cNvSpPr/>
          <p:nvPr/>
        </p:nvSpPr>
        <p:spPr>
          <a:xfrm>
            <a:off x="1483150" y="5853303"/>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updt</a:t>
            </a:r>
            <a:endParaRPr lang="en-US" dirty="0"/>
          </a:p>
        </p:txBody>
      </p:sp>
      <p:sp>
        <p:nvSpPr>
          <p:cNvPr id="57" name="Rounded Rectangle 56"/>
          <p:cNvSpPr/>
          <p:nvPr/>
        </p:nvSpPr>
        <p:spPr>
          <a:xfrm>
            <a:off x="1483149" y="6115294"/>
            <a:ext cx="814485" cy="24502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insrt</a:t>
            </a:r>
            <a:endParaRPr lang="en-US" dirty="0"/>
          </a:p>
        </p:txBody>
      </p:sp>
      <p:cxnSp>
        <p:nvCxnSpPr>
          <p:cNvPr id="24" name="Straight Arrow Connector 23"/>
          <p:cNvCxnSpPr>
            <a:stCxn id="15" idx="0"/>
            <a:endCxn id="44" idx="2"/>
          </p:cNvCxnSpPr>
          <p:nvPr/>
        </p:nvCxnSpPr>
        <p:spPr>
          <a:xfrm flipV="1">
            <a:off x="2741825" y="3999614"/>
            <a:ext cx="560783" cy="90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0"/>
            <a:endCxn id="42" idx="2"/>
          </p:cNvCxnSpPr>
          <p:nvPr/>
        </p:nvCxnSpPr>
        <p:spPr>
          <a:xfrm flipV="1">
            <a:off x="2741825" y="4300538"/>
            <a:ext cx="3251782" cy="60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0"/>
            <a:endCxn id="44" idx="2"/>
          </p:cNvCxnSpPr>
          <p:nvPr/>
        </p:nvCxnSpPr>
        <p:spPr>
          <a:xfrm flipH="1" flipV="1">
            <a:off x="3302608" y="3999614"/>
            <a:ext cx="2329047" cy="959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0" idx="0"/>
            <a:endCxn id="42" idx="2"/>
          </p:cNvCxnSpPr>
          <p:nvPr/>
        </p:nvCxnSpPr>
        <p:spPr>
          <a:xfrm flipV="1">
            <a:off x="5631655" y="4300538"/>
            <a:ext cx="361952" cy="658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reeform 65"/>
          <p:cNvSpPr/>
          <p:nvPr/>
        </p:nvSpPr>
        <p:spPr>
          <a:xfrm>
            <a:off x="1842495" y="2357438"/>
            <a:ext cx="1472205" cy="2527738"/>
          </a:xfrm>
          <a:custGeom>
            <a:avLst/>
            <a:gdLst>
              <a:gd name="connsiteX0" fmla="*/ 843555 w 1472205"/>
              <a:gd name="connsiteY0" fmla="*/ 2471737 h 2471737"/>
              <a:gd name="connsiteX1" fmla="*/ 14880 w 1472205"/>
              <a:gd name="connsiteY1" fmla="*/ 800100 h 2471737"/>
              <a:gd name="connsiteX2" fmla="*/ 1472205 w 1472205"/>
              <a:gd name="connsiteY2" fmla="*/ 0 h 2471737"/>
            </a:gdLst>
            <a:ahLst/>
            <a:cxnLst>
              <a:cxn ang="0">
                <a:pos x="connsiteX0" y="connsiteY0"/>
              </a:cxn>
              <a:cxn ang="0">
                <a:pos x="connsiteX1" y="connsiteY1"/>
              </a:cxn>
              <a:cxn ang="0">
                <a:pos x="connsiteX2" y="connsiteY2"/>
              </a:cxn>
            </a:cxnLst>
            <a:rect l="l" t="t" r="r" b="b"/>
            <a:pathLst>
              <a:path w="1472205" h="2471737">
                <a:moveTo>
                  <a:pt x="843555" y="2471737"/>
                </a:moveTo>
                <a:cubicBezTo>
                  <a:pt x="376830" y="1841896"/>
                  <a:pt x="-89895" y="1212056"/>
                  <a:pt x="14880" y="800100"/>
                </a:cubicBezTo>
                <a:cubicBezTo>
                  <a:pt x="119655" y="388144"/>
                  <a:pt x="1281705" y="69056"/>
                  <a:pt x="1472205"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a:stCxn id="41" idx="3"/>
            <a:endCxn id="43" idx="1"/>
          </p:cNvCxnSpPr>
          <p:nvPr/>
        </p:nvCxnSpPr>
        <p:spPr>
          <a:xfrm>
            <a:off x="5029200" y="2421819"/>
            <a:ext cx="563387" cy="23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2" idx="0"/>
            <a:endCxn id="43" idx="2"/>
          </p:cNvCxnSpPr>
          <p:nvPr/>
        </p:nvCxnSpPr>
        <p:spPr>
          <a:xfrm flipV="1">
            <a:off x="5993607" y="2933950"/>
            <a:ext cx="222825" cy="816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3" idx="3"/>
            <a:endCxn id="45" idx="1"/>
          </p:cNvCxnSpPr>
          <p:nvPr/>
        </p:nvCxnSpPr>
        <p:spPr>
          <a:xfrm flipV="1">
            <a:off x="6840276" y="2101169"/>
            <a:ext cx="722817" cy="551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45" idx="2"/>
            <a:endCxn id="47" idx="0"/>
          </p:cNvCxnSpPr>
          <p:nvPr/>
        </p:nvCxnSpPr>
        <p:spPr>
          <a:xfrm>
            <a:off x="8229132" y="2714620"/>
            <a:ext cx="67143" cy="94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443163" y="5975815"/>
            <a:ext cx="1904496" cy="369332"/>
          </a:xfrm>
          <a:prstGeom prst="rect">
            <a:avLst/>
          </a:prstGeom>
          <a:noFill/>
        </p:spPr>
        <p:txBody>
          <a:bodyPr wrap="none" rtlCol="0">
            <a:spAutoFit/>
          </a:bodyPr>
          <a:lstStyle/>
          <a:p>
            <a:r>
              <a:rPr lang="en-US" dirty="0" smtClean="0"/>
              <a:t>queued instructions</a:t>
            </a:r>
            <a:endParaRPr lang="en-US" dirty="0"/>
          </a:p>
        </p:txBody>
      </p:sp>
      <p:sp>
        <p:nvSpPr>
          <p:cNvPr id="82" name="TextBox 81"/>
          <p:cNvSpPr txBox="1"/>
          <p:nvPr/>
        </p:nvSpPr>
        <p:spPr>
          <a:xfrm>
            <a:off x="182643" y="4411014"/>
            <a:ext cx="2083968" cy="369332"/>
          </a:xfrm>
          <a:prstGeom prst="rect">
            <a:avLst/>
          </a:prstGeom>
          <a:noFill/>
        </p:spPr>
        <p:txBody>
          <a:bodyPr wrap="none" rtlCol="0">
            <a:spAutoFit/>
          </a:bodyPr>
          <a:lstStyle/>
          <a:p>
            <a:r>
              <a:rPr lang="en-US" dirty="0" smtClean="0"/>
              <a:t>executing instruction</a:t>
            </a:r>
            <a:endParaRPr lang="en-US" dirty="0"/>
          </a:p>
        </p:txBody>
      </p:sp>
      <p:sp>
        <p:nvSpPr>
          <p:cNvPr id="83" name="TextBox 82"/>
          <p:cNvSpPr txBox="1"/>
          <p:nvPr/>
        </p:nvSpPr>
        <p:spPr>
          <a:xfrm>
            <a:off x="2068824" y="2840167"/>
            <a:ext cx="1096519" cy="369332"/>
          </a:xfrm>
          <a:prstGeom prst="rect">
            <a:avLst/>
          </a:prstGeom>
          <a:noFill/>
        </p:spPr>
        <p:txBody>
          <a:bodyPr wrap="none" rtlCol="0">
            <a:spAutoFit/>
          </a:bodyPr>
          <a:lstStyle/>
          <a:p>
            <a:r>
              <a:rPr lang="en-US" dirty="0" smtClean="0"/>
              <a:t>tuple flow</a:t>
            </a:r>
            <a:endParaRPr lang="en-US" dirty="0"/>
          </a:p>
        </p:txBody>
      </p:sp>
      <p:cxnSp>
        <p:nvCxnSpPr>
          <p:cNvPr id="85" name="Straight Arrow Connector 84"/>
          <p:cNvCxnSpPr>
            <a:stCxn id="44" idx="0"/>
            <a:endCxn id="41" idx="2"/>
          </p:cNvCxnSpPr>
          <p:nvPr/>
        </p:nvCxnSpPr>
        <p:spPr>
          <a:xfrm flipV="1">
            <a:off x="3302608" y="2735154"/>
            <a:ext cx="893037" cy="586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41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meet requirements?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Ability to handle high concurrency of data source connections</a:t>
            </a:r>
          </a:p>
          <a:p>
            <a:r>
              <a:rPr lang="en-US" dirty="0" smtClean="0"/>
              <a:t>in-memory, specially </a:t>
            </a:r>
            <a:r>
              <a:rPr lang="en-US" dirty="0" err="1" smtClean="0"/>
              <a:t>optimised</a:t>
            </a:r>
            <a:r>
              <a:rPr lang="en-US" dirty="0" smtClean="0"/>
              <a:t> data regions makes it easier to support heterogeneous workloads in the same platform</a:t>
            </a:r>
          </a:p>
          <a:p>
            <a:r>
              <a:rPr lang="en-US" dirty="0" smtClean="0"/>
              <a:t>elasticity easier to accomplish with this design</a:t>
            </a:r>
          </a:p>
          <a:p>
            <a:r>
              <a:rPr lang="en-US" dirty="0" smtClean="0"/>
              <a:t>standard x86-64 systems are shipping with 3tb of ram today. this will increase over time</a:t>
            </a:r>
          </a:p>
          <a:p>
            <a:r>
              <a:rPr lang="en-US" dirty="0" smtClean="0"/>
              <a:t>massively multi-core </a:t>
            </a:r>
            <a:r>
              <a:rPr lang="en-US" dirty="0" err="1" smtClean="0"/>
              <a:t>cpus</a:t>
            </a:r>
            <a:r>
              <a:rPr lang="en-US" dirty="0" smtClean="0"/>
              <a:t> are also becoming more common</a:t>
            </a:r>
          </a:p>
          <a:p>
            <a:r>
              <a:rPr lang="en-US" dirty="0" err="1" smtClean="0"/>
              <a:t>organisations</a:t>
            </a:r>
            <a:r>
              <a:rPr lang="en-US" dirty="0" smtClean="0"/>
              <a:t> WILL STILL WANT SQL</a:t>
            </a:r>
          </a:p>
        </p:txBody>
      </p:sp>
    </p:spTree>
    <p:extLst>
      <p:ext uri="{BB962C8B-B14F-4D97-AF65-F5344CB8AC3E}">
        <p14:creationId xmlns:p14="http://schemas.microsoft.com/office/powerpoint/2010/main" val="1586555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design notes: parser</a:t>
            </a:r>
            <a:endParaRPr lang="en-US" dirty="0"/>
          </a:p>
        </p:txBody>
      </p:sp>
      <p:sp>
        <p:nvSpPr>
          <p:cNvPr id="3" name="Content Placeholder 2"/>
          <p:cNvSpPr>
            <a:spLocks noGrp="1"/>
          </p:cNvSpPr>
          <p:nvPr>
            <p:ph sz="quarter" idx="13"/>
          </p:nvPr>
        </p:nvSpPr>
        <p:spPr>
          <a:xfrm>
            <a:off x="685330" y="1814514"/>
            <a:ext cx="7772870" cy="2000250"/>
          </a:xfrm>
        </p:spPr>
        <p:txBody>
          <a:bodyPr>
            <a:normAutofit lnSpcReduction="10000"/>
          </a:bodyPr>
          <a:lstStyle/>
          <a:p>
            <a:r>
              <a:rPr lang="en-US" dirty="0" smtClean="0"/>
              <a:t>The current SQL parser is implemented using FLEX/BISON, compiled to a relocatable object and called from </a:t>
            </a:r>
            <a:r>
              <a:rPr lang="en-US" dirty="0" err="1" smtClean="0"/>
              <a:t>erlang</a:t>
            </a:r>
            <a:r>
              <a:rPr lang="en-US" dirty="0" smtClean="0"/>
              <a:t> using the native interface function facility</a:t>
            </a:r>
          </a:p>
          <a:p>
            <a:r>
              <a:rPr lang="en-US" dirty="0" smtClean="0"/>
              <a:t>it returns a tree modelled after a nested list style structure (a la </a:t>
            </a:r>
            <a:r>
              <a:rPr lang="en-US" dirty="0" err="1" smtClean="0"/>
              <a:t>erlang</a:t>
            </a:r>
            <a:r>
              <a:rPr lang="en-US" dirty="0" smtClean="0"/>
              <a:t>)</a:t>
            </a:r>
          </a:p>
          <a:p>
            <a:endParaRPr lang="en-US" dirty="0"/>
          </a:p>
        </p:txBody>
      </p:sp>
    </p:spTree>
    <p:extLst>
      <p:ext uri="{BB962C8B-B14F-4D97-AF65-F5344CB8AC3E}">
        <p14:creationId xmlns:p14="http://schemas.microsoft.com/office/powerpoint/2010/main" val="831027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design notes: parser</a:t>
            </a:r>
            <a:endParaRPr lang="en-US" dirty="0"/>
          </a:p>
        </p:txBody>
      </p:sp>
      <p:sp>
        <p:nvSpPr>
          <p:cNvPr id="3" name="Content Placeholder 2"/>
          <p:cNvSpPr>
            <a:spLocks noGrp="1"/>
          </p:cNvSpPr>
          <p:nvPr>
            <p:ph sz="quarter" idx="13"/>
          </p:nvPr>
        </p:nvSpPr>
        <p:spPr>
          <a:xfrm>
            <a:off x="685330" y="1814513"/>
            <a:ext cx="7772870" cy="3976687"/>
          </a:xfrm>
        </p:spPr>
        <p:txBody>
          <a:bodyPr/>
          <a:lstStyle/>
          <a:p>
            <a:r>
              <a:rPr lang="en-US" dirty="0" smtClean="0"/>
              <a:t>memory management in the parser is an item due for improvement</a:t>
            </a:r>
          </a:p>
          <a:p>
            <a:r>
              <a:rPr lang="en-US" dirty="0" smtClean="0"/>
              <a:t>currently, </a:t>
            </a:r>
            <a:r>
              <a:rPr lang="en-US" dirty="0" smtClean="0">
                <a:latin typeface="Andale Mono" charset="0"/>
                <a:ea typeface="Andale Mono" charset="0"/>
                <a:cs typeface="Andale Mono" charset="0"/>
              </a:rPr>
              <a:t>MALLOC</a:t>
            </a:r>
            <a:r>
              <a:rPr lang="en-US" dirty="0" smtClean="0"/>
              <a:t>() IS CALLED FOR EVERY NODE IN THE PARSE TREE</a:t>
            </a:r>
          </a:p>
          <a:p>
            <a:r>
              <a:rPr lang="en-US" dirty="0" smtClean="0"/>
              <a:t>THIS WILL SLOW PERFORMANCE, MAKE DEALLOCATION DIFFICULT AND CAUSE MEMORY FRAGMENTATION</a:t>
            </a:r>
          </a:p>
          <a:p>
            <a:r>
              <a:rPr lang="en-US" dirty="0" smtClean="0"/>
              <a:t>MOVE TO A SINGLE, PRE-ALLOCATED REGION CREATED AT SYSTEM START TIME</a:t>
            </a:r>
            <a:endParaRPr lang="en-US" dirty="0"/>
          </a:p>
        </p:txBody>
      </p:sp>
    </p:spTree>
    <p:extLst>
      <p:ext uri="{BB962C8B-B14F-4D97-AF65-F5344CB8AC3E}">
        <p14:creationId xmlns:p14="http://schemas.microsoft.com/office/powerpoint/2010/main" val="1724909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miscellaneous ideas</a:t>
            </a:r>
            <a:endParaRPr lang="en-US" dirty="0"/>
          </a:p>
        </p:txBody>
      </p:sp>
      <p:sp>
        <p:nvSpPr>
          <p:cNvPr id="3" name="Content Placeholder 2"/>
          <p:cNvSpPr>
            <a:spLocks noGrp="1"/>
          </p:cNvSpPr>
          <p:nvPr>
            <p:ph sz="quarter" idx="13"/>
          </p:nvPr>
        </p:nvSpPr>
        <p:spPr/>
        <p:txBody>
          <a:bodyPr>
            <a:normAutofit fontScale="92500" lnSpcReduction="20000"/>
          </a:bodyPr>
          <a:lstStyle/>
          <a:p>
            <a:r>
              <a:rPr lang="en-US" dirty="0" smtClean="0"/>
              <a:t>GPU join acceleration</a:t>
            </a:r>
          </a:p>
          <a:p>
            <a:r>
              <a:rPr lang="en-US" dirty="0" smtClean="0"/>
              <a:t>procedures / analytical model representation as execution plan nodes</a:t>
            </a:r>
          </a:p>
          <a:p>
            <a:pPr lvl="1"/>
            <a:r>
              <a:rPr lang="en-US" dirty="0" smtClean="0"/>
              <a:t>functions / procedures execute as plan node processes</a:t>
            </a:r>
          </a:p>
          <a:p>
            <a:pPr lvl="1"/>
            <a:r>
              <a:rPr lang="en-US" dirty="0" smtClean="0"/>
              <a:t>trained models are saved and instantiated as plan node processes when they are run</a:t>
            </a:r>
          </a:p>
          <a:p>
            <a:r>
              <a:rPr lang="en-US" dirty="0" smtClean="0"/>
              <a:t>cloud deployment and “elasticity”</a:t>
            </a:r>
          </a:p>
          <a:p>
            <a:pPr lvl="1"/>
            <a:r>
              <a:rPr lang="en-US" dirty="0" smtClean="0"/>
              <a:t>need to eventually incorporate ease-of-redeployment. Migrating the cluster to a different network topology should be (relatively) simple for the operator, not a dreaded nightmare</a:t>
            </a:r>
            <a:endParaRPr lang="en-US" dirty="0"/>
          </a:p>
        </p:txBody>
      </p:sp>
    </p:spTree>
    <p:extLst>
      <p:ext uri="{BB962C8B-B14F-4D97-AF65-F5344CB8AC3E}">
        <p14:creationId xmlns:p14="http://schemas.microsoft.com/office/powerpoint/2010/main" val="1687430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left unsaid</a:t>
            </a:r>
            <a:r>
              <a:rPr lang="is-IS" dirty="0" smtClean="0"/>
              <a:t>…</a:t>
            </a:r>
            <a:endParaRPr lang="en-US" dirty="0"/>
          </a:p>
        </p:txBody>
      </p:sp>
      <p:sp>
        <p:nvSpPr>
          <p:cNvPr id="3" name="Content Placeholder 2"/>
          <p:cNvSpPr>
            <a:spLocks noGrp="1"/>
          </p:cNvSpPr>
          <p:nvPr>
            <p:ph sz="quarter" idx="13"/>
          </p:nvPr>
        </p:nvSpPr>
        <p:spPr>
          <a:xfrm>
            <a:off x="685332" y="1652718"/>
            <a:ext cx="7772870" cy="3424107"/>
          </a:xfrm>
        </p:spPr>
        <p:txBody>
          <a:bodyPr>
            <a:normAutofit fontScale="92500" lnSpcReduction="20000"/>
          </a:bodyPr>
          <a:lstStyle/>
          <a:p>
            <a:r>
              <a:rPr lang="en-US" dirty="0" smtClean="0"/>
              <a:t>recovery system and transaction logging</a:t>
            </a:r>
          </a:p>
          <a:p>
            <a:r>
              <a:rPr lang="en-US" dirty="0" smtClean="0"/>
              <a:t>consistency across nodes (</a:t>
            </a:r>
            <a:r>
              <a:rPr lang="en-US" dirty="0" err="1" smtClean="0"/>
              <a:t>paxos</a:t>
            </a:r>
            <a:r>
              <a:rPr lang="en-US" dirty="0" smtClean="0"/>
              <a:t> ?)</a:t>
            </a:r>
          </a:p>
          <a:p>
            <a:r>
              <a:rPr lang="en-US" dirty="0" smtClean="0"/>
              <a:t>data persistence. How frequently ?</a:t>
            </a:r>
          </a:p>
          <a:p>
            <a:r>
              <a:rPr lang="en-US" dirty="0" smtClean="0"/>
              <a:t>user interface, monitoring and management</a:t>
            </a:r>
          </a:p>
          <a:p>
            <a:r>
              <a:rPr lang="en-US" dirty="0" smtClean="0"/>
              <a:t>front-end protocol. </a:t>
            </a:r>
          </a:p>
          <a:p>
            <a:r>
              <a:rPr lang="en-US" dirty="0" smtClean="0"/>
              <a:t>access drivers (</a:t>
            </a:r>
            <a:r>
              <a:rPr lang="en-US" dirty="0" err="1" smtClean="0"/>
              <a:t>odbc</a:t>
            </a:r>
            <a:r>
              <a:rPr lang="en-US" dirty="0" smtClean="0"/>
              <a:t> and friends)</a:t>
            </a:r>
          </a:p>
          <a:p>
            <a:r>
              <a:rPr lang="en-US" dirty="0" smtClean="0"/>
              <a:t>workload management</a:t>
            </a:r>
          </a:p>
          <a:p>
            <a:r>
              <a:rPr lang="en-US" dirty="0" smtClean="0"/>
              <a:t>umm</a:t>
            </a:r>
            <a:r>
              <a:rPr lang="is-IS" dirty="0" smtClean="0"/>
              <a:t>…quite a few things actually. </a:t>
            </a:r>
            <a:endParaRPr lang="en-US" dirty="0"/>
          </a:p>
        </p:txBody>
      </p:sp>
      <p:sp>
        <p:nvSpPr>
          <p:cNvPr id="4" name="TextBox 3"/>
          <p:cNvSpPr txBox="1"/>
          <p:nvPr/>
        </p:nvSpPr>
        <p:spPr>
          <a:xfrm>
            <a:off x="285751" y="5076825"/>
            <a:ext cx="8301037" cy="954107"/>
          </a:xfrm>
          <a:prstGeom prst="rect">
            <a:avLst/>
          </a:prstGeom>
          <a:noFill/>
        </p:spPr>
        <p:txBody>
          <a:bodyPr wrap="square" rtlCol="0">
            <a:spAutoFit/>
          </a:bodyPr>
          <a:lstStyle/>
          <a:p>
            <a:pPr algn="ctr"/>
            <a:r>
              <a:rPr lang="en-US" sz="2800" dirty="0" smtClean="0"/>
              <a:t>BUT ITS OK! IF THE MVP WORKS AND THE THING IS USEFUL, MANY PEOPLE OUGHT TO COME ON BOARD. </a:t>
            </a:r>
            <a:endParaRPr lang="en-US" sz="2800" dirty="0"/>
          </a:p>
        </p:txBody>
      </p:sp>
    </p:spTree>
    <p:extLst>
      <p:ext uri="{BB962C8B-B14F-4D97-AF65-F5344CB8AC3E}">
        <p14:creationId xmlns:p14="http://schemas.microsoft.com/office/powerpoint/2010/main" val="793912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development approach</a:t>
            </a:r>
            <a:endParaRPr lang="en-US" b="1" u="sng" dirty="0"/>
          </a:p>
        </p:txBody>
      </p:sp>
      <p:sp>
        <p:nvSpPr>
          <p:cNvPr id="3" name="Content Placeholder 2"/>
          <p:cNvSpPr>
            <a:spLocks noGrp="1"/>
          </p:cNvSpPr>
          <p:nvPr>
            <p:ph sz="quarter" idx="13"/>
          </p:nvPr>
        </p:nvSpPr>
        <p:spPr>
          <a:xfrm>
            <a:off x="685332" y="1781306"/>
            <a:ext cx="7772870" cy="3933695"/>
          </a:xfrm>
        </p:spPr>
        <p:txBody>
          <a:bodyPr>
            <a:normAutofit fontScale="92500" lnSpcReduction="20000"/>
          </a:bodyPr>
          <a:lstStyle/>
          <a:p>
            <a:r>
              <a:rPr lang="en-US" dirty="0" smtClean="0"/>
              <a:t>Development / project approach</a:t>
            </a:r>
          </a:p>
          <a:p>
            <a:pPr lvl="1"/>
            <a:r>
              <a:rPr lang="en-US" dirty="0" smtClean="0"/>
              <a:t>source control, planning, documentation. Well</a:t>
            </a:r>
            <a:r>
              <a:rPr lang="is-IS" dirty="0" smtClean="0"/>
              <a:t>…we have a github repo, does that count ?</a:t>
            </a:r>
            <a:endParaRPr lang="en-US" dirty="0" smtClean="0"/>
          </a:p>
          <a:p>
            <a:r>
              <a:rPr lang="en-US" dirty="0" smtClean="0"/>
              <a:t>why </a:t>
            </a:r>
            <a:r>
              <a:rPr lang="en-US" dirty="0" err="1" smtClean="0"/>
              <a:t>erlang</a:t>
            </a:r>
            <a:r>
              <a:rPr lang="en-US" dirty="0" smtClean="0"/>
              <a:t> (from a development perspective)</a:t>
            </a:r>
          </a:p>
          <a:p>
            <a:pPr lvl="1"/>
            <a:r>
              <a:rPr lang="en-US" dirty="0" smtClean="0"/>
              <a:t>functional. It does seem easier to debug (especially a parallel system).</a:t>
            </a:r>
          </a:p>
          <a:p>
            <a:pPr lvl="1"/>
            <a:r>
              <a:rPr lang="en-US" dirty="0" smtClean="0"/>
              <a:t>Seems quick to develop in</a:t>
            </a:r>
          </a:p>
          <a:p>
            <a:r>
              <a:rPr lang="en-US" dirty="0" smtClean="0"/>
              <a:t>any particular “methodology” ?</a:t>
            </a:r>
          </a:p>
          <a:p>
            <a:pPr lvl="1"/>
            <a:r>
              <a:rPr lang="en-US" dirty="0" smtClean="0"/>
              <a:t>Not really agile. I think the component designs need careful thinking-through</a:t>
            </a:r>
          </a:p>
          <a:p>
            <a:pPr lvl="1"/>
            <a:r>
              <a:rPr lang="en-US" dirty="0" smtClean="0"/>
              <a:t>not sure of the value of getting rough versions out the door as soon as we can. </a:t>
            </a:r>
          </a:p>
          <a:p>
            <a:endParaRPr lang="en-US" dirty="0"/>
          </a:p>
        </p:txBody>
      </p:sp>
    </p:spTree>
    <p:extLst>
      <p:ext uri="{BB962C8B-B14F-4D97-AF65-F5344CB8AC3E}">
        <p14:creationId xmlns:p14="http://schemas.microsoft.com/office/powerpoint/2010/main" val="40200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release and </a:t>
            </a:r>
            <a:r>
              <a:rPr lang="en-US" b="1" u="sng" dirty="0" err="1" smtClean="0"/>
              <a:t>licencing</a:t>
            </a:r>
            <a:endParaRPr lang="en-US" b="1" u="sng" dirty="0"/>
          </a:p>
        </p:txBody>
      </p:sp>
      <p:sp>
        <p:nvSpPr>
          <p:cNvPr id="3" name="Content Placeholder 2"/>
          <p:cNvSpPr>
            <a:spLocks noGrp="1"/>
          </p:cNvSpPr>
          <p:nvPr>
            <p:ph sz="quarter" idx="13"/>
          </p:nvPr>
        </p:nvSpPr>
        <p:spPr>
          <a:xfrm>
            <a:off x="685330" y="1685925"/>
            <a:ext cx="7772870" cy="4105275"/>
          </a:xfrm>
        </p:spPr>
        <p:txBody>
          <a:bodyPr>
            <a:normAutofit lnSpcReduction="10000"/>
          </a:bodyPr>
          <a:lstStyle/>
          <a:p>
            <a:r>
              <a:rPr lang="en-US" dirty="0" smtClean="0"/>
              <a:t>How / when to release and promote</a:t>
            </a:r>
          </a:p>
          <a:p>
            <a:pPr lvl="1"/>
            <a:r>
              <a:rPr lang="en-US" dirty="0" smtClean="0"/>
              <a:t>“circulate” </a:t>
            </a:r>
            <a:r>
              <a:rPr lang="en-US" dirty="0" err="1" smtClean="0"/>
              <a:t>mvp</a:t>
            </a:r>
            <a:r>
              <a:rPr lang="en-US" dirty="0" smtClean="0"/>
              <a:t> and gather ideas / feedback</a:t>
            </a:r>
          </a:p>
          <a:p>
            <a:pPr lvl="1"/>
            <a:r>
              <a:rPr lang="en-US" dirty="0" smtClean="0"/>
              <a:t>launch with an article if positive feedback</a:t>
            </a:r>
          </a:p>
          <a:p>
            <a:r>
              <a:rPr lang="en-US" dirty="0" smtClean="0"/>
              <a:t>what </a:t>
            </a:r>
            <a:r>
              <a:rPr lang="en-US" dirty="0" err="1" smtClean="0"/>
              <a:t>oss</a:t>
            </a:r>
            <a:r>
              <a:rPr lang="en-US" dirty="0" smtClean="0"/>
              <a:t> </a:t>
            </a:r>
            <a:r>
              <a:rPr lang="en-US" dirty="0" err="1" smtClean="0"/>
              <a:t>licence</a:t>
            </a:r>
            <a:r>
              <a:rPr lang="en-US" dirty="0" smtClean="0"/>
              <a:t> to use</a:t>
            </a:r>
          </a:p>
          <a:p>
            <a:pPr lvl="1"/>
            <a:r>
              <a:rPr lang="en-US" dirty="0" smtClean="0"/>
              <a:t>AFFERO </a:t>
            </a:r>
            <a:r>
              <a:rPr lang="en-US" dirty="0" err="1" smtClean="0"/>
              <a:t>gpl</a:t>
            </a:r>
            <a:r>
              <a:rPr lang="en-US" dirty="0" smtClean="0"/>
              <a:t> seems adequate. Needs further research</a:t>
            </a:r>
          </a:p>
          <a:p>
            <a:r>
              <a:rPr lang="en-US" dirty="0" smtClean="0"/>
              <a:t>what sort of </a:t>
            </a:r>
            <a:r>
              <a:rPr lang="en-US" dirty="0" err="1" smtClean="0"/>
              <a:t>commercialisation</a:t>
            </a:r>
            <a:r>
              <a:rPr lang="en-US" dirty="0" smtClean="0"/>
              <a:t> model, if any</a:t>
            </a:r>
          </a:p>
          <a:p>
            <a:pPr lvl="1"/>
            <a:r>
              <a:rPr lang="en-US" dirty="0" smtClean="0"/>
              <a:t>may well just remain a (hopefully interesting) </a:t>
            </a:r>
            <a:r>
              <a:rPr lang="en-US" dirty="0" err="1" smtClean="0"/>
              <a:t>oss</a:t>
            </a:r>
            <a:r>
              <a:rPr lang="en-US" dirty="0" smtClean="0"/>
              <a:t> project</a:t>
            </a:r>
          </a:p>
          <a:p>
            <a:pPr lvl="1"/>
            <a:r>
              <a:rPr lang="en-US" dirty="0" smtClean="0"/>
              <a:t>freemium – “enterprise edition” has additional goodies, dual-</a:t>
            </a:r>
            <a:r>
              <a:rPr lang="en-US" dirty="0" err="1" smtClean="0"/>
              <a:t>licenced</a:t>
            </a:r>
            <a:r>
              <a:rPr lang="en-US" dirty="0" smtClean="0"/>
              <a:t> to customers under a proprietary </a:t>
            </a:r>
            <a:r>
              <a:rPr lang="en-US" dirty="0" err="1" smtClean="0"/>
              <a:t>licence</a:t>
            </a:r>
            <a:endParaRPr lang="en-US" dirty="0" smtClean="0"/>
          </a:p>
          <a:p>
            <a:pPr lvl="1"/>
            <a:r>
              <a:rPr lang="en-US" dirty="0" smtClean="0"/>
              <a:t>possibly support (but seems a lot of effort for less reward)</a:t>
            </a:r>
            <a:endParaRPr lang="en-US" dirty="0"/>
          </a:p>
        </p:txBody>
      </p:sp>
    </p:spTree>
    <p:extLst>
      <p:ext uri="{BB962C8B-B14F-4D97-AF65-F5344CB8AC3E}">
        <p14:creationId xmlns:p14="http://schemas.microsoft.com/office/powerpoint/2010/main" val="563516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(ANTICIPATED) FAQ</a:t>
            </a:r>
            <a:endParaRPr lang="en-US" b="1" u="sng" dirty="0"/>
          </a:p>
        </p:txBody>
      </p:sp>
      <p:sp>
        <p:nvSpPr>
          <p:cNvPr id="3" name="Content Placeholder 2"/>
          <p:cNvSpPr>
            <a:spLocks noGrp="1"/>
          </p:cNvSpPr>
          <p:nvPr>
            <p:ph sz="quarter" idx="13"/>
          </p:nvPr>
        </p:nvSpPr>
        <p:spPr/>
        <p:txBody>
          <a:bodyPr>
            <a:noAutofit/>
          </a:bodyPr>
          <a:lstStyle/>
          <a:p>
            <a:r>
              <a:rPr lang="en-US" u="sng" dirty="0"/>
              <a:t>This sounds like a </a:t>
            </a:r>
            <a:r>
              <a:rPr lang="en-US" i="1" u="sng" dirty="0"/>
              <a:t>major</a:t>
            </a:r>
            <a:r>
              <a:rPr lang="en-US" u="sng" dirty="0"/>
              <a:t> challenge. How do you expect to complete such an ambitious project </a:t>
            </a:r>
            <a:r>
              <a:rPr lang="en-US" u="sng" dirty="0" smtClean="0"/>
              <a:t>?</a:t>
            </a:r>
          </a:p>
          <a:p>
            <a:pPr lvl="1"/>
            <a:r>
              <a:rPr lang="en-US" dirty="0" smtClean="0">
                <a:solidFill>
                  <a:schemeClr val="accent1"/>
                </a:solidFill>
              </a:rPr>
              <a:t>The project really just needs to be taken to </a:t>
            </a:r>
            <a:r>
              <a:rPr lang="en-US" dirty="0" err="1" smtClean="0">
                <a:solidFill>
                  <a:schemeClr val="accent1"/>
                </a:solidFill>
              </a:rPr>
              <a:t>mvp</a:t>
            </a:r>
            <a:r>
              <a:rPr lang="en-US" dirty="0" smtClean="0">
                <a:solidFill>
                  <a:schemeClr val="accent1"/>
                </a:solidFill>
              </a:rPr>
              <a:t> phase – an initial demonstration of a working cluster and query executor. At that point a go/no-go decision about how make it an open-source project can proceed</a:t>
            </a:r>
            <a:endParaRPr lang="en-US" dirty="0">
              <a:solidFill>
                <a:schemeClr val="accent1"/>
              </a:solidFill>
            </a:endParaRPr>
          </a:p>
          <a:p>
            <a:r>
              <a:rPr lang="en-US" u="sng" dirty="0"/>
              <a:t>What have you completed so far ?</a:t>
            </a:r>
          </a:p>
          <a:p>
            <a:pPr lvl="1"/>
            <a:r>
              <a:rPr lang="en-US" dirty="0" smtClean="0">
                <a:solidFill>
                  <a:schemeClr val="accent1"/>
                </a:solidFill>
              </a:rPr>
              <a:t>Basic process framework in </a:t>
            </a:r>
            <a:r>
              <a:rPr lang="en-US" dirty="0" err="1" smtClean="0">
                <a:solidFill>
                  <a:schemeClr val="accent1"/>
                </a:solidFill>
              </a:rPr>
              <a:t>erlang</a:t>
            </a:r>
            <a:r>
              <a:rPr lang="en-US" dirty="0" smtClean="0">
                <a:solidFill>
                  <a:schemeClr val="accent1"/>
                </a:solidFill>
              </a:rPr>
              <a:t>, prototype parser in c, prototype planner and execution engine. Some documentation. </a:t>
            </a:r>
            <a:endParaRPr lang="en-US" dirty="0">
              <a:solidFill>
                <a:schemeClr val="accent1"/>
              </a:solidFill>
            </a:endParaRPr>
          </a:p>
          <a:p>
            <a:endParaRPr lang="en-US" dirty="0"/>
          </a:p>
        </p:txBody>
      </p:sp>
    </p:spTree>
    <p:extLst>
      <p:ext uri="{BB962C8B-B14F-4D97-AF65-F5344CB8AC3E}">
        <p14:creationId xmlns:p14="http://schemas.microsoft.com/office/powerpoint/2010/main" val="1699239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330" y="1285875"/>
            <a:ext cx="7772870" cy="4505326"/>
          </a:xfrm>
        </p:spPr>
        <p:txBody>
          <a:bodyPr>
            <a:normAutofit/>
          </a:bodyPr>
          <a:lstStyle/>
          <a:p>
            <a:endParaRPr lang="en-US" u="sng" dirty="0"/>
          </a:p>
          <a:p>
            <a:r>
              <a:rPr lang="en-US" u="sng" dirty="0" smtClean="0"/>
              <a:t>What </a:t>
            </a:r>
            <a:r>
              <a:rPr lang="en-US" u="sng" dirty="0"/>
              <a:t>time, </a:t>
            </a:r>
            <a:r>
              <a:rPr lang="en-US" u="sng" dirty="0" smtClean="0"/>
              <a:t>money, people </a:t>
            </a:r>
            <a:r>
              <a:rPr lang="en-US" u="sng" dirty="0"/>
              <a:t>and other resources do you have at your disposal ?</a:t>
            </a:r>
          </a:p>
          <a:p>
            <a:pPr lvl="1"/>
            <a:r>
              <a:rPr lang="en-US" dirty="0" smtClean="0">
                <a:solidFill>
                  <a:schemeClr val="accent1"/>
                </a:solidFill>
              </a:rPr>
              <a:t>myself, with approximately 30 hours per week to devote to this</a:t>
            </a:r>
            <a:r>
              <a:rPr lang="en-US" dirty="0" smtClean="0"/>
              <a:t>.</a:t>
            </a:r>
            <a:endParaRPr lang="en-US" dirty="0"/>
          </a:p>
          <a:p>
            <a:r>
              <a:rPr lang="en-US" u="sng" dirty="0" smtClean="0"/>
              <a:t>why not re-use or incorporate elements of existing open-source projects?</a:t>
            </a:r>
            <a:endParaRPr lang="en-US" u="sng" dirty="0"/>
          </a:p>
          <a:p>
            <a:pPr lvl="1"/>
            <a:r>
              <a:rPr lang="en-US" dirty="0" smtClean="0">
                <a:solidFill>
                  <a:schemeClr val="accent1"/>
                </a:solidFill>
              </a:rPr>
              <a:t>not easily adaptable</a:t>
            </a:r>
          </a:p>
          <a:p>
            <a:pPr lvl="1"/>
            <a:r>
              <a:rPr lang="en-US" dirty="0" smtClean="0">
                <a:solidFill>
                  <a:schemeClr val="accent1"/>
                </a:solidFill>
              </a:rPr>
              <a:t>often of poor quality</a:t>
            </a:r>
            <a:endParaRPr lang="en-US" dirty="0">
              <a:solidFill>
                <a:schemeClr val="accent1"/>
              </a:solidFill>
            </a:endParaRPr>
          </a:p>
        </p:txBody>
      </p:sp>
    </p:spTree>
    <p:extLst>
      <p:ext uri="{BB962C8B-B14F-4D97-AF65-F5344CB8AC3E}">
        <p14:creationId xmlns:p14="http://schemas.microsoft.com/office/powerpoint/2010/main" val="1427544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Why</a:t>
            </a:r>
            <a:endParaRPr lang="en-US" b="1" u="sng" dirty="0"/>
          </a:p>
        </p:txBody>
      </p:sp>
      <p:sp>
        <p:nvSpPr>
          <p:cNvPr id="3" name="Content Placeholder 2"/>
          <p:cNvSpPr>
            <a:spLocks noGrp="1"/>
          </p:cNvSpPr>
          <p:nvPr>
            <p:ph sz="quarter" idx="13"/>
          </p:nvPr>
        </p:nvSpPr>
        <p:spPr>
          <a:xfrm>
            <a:off x="685329" y="1643063"/>
            <a:ext cx="8201495" cy="4386262"/>
          </a:xfrm>
        </p:spPr>
        <p:txBody>
          <a:bodyPr>
            <a:normAutofit fontScale="77500" lnSpcReduction="20000"/>
          </a:bodyPr>
          <a:lstStyle/>
          <a:p>
            <a:r>
              <a:rPr lang="en-US" sz="2600" dirty="0" smtClean="0"/>
              <a:t>“Big Data</a:t>
            </a:r>
            <a:r>
              <a:rPr lang="en-US" sz="2600" dirty="0" smtClean="0"/>
              <a:t>”</a:t>
            </a:r>
          </a:p>
          <a:p>
            <a:pPr lvl="1"/>
            <a:r>
              <a:rPr lang="en-US" sz="2200" dirty="0" smtClean="0"/>
              <a:t>Largely a</a:t>
            </a:r>
            <a:r>
              <a:rPr lang="en-US" sz="2200" dirty="0" smtClean="0"/>
              <a:t> marketing mantra not congruent with the needs of most </a:t>
            </a:r>
            <a:r>
              <a:rPr lang="en-US" sz="2200" dirty="0" err="1" smtClean="0"/>
              <a:t>organisations</a:t>
            </a:r>
            <a:endParaRPr lang="en-US" sz="2200" dirty="0" smtClean="0"/>
          </a:p>
          <a:p>
            <a:pPr lvl="1"/>
            <a:r>
              <a:rPr lang="en-US" sz="2200" dirty="0" smtClean="0"/>
              <a:t>Most orgs struggling with integrating disparate data sources into a single (preferably transparent) </a:t>
            </a:r>
            <a:r>
              <a:rPr lang="en-US" sz="2200" dirty="0" err="1" smtClean="0"/>
              <a:t>plaform</a:t>
            </a:r>
            <a:r>
              <a:rPr lang="en-US" sz="2200" dirty="0" smtClean="0"/>
              <a:t> with wildl</a:t>
            </a:r>
            <a:r>
              <a:rPr lang="en-US" sz="2200" dirty="0" smtClean="0"/>
              <a:t>y varying insertion and query patterns</a:t>
            </a:r>
            <a:endParaRPr lang="en-US" sz="2200" dirty="0" smtClean="0"/>
          </a:p>
          <a:p>
            <a:pPr lvl="1"/>
            <a:r>
              <a:rPr lang="en-US" sz="2200" dirty="0" smtClean="0"/>
              <a:t>Real-time, fast, streaming </a:t>
            </a:r>
            <a:r>
              <a:rPr lang="en-US" sz="2200" dirty="0" smtClean="0"/>
              <a:t>analytics required. </a:t>
            </a:r>
            <a:endParaRPr lang="en-US" sz="2200" dirty="0" smtClean="0"/>
          </a:p>
          <a:p>
            <a:pPr lvl="1"/>
            <a:r>
              <a:rPr lang="en-US" sz="2200" dirty="0" smtClean="0"/>
              <a:t>Current attempts to </a:t>
            </a:r>
            <a:r>
              <a:rPr lang="en-US" sz="2200" dirty="0" smtClean="0"/>
              <a:t>provide analytics, batch and transaction in a single lake expensive, difficult and </a:t>
            </a:r>
            <a:r>
              <a:rPr lang="en-US" sz="2200" dirty="0" smtClean="0"/>
              <a:t>failure-prone with poor ROI</a:t>
            </a:r>
          </a:p>
          <a:p>
            <a:pPr lvl="1"/>
            <a:r>
              <a:rPr lang="en-US" sz="2200" dirty="0" smtClean="0"/>
              <a:t>Most </a:t>
            </a:r>
            <a:r>
              <a:rPr lang="en-US" sz="2200" dirty="0" err="1" smtClean="0"/>
              <a:t>organisations</a:t>
            </a:r>
            <a:r>
              <a:rPr lang="en-US" sz="2200" dirty="0"/>
              <a:t> </a:t>
            </a:r>
            <a:r>
              <a:rPr lang="en-US" sz="2200" dirty="0" smtClean="0"/>
              <a:t>storing fairly modest data volumes (~10TB)</a:t>
            </a:r>
            <a:endParaRPr lang="en-US" sz="2200" dirty="0" smtClean="0"/>
          </a:p>
          <a:p>
            <a:r>
              <a:rPr lang="en-US" sz="2600" dirty="0" smtClean="0"/>
              <a:t>System main memory sizes growing rapidly</a:t>
            </a:r>
          </a:p>
          <a:p>
            <a:pPr lvl="1"/>
            <a:r>
              <a:rPr lang="en-US" sz="2200" dirty="0" smtClean="0"/>
              <a:t>Processing moving </a:t>
            </a:r>
            <a:r>
              <a:rPr lang="en-US" sz="2200" dirty="0" smtClean="0"/>
              <a:t>in-memory for main storage and operations</a:t>
            </a:r>
          </a:p>
          <a:p>
            <a:pPr lvl="1"/>
            <a:endParaRPr lang="en-US" sz="2200" dirty="0" smtClean="0"/>
          </a:p>
          <a:p>
            <a:pPr lvl="1"/>
            <a:endParaRPr lang="en-US" dirty="0"/>
          </a:p>
          <a:p>
            <a:endParaRPr lang="en-US" dirty="0" smtClean="0"/>
          </a:p>
        </p:txBody>
      </p:sp>
    </p:spTree>
    <p:extLst>
      <p:ext uri="{BB962C8B-B14F-4D97-AF65-F5344CB8AC3E}">
        <p14:creationId xmlns:p14="http://schemas.microsoft.com/office/powerpoint/2010/main" val="108735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330" y="1028701"/>
            <a:ext cx="7772870" cy="4762500"/>
          </a:xfrm>
        </p:spPr>
        <p:txBody>
          <a:bodyPr/>
          <a:lstStyle/>
          <a:p>
            <a:r>
              <a:rPr lang="en-US" u="sng" dirty="0"/>
              <a:t>When will the MVP come out ?</a:t>
            </a:r>
          </a:p>
          <a:p>
            <a:pPr lvl="1"/>
            <a:r>
              <a:rPr lang="en-US" dirty="0" smtClean="0">
                <a:solidFill>
                  <a:schemeClr val="accent1"/>
                </a:solidFill>
              </a:rPr>
              <a:t>gunning for </a:t>
            </a:r>
            <a:r>
              <a:rPr lang="en-US" dirty="0" err="1" smtClean="0">
                <a:solidFill>
                  <a:schemeClr val="accent1"/>
                </a:solidFill>
              </a:rPr>
              <a:t>january</a:t>
            </a:r>
            <a:r>
              <a:rPr lang="en-US" dirty="0" smtClean="0">
                <a:solidFill>
                  <a:schemeClr val="accent1"/>
                </a:solidFill>
              </a:rPr>
              <a:t> 2017</a:t>
            </a:r>
          </a:p>
          <a:p>
            <a:pPr lvl="1"/>
            <a:endParaRPr lang="en-US" dirty="0" smtClean="0"/>
          </a:p>
          <a:p>
            <a:r>
              <a:rPr lang="en-US" u="sng" dirty="0" smtClean="0"/>
              <a:t>Are you smarter than Google or </a:t>
            </a:r>
            <a:r>
              <a:rPr lang="en-US" u="sng" dirty="0" err="1" smtClean="0"/>
              <a:t>microsoft</a:t>
            </a:r>
            <a:r>
              <a:rPr lang="en-US" u="sng" dirty="0" smtClean="0"/>
              <a:t> ? Why hasn’t this been done before if it is a good idea ?</a:t>
            </a:r>
          </a:p>
          <a:p>
            <a:pPr lvl="1"/>
            <a:r>
              <a:rPr lang="en-US" dirty="0" smtClean="0">
                <a:solidFill>
                  <a:schemeClr val="accent1"/>
                </a:solidFill>
              </a:rPr>
              <a:t>(this is always asked whenever I discuss the concept with sales or marketing people)</a:t>
            </a:r>
          </a:p>
          <a:p>
            <a:pPr lvl="1"/>
            <a:r>
              <a:rPr lang="en-US" dirty="0" smtClean="0">
                <a:solidFill>
                  <a:schemeClr val="accent1"/>
                </a:solidFill>
              </a:rPr>
              <a:t>Maybe it has been. There does not appear to be a similar product in the </a:t>
            </a:r>
            <a:r>
              <a:rPr lang="en-US" dirty="0" err="1" smtClean="0">
                <a:solidFill>
                  <a:schemeClr val="accent1"/>
                </a:solidFill>
              </a:rPr>
              <a:t>oss</a:t>
            </a:r>
            <a:r>
              <a:rPr lang="en-US" dirty="0" smtClean="0">
                <a:solidFill>
                  <a:schemeClr val="accent1"/>
                </a:solidFill>
              </a:rPr>
              <a:t> space</a:t>
            </a:r>
          </a:p>
          <a:p>
            <a:pPr lvl="1"/>
            <a:r>
              <a:rPr lang="en-US" dirty="0" smtClean="0">
                <a:solidFill>
                  <a:schemeClr val="accent1"/>
                </a:solidFill>
              </a:rPr>
              <a:t>it</a:t>
            </a:r>
            <a:r>
              <a:rPr lang="uk-UA" dirty="0" smtClean="0">
                <a:solidFill>
                  <a:schemeClr val="accent1"/>
                </a:solidFill>
              </a:rPr>
              <a:t>’</a:t>
            </a:r>
            <a:r>
              <a:rPr lang="en-US" dirty="0" smtClean="0">
                <a:solidFill>
                  <a:schemeClr val="accent1"/>
                </a:solidFill>
              </a:rPr>
              <a:t>s a silly question anyway</a:t>
            </a:r>
            <a:endParaRPr lang="en-US" dirty="0">
              <a:solidFill>
                <a:schemeClr val="accent1"/>
              </a:solidFill>
            </a:endParaRPr>
          </a:p>
        </p:txBody>
      </p:sp>
    </p:spTree>
    <p:extLst>
      <p:ext uri="{BB962C8B-B14F-4D97-AF65-F5344CB8AC3E}">
        <p14:creationId xmlns:p14="http://schemas.microsoft.com/office/powerpoint/2010/main" val="1544578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ETL</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170595722"/>
              </p:ext>
            </p:extLst>
          </p:nvPr>
        </p:nvGraphicFramePr>
        <p:xfrm>
          <a:off x="457200" y="1470320"/>
          <a:ext cx="8229600" cy="2193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457200" y="3509068"/>
            <a:ext cx="8229600" cy="26170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Out of date insights</a:t>
            </a:r>
          </a:p>
          <a:p>
            <a:r>
              <a:rPr lang="en-US" dirty="0" smtClean="0"/>
              <a:t>Inflexible architecture</a:t>
            </a:r>
          </a:p>
          <a:p>
            <a:pPr lvl="1"/>
            <a:r>
              <a:rPr lang="en-US" dirty="0" smtClean="0"/>
              <a:t>Huge project to change, add or remove sources</a:t>
            </a:r>
          </a:p>
          <a:p>
            <a:pPr lvl="1"/>
            <a:r>
              <a:rPr lang="en-US" dirty="0" smtClean="0"/>
              <a:t>Huge project to create new analytical flows</a:t>
            </a:r>
          </a:p>
          <a:p>
            <a:pPr marL="457200" lvl="1" indent="0">
              <a:buNone/>
            </a:pPr>
            <a:endParaRPr lang="en-US" dirty="0" smtClean="0"/>
          </a:p>
          <a:p>
            <a:endParaRPr lang="en-US" dirty="0"/>
          </a:p>
        </p:txBody>
      </p:sp>
    </p:spTree>
    <p:extLst>
      <p:ext uri="{BB962C8B-B14F-4D97-AF65-F5344CB8AC3E}">
        <p14:creationId xmlns:p14="http://schemas.microsoft.com/office/powerpoint/2010/main" val="2733560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lake</a:t>
            </a:r>
            <a:r>
              <a:rPr lang="en-US" dirty="0" smtClean="0"/>
              <a:t>” (theory)</a:t>
            </a:r>
            <a:endParaRPr lang="en-US" dirty="0"/>
          </a:p>
        </p:txBody>
      </p:sp>
      <p:sp>
        <p:nvSpPr>
          <p:cNvPr id="3" name="Content Placeholder 2"/>
          <p:cNvSpPr>
            <a:spLocks noGrp="1"/>
          </p:cNvSpPr>
          <p:nvPr>
            <p:ph sz="quarter" idx="13"/>
          </p:nvPr>
        </p:nvSpPr>
        <p:spPr>
          <a:xfrm>
            <a:off x="457200" y="1815804"/>
            <a:ext cx="8229600" cy="4310360"/>
          </a:xfrm>
        </p:spPr>
        <p:txBody>
          <a:bodyPr>
            <a:normAutofit/>
          </a:bodyPr>
          <a:lstStyle/>
          <a:p>
            <a:r>
              <a:rPr lang="en-US" dirty="0" smtClean="0"/>
              <a:t>A more modern data architecture</a:t>
            </a:r>
          </a:p>
          <a:p>
            <a:pPr lvl="1"/>
            <a:r>
              <a:rPr lang="en-US" dirty="0" smtClean="0"/>
              <a:t>Attempts to capture all data into a single “lake”</a:t>
            </a:r>
          </a:p>
          <a:p>
            <a:pPr lvl="1"/>
            <a:r>
              <a:rPr lang="en-US" dirty="0" smtClean="0"/>
              <a:t>Separate </a:t>
            </a:r>
            <a:r>
              <a:rPr lang="en-US" dirty="0" smtClean="0"/>
              <a:t>subsystems for fast and slow data</a:t>
            </a:r>
          </a:p>
          <a:p>
            <a:pPr lvl="1"/>
            <a:r>
              <a:rPr lang="en-US" dirty="0" smtClean="0"/>
              <a:t>Dataflow based ETL processors handle incoming streams</a:t>
            </a:r>
          </a:p>
          <a:p>
            <a:pPr lvl="1"/>
            <a:r>
              <a:rPr lang="en-US" dirty="0" smtClean="0"/>
              <a:t>A </a:t>
            </a:r>
            <a:r>
              <a:rPr lang="en-US" dirty="0" smtClean="0"/>
              <a:t>eclectic mix </a:t>
            </a:r>
            <a:r>
              <a:rPr lang="en-US" dirty="0" smtClean="0"/>
              <a:t>of technologies with </a:t>
            </a:r>
            <a:r>
              <a:rPr lang="en-US" dirty="0" smtClean="0"/>
              <a:t>an </a:t>
            </a:r>
            <a:r>
              <a:rPr lang="en-US" dirty="0" smtClean="0"/>
              <a:t>HDFS “substrate”</a:t>
            </a:r>
          </a:p>
          <a:p>
            <a:r>
              <a:rPr lang="en-US" dirty="0" err="1" smtClean="0"/>
              <a:t>Hadoop</a:t>
            </a:r>
            <a:r>
              <a:rPr lang="en-US" dirty="0" smtClean="0"/>
              <a:t> in the enterprise</a:t>
            </a:r>
          </a:p>
          <a:p>
            <a:pPr lvl="1"/>
            <a:r>
              <a:rPr lang="en-US" dirty="0" smtClean="0"/>
              <a:t>Gives you analytics at “web scale”</a:t>
            </a:r>
          </a:p>
          <a:p>
            <a:pPr lvl="1"/>
            <a:r>
              <a:rPr lang="en-US" dirty="0" smtClean="0"/>
              <a:t>Translates rapidly to real business value</a:t>
            </a:r>
          </a:p>
          <a:p>
            <a:r>
              <a:rPr lang="en-US" dirty="0" smtClean="0"/>
              <a:t>Sounds great, right ?</a:t>
            </a:r>
          </a:p>
          <a:p>
            <a:pPr lvl="1"/>
            <a:endParaRPr lang="en-US" dirty="0"/>
          </a:p>
        </p:txBody>
      </p:sp>
    </p:spTree>
    <p:extLst>
      <p:ext uri="{BB962C8B-B14F-4D97-AF65-F5344CB8AC3E}">
        <p14:creationId xmlns:p14="http://schemas.microsoft.com/office/powerpoint/2010/main" val="3975803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05" y="154540"/>
            <a:ext cx="7511473" cy="1312480"/>
          </a:xfrm>
        </p:spPr>
        <p:txBody>
          <a:bodyPr/>
          <a:lstStyle/>
          <a:p>
            <a:r>
              <a:rPr lang="en-US" dirty="0" smtClean="0"/>
              <a:t>“Data lake</a:t>
            </a:r>
            <a:r>
              <a:rPr lang="en-US" dirty="0" smtClean="0"/>
              <a:t>” (reality)</a:t>
            </a:r>
            <a:endParaRPr lang="en-US" dirty="0"/>
          </a:p>
        </p:txBody>
      </p:sp>
      <p:sp>
        <p:nvSpPr>
          <p:cNvPr id="3" name="Content Placeholder 2"/>
          <p:cNvSpPr>
            <a:spLocks noGrp="1"/>
          </p:cNvSpPr>
          <p:nvPr>
            <p:ph sz="quarter" idx="13"/>
          </p:nvPr>
        </p:nvSpPr>
        <p:spPr>
          <a:xfrm>
            <a:off x="457199" y="4678756"/>
            <a:ext cx="8543925" cy="2064546"/>
          </a:xfrm>
        </p:spPr>
        <p:txBody>
          <a:bodyPr>
            <a:normAutofit fontScale="85000" lnSpcReduction="20000"/>
          </a:bodyPr>
          <a:lstStyle/>
          <a:p>
            <a:r>
              <a:rPr lang="en-US" dirty="0" smtClean="0"/>
              <a:t>Fantastically Complex</a:t>
            </a:r>
          </a:p>
          <a:p>
            <a:r>
              <a:rPr lang="en-US" dirty="0" smtClean="0"/>
              <a:t>Intricate, fragile </a:t>
            </a:r>
            <a:r>
              <a:rPr lang="en-US" dirty="0" smtClean="0"/>
              <a:t>machine. Patchwork of technologies with devilishly hard </a:t>
            </a:r>
            <a:r>
              <a:rPr lang="en-US" dirty="0" err="1" smtClean="0"/>
              <a:t>interoperabililty</a:t>
            </a:r>
            <a:r>
              <a:rPr lang="en-US" dirty="0" smtClean="0"/>
              <a:t> problems</a:t>
            </a:r>
            <a:endParaRPr lang="en-US" dirty="0" smtClean="0"/>
          </a:p>
          <a:p>
            <a:r>
              <a:rPr lang="en-US" b="1" dirty="0" smtClean="0"/>
              <a:t>Expensive</a:t>
            </a:r>
            <a:r>
              <a:rPr lang="en-US" dirty="0"/>
              <a:t> </a:t>
            </a:r>
            <a:r>
              <a:rPr lang="en-US" dirty="0" smtClean="0"/>
              <a:t>(like, </a:t>
            </a:r>
            <a:r>
              <a:rPr lang="en-US" i="1" dirty="0" smtClean="0"/>
              <a:t>really.</a:t>
            </a:r>
            <a:r>
              <a:rPr lang="en-US" dirty="0" smtClean="0"/>
              <a:t>) The necessary expert staff are hard to find and harder to retain</a:t>
            </a:r>
            <a:endParaRPr lang="en-US" dirty="0" smtClean="0"/>
          </a:p>
          <a:p>
            <a:r>
              <a:rPr lang="en-US" dirty="0" smtClean="0"/>
              <a:t>High implementation </a:t>
            </a:r>
            <a:r>
              <a:rPr lang="en-US" dirty="0"/>
              <a:t>f</a:t>
            </a:r>
            <a:r>
              <a:rPr lang="en-US" dirty="0" smtClean="0"/>
              <a:t>ailure rate, and/or low ROI</a:t>
            </a:r>
            <a:endParaRPr lang="en-US" dirty="0"/>
          </a:p>
        </p:txBody>
      </p:sp>
      <p:sp>
        <p:nvSpPr>
          <p:cNvPr id="4" name="Rounded Rectangle 3"/>
          <p:cNvSpPr/>
          <p:nvPr/>
        </p:nvSpPr>
        <p:spPr>
          <a:xfrm>
            <a:off x="891283" y="2161140"/>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114103" y="1559586"/>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57590" y="3004214"/>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5210" y="2670017"/>
            <a:ext cx="445641" cy="3341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72231" y="1893783"/>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messaging</a:t>
            </a:r>
          </a:p>
          <a:p>
            <a:pPr algn="ctr"/>
            <a:r>
              <a:rPr lang="en-US" dirty="0" smtClean="0"/>
              <a:t>queue</a:t>
            </a:r>
            <a:endParaRPr lang="en-US" dirty="0"/>
          </a:p>
        </p:txBody>
      </p:sp>
      <p:sp>
        <p:nvSpPr>
          <p:cNvPr id="9" name="Rectangle 8"/>
          <p:cNvSpPr/>
          <p:nvPr/>
        </p:nvSpPr>
        <p:spPr>
          <a:xfrm>
            <a:off x="3943923" y="1324961"/>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streaming</a:t>
            </a:r>
          </a:p>
          <a:p>
            <a:pPr algn="ctr"/>
            <a:r>
              <a:rPr lang="en-US" dirty="0" smtClean="0"/>
              <a:t>(spring, XD)</a:t>
            </a:r>
            <a:endParaRPr lang="en-US" dirty="0"/>
          </a:p>
        </p:txBody>
      </p:sp>
      <p:sp>
        <p:nvSpPr>
          <p:cNvPr id="10" name="Can 9"/>
          <p:cNvSpPr/>
          <p:nvPr/>
        </p:nvSpPr>
        <p:spPr>
          <a:xfrm>
            <a:off x="2102079" y="3156615"/>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DBMS</a:t>
            </a:r>
            <a:endParaRPr lang="en-US" dirty="0"/>
          </a:p>
        </p:txBody>
      </p:sp>
      <p:sp>
        <p:nvSpPr>
          <p:cNvPr id="11" name="Rectangle 10"/>
          <p:cNvSpPr/>
          <p:nvPr/>
        </p:nvSpPr>
        <p:spPr>
          <a:xfrm>
            <a:off x="3787949" y="3037633"/>
            <a:ext cx="2618142" cy="1537306"/>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smtClean="0"/>
              <a:t>Hadoop</a:t>
            </a:r>
            <a:endParaRPr lang="en-US" dirty="0" smtClean="0"/>
          </a:p>
          <a:p>
            <a:pPr algn="ctr"/>
            <a:endParaRPr lang="en-US" dirty="0"/>
          </a:p>
          <a:p>
            <a:pPr algn="ctr"/>
            <a:r>
              <a:rPr lang="en-US" dirty="0" smtClean="0"/>
              <a:t>spark</a:t>
            </a:r>
          </a:p>
          <a:p>
            <a:pPr algn="ctr"/>
            <a:r>
              <a:rPr lang="en-US" dirty="0" smtClean="0"/>
              <a:t>Hive</a:t>
            </a:r>
          </a:p>
          <a:p>
            <a:pPr algn="ctr"/>
            <a:r>
              <a:rPr lang="en-US" dirty="0" smtClean="0"/>
              <a:t>HDFS</a:t>
            </a:r>
          </a:p>
        </p:txBody>
      </p:sp>
      <p:sp>
        <p:nvSpPr>
          <p:cNvPr id="12" name="Rectangle 11"/>
          <p:cNvSpPr/>
          <p:nvPr/>
        </p:nvSpPr>
        <p:spPr>
          <a:xfrm>
            <a:off x="2495590" y="1157285"/>
            <a:ext cx="1336924" cy="476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scheduler</a:t>
            </a:r>
            <a:endParaRPr lang="en-US" dirty="0"/>
          </a:p>
        </p:txBody>
      </p:sp>
      <p:sp>
        <p:nvSpPr>
          <p:cNvPr id="13" name="Rectangle 12"/>
          <p:cNvSpPr/>
          <p:nvPr/>
        </p:nvSpPr>
        <p:spPr>
          <a:xfrm>
            <a:off x="2421386" y="4126989"/>
            <a:ext cx="995127" cy="323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ETL</a:t>
            </a:r>
            <a:endParaRPr lang="en-US" dirty="0"/>
          </a:p>
        </p:txBody>
      </p:sp>
      <p:sp>
        <p:nvSpPr>
          <p:cNvPr id="14" name="Can 13"/>
          <p:cNvSpPr/>
          <p:nvPr/>
        </p:nvSpPr>
        <p:spPr>
          <a:xfrm>
            <a:off x="7048696" y="1264034"/>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parallel </a:t>
            </a:r>
          </a:p>
          <a:p>
            <a:pPr algn="ctr"/>
            <a:r>
              <a:rPr lang="en-US" dirty="0" smtClean="0"/>
              <a:t>DWH</a:t>
            </a:r>
            <a:endParaRPr lang="en-US" dirty="0"/>
          </a:p>
        </p:txBody>
      </p:sp>
      <p:sp>
        <p:nvSpPr>
          <p:cNvPr id="15" name="Can 14"/>
          <p:cNvSpPr/>
          <p:nvPr/>
        </p:nvSpPr>
        <p:spPr>
          <a:xfrm>
            <a:off x="6016154" y="3171313"/>
            <a:ext cx="1236656" cy="13574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SQL-on-HDFS</a:t>
            </a:r>
            <a:endParaRPr lang="en-US" dirty="0"/>
          </a:p>
        </p:txBody>
      </p:sp>
      <p:sp>
        <p:nvSpPr>
          <p:cNvPr id="16" name="Rectangle 15"/>
          <p:cNvSpPr/>
          <p:nvPr/>
        </p:nvSpPr>
        <p:spPr>
          <a:xfrm>
            <a:off x="8010401" y="2682936"/>
            <a:ext cx="542335" cy="3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a:t>
            </a:r>
            <a:endParaRPr lang="en-US" dirty="0"/>
          </a:p>
        </p:txBody>
      </p:sp>
      <p:sp>
        <p:nvSpPr>
          <p:cNvPr id="18" name="Rectangle 17"/>
          <p:cNvSpPr/>
          <p:nvPr/>
        </p:nvSpPr>
        <p:spPr>
          <a:xfrm>
            <a:off x="7486772" y="3754146"/>
            <a:ext cx="1392629" cy="534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Visualisation</a:t>
            </a:r>
            <a:endParaRPr lang="en-US" dirty="0"/>
          </a:p>
        </p:txBody>
      </p:sp>
      <p:sp>
        <p:nvSpPr>
          <p:cNvPr id="19" name="TextBox 18"/>
          <p:cNvSpPr txBox="1"/>
          <p:nvPr/>
        </p:nvSpPr>
        <p:spPr>
          <a:xfrm>
            <a:off x="679603" y="1151371"/>
            <a:ext cx="902811" cy="369332"/>
          </a:xfrm>
          <a:prstGeom prst="rect">
            <a:avLst/>
          </a:prstGeom>
          <a:noFill/>
        </p:spPr>
        <p:txBody>
          <a:bodyPr wrap="none" rtlCol="0">
            <a:spAutoFit/>
          </a:bodyPr>
          <a:lstStyle/>
          <a:p>
            <a:r>
              <a:rPr lang="en-US" dirty="0" smtClean="0"/>
              <a:t>sources</a:t>
            </a:r>
            <a:endParaRPr lang="en-US" dirty="0"/>
          </a:p>
        </p:txBody>
      </p:sp>
      <p:sp>
        <p:nvSpPr>
          <p:cNvPr id="20" name="Rectangle 19"/>
          <p:cNvSpPr/>
          <p:nvPr/>
        </p:nvSpPr>
        <p:spPr>
          <a:xfrm>
            <a:off x="4890907" y="2144086"/>
            <a:ext cx="1270080" cy="435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In-memory</a:t>
            </a:r>
            <a:endParaRPr lang="en-US" dirty="0"/>
          </a:p>
        </p:txBody>
      </p:sp>
      <p:cxnSp>
        <p:nvCxnSpPr>
          <p:cNvPr id="23" name="Straight Arrow Connector 22"/>
          <p:cNvCxnSpPr>
            <a:stCxn id="5" idx="3"/>
            <a:endCxn id="8" idx="1"/>
          </p:cNvCxnSpPr>
          <p:nvPr/>
        </p:nvCxnSpPr>
        <p:spPr>
          <a:xfrm>
            <a:off x="1559744" y="1726685"/>
            <a:ext cx="512487" cy="53884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4" idx="3"/>
            <a:endCxn id="8" idx="1"/>
          </p:cNvCxnSpPr>
          <p:nvPr/>
        </p:nvCxnSpPr>
        <p:spPr>
          <a:xfrm flipV="1">
            <a:off x="1336924" y="2265534"/>
            <a:ext cx="735307" cy="62705"/>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7" idx="3"/>
            <a:endCxn id="8" idx="1"/>
          </p:cNvCxnSpPr>
          <p:nvPr/>
        </p:nvCxnSpPr>
        <p:spPr>
          <a:xfrm flipV="1">
            <a:off x="1730851" y="2265534"/>
            <a:ext cx="341380" cy="5715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6" idx="3"/>
            <a:endCxn id="8" idx="1"/>
          </p:cNvCxnSpPr>
          <p:nvPr/>
        </p:nvCxnSpPr>
        <p:spPr>
          <a:xfrm flipV="1">
            <a:off x="1203231" y="2265534"/>
            <a:ext cx="869000" cy="905779"/>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p:cNvCxnSpPr>
            <a:stCxn id="8" idx="2"/>
            <a:endCxn id="10" idx="1"/>
          </p:cNvCxnSpPr>
          <p:nvPr/>
        </p:nvCxnSpPr>
        <p:spPr>
          <a:xfrm flipH="1">
            <a:off x="2647990" y="2637285"/>
            <a:ext cx="270960" cy="51933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p:cNvCxnSpPr>
            <a:stCxn id="10" idx="3"/>
            <a:endCxn id="13" idx="0"/>
          </p:cNvCxnSpPr>
          <p:nvPr/>
        </p:nvCxnSpPr>
        <p:spPr>
          <a:xfrm>
            <a:off x="2647990" y="3895407"/>
            <a:ext cx="270960" cy="23158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Arrow Connector 41"/>
          <p:cNvCxnSpPr>
            <a:stCxn id="13" idx="3"/>
            <a:endCxn id="11" idx="1"/>
          </p:cNvCxnSpPr>
          <p:nvPr/>
        </p:nvCxnSpPr>
        <p:spPr>
          <a:xfrm flipV="1">
            <a:off x="3416513" y="3806286"/>
            <a:ext cx="371436" cy="482576"/>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8" idx="3"/>
            <a:endCxn id="9" idx="1"/>
          </p:cNvCxnSpPr>
          <p:nvPr/>
        </p:nvCxnSpPr>
        <p:spPr>
          <a:xfrm flipV="1">
            <a:off x="3765668" y="1696712"/>
            <a:ext cx="178255" cy="568822"/>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9" idx="2"/>
            <a:endCxn id="11" idx="0"/>
          </p:cNvCxnSpPr>
          <p:nvPr/>
        </p:nvCxnSpPr>
        <p:spPr>
          <a:xfrm>
            <a:off x="4790642" y="2068463"/>
            <a:ext cx="306378" cy="96917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Arrow Connector 58"/>
          <p:cNvCxnSpPr>
            <a:stCxn id="20" idx="2"/>
            <a:endCxn id="11" idx="0"/>
          </p:cNvCxnSpPr>
          <p:nvPr/>
        </p:nvCxnSpPr>
        <p:spPr>
          <a:xfrm flipH="1">
            <a:off x="5097020" y="2579229"/>
            <a:ext cx="428927" cy="458404"/>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21" idx="3"/>
            <a:endCxn id="11" idx="0"/>
          </p:cNvCxnSpPr>
          <p:nvPr/>
        </p:nvCxnSpPr>
        <p:spPr>
          <a:xfrm flipH="1">
            <a:off x="5097020" y="2637285"/>
            <a:ext cx="1714141" cy="400348"/>
          </a:xfrm>
          <a:prstGeom prst="straightConnector1">
            <a:avLst/>
          </a:prstGeom>
          <a:ln>
            <a:headEnd type="arrow"/>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Arrow Connector 62"/>
          <p:cNvCxnSpPr>
            <a:stCxn id="15" idx="1"/>
            <a:endCxn id="16" idx="1"/>
          </p:cNvCxnSpPr>
          <p:nvPr/>
        </p:nvCxnSpPr>
        <p:spPr>
          <a:xfrm flipV="1">
            <a:off x="6634482" y="2837116"/>
            <a:ext cx="1375919" cy="33419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Arrow Connector 64"/>
          <p:cNvCxnSpPr>
            <a:stCxn id="11" idx="0"/>
            <a:endCxn id="14" idx="3"/>
          </p:cNvCxnSpPr>
          <p:nvPr/>
        </p:nvCxnSpPr>
        <p:spPr>
          <a:xfrm flipV="1">
            <a:off x="5097020" y="2002826"/>
            <a:ext cx="2497587" cy="1034807"/>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1" name="Can 20"/>
          <p:cNvSpPr/>
          <p:nvPr/>
        </p:nvSpPr>
        <p:spPr>
          <a:xfrm>
            <a:off x="6265250" y="1898493"/>
            <a:ext cx="1091821" cy="7387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NoSQL</a:t>
            </a:r>
            <a:endParaRPr lang="en-US" dirty="0"/>
          </a:p>
        </p:txBody>
      </p:sp>
      <p:cxnSp>
        <p:nvCxnSpPr>
          <p:cNvPr id="68" name="Straight Arrow Connector 67"/>
          <p:cNvCxnSpPr>
            <a:stCxn id="16" idx="2"/>
            <a:endCxn id="18" idx="0"/>
          </p:cNvCxnSpPr>
          <p:nvPr/>
        </p:nvCxnSpPr>
        <p:spPr>
          <a:xfrm flipH="1">
            <a:off x="8183087" y="2991295"/>
            <a:ext cx="98482" cy="762851"/>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Arrow Connector 69"/>
          <p:cNvCxnSpPr>
            <a:stCxn id="14" idx="3"/>
            <a:endCxn id="16" idx="0"/>
          </p:cNvCxnSpPr>
          <p:nvPr/>
        </p:nvCxnSpPr>
        <p:spPr>
          <a:xfrm>
            <a:off x="7594607" y="2002826"/>
            <a:ext cx="686962" cy="68011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Rectangle 35"/>
          <p:cNvSpPr/>
          <p:nvPr/>
        </p:nvSpPr>
        <p:spPr>
          <a:xfrm>
            <a:off x="356513" y="3689066"/>
            <a:ext cx="1693437" cy="743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Tree>
    <p:extLst>
      <p:ext uri="{BB962C8B-B14F-4D97-AF65-F5344CB8AC3E}">
        <p14:creationId xmlns:p14="http://schemas.microsoft.com/office/powerpoint/2010/main" val="59059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9"/>
            <a:ext cx="7773338" cy="726028"/>
          </a:xfrm>
        </p:spPr>
        <p:txBody>
          <a:bodyPr/>
          <a:lstStyle/>
          <a:p>
            <a:r>
              <a:rPr lang="en-US" dirty="0" smtClean="0"/>
              <a:t>some working </a:t>
            </a:r>
            <a:r>
              <a:rPr lang="en-US" dirty="0" smtClean="0"/>
              <a:t>title</a:t>
            </a:r>
            <a:endParaRPr lang="en-US" dirty="0"/>
          </a:p>
        </p:txBody>
      </p:sp>
      <p:sp>
        <p:nvSpPr>
          <p:cNvPr id="3" name="Content Placeholder 2"/>
          <p:cNvSpPr>
            <a:spLocks noGrp="1"/>
          </p:cNvSpPr>
          <p:nvPr>
            <p:ph sz="quarter" idx="13"/>
          </p:nvPr>
        </p:nvSpPr>
        <p:spPr>
          <a:xfrm>
            <a:off x="457200" y="3782464"/>
            <a:ext cx="8229600" cy="2343699"/>
          </a:xfrm>
        </p:spPr>
        <p:txBody>
          <a:bodyPr>
            <a:normAutofit/>
          </a:bodyPr>
          <a:lstStyle/>
          <a:p>
            <a:r>
              <a:rPr lang="en-US" dirty="0" smtClean="0"/>
              <a:t>Elastic, in-memory database</a:t>
            </a:r>
          </a:p>
          <a:p>
            <a:pPr lvl="1"/>
            <a:r>
              <a:rPr lang="en-US" dirty="0" smtClean="0"/>
              <a:t>Massive source and client concurrency</a:t>
            </a:r>
          </a:p>
          <a:p>
            <a:pPr lvl="1"/>
            <a:r>
              <a:rPr lang="en-US" dirty="0" smtClean="0"/>
              <a:t>Transactions, streaming analytics and OLAP in the same unified platform</a:t>
            </a:r>
          </a:p>
          <a:p>
            <a:pPr lvl="1"/>
            <a:r>
              <a:rPr lang="en-US" dirty="0" smtClean="0"/>
              <a:t>Cloud from the ground up</a:t>
            </a:r>
            <a:endParaRPr lang="en-US" dirty="0"/>
          </a:p>
        </p:txBody>
      </p:sp>
      <p:sp>
        <p:nvSpPr>
          <p:cNvPr id="4" name="Rounded Rectangle 3"/>
          <p:cNvSpPr/>
          <p:nvPr/>
        </p:nvSpPr>
        <p:spPr>
          <a:xfrm>
            <a:off x="2594949" y="1279095"/>
            <a:ext cx="3499527" cy="14709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805105"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6" name="Rounded Rectangle 5"/>
          <p:cNvSpPr/>
          <p:nvPr/>
        </p:nvSpPr>
        <p:spPr>
          <a:xfrm>
            <a:off x="2805105"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Rounded Rectangle 6"/>
          <p:cNvSpPr/>
          <p:nvPr/>
        </p:nvSpPr>
        <p:spPr>
          <a:xfrm>
            <a:off x="2805105"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Rounded Rectangle 7"/>
          <p:cNvSpPr/>
          <p:nvPr/>
        </p:nvSpPr>
        <p:spPr>
          <a:xfrm>
            <a:off x="3426431"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Rounded Rectangle 8"/>
          <p:cNvSpPr/>
          <p:nvPr/>
        </p:nvSpPr>
        <p:spPr>
          <a:xfrm>
            <a:off x="3426431"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 name="Rounded Rectangle 9"/>
          <p:cNvSpPr/>
          <p:nvPr/>
        </p:nvSpPr>
        <p:spPr>
          <a:xfrm>
            <a:off x="3426431"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1" name="Rounded Rectangle 10"/>
          <p:cNvSpPr/>
          <p:nvPr/>
        </p:nvSpPr>
        <p:spPr>
          <a:xfrm>
            <a:off x="4047757"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Rounded Rectangle 11"/>
          <p:cNvSpPr/>
          <p:nvPr/>
        </p:nvSpPr>
        <p:spPr>
          <a:xfrm>
            <a:off x="4047757"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Rounded Rectangle 12"/>
          <p:cNvSpPr/>
          <p:nvPr/>
        </p:nvSpPr>
        <p:spPr>
          <a:xfrm>
            <a:off x="4047757"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ounded Rectangle 13"/>
          <p:cNvSpPr/>
          <p:nvPr/>
        </p:nvSpPr>
        <p:spPr>
          <a:xfrm>
            <a:off x="4669083"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ounded Rectangle 14"/>
          <p:cNvSpPr/>
          <p:nvPr/>
        </p:nvSpPr>
        <p:spPr>
          <a:xfrm>
            <a:off x="4669083"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ounded Rectangle 15"/>
          <p:cNvSpPr/>
          <p:nvPr/>
        </p:nvSpPr>
        <p:spPr>
          <a:xfrm>
            <a:off x="4669083"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ounded Rectangle 16"/>
          <p:cNvSpPr/>
          <p:nvPr/>
        </p:nvSpPr>
        <p:spPr>
          <a:xfrm>
            <a:off x="5299547" y="1417638"/>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Rounded Rectangle 17"/>
          <p:cNvSpPr/>
          <p:nvPr/>
        </p:nvSpPr>
        <p:spPr>
          <a:xfrm>
            <a:off x="5299547" y="1834994"/>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ounded Rectangle 18"/>
          <p:cNvSpPr/>
          <p:nvPr/>
        </p:nvSpPr>
        <p:spPr>
          <a:xfrm>
            <a:off x="5299547" y="2246131"/>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ounded Rectangle 19"/>
          <p:cNvSpPr/>
          <p:nvPr/>
        </p:nvSpPr>
        <p:spPr>
          <a:xfrm>
            <a:off x="7179468" y="1335410"/>
            <a:ext cx="1416258" cy="5671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Visualisation</a:t>
            </a:r>
            <a:endParaRPr lang="en-US" dirty="0"/>
          </a:p>
        </p:txBody>
      </p:sp>
      <p:sp>
        <p:nvSpPr>
          <p:cNvPr id="22" name="Rounded Rectangle 21"/>
          <p:cNvSpPr/>
          <p:nvPr/>
        </p:nvSpPr>
        <p:spPr>
          <a:xfrm>
            <a:off x="2594949" y="3121726"/>
            <a:ext cx="3499527" cy="58764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HDFS (if required)</a:t>
            </a:r>
            <a:endParaRPr lang="en-US" dirty="0"/>
          </a:p>
        </p:txBody>
      </p:sp>
      <p:sp>
        <p:nvSpPr>
          <p:cNvPr id="23" name="Rounded Rectangle 22"/>
          <p:cNvSpPr/>
          <p:nvPr/>
        </p:nvSpPr>
        <p:spPr>
          <a:xfrm>
            <a:off x="865098" y="1335410"/>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4" name="Rounded Rectangle 23"/>
          <p:cNvSpPr/>
          <p:nvPr/>
        </p:nvSpPr>
        <p:spPr>
          <a:xfrm>
            <a:off x="865098" y="1739060"/>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5" name="Rounded Rectangle 24"/>
          <p:cNvSpPr/>
          <p:nvPr/>
        </p:nvSpPr>
        <p:spPr>
          <a:xfrm>
            <a:off x="865098" y="2156263"/>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6" name="Rounded Rectangle 25"/>
          <p:cNvSpPr/>
          <p:nvPr/>
        </p:nvSpPr>
        <p:spPr>
          <a:xfrm>
            <a:off x="865098" y="2584176"/>
            <a:ext cx="621326" cy="3380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p>
          <a:p>
            <a:pPr algn="ctr"/>
            <a:endParaRPr lang="en-US" dirty="0" smtClean="0"/>
          </a:p>
        </p:txBody>
      </p:sp>
      <p:sp>
        <p:nvSpPr>
          <p:cNvPr id="27" name="TextBox 26"/>
          <p:cNvSpPr txBox="1"/>
          <p:nvPr/>
        </p:nvSpPr>
        <p:spPr>
          <a:xfrm>
            <a:off x="728041" y="966078"/>
            <a:ext cx="916950" cy="369332"/>
          </a:xfrm>
          <a:prstGeom prst="rect">
            <a:avLst/>
          </a:prstGeom>
          <a:noFill/>
        </p:spPr>
        <p:txBody>
          <a:bodyPr wrap="none" rtlCol="0">
            <a:spAutoFit/>
          </a:bodyPr>
          <a:lstStyle/>
          <a:p>
            <a:r>
              <a:rPr lang="en-US" dirty="0" smtClean="0"/>
              <a:t>Sources</a:t>
            </a:r>
            <a:endParaRPr lang="en-US" dirty="0"/>
          </a:p>
        </p:txBody>
      </p:sp>
      <p:sp>
        <p:nvSpPr>
          <p:cNvPr id="28" name="Right Arrow 27"/>
          <p:cNvSpPr/>
          <p:nvPr/>
        </p:nvSpPr>
        <p:spPr>
          <a:xfrm>
            <a:off x="1736058" y="1834994"/>
            <a:ext cx="721835" cy="242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Arrow 28"/>
          <p:cNvSpPr/>
          <p:nvPr/>
        </p:nvSpPr>
        <p:spPr>
          <a:xfrm>
            <a:off x="6354884" y="1748428"/>
            <a:ext cx="721835" cy="2421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7203001" y="1956733"/>
            <a:ext cx="1416258" cy="5671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Operations</a:t>
            </a:r>
            <a:endParaRPr lang="en-US" dirty="0"/>
          </a:p>
        </p:txBody>
      </p:sp>
    </p:spTree>
    <p:extLst>
      <p:ext uri="{BB962C8B-B14F-4D97-AF65-F5344CB8AC3E}">
        <p14:creationId xmlns:p14="http://schemas.microsoft.com/office/powerpoint/2010/main" val="2286962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 name="Title 1"/>
          <p:cNvSpPr>
            <a:spLocks noGrp="1"/>
          </p:cNvSpPr>
          <p:nvPr>
            <p:ph type="title"/>
          </p:nvPr>
        </p:nvSpPr>
        <p:spPr>
          <a:xfrm>
            <a:off x="656757" y="232756"/>
            <a:ext cx="7773338" cy="681645"/>
          </a:xfrm>
        </p:spPr>
        <p:txBody>
          <a:bodyPr/>
          <a:lstStyle/>
          <a:p>
            <a:r>
              <a:rPr lang="en-US" b="1" u="sng" dirty="0" smtClean="0"/>
              <a:t>ARCHITECTURE</a:t>
            </a:r>
            <a:endParaRPr lang="en-US" b="1" u="sng" dirty="0"/>
          </a:p>
        </p:txBody>
      </p:sp>
      <p:grpSp>
        <p:nvGrpSpPr>
          <p:cNvPr id="28" name="Group 27"/>
          <p:cNvGrpSpPr/>
          <p:nvPr/>
        </p:nvGrpSpPr>
        <p:grpSpPr>
          <a:xfrm>
            <a:off x="1948872" y="2133600"/>
            <a:ext cx="4941455" cy="3468260"/>
            <a:chOff x="2105890" y="2133600"/>
            <a:chExt cx="4941455" cy="3468260"/>
          </a:xfrm>
        </p:grpSpPr>
        <p:sp>
          <p:nvSpPr>
            <p:cNvPr id="4" name="Rounded Rectangle 3"/>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listener</a:t>
              </a:r>
              <a:endParaRPr lang="en-US" dirty="0"/>
            </a:p>
          </p:txBody>
        </p:sp>
        <p:sp>
          <p:nvSpPr>
            <p:cNvPr id="5" name="Rounded Rectangle 4"/>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connection handler</a:t>
              </a:r>
              <a:endParaRPr lang="en-US" sz="1400" dirty="0"/>
            </a:p>
          </p:txBody>
        </p:sp>
        <p:sp>
          <p:nvSpPr>
            <p:cNvPr id="6" name="Rounded Rectangle 5"/>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transaction manager</a:t>
              </a:r>
              <a:endParaRPr lang="en-US" sz="1400" dirty="0"/>
            </a:p>
          </p:txBody>
        </p:sp>
        <p:sp>
          <p:nvSpPr>
            <p:cNvPr id="7" name="Rounded Rectangle 6"/>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logger</a:t>
              </a:r>
              <a:endParaRPr lang="en-US" dirty="0"/>
            </a:p>
          </p:txBody>
        </p:sp>
        <p:sp>
          <p:nvSpPr>
            <p:cNvPr id="8" name="Rounded Rectangle 7"/>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2" name="Rounded Rectangle 11"/>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stats manager</a:t>
              </a:r>
              <a:endParaRPr lang="en-US" sz="1400" dirty="0"/>
            </a:p>
          </p:txBody>
        </p:sp>
        <p:sp>
          <p:nvSpPr>
            <p:cNvPr id="13" name="Rounded Rectangle 12"/>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4" name="Rounded Rectangle 13"/>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5" name="Rounded Rectangle 14"/>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6" name="Rounded Rectangle 15"/>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17" name="Rectangle 16"/>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18" name="Rectangle 17"/>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19" name="Rectangle 18"/>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0" name="Rectangle 19"/>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1" name="Rectangle 20"/>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2" name="Rounded Rectangle 21"/>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persistence</a:t>
              </a:r>
              <a:endParaRPr lang="en-US" sz="1400" dirty="0"/>
            </a:p>
          </p:txBody>
        </p:sp>
        <p:sp>
          <p:nvSpPr>
            <p:cNvPr id="23" name="Rounded Rectangle 22"/>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recovery</a:t>
              </a:r>
              <a:endParaRPr lang="en-US" sz="1400" dirty="0"/>
            </a:p>
          </p:txBody>
        </p:sp>
        <p:sp>
          <p:nvSpPr>
            <p:cNvPr id="24" name="Rounded Rectangle 23"/>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25" name="Rectangle 24"/>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sp>
          <p:nvSpPr>
            <p:cNvPr id="26" name="Rounded Rectangle 25"/>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chunk</a:t>
              </a:r>
            </a:p>
            <a:p>
              <a:pPr algn="ctr"/>
              <a:r>
                <a:rPr lang="en-US" sz="1400" dirty="0" smtClean="0"/>
                <a:t>manager</a:t>
              </a:r>
              <a:endParaRPr lang="en-US" sz="1400" dirty="0"/>
            </a:p>
          </p:txBody>
        </p:sp>
        <p:sp>
          <p:nvSpPr>
            <p:cNvPr id="27" name="Rectangle 26"/>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chunk</a:t>
              </a:r>
              <a:endParaRPr lang="en-US" dirty="0"/>
            </a:p>
          </p:txBody>
        </p:sp>
      </p:grpSp>
      <p:sp>
        <p:nvSpPr>
          <p:cNvPr id="30" name="TextBox 29"/>
          <p:cNvSpPr txBox="1"/>
          <p:nvPr/>
        </p:nvSpPr>
        <p:spPr>
          <a:xfrm>
            <a:off x="3999342" y="1718086"/>
            <a:ext cx="738908" cy="369332"/>
          </a:xfrm>
          <a:prstGeom prst="rect">
            <a:avLst/>
          </a:prstGeom>
          <a:noFill/>
        </p:spPr>
        <p:txBody>
          <a:bodyPr wrap="square" rtlCol="0">
            <a:spAutoFit/>
          </a:bodyPr>
          <a:lstStyle/>
          <a:p>
            <a:r>
              <a:rPr lang="en-US" smtClean="0"/>
              <a:t>node</a:t>
            </a:r>
            <a:endParaRPr lang="en-US"/>
          </a:p>
        </p:txBody>
      </p:sp>
      <p:sp>
        <p:nvSpPr>
          <p:cNvPr id="32" name="Line Callout 3 31"/>
          <p:cNvSpPr/>
          <p:nvPr/>
        </p:nvSpPr>
        <p:spPr>
          <a:xfrm>
            <a:off x="1209963" y="992911"/>
            <a:ext cx="1870363" cy="563418"/>
          </a:xfrm>
          <a:prstGeom prst="borderCallout3">
            <a:avLst>
              <a:gd name="adj1" fmla="val 18750"/>
              <a:gd name="adj2" fmla="val -8333"/>
              <a:gd name="adj3" fmla="val 18750"/>
              <a:gd name="adj4" fmla="val -16667"/>
              <a:gd name="adj5" fmla="val 100000"/>
              <a:gd name="adj6" fmla="val -16667"/>
              <a:gd name="adj7" fmla="val 506406"/>
              <a:gd name="adj8" fmla="val 36477"/>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221506" y="982232"/>
            <a:ext cx="1847275" cy="584775"/>
          </a:xfrm>
          <a:prstGeom prst="rect">
            <a:avLst/>
          </a:prstGeom>
          <a:noFill/>
        </p:spPr>
        <p:txBody>
          <a:bodyPr wrap="square" rtlCol="0">
            <a:spAutoFit/>
          </a:bodyPr>
          <a:lstStyle/>
          <a:p>
            <a:r>
              <a:rPr lang="en-US" sz="1600" dirty="0" smtClean="0"/>
              <a:t>persistent database processes</a:t>
            </a:r>
            <a:endParaRPr lang="en-US" sz="1600" dirty="0"/>
          </a:p>
        </p:txBody>
      </p:sp>
      <p:sp>
        <p:nvSpPr>
          <p:cNvPr id="35" name="TextBox 34"/>
          <p:cNvSpPr txBox="1"/>
          <p:nvPr/>
        </p:nvSpPr>
        <p:spPr>
          <a:xfrm>
            <a:off x="3514434" y="977904"/>
            <a:ext cx="1847275" cy="584775"/>
          </a:xfrm>
          <a:prstGeom prst="rect">
            <a:avLst/>
          </a:prstGeom>
          <a:noFill/>
        </p:spPr>
        <p:txBody>
          <a:bodyPr wrap="square" rtlCol="0">
            <a:spAutoFit/>
          </a:bodyPr>
          <a:lstStyle/>
          <a:p>
            <a:r>
              <a:rPr lang="en-US" sz="1600" dirty="0" smtClean="0"/>
              <a:t>segment controller</a:t>
            </a:r>
          </a:p>
          <a:p>
            <a:r>
              <a:rPr lang="en-US" sz="1600" dirty="0" smtClean="0"/>
              <a:t>processes</a:t>
            </a:r>
            <a:endParaRPr lang="en-US" sz="1600" dirty="0"/>
          </a:p>
        </p:txBody>
      </p:sp>
      <p:sp>
        <p:nvSpPr>
          <p:cNvPr id="36" name="Line Callout 3 35"/>
          <p:cNvSpPr/>
          <p:nvPr/>
        </p:nvSpPr>
        <p:spPr>
          <a:xfrm>
            <a:off x="3502889" y="988582"/>
            <a:ext cx="1870363" cy="563418"/>
          </a:xfrm>
          <a:prstGeom prst="borderCallout3">
            <a:avLst>
              <a:gd name="adj1" fmla="val 18750"/>
              <a:gd name="adj2" fmla="val -8333"/>
              <a:gd name="adj3" fmla="val 18750"/>
              <a:gd name="adj4" fmla="val -16667"/>
              <a:gd name="adj5" fmla="val 100000"/>
              <a:gd name="adj6" fmla="val -16667"/>
              <a:gd name="adj7" fmla="val 185094"/>
              <a:gd name="adj8" fmla="val 1909"/>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ine Callout 3 36"/>
          <p:cNvSpPr/>
          <p:nvPr/>
        </p:nvSpPr>
        <p:spPr>
          <a:xfrm>
            <a:off x="5818905" y="974435"/>
            <a:ext cx="1870363" cy="563418"/>
          </a:xfrm>
          <a:prstGeom prst="borderCallout3">
            <a:avLst>
              <a:gd name="adj1" fmla="val 18750"/>
              <a:gd name="adj2" fmla="val -8333"/>
              <a:gd name="adj3" fmla="val 18750"/>
              <a:gd name="adj4" fmla="val -16667"/>
              <a:gd name="adj5" fmla="val 100000"/>
              <a:gd name="adj6" fmla="val -16667"/>
              <a:gd name="adj7" fmla="val 188373"/>
              <a:gd name="adj8" fmla="val -16363"/>
            </a:avLst>
          </a:pr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5799735" y="977904"/>
            <a:ext cx="1497526" cy="523220"/>
          </a:xfrm>
          <a:prstGeom prst="rect">
            <a:avLst/>
          </a:prstGeom>
          <a:noFill/>
        </p:spPr>
        <p:txBody>
          <a:bodyPr wrap="none" rtlCol="0">
            <a:spAutoFit/>
          </a:bodyPr>
          <a:lstStyle/>
          <a:p>
            <a:r>
              <a:rPr lang="en-US" sz="1400" dirty="0" smtClean="0"/>
              <a:t>memory segments </a:t>
            </a:r>
          </a:p>
          <a:p>
            <a:r>
              <a:rPr lang="en-US" sz="1400" dirty="0" smtClean="0"/>
              <a:t>(“chunks”)</a:t>
            </a:r>
            <a:endParaRPr lang="en-US" sz="1400" dirty="0"/>
          </a:p>
        </p:txBody>
      </p:sp>
    </p:spTree>
    <p:extLst>
      <p:ext uri="{BB962C8B-B14F-4D97-AF65-F5344CB8AC3E}">
        <p14:creationId xmlns:p14="http://schemas.microsoft.com/office/powerpoint/2010/main" val="1140567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8"/>
            <a:ext cx="7773338" cy="681645"/>
          </a:xfrm>
        </p:spPr>
        <p:txBody>
          <a:bodyPr/>
          <a:lstStyle/>
          <a:p>
            <a:r>
              <a:rPr lang="en-US" b="1" u="sng" dirty="0" smtClean="0"/>
              <a:t>ARCHITECTURE</a:t>
            </a:r>
            <a:endParaRPr lang="en-US" b="1" u="sng" dirty="0"/>
          </a:p>
        </p:txBody>
      </p:sp>
      <p:grpSp>
        <p:nvGrpSpPr>
          <p:cNvPr id="26" name="Group 25"/>
          <p:cNvGrpSpPr/>
          <p:nvPr/>
        </p:nvGrpSpPr>
        <p:grpSpPr>
          <a:xfrm>
            <a:off x="785951" y="2335447"/>
            <a:ext cx="1727201" cy="1274619"/>
            <a:chOff x="1588654" y="1773381"/>
            <a:chExt cx="5698837" cy="4350328"/>
          </a:xfrm>
        </p:grpSpPr>
        <p:sp>
          <p:nvSpPr>
            <p:cNvPr id="3" name="Rounded Rectangle 2"/>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4" name="Group 3"/>
            <p:cNvGrpSpPr/>
            <p:nvPr/>
          </p:nvGrpSpPr>
          <p:grpSpPr>
            <a:xfrm>
              <a:off x="1948872" y="2133600"/>
              <a:ext cx="4941455" cy="3468260"/>
              <a:chOff x="2105890" y="2133600"/>
              <a:chExt cx="4941455" cy="3468260"/>
            </a:xfrm>
          </p:grpSpPr>
          <p:sp>
            <p:nvSpPr>
              <p:cNvPr id="5" name="Rounded Rectangle 4"/>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ounded Rectangle 6"/>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 name="Rounded Rectangle 7"/>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Rounded Rectangle 9"/>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Rounded Rectangle 10"/>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Rounded Rectangle 11"/>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Rounded Rectangle 12"/>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Rounded Rectangle 13"/>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Rectangle 14"/>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Rounded Rectangle 20"/>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Rounded Rectangle 21"/>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Rectangle 22"/>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Rectangle 24"/>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7" name="Group 26"/>
          <p:cNvGrpSpPr/>
          <p:nvPr/>
        </p:nvGrpSpPr>
        <p:grpSpPr>
          <a:xfrm>
            <a:off x="2131001" y="4143369"/>
            <a:ext cx="1727201" cy="1274619"/>
            <a:chOff x="1588654" y="1773381"/>
            <a:chExt cx="5698837" cy="4350328"/>
          </a:xfrm>
        </p:grpSpPr>
        <p:sp>
          <p:nvSpPr>
            <p:cNvPr id="28" name="Rounded Rectangle 27"/>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29" name="Group 28"/>
            <p:cNvGrpSpPr/>
            <p:nvPr/>
          </p:nvGrpSpPr>
          <p:grpSpPr>
            <a:xfrm>
              <a:off x="1948872" y="2133600"/>
              <a:ext cx="4941455" cy="3468260"/>
              <a:chOff x="2105890" y="2133600"/>
              <a:chExt cx="4941455" cy="3468260"/>
            </a:xfrm>
          </p:grpSpPr>
          <p:sp>
            <p:nvSpPr>
              <p:cNvPr id="30" name="Rounded Rectangle 29"/>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Rounded Rectangle 31"/>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3" name="Rounded Rectangle 32"/>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Rounded Rectangle 34"/>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Rounded Rectangle 35"/>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Rounded Rectangle 36"/>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Rounded Rectangle 37"/>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Rounded Rectangle 38"/>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Rectangle 39"/>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Rounded Rectangle 45"/>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Rounded Rectangle 46"/>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8" name="Rectangle 47"/>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Rectangle 49"/>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1" name="Group 50"/>
          <p:cNvGrpSpPr/>
          <p:nvPr/>
        </p:nvGrpSpPr>
        <p:grpSpPr>
          <a:xfrm>
            <a:off x="3555171" y="1376100"/>
            <a:ext cx="1727201" cy="1274619"/>
            <a:chOff x="1588654" y="1773381"/>
            <a:chExt cx="5698837" cy="4350328"/>
          </a:xfrm>
        </p:grpSpPr>
        <p:sp>
          <p:nvSpPr>
            <p:cNvPr id="52" name="Rounded Rectangle 51"/>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53" name="Group 52"/>
            <p:cNvGrpSpPr/>
            <p:nvPr/>
          </p:nvGrpSpPr>
          <p:grpSpPr>
            <a:xfrm>
              <a:off x="1948872" y="2133600"/>
              <a:ext cx="4941455" cy="3468260"/>
              <a:chOff x="2105890" y="2133600"/>
              <a:chExt cx="4941455" cy="3468260"/>
            </a:xfrm>
          </p:grpSpPr>
          <p:sp>
            <p:nvSpPr>
              <p:cNvPr id="54" name="Rounded Rectangle 53"/>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54"/>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Rounded Rectangle 55"/>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7" name="Rounded Rectangle 56"/>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ounded Rectangle 57"/>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9" name="Rounded Rectangle 58"/>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Rounded Rectangle 59"/>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Rounded Rectangle 60"/>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Rounded Rectangle 61"/>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Rounded Rectangle 62"/>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Rectangle 63"/>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ounded Rectangle 68"/>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0" name="Rounded Rectangle 69"/>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Rounded Rectangle 70"/>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Rectangle 71"/>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72"/>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4" name="Rectangle 73"/>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5" name="Group 74"/>
          <p:cNvGrpSpPr/>
          <p:nvPr/>
        </p:nvGrpSpPr>
        <p:grpSpPr>
          <a:xfrm>
            <a:off x="6177465" y="2347626"/>
            <a:ext cx="1727201" cy="1274619"/>
            <a:chOff x="1588654" y="1773381"/>
            <a:chExt cx="5698837" cy="4350328"/>
          </a:xfrm>
        </p:grpSpPr>
        <p:sp>
          <p:nvSpPr>
            <p:cNvPr id="76" name="Rounded Rectangle 75"/>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77" name="Group 76"/>
            <p:cNvGrpSpPr/>
            <p:nvPr/>
          </p:nvGrpSpPr>
          <p:grpSpPr>
            <a:xfrm>
              <a:off x="1948872" y="2133600"/>
              <a:ext cx="4941455" cy="3468260"/>
              <a:chOff x="2105890" y="2133600"/>
              <a:chExt cx="4941455" cy="3468260"/>
            </a:xfrm>
          </p:grpSpPr>
          <p:sp>
            <p:nvSpPr>
              <p:cNvPr id="78" name="Rounded Rectangle 77"/>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ounded Rectangle 78"/>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Rounded Rectangle 79"/>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1" name="Rounded Rectangle 80"/>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Rounded Rectangle 82"/>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Rounded Rectangle 83"/>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5" name="Rounded Rectangle 84"/>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Rounded Rectangle 85"/>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Rounded Rectangle 86"/>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Rectangle 87"/>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ounded Rectangle 92"/>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4" name="Rounded Rectangle 93"/>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5" name="Rounded Rectangle 94"/>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Rectangle 95"/>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ounded Rectangle 96"/>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8" name="Rectangle 97"/>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9" name="Group 98"/>
          <p:cNvGrpSpPr/>
          <p:nvPr/>
        </p:nvGrpSpPr>
        <p:grpSpPr>
          <a:xfrm>
            <a:off x="4930353" y="4143369"/>
            <a:ext cx="1727201" cy="1274619"/>
            <a:chOff x="1588654" y="1773381"/>
            <a:chExt cx="5698837" cy="4350328"/>
          </a:xfrm>
        </p:grpSpPr>
        <p:sp>
          <p:nvSpPr>
            <p:cNvPr id="100" name="Rounded Rectangle 99"/>
            <p:cNvSpPr/>
            <p:nvPr/>
          </p:nvSpPr>
          <p:spPr>
            <a:xfrm>
              <a:off x="1588654" y="1773381"/>
              <a:ext cx="5698837" cy="4350328"/>
            </a:xfrm>
            <a:prstGeom prst="roundRect">
              <a:avLst/>
            </a:prstGeom>
            <a:solidFill>
              <a:schemeClr val="bg2">
                <a:alpha val="34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grpSp>
          <p:nvGrpSpPr>
            <p:cNvPr id="101" name="Group 100"/>
            <p:cNvGrpSpPr/>
            <p:nvPr/>
          </p:nvGrpSpPr>
          <p:grpSpPr>
            <a:xfrm>
              <a:off x="1948872" y="2133600"/>
              <a:ext cx="4941455" cy="3468260"/>
              <a:chOff x="2105890" y="2133600"/>
              <a:chExt cx="4941455" cy="3468260"/>
            </a:xfrm>
          </p:grpSpPr>
          <p:sp>
            <p:nvSpPr>
              <p:cNvPr id="102" name="Rounded Rectangle 101"/>
              <p:cNvSpPr/>
              <p:nvPr/>
            </p:nvSpPr>
            <p:spPr>
              <a:xfrm>
                <a:off x="2105890" y="2133600"/>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ounded Rectangle 102"/>
              <p:cNvSpPr/>
              <p:nvPr/>
            </p:nvSpPr>
            <p:spPr>
              <a:xfrm>
                <a:off x="2124362" y="2636982"/>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4" name="Rounded Rectangle 103"/>
              <p:cNvSpPr/>
              <p:nvPr/>
            </p:nvSpPr>
            <p:spPr>
              <a:xfrm>
                <a:off x="2124362" y="3144983"/>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5" name="Rounded Rectangle 104"/>
              <p:cNvSpPr/>
              <p:nvPr/>
            </p:nvSpPr>
            <p:spPr>
              <a:xfrm>
                <a:off x="2133598" y="3652984"/>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ounded Rectangle 105"/>
              <p:cNvSpPr/>
              <p:nvPr/>
            </p:nvSpPr>
            <p:spPr>
              <a:xfrm>
                <a:off x="3329708" y="213360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7" name="Rounded Rectangle 106"/>
              <p:cNvSpPr/>
              <p:nvPr/>
            </p:nvSpPr>
            <p:spPr>
              <a:xfrm>
                <a:off x="2133598" y="4160985"/>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ounded Rectangle 107"/>
              <p:cNvSpPr/>
              <p:nvPr/>
            </p:nvSpPr>
            <p:spPr>
              <a:xfrm>
                <a:off x="3329708" y="2636983"/>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9" name="Rounded Rectangle 108"/>
              <p:cNvSpPr/>
              <p:nvPr/>
            </p:nvSpPr>
            <p:spPr>
              <a:xfrm>
                <a:off x="3329708" y="3144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Rounded Rectangle 109"/>
              <p:cNvSpPr/>
              <p:nvPr/>
            </p:nvSpPr>
            <p:spPr>
              <a:xfrm>
                <a:off x="3329708" y="3652984"/>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1" name="Rounded Rectangle 110"/>
              <p:cNvSpPr/>
              <p:nvPr/>
            </p:nvSpPr>
            <p:spPr>
              <a:xfrm>
                <a:off x="3329708" y="4160986"/>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2" name="Rectangle 111"/>
              <p:cNvSpPr/>
              <p:nvPr/>
            </p:nvSpPr>
            <p:spPr>
              <a:xfrm>
                <a:off x="4525818" y="2133600"/>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4525817" y="2636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4525816" y="3144982"/>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a:off x="4525815" y="3652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4525814" y="4160984"/>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ounded Rectangle 116"/>
              <p:cNvSpPr/>
              <p:nvPr/>
            </p:nvSpPr>
            <p:spPr>
              <a:xfrm>
                <a:off x="2133598" y="4668986"/>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8" name="Rounded Rectangle 117"/>
              <p:cNvSpPr/>
              <p:nvPr/>
            </p:nvSpPr>
            <p:spPr>
              <a:xfrm>
                <a:off x="2133598" y="5176987"/>
                <a:ext cx="1016000" cy="4248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9" name="Rounded Rectangle 118"/>
              <p:cNvSpPr/>
              <p:nvPr/>
            </p:nvSpPr>
            <p:spPr>
              <a:xfrm>
                <a:off x="3329708" y="4664368"/>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p:cNvSpPr/>
              <p:nvPr/>
            </p:nvSpPr>
            <p:spPr>
              <a:xfrm>
                <a:off x="4525814" y="4664366"/>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ounded Rectangle 120"/>
              <p:cNvSpPr/>
              <p:nvPr/>
            </p:nvSpPr>
            <p:spPr>
              <a:xfrm>
                <a:off x="3329708" y="5167750"/>
                <a:ext cx="1016000" cy="424873"/>
              </a:xfrm>
              <a:prstGeom prst="round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p:cNvSpPr/>
              <p:nvPr/>
            </p:nvSpPr>
            <p:spPr>
              <a:xfrm>
                <a:off x="4525814" y="5167748"/>
                <a:ext cx="2521527" cy="424873"/>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124" name="Straight Connector 123"/>
          <p:cNvCxnSpPr>
            <a:stCxn id="3" idx="3"/>
            <a:endCxn id="52" idx="1"/>
          </p:cNvCxnSpPr>
          <p:nvPr/>
        </p:nvCxnSpPr>
        <p:spPr>
          <a:xfrm flipV="1">
            <a:off x="2513152" y="2013410"/>
            <a:ext cx="1042019" cy="959347"/>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p:cNvCxnSpPr>
            <a:stCxn id="3" idx="3"/>
            <a:endCxn id="76" idx="1"/>
          </p:cNvCxnSpPr>
          <p:nvPr/>
        </p:nvCxnSpPr>
        <p:spPr>
          <a:xfrm>
            <a:off x="2513152" y="2972757"/>
            <a:ext cx="3664313" cy="12179"/>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p:cNvCxnSpPr>
            <a:stCxn id="76" idx="1"/>
            <a:endCxn id="52" idx="3"/>
          </p:cNvCxnSpPr>
          <p:nvPr/>
        </p:nvCxnSpPr>
        <p:spPr>
          <a:xfrm flipH="1" flipV="1">
            <a:off x="5282372" y="2013410"/>
            <a:ext cx="895093" cy="971526"/>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a:stCxn id="3" idx="3"/>
            <a:endCxn id="28" idx="0"/>
          </p:cNvCxnSpPr>
          <p:nvPr/>
        </p:nvCxnSpPr>
        <p:spPr>
          <a:xfrm>
            <a:off x="2513152" y="2972757"/>
            <a:ext cx="481450" cy="1170612"/>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p:cNvCxnSpPr>
            <a:stCxn id="100" idx="0"/>
            <a:endCxn id="76" idx="1"/>
          </p:cNvCxnSpPr>
          <p:nvPr/>
        </p:nvCxnSpPr>
        <p:spPr>
          <a:xfrm flipV="1">
            <a:off x="5793954" y="2984936"/>
            <a:ext cx="383511" cy="1158433"/>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p:cNvCxnSpPr>
            <a:stCxn id="28" idx="0"/>
            <a:endCxn id="52" idx="2"/>
          </p:cNvCxnSpPr>
          <p:nvPr/>
        </p:nvCxnSpPr>
        <p:spPr>
          <a:xfrm flipV="1">
            <a:off x="2994602" y="2650719"/>
            <a:ext cx="1424170" cy="1492650"/>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a:stCxn id="100" idx="0"/>
            <a:endCxn id="52" idx="2"/>
          </p:cNvCxnSpPr>
          <p:nvPr/>
        </p:nvCxnSpPr>
        <p:spPr>
          <a:xfrm flipH="1" flipV="1">
            <a:off x="4418772" y="2650719"/>
            <a:ext cx="1375182" cy="149265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a:stCxn id="28" idx="3"/>
            <a:endCxn id="100" idx="1"/>
          </p:cNvCxnSpPr>
          <p:nvPr/>
        </p:nvCxnSpPr>
        <p:spPr>
          <a:xfrm>
            <a:off x="3858202" y="4780679"/>
            <a:ext cx="1072151" cy="0"/>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p:cNvCxnSpPr>
            <a:stCxn id="3" idx="3"/>
            <a:endCxn id="100" idx="0"/>
          </p:cNvCxnSpPr>
          <p:nvPr/>
        </p:nvCxnSpPr>
        <p:spPr>
          <a:xfrm>
            <a:off x="2513152" y="2972757"/>
            <a:ext cx="3280802" cy="1170612"/>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a:stCxn id="28" idx="0"/>
            <a:endCxn id="76" idx="1"/>
          </p:cNvCxnSpPr>
          <p:nvPr/>
        </p:nvCxnSpPr>
        <p:spPr>
          <a:xfrm flipV="1">
            <a:off x="2994602" y="2984936"/>
            <a:ext cx="3182863" cy="115843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927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1821</TotalTime>
  <Words>2563</Words>
  <Application>Microsoft Macintosh PowerPoint</Application>
  <PresentationFormat>On-screen Show (4:3)</PresentationFormat>
  <Paragraphs>490</Paragraphs>
  <Slides>30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Andale Mono</vt:lpstr>
      <vt:lpstr>Calibri</vt:lpstr>
      <vt:lpstr>Tw Cen MT</vt:lpstr>
      <vt:lpstr>Arial</vt:lpstr>
      <vt:lpstr>Droplet</vt:lpstr>
      <vt:lpstr>Charles’ database project</vt:lpstr>
      <vt:lpstr>What is it?</vt:lpstr>
      <vt:lpstr>Why</vt:lpstr>
      <vt:lpstr>Traditional ETL</vt:lpstr>
      <vt:lpstr>“Data lake” (theory)</vt:lpstr>
      <vt:lpstr>“Data lake” (reality)</vt:lpstr>
      <vt:lpstr>some working title</vt:lpstr>
      <vt:lpstr>ARCHITECTURE</vt:lpstr>
      <vt:lpstr>ARCHITECTURE</vt:lpstr>
      <vt:lpstr>CONCEPTS</vt:lpstr>
      <vt:lpstr>CONCEPTS</vt:lpstr>
      <vt:lpstr>CONCEPTS</vt:lpstr>
      <vt:lpstr>CONCEPTS</vt:lpstr>
      <vt:lpstr>CONCEPTS</vt:lpstr>
      <vt:lpstr>concepts</vt:lpstr>
      <vt:lpstr>query life cycle: connect / parse</vt:lpstr>
      <vt:lpstr>query life cycle: planning</vt:lpstr>
      <vt:lpstr>query life cycle: code generation</vt:lpstr>
      <vt:lpstr>query life cycle: dispatch</vt:lpstr>
      <vt:lpstr>query life cycle: pipeline execution</vt:lpstr>
      <vt:lpstr>why does this meet requirements?</vt:lpstr>
      <vt:lpstr>some other design notes: parser</vt:lpstr>
      <vt:lpstr>some other design notes: parser</vt:lpstr>
      <vt:lpstr>miscellaneous ideas</vt:lpstr>
      <vt:lpstr>things left unsaid…</vt:lpstr>
      <vt:lpstr>development approach</vt:lpstr>
      <vt:lpstr>release and licencing</vt:lpstr>
      <vt:lpstr>(ANTICIPATED) FAQ</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ccd</dc:creator>
  <cp:lastModifiedBy>Microsoft Office User</cp:lastModifiedBy>
  <cp:revision>86</cp:revision>
  <cp:lastPrinted>2016-09-21T08:58:35Z</cp:lastPrinted>
  <dcterms:created xsi:type="dcterms:W3CDTF">2015-09-29T06:16:05Z</dcterms:created>
  <dcterms:modified xsi:type="dcterms:W3CDTF">2016-09-21T09:04:25Z</dcterms:modified>
</cp:coreProperties>
</file>