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8"/>
  </p:notes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5" r:id="rId9"/>
    <p:sldId id="266" r:id="rId10"/>
    <p:sldId id="271" r:id="rId11"/>
    <p:sldId id="272" r:id="rId12"/>
    <p:sldId id="267" r:id="rId13"/>
    <p:sldId id="269" r:id="rId14"/>
    <p:sldId id="268" r:id="rId15"/>
    <p:sldId id="273" r:id="rId16"/>
    <p:sldId id="274" r:id="rId17"/>
    <p:sldId id="275" r:id="rId18"/>
    <p:sldId id="270" r:id="rId19"/>
    <p:sldId id="276" r:id="rId20"/>
    <p:sldId id="277" r:id="rId21"/>
    <p:sldId id="278" r:id="rId22"/>
    <p:sldId id="279" r:id="rId23"/>
    <p:sldId id="283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1"/>
  </p:normalViewPr>
  <p:slideViewPr>
    <p:cSldViewPr snapToGrid="0" snapToObjects="1">
      <p:cViewPr>
        <p:scale>
          <a:sx n="138" d="100"/>
          <a:sy n="138" d="100"/>
        </p:scale>
        <p:origin x="7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C7CF-E5BF-D047-9459-3B8374F39E7A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19782C7D-40B1-5341-BD8E-2E528647E30F}">
      <dgm:prSet phldrT="[Text]"/>
      <dgm:spPr/>
      <dgm:t>
        <a:bodyPr/>
        <a:lstStyle/>
        <a:p>
          <a:r>
            <a:rPr lang="en-US" dirty="0" smtClean="0"/>
            <a:t>Data Sources</a:t>
          </a:r>
        </a:p>
        <a:p>
          <a:r>
            <a:rPr lang="en-US" dirty="0" smtClean="0"/>
            <a:t>&lt; 1 second</a:t>
          </a:r>
          <a:endParaRPr lang="en-US" dirty="0"/>
        </a:p>
      </dgm:t>
    </dgm:pt>
    <dgm:pt modelId="{9D701CE4-C911-4946-8DC2-60B66B1B62AB}" type="parTrans" cxnId="{D62568E7-5FCC-154B-A4BF-31C9DD266448}">
      <dgm:prSet/>
      <dgm:spPr/>
      <dgm:t>
        <a:bodyPr/>
        <a:lstStyle/>
        <a:p>
          <a:endParaRPr lang="en-US"/>
        </a:p>
      </dgm:t>
    </dgm:pt>
    <dgm:pt modelId="{10936DF1-2F57-664F-AF5A-7C42D5DF904A}" type="sibTrans" cxnId="{D62568E7-5FCC-154B-A4BF-31C9DD266448}">
      <dgm:prSet/>
      <dgm:spPr/>
      <dgm:t>
        <a:bodyPr/>
        <a:lstStyle/>
        <a:p>
          <a:endParaRPr lang="en-US"/>
        </a:p>
      </dgm:t>
    </dgm:pt>
    <dgm:pt modelId="{C190D5C4-BBE8-1648-A985-C1B86BE021AE}">
      <dgm:prSet phldrT="[Text]"/>
      <dgm:spPr/>
      <dgm:t>
        <a:bodyPr/>
        <a:lstStyle/>
        <a:p>
          <a:r>
            <a:rPr lang="en-US" dirty="0" smtClean="0"/>
            <a:t>DBMS</a:t>
          </a:r>
        </a:p>
        <a:p>
          <a:r>
            <a:rPr lang="en-US" dirty="0" smtClean="0"/>
            <a:t>5 seconds</a:t>
          </a:r>
          <a:endParaRPr lang="en-US" dirty="0"/>
        </a:p>
      </dgm:t>
    </dgm:pt>
    <dgm:pt modelId="{28108929-F885-8F41-BEA0-4A0447E81AFD}" type="parTrans" cxnId="{0D945D49-8DE3-D545-8127-C43E26323BB7}">
      <dgm:prSet/>
      <dgm:spPr/>
      <dgm:t>
        <a:bodyPr/>
        <a:lstStyle/>
        <a:p>
          <a:endParaRPr lang="en-US"/>
        </a:p>
      </dgm:t>
    </dgm:pt>
    <dgm:pt modelId="{68C7F4AE-C27E-BE40-977C-080A6BD4C2BC}" type="sibTrans" cxnId="{0D945D49-8DE3-D545-8127-C43E26323BB7}">
      <dgm:prSet/>
      <dgm:spPr/>
      <dgm:t>
        <a:bodyPr/>
        <a:lstStyle/>
        <a:p>
          <a:endParaRPr lang="en-US"/>
        </a:p>
      </dgm:t>
    </dgm:pt>
    <dgm:pt modelId="{98B64E58-294E-F047-AA18-6013EDA3B31C}">
      <dgm:prSet phldrT="[Text]"/>
      <dgm:spPr/>
      <dgm:t>
        <a:bodyPr/>
        <a:lstStyle/>
        <a:p>
          <a:r>
            <a:rPr lang="en-US" dirty="0" smtClean="0"/>
            <a:t>ETL</a:t>
          </a:r>
        </a:p>
        <a:p>
          <a:r>
            <a:rPr lang="en-US" dirty="0" smtClean="0"/>
            <a:t>hours</a:t>
          </a:r>
          <a:endParaRPr lang="en-US" dirty="0"/>
        </a:p>
      </dgm:t>
    </dgm:pt>
    <dgm:pt modelId="{9D67B199-82D9-F54A-A06A-E9D48B8DDF8E}" type="parTrans" cxnId="{53F76DBE-D0A6-B748-A3A3-E2C397FCFE6E}">
      <dgm:prSet/>
      <dgm:spPr/>
      <dgm:t>
        <a:bodyPr/>
        <a:lstStyle/>
        <a:p>
          <a:endParaRPr lang="en-US"/>
        </a:p>
      </dgm:t>
    </dgm:pt>
    <dgm:pt modelId="{DDFC7D4B-0B81-DF46-A268-A329FE1BBEC0}" type="sibTrans" cxnId="{53F76DBE-D0A6-B748-A3A3-E2C397FCFE6E}">
      <dgm:prSet/>
      <dgm:spPr/>
      <dgm:t>
        <a:bodyPr/>
        <a:lstStyle/>
        <a:p>
          <a:endParaRPr lang="en-US"/>
        </a:p>
      </dgm:t>
    </dgm:pt>
    <dgm:pt modelId="{FD783FCB-F317-BB48-8BB6-8FBF7282D6B6}">
      <dgm:prSet phldrT="[Text]"/>
      <dgm:spPr/>
      <dgm:t>
        <a:bodyPr/>
        <a:lstStyle/>
        <a:p>
          <a:r>
            <a:rPr lang="en-US" dirty="0" smtClean="0"/>
            <a:t>DWH</a:t>
          </a:r>
        </a:p>
        <a:p>
          <a:r>
            <a:rPr lang="en-US" dirty="0" smtClean="0"/>
            <a:t>1 day</a:t>
          </a:r>
          <a:endParaRPr lang="en-US" dirty="0"/>
        </a:p>
      </dgm:t>
    </dgm:pt>
    <dgm:pt modelId="{57535CDC-9F6F-F84D-86FC-3C8D88BAC3B9}" type="parTrans" cxnId="{ECB4DE33-7C26-994D-BFA3-9B79A280B0D6}">
      <dgm:prSet/>
      <dgm:spPr/>
      <dgm:t>
        <a:bodyPr/>
        <a:lstStyle/>
        <a:p>
          <a:endParaRPr lang="en-US"/>
        </a:p>
      </dgm:t>
    </dgm:pt>
    <dgm:pt modelId="{1239AC7F-315D-7C47-A5B7-698F0595B679}" type="sibTrans" cxnId="{ECB4DE33-7C26-994D-BFA3-9B79A280B0D6}">
      <dgm:prSet/>
      <dgm:spPr/>
      <dgm:t>
        <a:bodyPr/>
        <a:lstStyle/>
        <a:p>
          <a:endParaRPr lang="en-US"/>
        </a:p>
      </dgm:t>
    </dgm:pt>
    <dgm:pt modelId="{A00C43E2-FF26-4D48-9DC0-EFF90B51DF02}">
      <dgm:prSet phldrT="[Text]"/>
      <dgm:spPr/>
      <dgm:t>
        <a:bodyPr/>
        <a:lstStyle/>
        <a:p>
          <a:r>
            <a:rPr lang="en-US" dirty="0" smtClean="0"/>
            <a:t>BI / </a:t>
          </a:r>
          <a:r>
            <a:rPr lang="en-US" dirty="0" err="1" smtClean="0"/>
            <a:t>Visualisation</a:t>
          </a:r>
          <a:endParaRPr lang="en-US" dirty="0" smtClean="0"/>
        </a:p>
        <a:p>
          <a:r>
            <a:rPr lang="en-US" dirty="0" smtClean="0"/>
            <a:t>&gt; 1 day</a:t>
          </a:r>
          <a:endParaRPr lang="en-US" dirty="0"/>
        </a:p>
      </dgm:t>
    </dgm:pt>
    <dgm:pt modelId="{ABB7654C-9672-E049-896F-3B1F9FBD715D}" type="parTrans" cxnId="{28061DF9-9F65-084A-BD46-11436F851F0A}">
      <dgm:prSet/>
      <dgm:spPr/>
      <dgm:t>
        <a:bodyPr/>
        <a:lstStyle/>
        <a:p>
          <a:endParaRPr lang="en-US"/>
        </a:p>
      </dgm:t>
    </dgm:pt>
    <dgm:pt modelId="{41D301E8-BD86-D74D-B024-561026FD23DA}" type="sibTrans" cxnId="{28061DF9-9F65-084A-BD46-11436F851F0A}">
      <dgm:prSet/>
      <dgm:spPr/>
      <dgm:t>
        <a:bodyPr/>
        <a:lstStyle/>
        <a:p>
          <a:endParaRPr lang="en-US"/>
        </a:p>
      </dgm:t>
    </dgm:pt>
    <dgm:pt modelId="{AAE357A8-21EE-4B4F-851E-32CB8F264770}" type="pres">
      <dgm:prSet presAssocID="{78A3C7CF-E5BF-D047-9459-3B8374F39E7A}" presName="CompostProcess" presStyleCnt="0">
        <dgm:presLayoutVars>
          <dgm:dir/>
          <dgm:resizeHandles val="exact"/>
        </dgm:presLayoutVars>
      </dgm:prSet>
      <dgm:spPr/>
    </dgm:pt>
    <dgm:pt modelId="{7125C4A5-7A1E-954C-A21B-14881BEE1BF7}" type="pres">
      <dgm:prSet presAssocID="{78A3C7CF-E5BF-D047-9459-3B8374F39E7A}" presName="arrow" presStyleLbl="bgShp" presStyleIdx="0" presStyleCnt="1"/>
      <dgm:spPr/>
    </dgm:pt>
    <dgm:pt modelId="{1635CFBE-1026-FA48-8257-5240E76EDD99}" type="pres">
      <dgm:prSet presAssocID="{78A3C7CF-E5BF-D047-9459-3B8374F39E7A}" presName="linearProcess" presStyleCnt="0"/>
      <dgm:spPr/>
    </dgm:pt>
    <dgm:pt modelId="{F36FDEA1-80B0-5F41-9FF7-45563164E473}" type="pres">
      <dgm:prSet presAssocID="{19782C7D-40B1-5341-BD8E-2E528647E30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92B0C-A015-1A4D-B724-BB10F5633818}" type="pres">
      <dgm:prSet presAssocID="{10936DF1-2F57-664F-AF5A-7C42D5DF904A}" presName="sibTrans" presStyleCnt="0"/>
      <dgm:spPr/>
    </dgm:pt>
    <dgm:pt modelId="{88555229-CCF3-5647-B64C-D073C928C2F3}" type="pres">
      <dgm:prSet presAssocID="{C190D5C4-BBE8-1648-A985-C1B86BE021A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E3E0C-C9EB-1544-9517-12CA97A623A1}" type="pres">
      <dgm:prSet presAssocID="{68C7F4AE-C27E-BE40-977C-080A6BD4C2BC}" presName="sibTrans" presStyleCnt="0"/>
      <dgm:spPr/>
    </dgm:pt>
    <dgm:pt modelId="{DC3FCC61-1F4D-914B-B321-615DAF63AB17}" type="pres">
      <dgm:prSet presAssocID="{98B64E58-294E-F047-AA18-6013EDA3B31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C56E48-E100-1349-B7BF-516C9EE02F4C}" type="pres">
      <dgm:prSet presAssocID="{DDFC7D4B-0B81-DF46-A268-A329FE1BBEC0}" presName="sibTrans" presStyleCnt="0"/>
      <dgm:spPr/>
    </dgm:pt>
    <dgm:pt modelId="{4AF6CCB8-FE5F-B94F-9FCD-F97A147F2BAD}" type="pres">
      <dgm:prSet presAssocID="{FD783FCB-F317-BB48-8BB6-8FBF7282D6B6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AE8A05-D81C-184F-99F6-70908282102C}" type="pres">
      <dgm:prSet presAssocID="{1239AC7F-315D-7C47-A5B7-698F0595B679}" presName="sibTrans" presStyleCnt="0"/>
      <dgm:spPr/>
    </dgm:pt>
    <dgm:pt modelId="{4168DEDA-5A53-AE45-9C10-C64405E09161}" type="pres">
      <dgm:prSet presAssocID="{A00C43E2-FF26-4D48-9DC0-EFF90B51DF0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E076CA-58CE-5742-AF32-C251BC83558E}" type="presOf" srcId="{A00C43E2-FF26-4D48-9DC0-EFF90B51DF02}" destId="{4168DEDA-5A53-AE45-9C10-C64405E09161}" srcOrd="0" destOrd="0" presId="urn:microsoft.com/office/officeart/2005/8/layout/hProcess9"/>
    <dgm:cxn modelId="{69642604-DB2B-E048-A258-A9467E31F772}" type="presOf" srcId="{78A3C7CF-E5BF-D047-9459-3B8374F39E7A}" destId="{AAE357A8-21EE-4B4F-851E-32CB8F264770}" srcOrd="0" destOrd="0" presId="urn:microsoft.com/office/officeart/2005/8/layout/hProcess9"/>
    <dgm:cxn modelId="{D62568E7-5FCC-154B-A4BF-31C9DD266448}" srcId="{78A3C7CF-E5BF-D047-9459-3B8374F39E7A}" destId="{19782C7D-40B1-5341-BD8E-2E528647E30F}" srcOrd="0" destOrd="0" parTransId="{9D701CE4-C911-4946-8DC2-60B66B1B62AB}" sibTransId="{10936DF1-2F57-664F-AF5A-7C42D5DF904A}"/>
    <dgm:cxn modelId="{28061DF9-9F65-084A-BD46-11436F851F0A}" srcId="{78A3C7CF-E5BF-D047-9459-3B8374F39E7A}" destId="{A00C43E2-FF26-4D48-9DC0-EFF90B51DF02}" srcOrd="4" destOrd="0" parTransId="{ABB7654C-9672-E049-896F-3B1F9FBD715D}" sibTransId="{41D301E8-BD86-D74D-B024-561026FD23DA}"/>
    <dgm:cxn modelId="{A15D7A9C-AB0D-774A-ABC5-B4C69BD29B0F}" type="presOf" srcId="{FD783FCB-F317-BB48-8BB6-8FBF7282D6B6}" destId="{4AF6CCB8-FE5F-B94F-9FCD-F97A147F2BAD}" srcOrd="0" destOrd="0" presId="urn:microsoft.com/office/officeart/2005/8/layout/hProcess9"/>
    <dgm:cxn modelId="{12444A06-6575-C149-93F2-9FDD65BEBDA4}" type="presOf" srcId="{19782C7D-40B1-5341-BD8E-2E528647E30F}" destId="{F36FDEA1-80B0-5F41-9FF7-45563164E473}" srcOrd="0" destOrd="0" presId="urn:microsoft.com/office/officeart/2005/8/layout/hProcess9"/>
    <dgm:cxn modelId="{ECB4DE33-7C26-994D-BFA3-9B79A280B0D6}" srcId="{78A3C7CF-E5BF-D047-9459-3B8374F39E7A}" destId="{FD783FCB-F317-BB48-8BB6-8FBF7282D6B6}" srcOrd="3" destOrd="0" parTransId="{57535CDC-9F6F-F84D-86FC-3C8D88BAC3B9}" sibTransId="{1239AC7F-315D-7C47-A5B7-698F0595B679}"/>
    <dgm:cxn modelId="{0D945D49-8DE3-D545-8127-C43E26323BB7}" srcId="{78A3C7CF-E5BF-D047-9459-3B8374F39E7A}" destId="{C190D5C4-BBE8-1648-A985-C1B86BE021AE}" srcOrd="1" destOrd="0" parTransId="{28108929-F885-8F41-BEA0-4A0447E81AFD}" sibTransId="{68C7F4AE-C27E-BE40-977C-080A6BD4C2BC}"/>
    <dgm:cxn modelId="{EFD91D67-1F74-0B49-A785-4EFB0E6C0D97}" type="presOf" srcId="{C190D5C4-BBE8-1648-A985-C1B86BE021AE}" destId="{88555229-CCF3-5647-B64C-D073C928C2F3}" srcOrd="0" destOrd="0" presId="urn:microsoft.com/office/officeart/2005/8/layout/hProcess9"/>
    <dgm:cxn modelId="{AD666FC8-F1BC-4E40-937D-1FA407893892}" type="presOf" srcId="{98B64E58-294E-F047-AA18-6013EDA3B31C}" destId="{DC3FCC61-1F4D-914B-B321-615DAF63AB17}" srcOrd="0" destOrd="0" presId="urn:microsoft.com/office/officeart/2005/8/layout/hProcess9"/>
    <dgm:cxn modelId="{53F76DBE-D0A6-B748-A3A3-E2C397FCFE6E}" srcId="{78A3C7CF-E5BF-D047-9459-3B8374F39E7A}" destId="{98B64E58-294E-F047-AA18-6013EDA3B31C}" srcOrd="2" destOrd="0" parTransId="{9D67B199-82D9-F54A-A06A-E9D48B8DDF8E}" sibTransId="{DDFC7D4B-0B81-DF46-A268-A329FE1BBEC0}"/>
    <dgm:cxn modelId="{50E1A561-FE2C-1D42-9B44-1308C639BD03}" type="presParOf" srcId="{AAE357A8-21EE-4B4F-851E-32CB8F264770}" destId="{7125C4A5-7A1E-954C-A21B-14881BEE1BF7}" srcOrd="0" destOrd="0" presId="urn:microsoft.com/office/officeart/2005/8/layout/hProcess9"/>
    <dgm:cxn modelId="{C96FBE2B-27E9-3148-9D0A-BE92C9610689}" type="presParOf" srcId="{AAE357A8-21EE-4B4F-851E-32CB8F264770}" destId="{1635CFBE-1026-FA48-8257-5240E76EDD99}" srcOrd="1" destOrd="0" presId="urn:microsoft.com/office/officeart/2005/8/layout/hProcess9"/>
    <dgm:cxn modelId="{ECB42A2F-8365-814F-80AA-B99E6936099A}" type="presParOf" srcId="{1635CFBE-1026-FA48-8257-5240E76EDD99}" destId="{F36FDEA1-80B0-5F41-9FF7-45563164E473}" srcOrd="0" destOrd="0" presId="urn:microsoft.com/office/officeart/2005/8/layout/hProcess9"/>
    <dgm:cxn modelId="{42D854A1-4FD8-F746-AE4E-D37BB1A9545C}" type="presParOf" srcId="{1635CFBE-1026-FA48-8257-5240E76EDD99}" destId="{37792B0C-A015-1A4D-B724-BB10F5633818}" srcOrd="1" destOrd="0" presId="urn:microsoft.com/office/officeart/2005/8/layout/hProcess9"/>
    <dgm:cxn modelId="{5FEC8417-0CD0-C641-B62A-FB30D2352B9F}" type="presParOf" srcId="{1635CFBE-1026-FA48-8257-5240E76EDD99}" destId="{88555229-CCF3-5647-B64C-D073C928C2F3}" srcOrd="2" destOrd="0" presId="urn:microsoft.com/office/officeart/2005/8/layout/hProcess9"/>
    <dgm:cxn modelId="{2ACA2969-3C55-9244-92F2-E3AD6D8CA0F7}" type="presParOf" srcId="{1635CFBE-1026-FA48-8257-5240E76EDD99}" destId="{D87E3E0C-C9EB-1544-9517-12CA97A623A1}" srcOrd="3" destOrd="0" presId="urn:microsoft.com/office/officeart/2005/8/layout/hProcess9"/>
    <dgm:cxn modelId="{BCC93E27-1142-B94A-8805-D1CC3C275ABA}" type="presParOf" srcId="{1635CFBE-1026-FA48-8257-5240E76EDD99}" destId="{DC3FCC61-1F4D-914B-B321-615DAF63AB17}" srcOrd="4" destOrd="0" presId="urn:microsoft.com/office/officeart/2005/8/layout/hProcess9"/>
    <dgm:cxn modelId="{15145C8B-F82E-2F44-BE66-98A07E8C1B0D}" type="presParOf" srcId="{1635CFBE-1026-FA48-8257-5240E76EDD99}" destId="{B7C56E48-E100-1349-B7BF-516C9EE02F4C}" srcOrd="5" destOrd="0" presId="urn:microsoft.com/office/officeart/2005/8/layout/hProcess9"/>
    <dgm:cxn modelId="{7985A61D-34ED-294C-B01A-322A8E5E13E0}" type="presParOf" srcId="{1635CFBE-1026-FA48-8257-5240E76EDD99}" destId="{4AF6CCB8-FE5F-B94F-9FCD-F97A147F2BAD}" srcOrd="6" destOrd="0" presId="urn:microsoft.com/office/officeart/2005/8/layout/hProcess9"/>
    <dgm:cxn modelId="{05A262D2-9F8F-CB4C-B8DE-93DFAEB763E8}" type="presParOf" srcId="{1635CFBE-1026-FA48-8257-5240E76EDD99}" destId="{DEAE8A05-D81C-184F-99F6-70908282102C}" srcOrd="7" destOrd="0" presId="urn:microsoft.com/office/officeart/2005/8/layout/hProcess9"/>
    <dgm:cxn modelId="{A842FDBB-1513-0247-86A8-AE467E6136A7}" type="presParOf" srcId="{1635CFBE-1026-FA48-8257-5240E76EDD99}" destId="{4168DEDA-5A53-AE45-9C10-C64405E0916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5C4A5-7A1E-954C-A21B-14881BEE1BF7}">
      <dsp:nvSpPr>
        <dsp:cNvPr id="0" name=""/>
        <dsp:cNvSpPr/>
      </dsp:nvSpPr>
      <dsp:spPr>
        <a:xfrm>
          <a:off x="617219" y="0"/>
          <a:ext cx="6995160" cy="21939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FDEA1-80B0-5F41-9FF7-45563164E473}">
      <dsp:nvSpPr>
        <dsp:cNvPr id="0" name=""/>
        <dsp:cNvSpPr/>
      </dsp:nvSpPr>
      <dsp:spPr>
        <a:xfrm>
          <a:off x="5261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Data Sources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 1 second</a:t>
          </a:r>
          <a:endParaRPr lang="en-US" sz="1500" kern="1200" dirty="0"/>
        </a:p>
      </dsp:txBody>
      <dsp:txXfrm>
        <a:off x="48100" y="701016"/>
        <a:ext cx="1456392" cy="791892"/>
      </dsp:txXfrm>
    </dsp:sp>
    <dsp:sp modelId="{88555229-CCF3-5647-B64C-D073C928C2F3}">
      <dsp:nvSpPr>
        <dsp:cNvPr id="0" name=""/>
        <dsp:cNvSpPr/>
      </dsp:nvSpPr>
      <dsp:spPr>
        <a:xfrm>
          <a:off x="1674513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DBMS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 seconds</a:t>
          </a:r>
          <a:endParaRPr lang="en-US" sz="1500" kern="1200" dirty="0"/>
        </a:p>
      </dsp:txBody>
      <dsp:txXfrm>
        <a:off x="1717352" y="701016"/>
        <a:ext cx="1456392" cy="791892"/>
      </dsp:txXfrm>
    </dsp:sp>
    <dsp:sp modelId="{DC3FCC61-1F4D-914B-B321-615DAF63AB17}">
      <dsp:nvSpPr>
        <dsp:cNvPr id="0" name=""/>
        <dsp:cNvSpPr/>
      </dsp:nvSpPr>
      <dsp:spPr>
        <a:xfrm>
          <a:off x="3343764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ETL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hours</a:t>
          </a:r>
          <a:endParaRPr lang="en-US" sz="1500" kern="1200" dirty="0"/>
        </a:p>
      </dsp:txBody>
      <dsp:txXfrm>
        <a:off x="3386603" y="701016"/>
        <a:ext cx="1456392" cy="791892"/>
      </dsp:txXfrm>
    </dsp:sp>
    <dsp:sp modelId="{4AF6CCB8-FE5F-B94F-9FCD-F97A147F2BAD}">
      <dsp:nvSpPr>
        <dsp:cNvPr id="0" name=""/>
        <dsp:cNvSpPr/>
      </dsp:nvSpPr>
      <dsp:spPr>
        <a:xfrm>
          <a:off x="5013016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DWH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 day</a:t>
          </a:r>
          <a:endParaRPr lang="en-US" sz="1500" kern="1200" dirty="0"/>
        </a:p>
      </dsp:txBody>
      <dsp:txXfrm>
        <a:off x="5055855" y="701016"/>
        <a:ext cx="1456392" cy="791892"/>
      </dsp:txXfrm>
    </dsp:sp>
    <dsp:sp modelId="{4168DEDA-5A53-AE45-9C10-C64405E09161}">
      <dsp:nvSpPr>
        <dsp:cNvPr id="0" name=""/>
        <dsp:cNvSpPr/>
      </dsp:nvSpPr>
      <dsp:spPr>
        <a:xfrm>
          <a:off x="6682267" y="658177"/>
          <a:ext cx="1542070" cy="877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 / </a:t>
          </a:r>
          <a:r>
            <a:rPr lang="en-US" sz="1500" kern="1200" dirty="0" err="1" smtClean="0"/>
            <a:t>Visualisation</a:t>
          </a:r>
          <a:endParaRPr lang="en-US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&gt; 1 day</a:t>
          </a:r>
          <a:endParaRPr lang="en-US" sz="1500" kern="1200" dirty="0"/>
        </a:p>
      </dsp:txBody>
      <dsp:txXfrm>
        <a:off x="6725106" y="701016"/>
        <a:ext cx="1456392" cy="791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59DA-E1FE-C140-AD06-A1F81A99B101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444B-F866-9243-9E6A-70D5AF65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Overview. Memory</a:t>
            </a:r>
            <a:r>
              <a:rPr lang="en-US" baseline="0" dirty="0" smtClean="0"/>
              <a:t> sizes. “Big data” – not about huge batch jobs</a:t>
            </a:r>
          </a:p>
          <a:p>
            <a:r>
              <a:rPr lang="en-US" baseline="0" dirty="0" smtClean="0"/>
              <a:t>Complexity of data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Overview. Memory</a:t>
            </a:r>
            <a:r>
              <a:rPr lang="en-US" baseline="0" dirty="0" smtClean="0"/>
              <a:t> sizes. “Big data” – not about huge batch jobs</a:t>
            </a:r>
          </a:p>
          <a:p>
            <a:r>
              <a:rPr lang="en-US" baseline="0" dirty="0" smtClean="0"/>
              <a:t>Complexity of data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ETL. Slow,</a:t>
            </a:r>
            <a:r>
              <a:rPr lang="en-US" baseline="0" dirty="0" smtClean="0"/>
              <a:t> turnaround in hours or days. Cumbersome, not cloud-enabled.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“Lambda Architecture”. Integrates</a:t>
            </a:r>
          </a:p>
          <a:p>
            <a:r>
              <a:rPr lang="en-US" dirty="0" smtClean="0"/>
              <a:t>Very</a:t>
            </a:r>
            <a:r>
              <a:rPr lang="en-US" baseline="0" dirty="0" smtClean="0"/>
              <a:t> complex, fragile, and expensive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1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boxes</a:t>
            </a:r>
            <a:r>
              <a:rPr lang="en-US" baseline="0" dirty="0" smtClean="0"/>
              <a:t> is one or more completely separate systems</a:t>
            </a:r>
          </a:p>
          <a:p>
            <a:r>
              <a:rPr lang="en-US" baseline="0" dirty="0" smtClean="0"/>
              <a:t>Fantastic integration complexity. Millions to implement.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6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Elastic</a:t>
            </a:r>
            <a:r>
              <a:rPr lang="en-US" baseline="0" dirty="0" smtClean="0"/>
              <a:t>, in-memory database. </a:t>
            </a:r>
          </a:p>
          <a:p>
            <a:r>
              <a:rPr lang="en-US" baseline="0" dirty="0" smtClean="0"/>
              <a:t>Enables massive concurrency</a:t>
            </a:r>
          </a:p>
          <a:p>
            <a:r>
              <a:rPr lang="en-US" baseline="0" dirty="0" smtClean="0"/>
              <a:t>transactional + analytics in unified platform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overview accompanied by a diagram of each stage</a:t>
            </a:r>
          </a:p>
          <a:p>
            <a:r>
              <a:rPr lang="en-US" dirty="0" smtClean="0"/>
              <a:t>talk about pipelined execution</a:t>
            </a:r>
          </a:p>
          <a:p>
            <a:r>
              <a:rPr lang="en-US" dirty="0" smtClean="0"/>
              <a:t>parallel execution across nodes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9444B-F866-9243-9E6A-70D5AF6553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528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6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2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5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5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A82D9E-DFD4-544D-A6F8-AEC08F108C5A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D04D74-12E8-2A49-BB3F-476E7793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Charles’ database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Everything’s in a fucking slide deck these days because pages with words are hard and scary, also I ran out of time and decided to just do dot points and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03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643063"/>
            <a:ext cx="7772870" cy="4148137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distributed, partitioned data off-heap data buffers in-memory (similar sys v </a:t>
            </a:r>
            <a:r>
              <a:rPr lang="en-US" dirty="0" err="1" smtClean="0"/>
              <a:t>shm</a:t>
            </a:r>
            <a:r>
              <a:rPr lang="en-US" dirty="0" smtClean="0"/>
              <a:t> memory segments)</a:t>
            </a:r>
          </a:p>
          <a:p>
            <a:r>
              <a:rPr lang="en-US" dirty="0" smtClean="0"/>
              <a:t>compressed vs “fast” stores</a:t>
            </a:r>
          </a:p>
          <a:p>
            <a:r>
              <a:rPr lang="en-US" dirty="0" smtClean="0"/>
              <a:t>high concurrency client handling</a:t>
            </a:r>
          </a:p>
          <a:p>
            <a:r>
              <a:rPr lang="en-US" dirty="0" smtClean="0"/>
              <a:t>thread-to-data-model</a:t>
            </a:r>
          </a:p>
          <a:p>
            <a:r>
              <a:rPr lang="en-US" dirty="0" smtClean="0"/>
              <a:t>fully pipelined execution for every query</a:t>
            </a:r>
          </a:p>
          <a:p>
            <a:r>
              <a:rPr lang="en-US" dirty="0" smtClean="0"/>
              <a:t>simplified, functional programming</a:t>
            </a:r>
          </a:p>
          <a:p>
            <a:r>
              <a:rPr lang="en-US" dirty="0" err="1" smtClean="0"/>
              <a:t>compartmentalised</a:t>
            </a:r>
            <a:r>
              <a:rPr lang="en-US" dirty="0" smtClean="0"/>
              <a:t> from the ground up (multitenancy, workload management)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6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meet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Ability to handle high concurrency of data source connections</a:t>
            </a:r>
          </a:p>
          <a:p>
            <a:r>
              <a:rPr lang="en-US" dirty="0" smtClean="0"/>
              <a:t>in-memory makes it easier to support heterogeneous workloads in the same platform</a:t>
            </a:r>
          </a:p>
          <a:p>
            <a:r>
              <a:rPr lang="en-US" dirty="0" smtClean="0"/>
              <a:t>elasticity meets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</a:p>
          <a:p>
            <a:r>
              <a:rPr lang="en-US" dirty="0" err="1" smtClean="0"/>
              <a:t>erlang</a:t>
            </a:r>
            <a:r>
              <a:rPr lang="en-US" dirty="0" smtClean="0"/>
              <a:t> processes / embedded c</a:t>
            </a:r>
          </a:p>
          <a:p>
            <a:r>
              <a:rPr lang="en-US" dirty="0" smtClean="0"/>
              <a:t>why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5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14501"/>
            <a:ext cx="7772870" cy="4457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listener      (here maybe have a table that indicates software module vs persistent server process)</a:t>
            </a:r>
          </a:p>
          <a:p>
            <a:r>
              <a:rPr lang="en-US" dirty="0" smtClean="0"/>
              <a:t>connection handler</a:t>
            </a:r>
          </a:p>
          <a:p>
            <a:r>
              <a:rPr lang="en-US" dirty="0" smtClean="0"/>
              <a:t>transaction manager</a:t>
            </a:r>
          </a:p>
          <a:p>
            <a:r>
              <a:rPr lang="en-US" dirty="0" smtClean="0"/>
              <a:t>statistics manager</a:t>
            </a:r>
          </a:p>
          <a:p>
            <a:r>
              <a:rPr lang="en-US" dirty="0" smtClean="0"/>
              <a:t>segment handlers</a:t>
            </a:r>
          </a:p>
          <a:p>
            <a:r>
              <a:rPr lang="en-US" dirty="0" smtClean="0"/>
              <a:t>segments</a:t>
            </a:r>
          </a:p>
          <a:p>
            <a:r>
              <a:rPr lang="en-US" dirty="0" smtClean="0"/>
              <a:t>despatcher</a:t>
            </a:r>
          </a:p>
          <a:p>
            <a:r>
              <a:rPr lang="en-US" dirty="0" smtClean="0"/>
              <a:t>logger</a:t>
            </a:r>
          </a:p>
          <a:p>
            <a:r>
              <a:rPr lang="en-US" dirty="0" smtClean="0"/>
              <a:t>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execution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9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 chunk manager</a:t>
            </a:r>
          </a:p>
          <a:p>
            <a:r>
              <a:rPr lang="en-US" dirty="0" smtClean="0"/>
              <a:t>talk about how its an </a:t>
            </a:r>
            <a:r>
              <a:rPr lang="en-US" dirty="0" err="1" smtClean="0"/>
              <a:t>ets</a:t>
            </a:r>
            <a:r>
              <a:rPr lang="en-US" dirty="0" smtClean="0"/>
              <a:t> table currently</a:t>
            </a:r>
          </a:p>
          <a:p>
            <a:r>
              <a:rPr lang="en-US" dirty="0" smtClean="0"/>
              <a:t>talk about the eventual structure </a:t>
            </a:r>
          </a:p>
          <a:p>
            <a:r>
              <a:rPr lang="en-US" dirty="0" smtClean="0"/>
              <a:t>how is data partitioned / hashed across chunks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2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control / transaction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What is it?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In-memory, distributed parallel relational database</a:t>
            </a:r>
          </a:p>
          <a:p>
            <a:r>
              <a:rPr lang="en-US" dirty="0" smtClean="0"/>
              <a:t>SQL front-end</a:t>
            </a:r>
          </a:p>
          <a:p>
            <a:r>
              <a:rPr lang="en-US" dirty="0" smtClean="0"/>
              <a:t>Elastic and flexible</a:t>
            </a:r>
          </a:p>
          <a:p>
            <a:r>
              <a:rPr lang="en-US" dirty="0" smtClean="0"/>
              <a:t>High concurrency</a:t>
            </a:r>
          </a:p>
          <a:p>
            <a:r>
              <a:rPr lang="en-US" dirty="0" smtClean="0"/>
              <a:t>Mixed workload</a:t>
            </a:r>
          </a:p>
          <a:p>
            <a:r>
              <a:rPr lang="en-US" dirty="0" smtClean="0"/>
              <a:t>Targeting data volumes &lt; 20TB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99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left unsaid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recovery system and transaction logging</a:t>
            </a:r>
          </a:p>
          <a:p>
            <a:r>
              <a:rPr lang="en-US" dirty="0" smtClean="0"/>
              <a:t>consistency across nodes (</a:t>
            </a:r>
            <a:r>
              <a:rPr lang="en-US" dirty="0" err="1" smtClean="0"/>
              <a:t>paxos</a:t>
            </a:r>
            <a:r>
              <a:rPr lang="en-US" dirty="0" smtClean="0"/>
              <a:t> ?)</a:t>
            </a:r>
          </a:p>
          <a:p>
            <a:r>
              <a:rPr lang="en-US" dirty="0" smtClean="0"/>
              <a:t>data persistence. How frequently ?</a:t>
            </a:r>
          </a:p>
          <a:p>
            <a:r>
              <a:rPr lang="en-US" dirty="0" smtClean="0"/>
              <a:t>user interface, monitoring and management</a:t>
            </a:r>
          </a:p>
          <a:p>
            <a:r>
              <a:rPr lang="en-US" dirty="0" smtClean="0"/>
              <a:t>access drivers (</a:t>
            </a:r>
            <a:r>
              <a:rPr lang="en-US" dirty="0" err="1" smtClean="0"/>
              <a:t>odbc</a:t>
            </a:r>
            <a:r>
              <a:rPr lang="en-US" dirty="0" smtClean="0"/>
              <a:t> and friends)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GPU join </a:t>
            </a:r>
            <a:r>
              <a:rPr lang="en-US" dirty="0" err="1" smtClean="0"/>
              <a:t>accelleration</a:t>
            </a:r>
            <a:endParaRPr lang="en-US" dirty="0" smtClean="0"/>
          </a:p>
          <a:p>
            <a:r>
              <a:rPr lang="en-US" dirty="0" smtClean="0"/>
              <a:t>analytical model representation as execution plan node</a:t>
            </a:r>
          </a:p>
          <a:p>
            <a:r>
              <a:rPr lang="en-US" dirty="0" smtClean="0"/>
              <a:t>cloud deployment and “elasticity”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3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development approach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Development / project approach</a:t>
            </a:r>
          </a:p>
          <a:p>
            <a:pPr lvl="1"/>
            <a:r>
              <a:rPr lang="en-US" dirty="0" smtClean="0"/>
              <a:t>source control, planning, documentation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erlang</a:t>
            </a:r>
            <a:r>
              <a:rPr lang="en-US" dirty="0" smtClean="0"/>
              <a:t> (from a development perspective)</a:t>
            </a:r>
          </a:p>
          <a:p>
            <a:r>
              <a:rPr lang="en-US" dirty="0" smtClean="0"/>
              <a:t>any particular “methodology” ?</a:t>
            </a:r>
          </a:p>
          <a:p>
            <a:pPr lvl="1"/>
            <a:r>
              <a:rPr lang="en-US" dirty="0" smtClean="0"/>
              <a:t>Not really agile. I think the component designs need careful thinking-through</a:t>
            </a:r>
          </a:p>
          <a:p>
            <a:pPr lvl="1"/>
            <a:r>
              <a:rPr lang="en-US" dirty="0" smtClean="0"/>
              <a:t>not sure of the value of getting crappy versions out the door as soon as we can.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release and </a:t>
            </a:r>
            <a:r>
              <a:rPr lang="en-US" b="1" u="sng" dirty="0" err="1" smtClean="0"/>
              <a:t>licencing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/ when to release and promote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oss</a:t>
            </a:r>
            <a:r>
              <a:rPr lang="en-US" dirty="0" smtClean="0"/>
              <a:t> </a:t>
            </a:r>
            <a:r>
              <a:rPr lang="en-US" dirty="0" err="1" smtClean="0"/>
              <a:t>licence</a:t>
            </a:r>
            <a:r>
              <a:rPr lang="en-US" dirty="0" smtClean="0"/>
              <a:t> to use</a:t>
            </a:r>
          </a:p>
          <a:p>
            <a:r>
              <a:rPr lang="en-US" dirty="0" smtClean="0"/>
              <a:t>what sort of “business model”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16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(ANTICIPATED) FAQ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u="sng" dirty="0"/>
              <a:t>This sounds like a </a:t>
            </a:r>
            <a:r>
              <a:rPr lang="en-US" i="1" u="sng" dirty="0"/>
              <a:t>major</a:t>
            </a:r>
            <a:r>
              <a:rPr lang="en-US" u="sng" dirty="0"/>
              <a:t> challenge. How do you expect to complete such an ambitious project ?</a:t>
            </a:r>
          </a:p>
          <a:p>
            <a:endParaRPr lang="en-US" dirty="0"/>
          </a:p>
          <a:p>
            <a:r>
              <a:rPr lang="en-US" u="sng" dirty="0"/>
              <a:t>What have you completed so far ?</a:t>
            </a:r>
          </a:p>
          <a:p>
            <a:endParaRPr lang="en-US" dirty="0"/>
          </a:p>
          <a:p>
            <a:r>
              <a:rPr lang="en-US" u="sng" dirty="0"/>
              <a:t>Why </a:t>
            </a:r>
            <a:r>
              <a:rPr lang="en-US" u="sng" dirty="0" smtClean="0"/>
              <a:t>yet another </a:t>
            </a:r>
            <a:r>
              <a:rPr lang="en-US" u="sng" dirty="0"/>
              <a:t>in-memory database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628651"/>
            <a:ext cx="7772870" cy="5162550"/>
          </a:xfrm>
        </p:spPr>
        <p:txBody>
          <a:bodyPr>
            <a:normAutofit/>
          </a:bodyPr>
          <a:lstStyle/>
          <a:p>
            <a:r>
              <a:rPr lang="en-US" u="sng" dirty="0"/>
              <a:t>What time, </a:t>
            </a:r>
            <a:r>
              <a:rPr lang="en-US" u="sng" dirty="0" smtClean="0"/>
              <a:t>money, people </a:t>
            </a:r>
            <a:r>
              <a:rPr lang="en-US" u="sng" dirty="0"/>
              <a:t>and other resources do you have at your disposal ?</a:t>
            </a:r>
          </a:p>
          <a:p>
            <a:endParaRPr lang="en-US" dirty="0"/>
          </a:p>
          <a:p>
            <a:r>
              <a:rPr lang="en-US" u="sng" dirty="0" smtClean="0"/>
              <a:t>why not re-use or incorporate elements of existing open-source projects?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44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28701"/>
            <a:ext cx="7772870" cy="4762500"/>
          </a:xfrm>
        </p:spPr>
        <p:txBody>
          <a:bodyPr/>
          <a:lstStyle/>
          <a:p>
            <a:r>
              <a:rPr lang="en-US" u="sng" dirty="0"/>
              <a:t>When will the MVP come out ?</a:t>
            </a:r>
          </a:p>
          <a:p>
            <a:endParaRPr lang="en-US" dirty="0"/>
          </a:p>
          <a:p>
            <a:r>
              <a:rPr lang="en-US" u="sng" dirty="0"/>
              <a:t>Business model for </a:t>
            </a:r>
            <a:r>
              <a:rPr lang="en-US" u="sng" dirty="0" err="1"/>
              <a:t>commercialisation</a:t>
            </a:r>
            <a:r>
              <a:rPr lang="en-US" u="sng" dirty="0"/>
              <a:t> (if any) ?</a:t>
            </a:r>
          </a:p>
          <a:p>
            <a:endParaRPr lang="en-US" dirty="0"/>
          </a:p>
          <a:p>
            <a:r>
              <a:rPr lang="en-US" u="sng" dirty="0"/>
              <a:t>Are you smarter than </a:t>
            </a:r>
            <a:r>
              <a:rPr lang="en-US" u="sng" dirty="0" smtClean="0"/>
              <a:t>Google or </a:t>
            </a:r>
            <a:r>
              <a:rPr lang="en-US" u="sng" dirty="0" err="1" smtClean="0"/>
              <a:t>microsoft</a:t>
            </a:r>
            <a:r>
              <a:rPr lang="en-US" u="sng" dirty="0" smtClean="0"/>
              <a:t> </a:t>
            </a:r>
            <a:r>
              <a:rPr lang="en-US" u="sng" dirty="0"/>
              <a:t>? Why hasn’t this been done before 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5445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29" y="1643063"/>
            <a:ext cx="8201495" cy="4386262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“Big Data</a:t>
            </a:r>
            <a:r>
              <a:rPr lang="en-US" sz="2600" dirty="0" smtClean="0"/>
              <a:t>”</a:t>
            </a:r>
          </a:p>
          <a:p>
            <a:pPr lvl="1"/>
            <a:r>
              <a:rPr lang="en-US" sz="2200" dirty="0" smtClean="0"/>
              <a:t>Largely a</a:t>
            </a:r>
            <a:r>
              <a:rPr lang="en-US" sz="2200" dirty="0" smtClean="0"/>
              <a:t> marketing mantra not congruent with the needs of most </a:t>
            </a:r>
            <a:r>
              <a:rPr lang="en-US" sz="2200" dirty="0" err="1" smtClean="0"/>
              <a:t>organisations</a:t>
            </a:r>
            <a:endParaRPr lang="en-US" sz="2200" dirty="0" smtClean="0"/>
          </a:p>
          <a:p>
            <a:pPr lvl="1"/>
            <a:r>
              <a:rPr lang="en-US" sz="2200" dirty="0" smtClean="0"/>
              <a:t>Most orgs struggling with integrating disparate data sources into a single (preferably transparent) </a:t>
            </a:r>
            <a:r>
              <a:rPr lang="en-US" sz="2200" dirty="0" err="1" smtClean="0"/>
              <a:t>plaform</a:t>
            </a:r>
            <a:r>
              <a:rPr lang="en-US" sz="2200" dirty="0" smtClean="0"/>
              <a:t> with wildl</a:t>
            </a:r>
            <a:r>
              <a:rPr lang="en-US" sz="2200" dirty="0" smtClean="0"/>
              <a:t>y varying insertion and query patterns</a:t>
            </a:r>
            <a:endParaRPr lang="en-US" sz="2200" dirty="0" smtClean="0"/>
          </a:p>
          <a:p>
            <a:pPr lvl="1"/>
            <a:r>
              <a:rPr lang="en-US" sz="2200" dirty="0" smtClean="0"/>
              <a:t>Real-time, fast, streaming </a:t>
            </a:r>
            <a:r>
              <a:rPr lang="en-US" sz="2200" dirty="0" smtClean="0"/>
              <a:t>analytics required. </a:t>
            </a:r>
            <a:endParaRPr lang="en-US" sz="2200" dirty="0" smtClean="0"/>
          </a:p>
          <a:p>
            <a:pPr lvl="1"/>
            <a:r>
              <a:rPr lang="en-US" sz="2200" dirty="0" smtClean="0"/>
              <a:t>Current attempts to </a:t>
            </a:r>
            <a:r>
              <a:rPr lang="en-US" sz="2200" dirty="0" smtClean="0"/>
              <a:t>provide analytics, batch and transaction in a single lake expensive, difficult and </a:t>
            </a:r>
            <a:r>
              <a:rPr lang="en-US" sz="2200" dirty="0" smtClean="0"/>
              <a:t>failure-prone with poor ROI</a:t>
            </a:r>
          </a:p>
          <a:p>
            <a:pPr lvl="1"/>
            <a:r>
              <a:rPr lang="en-US" sz="2200" dirty="0" smtClean="0"/>
              <a:t>Most </a:t>
            </a:r>
            <a:r>
              <a:rPr lang="en-US" sz="2200" dirty="0" err="1" smtClean="0"/>
              <a:t>organisations</a:t>
            </a:r>
            <a:r>
              <a:rPr lang="en-US" sz="2200" dirty="0"/>
              <a:t> </a:t>
            </a:r>
            <a:r>
              <a:rPr lang="en-US" sz="2200" dirty="0" smtClean="0"/>
              <a:t>storing fairly modest data volumes (~10TB)</a:t>
            </a:r>
            <a:endParaRPr lang="en-US" sz="2200" dirty="0" smtClean="0"/>
          </a:p>
          <a:p>
            <a:r>
              <a:rPr lang="en-US" sz="2600" dirty="0" smtClean="0"/>
              <a:t>System main memory sizes growing rapidly</a:t>
            </a:r>
          </a:p>
          <a:p>
            <a:pPr lvl="1"/>
            <a:r>
              <a:rPr lang="en-US" sz="2200" dirty="0" smtClean="0"/>
              <a:t>Processing moving </a:t>
            </a:r>
            <a:r>
              <a:rPr lang="en-US" sz="2200" dirty="0" smtClean="0"/>
              <a:t>in-memory for main storage and operations</a:t>
            </a:r>
          </a:p>
          <a:p>
            <a:pPr lvl="1"/>
            <a:endParaRPr lang="en-US" sz="2200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3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ETL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70595722"/>
              </p:ext>
            </p:extLst>
          </p:nvPr>
        </p:nvGraphicFramePr>
        <p:xfrm>
          <a:off x="457200" y="1470320"/>
          <a:ext cx="8229600" cy="219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509068"/>
            <a:ext cx="8229600" cy="261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 of date insights</a:t>
            </a:r>
          </a:p>
          <a:p>
            <a:r>
              <a:rPr lang="en-US" dirty="0" smtClean="0"/>
              <a:t>Inflexible architecture</a:t>
            </a:r>
          </a:p>
          <a:p>
            <a:pPr lvl="1"/>
            <a:r>
              <a:rPr lang="en-US" dirty="0" smtClean="0"/>
              <a:t>Huge project to change, add or remove sources</a:t>
            </a:r>
          </a:p>
          <a:p>
            <a:pPr lvl="1"/>
            <a:r>
              <a:rPr lang="en-US" dirty="0" smtClean="0"/>
              <a:t>Huge project to create new analytical flows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6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“Data lake</a:t>
            </a:r>
            <a:r>
              <a:rPr lang="en-US" dirty="0" smtClean="0"/>
              <a:t>” (theory)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815804"/>
            <a:ext cx="8229600" cy="4310360"/>
          </a:xfrm>
        </p:spPr>
        <p:txBody>
          <a:bodyPr>
            <a:normAutofit/>
          </a:bodyPr>
          <a:lstStyle/>
          <a:p>
            <a:r>
              <a:rPr lang="en-US" dirty="0" smtClean="0"/>
              <a:t>A more modern data architecture</a:t>
            </a:r>
          </a:p>
          <a:p>
            <a:pPr lvl="1"/>
            <a:r>
              <a:rPr lang="en-US" dirty="0" smtClean="0"/>
              <a:t>Attempts to capture all data into a single “lake”</a:t>
            </a:r>
          </a:p>
          <a:p>
            <a:pPr lvl="1"/>
            <a:r>
              <a:rPr lang="en-US" dirty="0" smtClean="0"/>
              <a:t>Separate </a:t>
            </a:r>
            <a:r>
              <a:rPr lang="en-US" dirty="0" smtClean="0"/>
              <a:t>subsystems for fast and slow data</a:t>
            </a:r>
          </a:p>
          <a:p>
            <a:pPr lvl="1"/>
            <a:r>
              <a:rPr lang="en-US" dirty="0" smtClean="0"/>
              <a:t>Dataflow based ETL processors handle incoming streams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eclectic mix </a:t>
            </a:r>
            <a:r>
              <a:rPr lang="en-US" dirty="0" smtClean="0"/>
              <a:t>of technologies with </a:t>
            </a:r>
            <a:r>
              <a:rPr lang="en-US" dirty="0" smtClean="0"/>
              <a:t>an </a:t>
            </a:r>
            <a:r>
              <a:rPr lang="en-US" dirty="0" smtClean="0"/>
              <a:t>HDFS “substrate”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in the enterprise</a:t>
            </a:r>
          </a:p>
          <a:p>
            <a:pPr lvl="1"/>
            <a:r>
              <a:rPr lang="en-US" dirty="0" smtClean="0"/>
              <a:t>Gives you analytics at “web scale”</a:t>
            </a:r>
          </a:p>
          <a:p>
            <a:pPr lvl="1"/>
            <a:r>
              <a:rPr lang="en-US" dirty="0" smtClean="0"/>
              <a:t>Translates rapidly to real business value</a:t>
            </a:r>
          </a:p>
          <a:p>
            <a:r>
              <a:rPr lang="en-US" dirty="0" smtClean="0"/>
              <a:t>Sounds great, right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0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05" y="154540"/>
            <a:ext cx="7511473" cy="1312480"/>
          </a:xfrm>
        </p:spPr>
        <p:txBody>
          <a:bodyPr/>
          <a:lstStyle/>
          <a:p>
            <a:r>
              <a:rPr lang="en-US" dirty="0" smtClean="0"/>
              <a:t>“Data lake</a:t>
            </a:r>
            <a:r>
              <a:rPr lang="en-US" dirty="0" smtClean="0"/>
              <a:t>” (reality)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199" y="4678756"/>
            <a:ext cx="8543925" cy="206454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Fantastically Complex</a:t>
            </a:r>
          </a:p>
          <a:p>
            <a:r>
              <a:rPr lang="en-US" dirty="0" smtClean="0"/>
              <a:t>Intricate, fragile </a:t>
            </a:r>
            <a:r>
              <a:rPr lang="en-US" dirty="0" smtClean="0"/>
              <a:t>machine. Patchwork of technologies with devilishly hard </a:t>
            </a:r>
            <a:r>
              <a:rPr lang="en-US" dirty="0" err="1" smtClean="0"/>
              <a:t>interoperabililty</a:t>
            </a:r>
            <a:r>
              <a:rPr lang="en-US" dirty="0" smtClean="0"/>
              <a:t> problems</a:t>
            </a:r>
            <a:endParaRPr lang="en-US" dirty="0" smtClean="0"/>
          </a:p>
          <a:p>
            <a:r>
              <a:rPr lang="en-US" b="1" dirty="0" smtClean="0"/>
              <a:t>Expensive</a:t>
            </a:r>
            <a:r>
              <a:rPr lang="en-US" dirty="0"/>
              <a:t> </a:t>
            </a:r>
            <a:r>
              <a:rPr lang="en-US" dirty="0" smtClean="0"/>
              <a:t>(like, </a:t>
            </a:r>
            <a:r>
              <a:rPr lang="en-US" i="1" dirty="0" smtClean="0"/>
              <a:t>really.</a:t>
            </a:r>
            <a:r>
              <a:rPr lang="en-US" dirty="0" smtClean="0"/>
              <a:t>) The necessary expert staff are hard to find and harder to retain</a:t>
            </a:r>
            <a:endParaRPr lang="en-US" dirty="0" smtClean="0"/>
          </a:p>
          <a:p>
            <a:r>
              <a:rPr lang="en-US" dirty="0" smtClean="0"/>
              <a:t>High implementation </a:t>
            </a:r>
            <a:r>
              <a:rPr lang="en-US" dirty="0"/>
              <a:t>f</a:t>
            </a:r>
            <a:r>
              <a:rPr lang="en-US" dirty="0" smtClean="0"/>
              <a:t>ailure rate, and/or low ROI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1283" y="2161140"/>
            <a:ext cx="445641" cy="33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14103" y="1559586"/>
            <a:ext cx="445641" cy="33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7590" y="3004214"/>
            <a:ext cx="445641" cy="33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85210" y="2670017"/>
            <a:ext cx="445641" cy="334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72231" y="1893783"/>
            <a:ext cx="1693437" cy="74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messaging</a:t>
            </a:r>
          </a:p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43923" y="1324961"/>
            <a:ext cx="1693437" cy="74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</a:t>
            </a:r>
          </a:p>
          <a:p>
            <a:pPr algn="ctr"/>
            <a:r>
              <a:rPr lang="en-US" dirty="0" smtClean="0"/>
              <a:t>(spring, XD)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2102079" y="3156615"/>
            <a:ext cx="1091821" cy="73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87949" y="3037633"/>
            <a:ext cx="2618142" cy="1537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Hadoop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spark</a:t>
            </a:r>
          </a:p>
          <a:p>
            <a:pPr algn="ctr"/>
            <a:r>
              <a:rPr lang="en-US" dirty="0" smtClean="0"/>
              <a:t>Hive</a:t>
            </a:r>
          </a:p>
          <a:p>
            <a:pPr algn="ctr"/>
            <a:r>
              <a:rPr lang="en-US" dirty="0" smtClean="0"/>
              <a:t>HDFS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95590" y="1157285"/>
            <a:ext cx="1336924" cy="47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21386" y="4126989"/>
            <a:ext cx="995127" cy="32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7048696" y="1264034"/>
            <a:ext cx="1091821" cy="73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</a:t>
            </a:r>
          </a:p>
          <a:p>
            <a:pPr algn="ctr"/>
            <a:r>
              <a:rPr lang="en-US" dirty="0" smtClean="0"/>
              <a:t>DWH</a:t>
            </a:r>
            <a:endParaRPr lang="en-US" dirty="0"/>
          </a:p>
        </p:txBody>
      </p:sp>
      <p:sp>
        <p:nvSpPr>
          <p:cNvPr id="15" name="Can 14"/>
          <p:cNvSpPr/>
          <p:nvPr/>
        </p:nvSpPr>
        <p:spPr>
          <a:xfrm>
            <a:off x="6016154" y="3171313"/>
            <a:ext cx="1236656" cy="135740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SQL-on-HDFS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010401" y="2682936"/>
            <a:ext cx="542335" cy="30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86772" y="3754146"/>
            <a:ext cx="1392629" cy="53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9603" y="115137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90907" y="2144086"/>
            <a:ext cx="1270080" cy="43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In-memory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8" idx="1"/>
          </p:cNvCxnSpPr>
          <p:nvPr/>
        </p:nvCxnSpPr>
        <p:spPr>
          <a:xfrm>
            <a:off x="1559744" y="1726685"/>
            <a:ext cx="512487" cy="538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4" idx="3"/>
            <a:endCxn id="8" idx="1"/>
          </p:cNvCxnSpPr>
          <p:nvPr/>
        </p:nvCxnSpPr>
        <p:spPr>
          <a:xfrm flipV="1">
            <a:off x="1336924" y="2265534"/>
            <a:ext cx="735307" cy="62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 flipV="1">
            <a:off x="1730851" y="2265534"/>
            <a:ext cx="341380" cy="57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/>
          <p:cNvCxnSpPr>
            <a:stCxn id="6" idx="3"/>
            <a:endCxn id="8" idx="1"/>
          </p:cNvCxnSpPr>
          <p:nvPr/>
        </p:nvCxnSpPr>
        <p:spPr>
          <a:xfrm flipV="1">
            <a:off x="1203231" y="2265534"/>
            <a:ext cx="869000" cy="905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8" idx="2"/>
            <a:endCxn id="10" idx="1"/>
          </p:cNvCxnSpPr>
          <p:nvPr/>
        </p:nvCxnSpPr>
        <p:spPr>
          <a:xfrm flipH="1">
            <a:off x="2647990" y="2637285"/>
            <a:ext cx="270960" cy="519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10" idx="3"/>
            <a:endCxn id="13" idx="0"/>
          </p:cNvCxnSpPr>
          <p:nvPr/>
        </p:nvCxnSpPr>
        <p:spPr>
          <a:xfrm>
            <a:off x="2647990" y="3895407"/>
            <a:ext cx="270960" cy="231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13" idx="3"/>
            <a:endCxn id="11" idx="1"/>
          </p:cNvCxnSpPr>
          <p:nvPr/>
        </p:nvCxnSpPr>
        <p:spPr>
          <a:xfrm flipV="1">
            <a:off x="3416513" y="3806286"/>
            <a:ext cx="371436" cy="4825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8" idx="3"/>
            <a:endCxn id="9" idx="1"/>
          </p:cNvCxnSpPr>
          <p:nvPr/>
        </p:nvCxnSpPr>
        <p:spPr>
          <a:xfrm flipV="1">
            <a:off x="3765668" y="1696712"/>
            <a:ext cx="178255" cy="56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Arrow Connector 52"/>
          <p:cNvCxnSpPr>
            <a:stCxn id="9" idx="2"/>
            <a:endCxn id="11" idx="0"/>
          </p:cNvCxnSpPr>
          <p:nvPr/>
        </p:nvCxnSpPr>
        <p:spPr>
          <a:xfrm>
            <a:off x="4790642" y="2068463"/>
            <a:ext cx="306378" cy="969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Arrow Connector 58"/>
          <p:cNvCxnSpPr>
            <a:stCxn id="20" idx="2"/>
            <a:endCxn id="11" idx="0"/>
          </p:cNvCxnSpPr>
          <p:nvPr/>
        </p:nvCxnSpPr>
        <p:spPr>
          <a:xfrm flipH="1">
            <a:off x="5097020" y="2579229"/>
            <a:ext cx="428927" cy="4584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Arrow Connector 60"/>
          <p:cNvCxnSpPr>
            <a:stCxn id="21" idx="3"/>
            <a:endCxn id="11" idx="0"/>
          </p:cNvCxnSpPr>
          <p:nvPr/>
        </p:nvCxnSpPr>
        <p:spPr>
          <a:xfrm flipH="1">
            <a:off x="5097020" y="2637285"/>
            <a:ext cx="1714141" cy="4003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5" idx="1"/>
            <a:endCxn id="16" idx="1"/>
          </p:cNvCxnSpPr>
          <p:nvPr/>
        </p:nvCxnSpPr>
        <p:spPr>
          <a:xfrm flipV="1">
            <a:off x="6634482" y="2837116"/>
            <a:ext cx="1375919" cy="334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>
            <a:stCxn id="11" idx="0"/>
            <a:endCxn id="14" idx="3"/>
          </p:cNvCxnSpPr>
          <p:nvPr/>
        </p:nvCxnSpPr>
        <p:spPr>
          <a:xfrm flipV="1">
            <a:off x="5097020" y="2002826"/>
            <a:ext cx="2497587" cy="1034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Can 20"/>
          <p:cNvSpPr/>
          <p:nvPr/>
        </p:nvSpPr>
        <p:spPr>
          <a:xfrm>
            <a:off x="6265250" y="1898493"/>
            <a:ext cx="1091821" cy="7387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NoSQL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16" idx="2"/>
            <a:endCxn id="18" idx="0"/>
          </p:cNvCxnSpPr>
          <p:nvPr/>
        </p:nvCxnSpPr>
        <p:spPr>
          <a:xfrm flipH="1">
            <a:off x="8183087" y="2991295"/>
            <a:ext cx="98482" cy="762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Straight Arrow Connector 69"/>
          <p:cNvCxnSpPr>
            <a:stCxn id="14" idx="3"/>
            <a:endCxn id="16" idx="0"/>
          </p:cNvCxnSpPr>
          <p:nvPr/>
        </p:nvCxnSpPr>
        <p:spPr>
          <a:xfrm>
            <a:off x="7594607" y="2002826"/>
            <a:ext cx="686962" cy="6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356513" y="3689066"/>
            <a:ext cx="1693437" cy="74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9"/>
            <a:ext cx="7773338" cy="726028"/>
          </a:xfrm>
        </p:spPr>
        <p:txBody>
          <a:bodyPr/>
          <a:lstStyle/>
          <a:p>
            <a:r>
              <a:rPr lang="en-US" dirty="0" smtClean="0"/>
              <a:t>working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3782464"/>
            <a:ext cx="8229600" cy="2343699"/>
          </a:xfrm>
        </p:spPr>
        <p:txBody>
          <a:bodyPr>
            <a:normAutofit/>
          </a:bodyPr>
          <a:lstStyle/>
          <a:p>
            <a:r>
              <a:rPr lang="en-US" dirty="0" smtClean="0"/>
              <a:t>Elastic, in-memory database</a:t>
            </a:r>
          </a:p>
          <a:p>
            <a:pPr lvl="1"/>
            <a:r>
              <a:rPr lang="en-US" dirty="0" smtClean="0"/>
              <a:t>Massive source and client concurrency</a:t>
            </a:r>
          </a:p>
          <a:p>
            <a:pPr lvl="1"/>
            <a:r>
              <a:rPr lang="en-US" dirty="0" smtClean="0"/>
              <a:t>Transactions, streaming analytics and OLAP in the same unified platform</a:t>
            </a:r>
          </a:p>
          <a:p>
            <a:pPr lvl="1"/>
            <a:r>
              <a:rPr lang="en-US" dirty="0" smtClean="0"/>
              <a:t>Cloud from the ground up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94949" y="1279095"/>
            <a:ext cx="3499527" cy="147095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805105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805105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05105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6431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426431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6431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47757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47757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47757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69083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69083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69083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299547" y="1417638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299547" y="1834994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299547" y="2246131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179468" y="1335410"/>
            <a:ext cx="1416258" cy="567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94949" y="3121726"/>
            <a:ext cx="3499527" cy="58764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 (if required)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65098" y="1335410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65098" y="1739060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5098" y="2156263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865098" y="2584176"/>
            <a:ext cx="621326" cy="3380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28041" y="966078"/>
            <a:ext cx="91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1736058" y="1834994"/>
            <a:ext cx="721835" cy="242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354884" y="1748428"/>
            <a:ext cx="721835" cy="24211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203001" y="1956733"/>
            <a:ext cx="1416258" cy="5671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6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1588654" y="1773381"/>
            <a:ext cx="5698837" cy="4350328"/>
          </a:xfrm>
          <a:prstGeom prst="roundRect">
            <a:avLst/>
          </a:prstGeom>
          <a:solidFill>
            <a:schemeClr val="bg2">
              <a:alpha val="3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757" y="232756"/>
            <a:ext cx="7773338" cy="681645"/>
          </a:xfrm>
        </p:spPr>
        <p:txBody>
          <a:bodyPr/>
          <a:lstStyle/>
          <a:p>
            <a:r>
              <a:rPr lang="en-US" b="1" u="sng" dirty="0" smtClean="0"/>
              <a:t>ARCHITECTURE</a:t>
            </a:r>
            <a:endParaRPr lang="en-US" b="1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1948872" y="2133600"/>
            <a:ext cx="4941455" cy="3468260"/>
            <a:chOff x="2105890" y="2133600"/>
            <a:chExt cx="4941455" cy="3468260"/>
          </a:xfrm>
        </p:grpSpPr>
        <p:sp>
          <p:nvSpPr>
            <p:cNvPr id="4" name="Rounded Rectangle 3"/>
            <p:cNvSpPr/>
            <p:nvPr/>
          </p:nvSpPr>
          <p:spPr>
            <a:xfrm>
              <a:off x="2105890" y="2133600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listener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24362" y="2636982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connection handler</a:t>
              </a:r>
              <a:endParaRPr lang="en-US" sz="1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24362" y="3144983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transaction manager</a:t>
              </a:r>
              <a:endParaRPr lang="en-US" sz="14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33598" y="3652984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logger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329708" y="2133600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133598" y="4160985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stats manager</a:t>
              </a:r>
              <a:endParaRPr lang="en-US" sz="1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29708" y="2636983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329708" y="3144984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29708" y="3652984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329708" y="4160986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25818" y="2133600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5817" y="2636982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25816" y="3144982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25815" y="3652984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25814" y="4160984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33598" y="4668986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persistence</a:t>
              </a:r>
              <a:endParaRPr lang="en-US" sz="1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33598" y="5176987"/>
              <a:ext cx="1016000" cy="4248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recovery</a:t>
              </a:r>
              <a:endParaRPr lang="en-US" sz="14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329708" y="4664368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25814" y="4664366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329708" y="5167750"/>
              <a:ext cx="1016000" cy="4248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chunk</a:t>
              </a:r>
            </a:p>
            <a:p>
              <a:pPr algn="ctr"/>
              <a:r>
                <a:rPr lang="en-US" sz="1400" dirty="0" smtClean="0"/>
                <a:t>manager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525814" y="5167748"/>
              <a:ext cx="2521527" cy="4248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chunk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999342" y="1718086"/>
            <a:ext cx="73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node</a:t>
            </a:r>
            <a:endParaRPr lang="en-US"/>
          </a:p>
        </p:txBody>
      </p:sp>
      <p:sp>
        <p:nvSpPr>
          <p:cNvPr id="32" name="Line Callout 3 31"/>
          <p:cNvSpPr/>
          <p:nvPr/>
        </p:nvSpPr>
        <p:spPr>
          <a:xfrm>
            <a:off x="1209963" y="992911"/>
            <a:ext cx="1870363" cy="56341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6406"/>
              <a:gd name="adj8" fmla="val 36477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221506" y="982232"/>
            <a:ext cx="184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persistent database processes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514434" y="977904"/>
            <a:ext cx="184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segment controller</a:t>
            </a:r>
          </a:p>
          <a:p>
            <a:r>
              <a:rPr lang="en-US" sz="1600" dirty="0" smtClean="0"/>
              <a:t>processes</a:t>
            </a:r>
            <a:endParaRPr lang="en-US" sz="1600" dirty="0"/>
          </a:p>
        </p:txBody>
      </p:sp>
      <p:sp>
        <p:nvSpPr>
          <p:cNvPr id="36" name="Line Callout 3 35"/>
          <p:cNvSpPr/>
          <p:nvPr/>
        </p:nvSpPr>
        <p:spPr>
          <a:xfrm>
            <a:off x="3502889" y="988582"/>
            <a:ext cx="1870363" cy="56341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5094"/>
              <a:gd name="adj8" fmla="val 1909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3 36"/>
          <p:cNvSpPr/>
          <p:nvPr/>
        </p:nvSpPr>
        <p:spPr>
          <a:xfrm>
            <a:off x="5818905" y="974435"/>
            <a:ext cx="1870363" cy="56341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88373"/>
              <a:gd name="adj8" fmla="val -16363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799735" y="977904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memory segments </a:t>
            </a:r>
          </a:p>
          <a:p>
            <a:r>
              <a:rPr lang="en-US" sz="1400" dirty="0" smtClean="0"/>
              <a:t>(“chunks”)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05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681645"/>
          </a:xfrm>
        </p:spPr>
        <p:txBody>
          <a:bodyPr/>
          <a:lstStyle/>
          <a:p>
            <a:r>
              <a:rPr lang="en-US" b="1" u="sng" dirty="0" smtClean="0"/>
              <a:t>ARCHITECTURE</a:t>
            </a:r>
            <a:endParaRPr lang="en-US" b="1" u="sng" dirty="0"/>
          </a:p>
        </p:txBody>
      </p:sp>
      <p:grpSp>
        <p:nvGrpSpPr>
          <p:cNvPr id="26" name="Group 25"/>
          <p:cNvGrpSpPr/>
          <p:nvPr/>
        </p:nvGrpSpPr>
        <p:grpSpPr>
          <a:xfrm>
            <a:off x="785951" y="2335447"/>
            <a:ext cx="1727201" cy="1274619"/>
            <a:chOff x="1588654" y="1773381"/>
            <a:chExt cx="5698837" cy="4350328"/>
          </a:xfrm>
        </p:grpSpPr>
        <p:sp>
          <p:nvSpPr>
            <p:cNvPr id="3" name="Rounded Rectangle 2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131001" y="4143369"/>
            <a:ext cx="1727201" cy="1274619"/>
            <a:chOff x="1588654" y="1773381"/>
            <a:chExt cx="5698837" cy="4350328"/>
          </a:xfrm>
        </p:grpSpPr>
        <p:sp>
          <p:nvSpPr>
            <p:cNvPr id="28" name="Rounded Rectangle 27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555171" y="1376100"/>
            <a:ext cx="1727201" cy="1274619"/>
            <a:chOff x="1588654" y="1773381"/>
            <a:chExt cx="5698837" cy="4350328"/>
          </a:xfrm>
        </p:grpSpPr>
        <p:sp>
          <p:nvSpPr>
            <p:cNvPr id="52" name="Rounded Rectangle 51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6177465" y="2347626"/>
            <a:ext cx="1727201" cy="1274619"/>
            <a:chOff x="1588654" y="1773381"/>
            <a:chExt cx="5698837" cy="4350328"/>
          </a:xfrm>
        </p:grpSpPr>
        <p:sp>
          <p:nvSpPr>
            <p:cNvPr id="76" name="Rounded Rectangle 75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4930353" y="4143369"/>
            <a:ext cx="1727201" cy="1274619"/>
            <a:chOff x="1588654" y="1773381"/>
            <a:chExt cx="5698837" cy="4350328"/>
          </a:xfrm>
        </p:grpSpPr>
        <p:sp>
          <p:nvSpPr>
            <p:cNvPr id="100" name="Rounded Rectangle 99"/>
            <p:cNvSpPr/>
            <p:nvPr/>
          </p:nvSpPr>
          <p:spPr>
            <a:xfrm>
              <a:off x="1588654" y="1773381"/>
              <a:ext cx="5698837" cy="4350328"/>
            </a:xfrm>
            <a:prstGeom prst="roundRect">
              <a:avLst/>
            </a:prstGeom>
            <a:solidFill>
              <a:schemeClr val="bg2">
                <a:alpha val="34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1948872" y="2133600"/>
              <a:ext cx="4941455" cy="3468260"/>
              <a:chOff x="2105890" y="2133600"/>
              <a:chExt cx="4941455" cy="346826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105890" y="2133600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2124362" y="2636982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2124362" y="3144983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2133598" y="3652984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329708" y="213360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2133598" y="4160985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329708" y="2636983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3329708" y="3144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329708" y="3652984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3329708" y="4160986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525818" y="2133600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525817" y="2636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525816" y="3144982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525815" y="3652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4525814" y="4160984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2133598" y="4668986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2133598" y="5176987"/>
                <a:ext cx="1016000" cy="4248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3329708" y="4664368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525814" y="4664366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329708" y="5167750"/>
                <a:ext cx="1016000" cy="42487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525814" y="5167748"/>
                <a:ext cx="2521527" cy="424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24" name="Straight Connector 123"/>
          <p:cNvCxnSpPr>
            <a:stCxn id="3" idx="3"/>
            <a:endCxn id="52" idx="1"/>
          </p:cNvCxnSpPr>
          <p:nvPr/>
        </p:nvCxnSpPr>
        <p:spPr>
          <a:xfrm flipV="1">
            <a:off x="2513152" y="2013410"/>
            <a:ext cx="1042019" cy="959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3" idx="3"/>
            <a:endCxn id="76" idx="1"/>
          </p:cNvCxnSpPr>
          <p:nvPr/>
        </p:nvCxnSpPr>
        <p:spPr>
          <a:xfrm>
            <a:off x="2513152" y="2972757"/>
            <a:ext cx="3664313" cy="12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76" idx="1"/>
            <a:endCxn id="52" idx="3"/>
          </p:cNvCxnSpPr>
          <p:nvPr/>
        </p:nvCxnSpPr>
        <p:spPr>
          <a:xfrm flipH="1" flipV="1">
            <a:off x="5282372" y="2013410"/>
            <a:ext cx="895093" cy="971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3" idx="3"/>
            <a:endCxn id="28" idx="0"/>
          </p:cNvCxnSpPr>
          <p:nvPr/>
        </p:nvCxnSpPr>
        <p:spPr>
          <a:xfrm>
            <a:off x="2513152" y="2972757"/>
            <a:ext cx="481450" cy="117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00" idx="0"/>
            <a:endCxn id="76" idx="1"/>
          </p:cNvCxnSpPr>
          <p:nvPr/>
        </p:nvCxnSpPr>
        <p:spPr>
          <a:xfrm flipV="1">
            <a:off x="5793954" y="2984936"/>
            <a:ext cx="383511" cy="1158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28" idx="0"/>
            <a:endCxn id="52" idx="2"/>
          </p:cNvCxnSpPr>
          <p:nvPr/>
        </p:nvCxnSpPr>
        <p:spPr>
          <a:xfrm flipV="1">
            <a:off x="2994602" y="2650719"/>
            <a:ext cx="1424170" cy="149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00" idx="0"/>
            <a:endCxn id="52" idx="2"/>
          </p:cNvCxnSpPr>
          <p:nvPr/>
        </p:nvCxnSpPr>
        <p:spPr>
          <a:xfrm flipH="1" flipV="1">
            <a:off x="4418772" y="2650719"/>
            <a:ext cx="1375182" cy="1492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28" idx="3"/>
            <a:endCxn id="100" idx="1"/>
          </p:cNvCxnSpPr>
          <p:nvPr/>
        </p:nvCxnSpPr>
        <p:spPr>
          <a:xfrm>
            <a:off x="3858202" y="4780679"/>
            <a:ext cx="10721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3" idx="3"/>
            <a:endCxn id="100" idx="0"/>
          </p:cNvCxnSpPr>
          <p:nvPr/>
        </p:nvCxnSpPr>
        <p:spPr>
          <a:xfrm>
            <a:off x="2513152" y="2972757"/>
            <a:ext cx="3280802" cy="1170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28" idx="0"/>
            <a:endCxn id="76" idx="1"/>
          </p:cNvCxnSpPr>
          <p:nvPr/>
        </p:nvCxnSpPr>
        <p:spPr>
          <a:xfrm flipV="1">
            <a:off x="2994602" y="2984936"/>
            <a:ext cx="3182863" cy="1158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482</TotalTime>
  <Words>930</Words>
  <Application>Microsoft Macintosh PowerPoint</Application>
  <PresentationFormat>On-screen Show (4:3)</PresentationFormat>
  <Paragraphs>208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Tw Cen MT</vt:lpstr>
      <vt:lpstr>Arial</vt:lpstr>
      <vt:lpstr>Droplet</vt:lpstr>
      <vt:lpstr>Charles’ database project</vt:lpstr>
      <vt:lpstr>What is it?</vt:lpstr>
      <vt:lpstr>Why</vt:lpstr>
      <vt:lpstr>Traditional ETL</vt:lpstr>
      <vt:lpstr>“Data lake” (theory)</vt:lpstr>
      <vt:lpstr>“Data lake” (reality)</vt:lpstr>
      <vt:lpstr>working title</vt:lpstr>
      <vt:lpstr>ARCHITECTURE</vt:lpstr>
      <vt:lpstr>ARCHITECTURE</vt:lpstr>
      <vt:lpstr>CONCEPTS</vt:lpstr>
      <vt:lpstr>why does this meet requirements?</vt:lpstr>
      <vt:lpstr>Design notes</vt:lpstr>
      <vt:lpstr>components</vt:lpstr>
      <vt:lpstr>query execution flow</vt:lpstr>
      <vt:lpstr>parser</vt:lpstr>
      <vt:lpstr>planner</vt:lpstr>
      <vt:lpstr>execution</vt:lpstr>
      <vt:lpstr>Data storage</vt:lpstr>
      <vt:lpstr>concurrency control / transaction management</vt:lpstr>
      <vt:lpstr>things left unsaid…</vt:lpstr>
      <vt:lpstr>miscellaneous concepts</vt:lpstr>
      <vt:lpstr>development approach</vt:lpstr>
      <vt:lpstr>release and licencing</vt:lpstr>
      <vt:lpstr>(ANTICIPATED) FAQ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ccd</dc:creator>
  <cp:lastModifiedBy>Microsoft Office User</cp:lastModifiedBy>
  <cp:revision>34</cp:revision>
  <dcterms:created xsi:type="dcterms:W3CDTF">2015-09-29T06:16:05Z</dcterms:created>
  <dcterms:modified xsi:type="dcterms:W3CDTF">2016-09-20T10:45:03Z</dcterms:modified>
</cp:coreProperties>
</file>