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147468455" r:id="rId3"/>
    <p:sldId id="2147468487" r:id="rId4"/>
    <p:sldId id="2147469768" r:id="rId5"/>
    <p:sldId id="2147469769" r:id="rId6"/>
    <p:sldId id="2147468456" r:id="rId7"/>
    <p:sldId id="2147468457" r:id="rId8"/>
    <p:sldId id="2147469764" r:id="rId9"/>
    <p:sldId id="2147469766" r:id="rId10"/>
    <p:sldId id="21474697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8336BC-FDD8-40E9-83BF-933A32ED9D22}" type="doc">
      <dgm:prSet loTypeId="urn:microsoft.com/office/officeart/2005/8/layout/hProcess11" loCatId="process" qsTypeId="urn:microsoft.com/office/officeart/2005/8/quickstyle/simple1" qsCatId="simple" csTypeId="urn:microsoft.com/office/officeart/2005/8/colors/accent1_2" csCatId="accent1" phldr="1"/>
      <dgm:spPr/>
    </dgm:pt>
    <dgm:pt modelId="{D36750B0-B04E-4FF2-824F-F5D3752E7526}">
      <dgm:prSet phldrT="[Text]" custT="1"/>
      <dgm:spPr/>
      <dgm:t>
        <a:bodyPr/>
        <a:lstStyle/>
        <a:p>
          <a:r>
            <a:rPr lang="en-GB" sz="1800" dirty="0"/>
            <a:t>Jan’23: Liaise with Account Technical Lead to agree proposal / delivery to customer</a:t>
          </a:r>
          <a:endParaRPr lang="en-US" sz="1800" dirty="0"/>
        </a:p>
      </dgm:t>
    </dgm:pt>
    <dgm:pt modelId="{DC42B4B5-C0EC-4560-ACED-FF6984F9DC38}" type="parTrans" cxnId="{1DBF05D4-D9DE-4CF9-A53B-65357E34E94F}">
      <dgm:prSet/>
      <dgm:spPr/>
      <dgm:t>
        <a:bodyPr/>
        <a:lstStyle/>
        <a:p>
          <a:endParaRPr lang="en-US"/>
        </a:p>
      </dgm:t>
    </dgm:pt>
    <dgm:pt modelId="{73C6D2E1-1E2D-43BA-8EAC-A4EBE8A47F1F}" type="sibTrans" cxnId="{1DBF05D4-D9DE-4CF9-A53B-65357E34E94F}">
      <dgm:prSet/>
      <dgm:spPr/>
      <dgm:t>
        <a:bodyPr/>
        <a:lstStyle/>
        <a:p>
          <a:endParaRPr lang="en-US"/>
        </a:p>
      </dgm:t>
    </dgm:pt>
    <dgm:pt modelId="{EE8176E6-F20F-4F6E-9D93-EB5C9D19AA85}">
      <dgm:prSet phldrT="[Text]" custT="1"/>
      <dgm:spPr/>
      <dgm:t>
        <a:bodyPr/>
        <a:lstStyle/>
        <a:p>
          <a:r>
            <a:rPr lang="en-GB" sz="1800" dirty="0"/>
            <a:t>Mar’23: Start Implementation and complete</a:t>
          </a:r>
          <a:endParaRPr lang="en-US" sz="1800" dirty="0"/>
        </a:p>
      </dgm:t>
    </dgm:pt>
    <dgm:pt modelId="{09134E26-DFF0-4310-8A08-968F22E73712}" type="parTrans" cxnId="{73398977-9922-43D2-9BB7-D084D0AB7932}">
      <dgm:prSet/>
      <dgm:spPr/>
      <dgm:t>
        <a:bodyPr/>
        <a:lstStyle/>
        <a:p>
          <a:endParaRPr lang="en-US"/>
        </a:p>
      </dgm:t>
    </dgm:pt>
    <dgm:pt modelId="{521F4C44-A3DF-48D2-AC6D-86109F10BF98}" type="sibTrans" cxnId="{73398977-9922-43D2-9BB7-D084D0AB7932}">
      <dgm:prSet/>
      <dgm:spPr/>
      <dgm:t>
        <a:bodyPr/>
        <a:lstStyle/>
        <a:p>
          <a:endParaRPr lang="en-US"/>
        </a:p>
      </dgm:t>
    </dgm:pt>
    <dgm:pt modelId="{80DD76B6-F211-4D2A-B281-7F8EA8F6D5B5}">
      <dgm:prSet phldrT="[Text]" custT="1"/>
      <dgm:spPr/>
      <dgm:t>
        <a:bodyPr/>
        <a:lstStyle/>
        <a:p>
          <a:r>
            <a:rPr lang="en-GB" sz="1800" dirty="0"/>
            <a:t>May’23: Verify, test and document solution for standardised delivery to any environment</a:t>
          </a:r>
          <a:endParaRPr lang="en-US" sz="1800" dirty="0"/>
        </a:p>
      </dgm:t>
    </dgm:pt>
    <dgm:pt modelId="{C4570274-648E-4A6C-8C43-22AF8DB4D342}" type="parTrans" cxnId="{1170AD48-1090-4CD5-AE1A-C55A679A001A}">
      <dgm:prSet/>
      <dgm:spPr/>
      <dgm:t>
        <a:bodyPr/>
        <a:lstStyle/>
        <a:p>
          <a:endParaRPr lang="en-US"/>
        </a:p>
      </dgm:t>
    </dgm:pt>
    <dgm:pt modelId="{CB915714-F63C-4851-8AAE-1FC420129BED}" type="sibTrans" cxnId="{1170AD48-1090-4CD5-AE1A-C55A679A001A}">
      <dgm:prSet/>
      <dgm:spPr/>
      <dgm:t>
        <a:bodyPr/>
        <a:lstStyle/>
        <a:p>
          <a:endParaRPr lang="en-US"/>
        </a:p>
      </dgm:t>
    </dgm:pt>
    <dgm:pt modelId="{25C017F4-8B7D-4530-ABA7-0DB3FFCDF0A7}" type="pres">
      <dgm:prSet presAssocID="{698336BC-FDD8-40E9-83BF-933A32ED9D22}" presName="Name0" presStyleCnt="0">
        <dgm:presLayoutVars>
          <dgm:dir/>
          <dgm:resizeHandles val="exact"/>
        </dgm:presLayoutVars>
      </dgm:prSet>
      <dgm:spPr/>
    </dgm:pt>
    <dgm:pt modelId="{CAF4B93E-7C2F-4F5E-B219-94A8A18876E5}" type="pres">
      <dgm:prSet presAssocID="{698336BC-FDD8-40E9-83BF-933A32ED9D22}" presName="arrow" presStyleLbl="bgShp" presStyleIdx="0" presStyleCnt="1" custLinFactNeighborY="448"/>
      <dgm:spPr>
        <a:solidFill>
          <a:schemeClr val="bg1">
            <a:lumMod val="85000"/>
          </a:schemeClr>
        </a:solidFill>
      </dgm:spPr>
    </dgm:pt>
    <dgm:pt modelId="{CDAA0D3F-F138-404F-8BF3-DBF3FACFF877}" type="pres">
      <dgm:prSet presAssocID="{698336BC-FDD8-40E9-83BF-933A32ED9D22}" presName="points" presStyleCnt="0"/>
      <dgm:spPr/>
    </dgm:pt>
    <dgm:pt modelId="{64977CCC-0DBB-4AC5-92B7-1CDBA05BD67E}" type="pres">
      <dgm:prSet presAssocID="{D36750B0-B04E-4FF2-824F-F5D3752E7526}" presName="compositeA" presStyleCnt="0"/>
      <dgm:spPr/>
    </dgm:pt>
    <dgm:pt modelId="{C9DBDF21-62B6-407A-9F8D-2216FA4BA6EA}" type="pres">
      <dgm:prSet presAssocID="{D36750B0-B04E-4FF2-824F-F5D3752E7526}" presName="textA" presStyleLbl="revTx" presStyleIdx="0" presStyleCnt="3">
        <dgm:presLayoutVars>
          <dgm:bulletEnabled val="1"/>
        </dgm:presLayoutVars>
      </dgm:prSet>
      <dgm:spPr/>
    </dgm:pt>
    <dgm:pt modelId="{E9B74A7C-7D9B-40C5-9D07-B341B95BF365}" type="pres">
      <dgm:prSet presAssocID="{D36750B0-B04E-4FF2-824F-F5D3752E7526}" presName="circleA" presStyleLbl="node1" presStyleIdx="0" presStyleCnt="3"/>
      <dgm:spPr>
        <a:solidFill>
          <a:srgbClr val="FFCD00"/>
        </a:solidFill>
      </dgm:spPr>
    </dgm:pt>
    <dgm:pt modelId="{5EE86C69-6943-41AE-8B3F-669263A992E0}" type="pres">
      <dgm:prSet presAssocID="{D36750B0-B04E-4FF2-824F-F5D3752E7526}" presName="spaceA" presStyleCnt="0"/>
      <dgm:spPr/>
    </dgm:pt>
    <dgm:pt modelId="{929D865E-D499-4369-8C98-5F1139E92D88}" type="pres">
      <dgm:prSet presAssocID="{73C6D2E1-1E2D-43BA-8EAC-A4EBE8A47F1F}" presName="space" presStyleCnt="0"/>
      <dgm:spPr/>
    </dgm:pt>
    <dgm:pt modelId="{EB3F12D1-C6E5-4F5F-BF20-344A6465962B}" type="pres">
      <dgm:prSet presAssocID="{EE8176E6-F20F-4F6E-9D93-EB5C9D19AA85}" presName="compositeB" presStyleCnt="0"/>
      <dgm:spPr/>
    </dgm:pt>
    <dgm:pt modelId="{3BA23BC3-D244-491C-94B5-9BFFB7EFF4E3}" type="pres">
      <dgm:prSet presAssocID="{EE8176E6-F20F-4F6E-9D93-EB5C9D19AA85}" presName="textB" presStyleLbl="revTx" presStyleIdx="1" presStyleCnt="3">
        <dgm:presLayoutVars>
          <dgm:bulletEnabled val="1"/>
        </dgm:presLayoutVars>
      </dgm:prSet>
      <dgm:spPr/>
    </dgm:pt>
    <dgm:pt modelId="{5DB1D290-7F8D-48BD-94E5-04890752E8D3}" type="pres">
      <dgm:prSet presAssocID="{EE8176E6-F20F-4F6E-9D93-EB5C9D19AA85}" presName="circleB" presStyleLbl="node1" presStyleIdx="1" presStyleCnt="3" custLinFactNeighborX="-17118" custLinFactNeighborY="599"/>
      <dgm:spPr>
        <a:solidFill>
          <a:srgbClr val="FFCD00"/>
        </a:solidFill>
      </dgm:spPr>
    </dgm:pt>
    <dgm:pt modelId="{325A292F-FAB5-42A2-83B2-51DD766D5816}" type="pres">
      <dgm:prSet presAssocID="{EE8176E6-F20F-4F6E-9D93-EB5C9D19AA85}" presName="spaceB" presStyleCnt="0"/>
      <dgm:spPr/>
    </dgm:pt>
    <dgm:pt modelId="{3221AFEB-3F23-4987-B205-106F8F4770AE}" type="pres">
      <dgm:prSet presAssocID="{521F4C44-A3DF-48D2-AC6D-86109F10BF98}" presName="space" presStyleCnt="0"/>
      <dgm:spPr/>
    </dgm:pt>
    <dgm:pt modelId="{9F548537-61F6-4E66-AECA-1A7E720F1C2D}" type="pres">
      <dgm:prSet presAssocID="{80DD76B6-F211-4D2A-B281-7F8EA8F6D5B5}" presName="compositeA" presStyleCnt="0"/>
      <dgm:spPr/>
    </dgm:pt>
    <dgm:pt modelId="{770B7E98-1258-4817-85A8-27259B4C5216}" type="pres">
      <dgm:prSet presAssocID="{80DD76B6-F211-4D2A-B281-7F8EA8F6D5B5}" presName="textA" presStyleLbl="revTx" presStyleIdx="2" presStyleCnt="3">
        <dgm:presLayoutVars>
          <dgm:bulletEnabled val="1"/>
        </dgm:presLayoutVars>
      </dgm:prSet>
      <dgm:spPr/>
    </dgm:pt>
    <dgm:pt modelId="{D6324B17-FA03-4805-B77A-42E46CFE6F4A}" type="pres">
      <dgm:prSet presAssocID="{80DD76B6-F211-4D2A-B281-7F8EA8F6D5B5}" presName="circleA" presStyleLbl="node1" presStyleIdx="2" presStyleCnt="3"/>
      <dgm:spPr>
        <a:solidFill>
          <a:srgbClr val="FFC000"/>
        </a:solidFill>
      </dgm:spPr>
    </dgm:pt>
    <dgm:pt modelId="{EAA0CB27-4C28-43CF-A5DD-097BC9DEDC83}" type="pres">
      <dgm:prSet presAssocID="{80DD76B6-F211-4D2A-B281-7F8EA8F6D5B5}" presName="spaceA" presStyleCnt="0"/>
      <dgm:spPr/>
    </dgm:pt>
  </dgm:ptLst>
  <dgm:cxnLst>
    <dgm:cxn modelId="{13BB150C-2342-4E80-8BED-45AEA4884F96}" type="presOf" srcId="{D36750B0-B04E-4FF2-824F-F5D3752E7526}" destId="{C9DBDF21-62B6-407A-9F8D-2216FA4BA6EA}" srcOrd="0" destOrd="0" presId="urn:microsoft.com/office/officeart/2005/8/layout/hProcess11"/>
    <dgm:cxn modelId="{8CFA6945-5F6E-4116-9BB5-B9518AD845AA}" type="presOf" srcId="{698336BC-FDD8-40E9-83BF-933A32ED9D22}" destId="{25C017F4-8B7D-4530-ABA7-0DB3FFCDF0A7}" srcOrd="0" destOrd="0" presId="urn:microsoft.com/office/officeart/2005/8/layout/hProcess11"/>
    <dgm:cxn modelId="{0FEEE745-D141-4852-9630-2FF2C2F32CA1}" type="presOf" srcId="{EE8176E6-F20F-4F6E-9D93-EB5C9D19AA85}" destId="{3BA23BC3-D244-491C-94B5-9BFFB7EFF4E3}" srcOrd="0" destOrd="0" presId="urn:microsoft.com/office/officeart/2005/8/layout/hProcess11"/>
    <dgm:cxn modelId="{7CC9E845-67CC-448E-9420-37136EED196F}" type="presOf" srcId="{80DD76B6-F211-4D2A-B281-7F8EA8F6D5B5}" destId="{770B7E98-1258-4817-85A8-27259B4C5216}" srcOrd="0" destOrd="0" presId="urn:microsoft.com/office/officeart/2005/8/layout/hProcess11"/>
    <dgm:cxn modelId="{1170AD48-1090-4CD5-AE1A-C55A679A001A}" srcId="{698336BC-FDD8-40E9-83BF-933A32ED9D22}" destId="{80DD76B6-F211-4D2A-B281-7F8EA8F6D5B5}" srcOrd="2" destOrd="0" parTransId="{C4570274-648E-4A6C-8C43-22AF8DB4D342}" sibTransId="{CB915714-F63C-4851-8AAE-1FC420129BED}"/>
    <dgm:cxn modelId="{73398977-9922-43D2-9BB7-D084D0AB7932}" srcId="{698336BC-FDD8-40E9-83BF-933A32ED9D22}" destId="{EE8176E6-F20F-4F6E-9D93-EB5C9D19AA85}" srcOrd="1" destOrd="0" parTransId="{09134E26-DFF0-4310-8A08-968F22E73712}" sibTransId="{521F4C44-A3DF-48D2-AC6D-86109F10BF98}"/>
    <dgm:cxn modelId="{1DBF05D4-D9DE-4CF9-A53B-65357E34E94F}" srcId="{698336BC-FDD8-40E9-83BF-933A32ED9D22}" destId="{D36750B0-B04E-4FF2-824F-F5D3752E7526}" srcOrd="0" destOrd="0" parTransId="{DC42B4B5-C0EC-4560-ACED-FF6984F9DC38}" sibTransId="{73C6D2E1-1E2D-43BA-8EAC-A4EBE8A47F1F}"/>
    <dgm:cxn modelId="{62C2CE61-EA46-49BC-BE8D-98E58D54A3B1}" type="presParOf" srcId="{25C017F4-8B7D-4530-ABA7-0DB3FFCDF0A7}" destId="{CAF4B93E-7C2F-4F5E-B219-94A8A18876E5}" srcOrd="0" destOrd="0" presId="urn:microsoft.com/office/officeart/2005/8/layout/hProcess11"/>
    <dgm:cxn modelId="{5F3C8FF2-EC79-4752-8007-84F4DA1FD92F}" type="presParOf" srcId="{25C017F4-8B7D-4530-ABA7-0DB3FFCDF0A7}" destId="{CDAA0D3F-F138-404F-8BF3-DBF3FACFF877}" srcOrd="1" destOrd="0" presId="urn:microsoft.com/office/officeart/2005/8/layout/hProcess11"/>
    <dgm:cxn modelId="{E459C01C-EF49-4A68-AEED-AA0A3669729E}" type="presParOf" srcId="{CDAA0D3F-F138-404F-8BF3-DBF3FACFF877}" destId="{64977CCC-0DBB-4AC5-92B7-1CDBA05BD67E}" srcOrd="0" destOrd="0" presId="urn:microsoft.com/office/officeart/2005/8/layout/hProcess11"/>
    <dgm:cxn modelId="{C892B49D-359E-430E-8089-5AF6571C2E61}" type="presParOf" srcId="{64977CCC-0DBB-4AC5-92B7-1CDBA05BD67E}" destId="{C9DBDF21-62B6-407A-9F8D-2216FA4BA6EA}" srcOrd="0" destOrd="0" presId="urn:microsoft.com/office/officeart/2005/8/layout/hProcess11"/>
    <dgm:cxn modelId="{77346E8D-F22F-4ADD-A992-7ACEA7248E28}" type="presParOf" srcId="{64977CCC-0DBB-4AC5-92B7-1CDBA05BD67E}" destId="{E9B74A7C-7D9B-40C5-9D07-B341B95BF365}" srcOrd="1" destOrd="0" presId="urn:microsoft.com/office/officeart/2005/8/layout/hProcess11"/>
    <dgm:cxn modelId="{6036396A-F72C-481D-949B-932F739A54BE}" type="presParOf" srcId="{64977CCC-0DBB-4AC5-92B7-1CDBA05BD67E}" destId="{5EE86C69-6943-41AE-8B3F-669263A992E0}" srcOrd="2" destOrd="0" presId="urn:microsoft.com/office/officeart/2005/8/layout/hProcess11"/>
    <dgm:cxn modelId="{9A6E10FF-56D3-48CE-8840-615742014E1F}" type="presParOf" srcId="{CDAA0D3F-F138-404F-8BF3-DBF3FACFF877}" destId="{929D865E-D499-4369-8C98-5F1139E92D88}" srcOrd="1" destOrd="0" presId="urn:microsoft.com/office/officeart/2005/8/layout/hProcess11"/>
    <dgm:cxn modelId="{4E9514B6-0D71-4C10-B180-A097F418CFBF}" type="presParOf" srcId="{CDAA0D3F-F138-404F-8BF3-DBF3FACFF877}" destId="{EB3F12D1-C6E5-4F5F-BF20-344A6465962B}" srcOrd="2" destOrd="0" presId="urn:microsoft.com/office/officeart/2005/8/layout/hProcess11"/>
    <dgm:cxn modelId="{F17738F0-2235-4F6A-9E5D-BC1EC1E5A6BA}" type="presParOf" srcId="{EB3F12D1-C6E5-4F5F-BF20-344A6465962B}" destId="{3BA23BC3-D244-491C-94B5-9BFFB7EFF4E3}" srcOrd="0" destOrd="0" presId="urn:microsoft.com/office/officeart/2005/8/layout/hProcess11"/>
    <dgm:cxn modelId="{9F299CF7-8B10-4EDD-B57B-3EF64001DD45}" type="presParOf" srcId="{EB3F12D1-C6E5-4F5F-BF20-344A6465962B}" destId="{5DB1D290-7F8D-48BD-94E5-04890752E8D3}" srcOrd="1" destOrd="0" presId="urn:microsoft.com/office/officeart/2005/8/layout/hProcess11"/>
    <dgm:cxn modelId="{E8CC8FF0-AA7F-476A-9577-2F254934EF65}" type="presParOf" srcId="{EB3F12D1-C6E5-4F5F-BF20-344A6465962B}" destId="{325A292F-FAB5-42A2-83B2-51DD766D5816}" srcOrd="2" destOrd="0" presId="urn:microsoft.com/office/officeart/2005/8/layout/hProcess11"/>
    <dgm:cxn modelId="{6336F182-DA99-4B38-BE5D-55768854EA10}" type="presParOf" srcId="{CDAA0D3F-F138-404F-8BF3-DBF3FACFF877}" destId="{3221AFEB-3F23-4987-B205-106F8F4770AE}" srcOrd="3" destOrd="0" presId="urn:microsoft.com/office/officeart/2005/8/layout/hProcess11"/>
    <dgm:cxn modelId="{F1D5F113-8D87-4491-B2BF-946641A19825}" type="presParOf" srcId="{CDAA0D3F-F138-404F-8BF3-DBF3FACFF877}" destId="{9F548537-61F6-4E66-AECA-1A7E720F1C2D}" srcOrd="4" destOrd="0" presId="urn:microsoft.com/office/officeart/2005/8/layout/hProcess11"/>
    <dgm:cxn modelId="{7C78A499-4A99-4B59-BE01-54B7451BD86D}" type="presParOf" srcId="{9F548537-61F6-4E66-AECA-1A7E720F1C2D}" destId="{770B7E98-1258-4817-85A8-27259B4C5216}" srcOrd="0" destOrd="0" presId="urn:microsoft.com/office/officeart/2005/8/layout/hProcess11"/>
    <dgm:cxn modelId="{F2066D8A-053F-4FD5-8F45-2B805EE9CBE0}" type="presParOf" srcId="{9F548537-61F6-4E66-AECA-1A7E720F1C2D}" destId="{D6324B17-FA03-4805-B77A-42E46CFE6F4A}" srcOrd="1" destOrd="0" presId="urn:microsoft.com/office/officeart/2005/8/layout/hProcess11"/>
    <dgm:cxn modelId="{41691327-E695-4F29-9DCF-74BDB9BA36B4}" type="presParOf" srcId="{9F548537-61F6-4E66-AECA-1A7E720F1C2D}" destId="{EAA0CB27-4C28-43CF-A5DD-097BC9DEDC8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C476C9-F3CA-485A-A82F-36B32041EA2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3DB042B-9A30-4FF3-B152-F1A397D710C9}">
      <dgm:prSet phldrT="[Text]"/>
      <dgm:spPr/>
      <dgm:t>
        <a:bodyPr/>
        <a:lstStyle/>
        <a:p>
          <a:r>
            <a:rPr lang="en-US" dirty="0">
              <a:solidFill>
                <a:schemeClr val="bg1"/>
              </a:solidFill>
            </a:rPr>
            <a:t>1.Kick Off</a:t>
          </a:r>
        </a:p>
      </dgm:t>
    </dgm:pt>
    <dgm:pt modelId="{76DB4892-4CCB-4F72-BE1F-DD1E17985D62}" type="parTrans" cxnId="{BA33CBDD-7BBD-43DD-85EB-3A41648E110E}">
      <dgm:prSet/>
      <dgm:spPr/>
      <dgm:t>
        <a:bodyPr/>
        <a:lstStyle/>
        <a:p>
          <a:endParaRPr lang="en-US">
            <a:solidFill>
              <a:schemeClr val="bg1"/>
            </a:solidFill>
          </a:endParaRPr>
        </a:p>
      </dgm:t>
    </dgm:pt>
    <dgm:pt modelId="{5F4A3F50-748E-452E-B947-79B10E5CE8FF}" type="sibTrans" cxnId="{BA33CBDD-7BBD-43DD-85EB-3A41648E110E}">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endParaRPr lang="en-US">
            <a:solidFill>
              <a:schemeClr val="bg1"/>
            </a:solidFill>
          </a:endParaRPr>
        </a:p>
      </dgm:t>
    </dgm:pt>
    <dgm:pt modelId="{28BBBDAE-3B9E-4224-AFD8-BE3C2F2E3960}">
      <dgm:prSet phldrT="[Text]"/>
      <dgm:spPr/>
      <dgm:t>
        <a:bodyPr/>
        <a:lstStyle/>
        <a:p>
          <a:r>
            <a:rPr lang="en-US" dirty="0">
              <a:solidFill>
                <a:schemeClr val="bg1"/>
              </a:solidFill>
            </a:rPr>
            <a:t>2.Solution Design</a:t>
          </a:r>
        </a:p>
      </dgm:t>
    </dgm:pt>
    <dgm:pt modelId="{3E039C41-5526-4D95-AF55-C3344D6F70FC}" type="parTrans" cxnId="{71DD0808-FDFB-4F33-AC4E-D0611FCBE446}">
      <dgm:prSet/>
      <dgm:spPr/>
      <dgm:t>
        <a:bodyPr/>
        <a:lstStyle/>
        <a:p>
          <a:endParaRPr lang="en-US">
            <a:solidFill>
              <a:schemeClr val="bg1"/>
            </a:solidFill>
          </a:endParaRPr>
        </a:p>
      </dgm:t>
    </dgm:pt>
    <dgm:pt modelId="{2A8349C8-8335-45E2-83E2-18EA602A4430}" type="sibTrans" cxnId="{71DD0808-FDFB-4F33-AC4E-D0611FCBE446}">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endParaRPr lang="en-US">
            <a:solidFill>
              <a:schemeClr val="bg1"/>
            </a:solidFill>
          </a:endParaRPr>
        </a:p>
      </dgm:t>
    </dgm:pt>
    <dgm:pt modelId="{28494103-2179-4B37-A04D-D1E52C673811}">
      <dgm:prSet phldrT="[Text]"/>
      <dgm:spPr/>
      <dgm:t>
        <a:bodyPr/>
        <a:lstStyle/>
        <a:p>
          <a:r>
            <a:rPr lang="en-US" dirty="0">
              <a:solidFill>
                <a:schemeClr val="bg1"/>
              </a:solidFill>
            </a:rPr>
            <a:t>3.Create RFS</a:t>
          </a:r>
        </a:p>
      </dgm:t>
    </dgm:pt>
    <dgm:pt modelId="{9259A545-77C6-423D-A9BF-1D48BFCB98AD}" type="parTrans" cxnId="{B7719A50-C05D-41B9-BA98-B5C644A95DF2}">
      <dgm:prSet/>
      <dgm:spPr/>
      <dgm:t>
        <a:bodyPr/>
        <a:lstStyle/>
        <a:p>
          <a:endParaRPr lang="en-US">
            <a:solidFill>
              <a:schemeClr val="bg1"/>
            </a:solidFill>
          </a:endParaRPr>
        </a:p>
      </dgm:t>
    </dgm:pt>
    <dgm:pt modelId="{33D5E377-32AB-478F-AA14-FF525DBDFCE2}" type="sibTrans" cxnId="{B7719A50-C05D-41B9-BA98-B5C644A95DF2}">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endParaRPr lang="en-US">
            <a:solidFill>
              <a:schemeClr val="bg1"/>
            </a:solidFill>
          </a:endParaRPr>
        </a:p>
      </dgm:t>
    </dgm:pt>
    <dgm:pt modelId="{FE164245-C578-4DC7-A505-2A5F8013311A}">
      <dgm:prSet phldrT="[Text]"/>
      <dgm:spPr>
        <a:solidFill>
          <a:schemeClr val="accent1"/>
        </a:solidFill>
      </dgm:spPr>
      <dgm:t>
        <a:bodyPr/>
        <a:lstStyle/>
        <a:p>
          <a:r>
            <a:rPr lang="en-US" dirty="0">
              <a:solidFill>
                <a:schemeClr val="bg1"/>
              </a:solidFill>
            </a:rPr>
            <a:t>4.Awaiting Delivery from Provisioning</a:t>
          </a:r>
        </a:p>
      </dgm:t>
    </dgm:pt>
    <dgm:pt modelId="{C146BA83-A4BC-4448-85A4-1BC8FADED8BA}" type="parTrans" cxnId="{1FE4A055-0C20-42A2-A5AA-584F64511622}">
      <dgm:prSet/>
      <dgm:spPr/>
      <dgm:t>
        <a:bodyPr/>
        <a:lstStyle/>
        <a:p>
          <a:endParaRPr lang="en-US">
            <a:solidFill>
              <a:schemeClr val="bg1"/>
            </a:solidFill>
          </a:endParaRPr>
        </a:p>
      </dgm:t>
    </dgm:pt>
    <dgm:pt modelId="{1F633750-2911-47C0-8496-857A8E3B69AA}" type="sibTrans" cxnId="{1FE4A055-0C20-42A2-A5AA-584F64511622}">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endParaRPr lang="en-US">
            <a:solidFill>
              <a:schemeClr val="bg1"/>
            </a:solidFill>
          </a:endParaRPr>
        </a:p>
      </dgm:t>
    </dgm:pt>
    <dgm:pt modelId="{5E5EE61C-CD47-4955-8D90-C480B92CD8CD}">
      <dgm:prSet phldrT="[Text]"/>
      <dgm:spPr/>
      <dgm:t>
        <a:bodyPr/>
        <a:lstStyle/>
        <a:p>
          <a:r>
            <a:rPr lang="en-US" dirty="0">
              <a:solidFill>
                <a:schemeClr val="bg1"/>
              </a:solidFill>
            </a:rPr>
            <a:t>7. Activation /Migration</a:t>
          </a:r>
        </a:p>
      </dgm:t>
    </dgm:pt>
    <dgm:pt modelId="{B2DB6E18-97F7-4FBB-9099-730C4EB44A51}" type="parTrans" cxnId="{5C94F9A5-1387-483D-BC43-A7E5FEBD8764}">
      <dgm:prSet/>
      <dgm:spPr/>
      <dgm:t>
        <a:bodyPr/>
        <a:lstStyle/>
        <a:p>
          <a:endParaRPr lang="en-US">
            <a:solidFill>
              <a:schemeClr val="bg1"/>
            </a:solidFill>
          </a:endParaRPr>
        </a:p>
      </dgm:t>
    </dgm:pt>
    <dgm:pt modelId="{7301EA5D-51CC-42D0-A5B6-0AD66132ACFE}" type="sibTrans" cxnId="{5C94F9A5-1387-483D-BC43-A7E5FEBD8764}">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endParaRPr lang="en-US">
            <a:solidFill>
              <a:schemeClr val="bg1"/>
            </a:solidFill>
          </a:endParaRPr>
        </a:p>
      </dgm:t>
    </dgm:pt>
    <dgm:pt modelId="{BF3B295A-52FF-47C5-A883-E60B03A3E882}">
      <dgm:prSet phldrT="[Text]"/>
      <dgm:spPr>
        <a:solidFill>
          <a:schemeClr val="accent1"/>
        </a:solidFill>
      </dgm:spPr>
      <dgm:t>
        <a:bodyPr/>
        <a:lstStyle/>
        <a:p>
          <a:r>
            <a:rPr lang="en-US" dirty="0">
              <a:solidFill>
                <a:schemeClr val="bg1"/>
              </a:solidFill>
            </a:rPr>
            <a:t>5.Handover to Client</a:t>
          </a:r>
        </a:p>
      </dgm:t>
    </dgm:pt>
    <dgm:pt modelId="{C80F8A20-34BA-42F9-B96C-8E005979ADCB}" type="parTrans" cxnId="{E984598E-F54D-4BB9-B8AA-BA2BE4BB8DAD}">
      <dgm:prSet/>
      <dgm:spPr/>
      <dgm:t>
        <a:bodyPr/>
        <a:lstStyle/>
        <a:p>
          <a:endParaRPr lang="en-GB"/>
        </a:p>
      </dgm:t>
    </dgm:pt>
    <dgm:pt modelId="{0F2BA06C-2757-4E4F-8BB0-1BA1CF795DE6}" type="sibTrans" cxnId="{E984598E-F54D-4BB9-B8AA-BA2BE4BB8DAD}">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endParaRPr lang="en-GB"/>
        </a:p>
      </dgm:t>
    </dgm:pt>
    <dgm:pt modelId="{8ACD305D-6BD3-4B31-9E6F-D431E1794AAE}">
      <dgm:prSet phldrT="[Text]"/>
      <dgm:spPr>
        <a:solidFill>
          <a:schemeClr val="accent1"/>
        </a:solidFill>
      </dgm:spPr>
      <dgm:t>
        <a:bodyPr/>
        <a:lstStyle/>
        <a:p>
          <a:r>
            <a:rPr lang="en-US" dirty="0">
              <a:solidFill>
                <a:schemeClr val="bg1"/>
              </a:solidFill>
            </a:rPr>
            <a:t>6.Hand back to Client</a:t>
          </a:r>
        </a:p>
      </dgm:t>
    </dgm:pt>
    <dgm:pt modelId="{2AC28E1C-4A42-4363-8876-1084E70BA503}" type="parTrans" cxnId="{01E72574-F3A9-45AF-ACCB-1003107396A6}">
      <dgm:prSet/>
      <dgm:spPr/>
      <dgm:t>
        <a:bodyPr/>
        <a:lstStyle/>
        <a:p>
          <a:endParaRPr lang="en-GB"/>
        </a:p>
      </dgm:t>
    </dgm:pt>
    <dgm:pt modelId="{88546AD1-AC75-4171-8BFA-296ED4E8DF78}" type="sibTrans" cxnId="{01E72574-F3A9-45AF-ACCB-1003107396A6}">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endParaRPr lang="en-GB"/>
        </a:p>
      </dgm:t>
    </dgm:pt>
    <dgm:pt modelId="{1D83E785-9E7B-429B-A6E4-A7088F17AECA}">
      <dgm:prSet phldrT="[Text]"/>
      <dgm:spPr/>
      <dgm:t>
        <a:bodyPr/>
        <a:lstStyle/>
        <a:p>
          <a:r>
            <a:rPr lang="en-US" dirty="0">
              <a:solidFill>
                <a:schemeClr val="bg1"/>
              </a:solidFill>
            </a:rPr>
            <a:t>8. Decom</a:t>
          </a:r>
        </a:p>
      </dgm:t>
    </dgm:pt>
    <dgm:pt modelId="{AE829F8A-FA13-4D24-8261-17F5D5E05684}" type="parTrans" cxnId="{4709E276-3C78-4986-9E39-6A4E7FE2C650}">
      <dgm:prSet/>
      <dgm:spPr/>
      <dgm:t>
        <a:bodyPr/>
        <a:lstStyle/>
        <a:p>
          <a:endParaRPr lang="en-GB"/>
        </a:p>
      </dgm:t>
    </dgm:pt>
    <dgm:pt modelId="{0E2EBF5B-ECE2-419B-B60E-6F3156CB7713}" type="sibTrans" cxnId="{4709E276-3C78-4986-9E39-6A4E7FE2C650}">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endParaRPr lang="en-GB"/>
        </a:p>
      </dgm:t>
    </dgm:pt>
    <dgm:pt modelId="{456FA400-FBB3-47DA-9068-A5F802846F11}">
      <dgm:prSet phldrT="[Text]"/>
      <dgm:spPr/>
      <dgm:t>
        <a:bodyPr/>
        <a:lstStyle/>
        <a:p>
          <a:r>
            <a:rPr lang="en-US" dirty="0">
              <a:solidFill>
                <a:schemeClr val="bg1"/>
              </a:solidFill>
            </a:rPr>
            <a:t>9. Close</a:t>
          </a:r>
        </a:p>
      </dgm:t>
    </dgm:pt>
    <dgm:pt modelId="{6C463384-8929-428D-99B9-348C97007874}" type="parTrans" cxnId="{B3A1BE24-F859-40EF-B650-6B35D4F28FF3}">
      <dgm:prSet/>
      <dgm:spPr/>
      <dgm:t>
        <a:bodyPr/>
        <a:lstStyle/>
        <a:p>
          <a:endParaRPr lang="en-GB"/>
        </a:p>
      </dgm:t>
    </dgm:pt>
    <dgm:pt modelId="{1E4412C5-1571-4A98-8EB3-54CA4B36D2F5}" type="sibTrans" cxnId="{B3A1BE24-F859-40EF-B650-6B35D4F28FF3}">
      <dgm:prSe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endParaRPr lang="en-GB"/>
        </a:p>
      </dgm:t>
    </dgm:pt>
    <dgm:pt modelId="{30F9F1FA-D612-4D3F-9594-0934A2749CE0}" type="pres">
      <dgm:prSet presAssocID="{A7C476C9-F3CA-485A-A82F-36B32041EA24}" presName="cycle" presStyleCnt="0">
        <dgm:presLayoutVars>
          <dgm:dir/>
          <dgm:resizeHandles val="exact"/>
        </dgm:presLayoutVars>
      </dgm:prSet>
      <dgm:spPr/>
    </dgm:pt>
    <dgm:pt modelId="{ED18F32B-DC8B-4178-8195-DE72F787747C}" type="pres">
      <dgm:prSet presAssocID="{83DB042B-9A30-4FF3-B152-F1A397D710C9}" presName="node" presStyleLbl="node1" presStyleIdx="0" presStyleCnt="9">
        <dgm:presLayoutVars>
          <dgm:bulletEnabled val="1"/>
        </dgm:presLayoutVars>
      </dgm:prSet>
      <dgm:spPr/>
    </dgm:pt>
    <dgm:pt modelId="{38388DF1-9F53-4E11-9BEC-9C6D19AE69DB}" type="pres">
      <dgm:prSet presAssocID="{5F4A3F50-748E-452E-B947-79B10E5CE8FF}" presName="sibTrans" presStyleLbl="sibTrans2D1" presStyleIdx="0" presStyleCnt="9"/>
      <dgm:spPr/>
    </dgm:pt>
    <dgm:pt modelId="{A56C2DCA-EA92-4BDF-886B-7EC66A3ABACE}" type="pres">
      <dgm:prSet presAssocID="{5F4A3F50-748E-452E-B947-79B10E5CE8FF}" presName="connectorText" presStyleLbl="sibTrans2D1" presStyleIdx="0" presStyleCnt="9"/>
      <dgm:spPr/>
    </dgm:pt>
    <dgm:pt modelId="{8888ABB2-77F8-492F-BEE2-42B411F13E21}" type="pres">
      <dgm:prSet presAssocID="{28BBBDAE-3B9E-4224-AFD8-BE3C2F2E3960}" presName="node" presStyleLbl="node1" presStyleIdx="1" presStyleCnt="9" custRadScaleRad="98206" custRadScaleInc="4419">
        <dgm:presLayoutVars>
          <dgm:bulletEnabled val="1"/>
        </dgm:presLayoutVars>
      </dgm:prSet>
      <dgm:spPr/>
    </dgm:pt>
    <dgm:pt modelId="{5D79C4AC-1961-409C-90C9-83A9CA90BF44}" type="pres">
      <dgm:prSet presAssocID="{2A8349C8-8335-45E2-83E2-18EA602A4430}" presName="sibTrans" presStyleLbl="sibTrans2D1" presStyleIdx="1" presStyleCnt="9" custLinFactNeighborX="0" custLinFactNeighborY="0"/>
      <dgm:spPr/>
    </dgm:pt>
    <dgm:pt modelId="{08EE91E2-19EC-42D5-BBBA-8EAC52668872}" type="pres">
      <dgm:prSet presAssocID="{2A8349C8-8335-45E2-83E2-18EA602A4430}" presName="connectorText" presStyleLbl="sibTrans2D1" presStyleIdx="1" presStyleCnt="9"/>
      <dgm:spPr/>
    </dgm:pt>
    <dgm:pt modelId="{2C69C7B1-98AF-4ABE-8A63-CE3741BA89DA}" type="pres">
      <dgm:prSet presAssocID="{28494103-2179-4B37-A04D-D1E52C673811}" presName="node" presStyleLbl="node1" presStyleIdx="2" presStyleCnt="9">
        <dgm:presLayoutVars>
          <dgm:bulletEnabled val="1"/>
        </dgm:presLayoutVars>
      </dgm:prSet>
      <dgm:spPr/>
    </dgm:pt>
    <dgm:pt modelId="{D59E2132-4150-4D4E-962D-51C9F6050F43}" type="pres">
      <dgm:prSet presAssocID="{33D5E377-32AB-478F-AA14-FF525DBDFCE2}" presName="sibTrans" presStyleLbl="sibTrans2D1" presStyleIdx="2" presStyleCnt="9"/>
      <dgm:spPr/>
    </dgm:pt>
    <dgm:pt modelId="{83FF1354-BA64-424C-8CD2-72A2AE999EF5}" type="pres">
      <dgm:prSet presAssocID="{33D5E377-32AB-478F-AA14-FF525DBDFCE2}" presName="connectorText" presStyleLbl="sibTrans2D1" presStyleIdx="2" presStyleCnt="9"/>
      <dgm:spPr/>
    </dgm:pt>
    <dgm:pt modelId="{6399A2EF-DCA3-406F-975D-D8DB28D62816}" type="pres">
      <dgm:prSet presAssocID="{FE164245-C578-4DC7-A505-2A5F8013311A}" presName="node" presStyleLbl="node1" presStyleIdx="3" presStyleCnt="9">
        <dgm:presLayoutVars>
          <dgm:bulletEnabled val="1"/>
        </dgm:presLayoutVars>
      </dgm:prSet>
      <dgm:spPr/>
    </dgm:pt>
    <dgm:pt modelId="{4365987B-EE8D-47DD-976A-7F2806B70B3C}" type="pres">
      <dgm:prSet presAssocID="{1F633750-2911-47C0-8496-857A8E3B69AA}" presName="sibTrans" presStyleLbl="sibTrans2D1" presStyleIdx="3" presStyleCnt="9"/>
      <dgm:spPr/>
    </dgm:pt>
    <dgm:pt modelId="{A17E142B-0E27-4860-9931-E4597FA6E5CB}" type="pres">
      <dgm:prSet presAssocID="{1F633750-2911-47C0-8496-857A8E3B69AA}" presName="connectorText" presStyleLbl="sibTrans2D1" presStyleIdx="3" presStyleCnt="9"/>
      <dgm:spPr/>
    </dgm:pt>
    <dgm:pt modelId="{57951A04-AE26-4164-BB49-2ECA716E9E38}" type="pres">
      <dgm:prSet presAssocID="{BF3B295A-52FF-47C5-A883-E60B03A3E882}" presName="node" presStyleLbl="node1" presStyleIdx="4" presStyleCnt="9">
        <dgm:presLayoutVars>
          <dgm:bulletEnabled val="1"/>
        </dgm:presLayoutVars>
      </dgm:prSet>
      <dgm:spPr/>
    </dgm:pt>
    <dgm:pt modelId="{3842B444-00AA-47D0-9EEA-BF9FF58E54C7}" type="pres">
      <dgm:prSet presAssocID="{0F2BA06C-2757-4E4F-8BB0-1BA1CF795DE6}" presName="sibTrans" presStyleLbl="sibTrans2D1" presStyleIdx="4" presStyleCnt="9"/>
      <dgm:spPr/>
    </dgm:pt>
    <dgm:pt modelId="{1C51EC09-B65F-4475-B580-FB4B5B5AAEBE}" type="pres">
      <dgm:prSet presAssocID="{0F2BA06C-2757-4E4F-8BB0-1BA1CF795DE6}" presName="connectorText" presStyleLbl="sibTrans2D1" presStyleIdx="4" presStyleCnt="9"/>
      <dgm:spPr/>
    </dgm:pt>
    <dgm:pt modelId="{809CD5EF-3EC4-4923-AF9E-D6ED4A71D616}" type="pres">
      <dgm:prSet presAssocID="{8ACD305D-6BD3-4B31-9E6F-D431E1794AAE}" presName="node" presStyleLbl="node1" presStyleIdx="5" presStyleCnt="9">
        <dgm:presLayoutVars>
          <dgm:bulletEnabled val="1"/>
        </dgm:presLayoutVars>
      </dgm:prSet>
      <dgm:spPr/>
    </dgm:pt>
    <dgm:pt modelId="{B2E7DF15-FEFF-4C0D-BE23-089A7BA1C8A5}" type="pres">
      <dgm:prSet presAssocID="{88546AD1-AC75-4171-8BFA-296ED4E8DF78}" presName="sibTrans" presStyleLbl="sibTrans2D1" presStyleIdx="5" presStyleCnt="9"/>
      <dgm:spPr/>
    </dgm:pt>
    <dgm:pt modelId="{B7593579-1F1E-4C39-A1BD-B96CD8B31E6A}" type="pres">
      <dgm:prSet presAssocID="{88546AD1-AC75-4171-8BFA-296ED4E8DF78}" presName="connectorText" presStyleLbl="sibTrans2D1" presStyleIdx="5" presStyleCnt="9"/>
      <dgm:spPr/>
    </dgm:pt>
    <dgm:pt modelId="{B6F108FC-F352-4D78-8912-A312D6C48C90}" type="pres">
      <dgm:prSet presAssocID="{5E5EE61C-CD47-4955-8D90-C480B92CD8CD}" presName="node" presStyleLbl="node1" presStyleIdx="6" presStyleCnt="9">
        <dgm:presLayoutVars>
          <dgm:bulletEnabled val="1"/>
        </dgm:presLayoutVars>
      </dgm:prSet>
      <dgm:spPr/>
    </dgm:pt>
    <dgm:pt modelId="{E73FA88B-588C-484D-AE37-0949AABC32B8}" type="pres">
      <dgm:prSet presAssocID="{7301EA5D-51CC-42D0-A5B6-0AD66132ACFE}" presName="sibTrans" presStyleLbl="sibTrans2D1" presStyleIdx="6" presStyleCnt="9"/>
      <dgm:spPr/>
    </dgm:pt>
    <dgm:pt modelId="{EB69FEC0-E6E4-4DD9-9B71-0470DAC522B6}" type="pres">
      <dgm:prSet presAssocID="{7301EA5D-51CC-42D0-A5B6-0AD66132ACFE}" presName="connectorText" presStyleLbl="sibTrans2D1" presStyleIdx="6" presStyleCnt="9"/>
      <dgm:spPr/>
    </dgm:pt>
    <dgm:pt modelId="{CA78641E-8929-4354-81F3-325B15C929F6}" type="pres">
      <dgm:prSet presAssocID="{1D83E785-9E7B-429B-A6E4-A7088F17AECA}" presName="node" presStyleLbl="node1" presStyleIdx="7" presStyleCnt="9">
        <dgm:presLayoutVars>
          <dgm:bulletEnabled val="1"/>
        </dgm:presLayoutVars>
      </dgm:prSet>
      <dgm:spPr/>
    </dgm:pt>
    <dgm:pt modelId="{592979CA-59F4-4A8C-86C3-239739B2F3DC}" type="pres">
      <dgm:prSet presAssocID="{0E2EBF5B-ECE2-419B-B60E-6F3156CB7713}" presName="sibTrans" presStyleLbl="sibTrans2D1" presStyleIdx="7" presStyleCnt="9"/>
      <dgm:spPr/>
    </dgm:pt>
    <dgm:pt modelId="{950E9026-A468-400B-8459-00296C7869F5}" type="pres">
      <dgm:prSet presAssocID="{0E2EBF5B-ECE2-419B-B60E-6F3156CB7713}" presName="connectorText" presStyleLbl="sibTrans2D1" presStyleIdx="7" presStyleCnt="9"/>
      <dgm:spPr/>
    </dgm:pt>
    <dgm:pt modelId="{8B88DC0D-6A92-449A-BA2F-97E973B912FC}" type="pres">
      <dgm:prSet presAssocID="{456FA400-FBB3-47DA-9068-A5F802846F11}" presName="node" presStyleLbl="node1" presStyleIdx="8" presStyleCnt="9">
        <dgm:presLayoutVars>
          <dgm:bulletEnabled val="1"/>
        </dgm:presLayoutVars>
      </dgm:prSet>
      <dgm:spPr/>
    </dgm:pt>
    <dgm:pt modelId="{96B26BDC-BC94-4F19-8B85-B21E58011293}" type="pres">
      <dgm:prSet presAssocID="{1E4412C5-1571-4A98-8EB3-54CA4B36D2F5}" presName="sibTrans" presStyleLbl="sibTrans2D1" presStyleIdx="8" presStyleCnt="9"/>
      <dgm:spPr/>
    </dgm:pt>
    <dgm:pt modelId="{8142D516-ACBA-4C21-AEE5-D9E2DF611F30}" type="pres">
      <dgm:prSet presAssocID="{1E4412C5-1571-4A98-8EB3-54CA4B36D2F5}" presName="connectorText" presStyleLbl="sibTrans2D1" presStyleIdx="8" presStyleCnt="9"/>
      <dgm:spPr/>
    </dgm:pt>
  </dgm:ptLst>
  <dgm:cxnLst>
    <dgm:cxn modelId="{71DD0808-FDFB-4F33-AC4E-D0611FCBE446}" srcId="{A7C476C9-F3CA-485A-A82F-36B32041EA24}" destId="{28BBBDAE-3B9E-4224-AFD8-BE3C2F2E3960}" srcOrd="1" destOrd="0" parTransId="{3E039C41-5526-4D95-AF55-C3344D6F70FC}" sibTransId="{2A8349C8-8335-45E2-83E2-18EA602A4430}"/>
    <dgm:cxn modelId="{E6DADF13-C016-4FF7-BF81-F3B6B6ECD80F}" type="presOf" srcId="{88546AD1-AC75-4171-8BFA-296ED4E8DF78}" destId="{B7593579-1F1E-4C39-A1BD-B96CD8B31E6A}" srcOrd="1" destOrd="0" presId="urn:microsoft.com/office/officeart/2005/8/layout/cycle2"/>
    <dgm:cxn modelId="{B3A1BE24-F859-40EF-B650-6B35D4F28FF3}" srcId="{A7C476C9-F3CA-485A-A82F-36B32041EA24}" destId="{456FA400-FBB3-47DA-9068-A5F802846F11}" srcOrd="8" destOrd="0" parTransId="{6C463384-8929-428D-99B9-348C97007874}" sibTransId="{1E4412C5-1571-4A98-8EB3-54CA4B36D2F5}"/>
    <dgm:cxn modelId="{ACC4BA2A-55A2-4FB9-B6C2-9BC66C9403A8}" type="presOf" srcId="{1D83E785-9E7B-429B-A6E4-A7088F17AECA}" destId="{CA78641E-8929-4354-81F3-325B15C929F6}" srcOrd="0" destOrd="0" presId="urn:microsoft.com/office/officeart/2005/8/layout/cycle2"/>
    <dgm:cxn modelId="{3381EC39-70DE-4BD2-BDB6-D07741F49917}" type="presOf" srcId="{88546AD1-AC75-4171-8BFA-296ED4E8DF78}" destId="{B2E7DF15-FEFF-4C0D-BE23-089A7BA1C8A5}" srcOrd="0" destOrd="0" presId="urn:microsoft.com/office/officeart/2005/8/layout/cycle2"/>
    <dgm:cxn modelId="{B4D6C23C-CEE9-4D0D-B7E7-D34A2BEE6179}" type="presOf" srcId="{7301EA5D-51CC-42D0-A5B6-0AD66132ACFE}" destId="{E73FA88B-588C-484D-AE37-0949AABC32B8}" srcOrd="0" destOrd="0" presId="urn:microsoft.com/office/officeart/2005/8/layout/cycle2"/>
    <dgm:cxn modelId="{DA17D261-B3C4-41C3-B41E-4357B1134260}" type="presOf" srcId="{28494103-2179-4B37-A04D-D1E52C673811}" destId="{2C69C7B1-98AF-4ABE-8A63-CE3741BA89DA}" srcOrd="0" destOrd="0" presId="urn:microsoft.com/office/officeart/2005/8/layout/cycle2"/>
    <dgm:cxn modelId="{5D09D663-5D57-4C2A-A639-56BA3DD98D61}" type="presOf" srcId="{0F2BA06C-2757-4E4F-8BB0-1BA1CF795DE6}" destId="{3842B444-00AA-47D0-9EEA-BF9FF58E54C7}" srcOrd="0" destOrd="0" presId="urn:microsoft.com/office/officeart/2005/8/layout/cycle2"/>
    <dgm:cxn modelId="{3C7FCA6A-74A9-40B8-9712-970C3448A3F7}" type="presOf" srcId="{33D5E377-32AB-478F-AA14-FF525DBDFCE2}" destId="{D59E2132-4150-4D4E-962D-51C9F6050F43}" srcOrd="0" destOrd="0" presId="urn:microsoft.com/office/officeart/2005/8/layout/cycle2"/>
    <dgm:cxn modelId="{8CB94E4B-7448-4702-945F-3274B760610E}" type="presOf" srcId="{456FA400-FBB3-47DA-9068-A5F802846F11}" destId="{8B88DC0D-6A92-449A-BA2F-97E973B912FC}" srcOrd="0" destOrd="0" presId="urn:microsoft.com/office/officeart/2005/8/layout/cycle2"/>
    <dgm:cxn modelId="{D21EE76E-82E9-42AE-A4FA-1D7DB97A75FB}" type="presOf" srcId="{0E2EBF5B-ECE2-419B-B60E-6F3156CB7713}" destId="{950E9026-A468-400B-8459-00296C7869F5}" srcOrd="1" destOrd="0" presId="urn:microsoft.com/office/officeart/2005/8/layout/cycle2"/>
    <dgm:cxn modelId="{B7719A50-C05D-41B9-BA98-B5C644A95DF2}" srcId="{A7C476C9-F3CA-485A-A82F-36B32041EA24}" destId="{28494103-2179-4B37-A04D-D1E52C673811}" srcOrd="2" destOrd="0" parTransId="{9259A545-77C6-423D-A9BF-1D48BFCB98AD}" sibTransId="{33D5E377-32AB-478F-AA14-FF525DBDFCE2}"/>
    <dgm:cxn modelId="{01E72574-F3A9-45AF-ACCB-1003107396A6}" srcId="{A7C476C9-F3CA-485A-A82F-36B32041EA24}" destId="{8ACD305D-6BD3-4B31-9E6F-D431E1794AAE}" srcOrd="5" destOrd="0" parTransId="{2AC28E1C-4A42-4363-8876-1084E70BA503}" sibTransId="{88546AD1-AC75-4171-8BFA-296ED4E8DF78}"/>
    <dgm:cxn modelId="{1FE4A055-0C20-42A2-A5AA-584F64511622}" srcId="{A7C476C9-F3CA-485A-A82F-36B32041EA24}" destId="{FE164245-C578-4DC7-A505-2A5F8013311A}" srcOrd="3" destOrd="0" parTransId="{C146BA83-A4BC-4448-85A4-1BC8FADED8BA}" sibTransId="{1F633750-2911-47C0-8496-857A8E3B69AA}"/>
    <dgm:cxn modelId="{74659276-E6A3-44FF-AF6C-2ED3B311426E}" type="presOf" srcId="{A7C476C9-F3CA-485A-A82F-36B32041EA24}" destId="{30F9F1FA-D612-4D3F-9594-0934A2749CE0}" srcOrd="0" destOrd="0" presId="urn:microsoft.com/office/officeart/2005/8/layout/cycle2"/>
    <dgm:cxn modelId="{4709E276-3C78-4986-9E39-6A4E7FE2C650}" srcId="{A7C476C9-F3CA-485A-A82F-36B32041EA24}" destId="{1D83E785-9E7B-429B-A6E4-A7088F17AECA}" srcOrd="7" destOrd="0" parTransId="{AE829F8A-FA13-4D24-8261-17F5D5E05684}" sibTransId="{0E2EBF5B-ECE2-419B-B60E-6F3156CB7713}"/>
    <dgm:cxn modelId="{56CEDA57-C973-44A1-89D5-D0C3C9C9FCB3}" type="presOf" srcId="{83DB042B-9A30-4FF3-B152-F1A397D710C9}" destId="{ED18F32B-DC8B-4178-8195-DE72F787747C}" srcOrd="0" destOrd="0" presId="urn:microsoft.com/office/officeart/2005/8/layout/cycle2"/>
    <dgm:cxn modelId="{02B85059-99F4-4D52-847B-4A6E0C317D72}" type="presOf" srcId="{5F4A3F50-748E-452E-B947-79B10E5CE8FF}" destId="{A56C2DCA-EA92-4BDF-886B-7EC66A3ABACE}" srcOrd="1" destOrd="0" presId="urn:microsoft.com/office/officeart/2005/8/layout/cycle2"/>
    <dgm:cxn modelId="{E984598E-F54D-4BB9-B8AA-BA2BE4BB8DAD}" srcId="{A7C476C9-F3CA-485A-A82F-36B32041EA24}" destId="{BF3B295A-52FF-47C5-A883-E60B03A3E882}" srcOrd="4" destOrd="0" parTransId="{C80F8A20-34BA-42F9-B96C-8E005979ADCB}" sibTransId="{0F2BA06C-2757-4E4F-8BB0-1BA1CF795DE6}"/>
    <dgm:cxn modelId="{43CAC2A1-1252-4F74-9678-82AC9174A87E}" type="presOf" srcId="{7301EA5D-51CC-42D0-A5B6-0AD66132ACFE}" destId="{EB69FEC0-E6E4-4DD9-9B71-0470DAC522B6}" srcOrd="1" destOrd="0" presId="urn:microsoft.com/office/officeart/2005/8/layout/cycle2"/>
    <dgm:cxn modelId="{5C94F9A5-1387-483D-BC43-A7E5FEBD8764}" srcId="{A7C476C9-F3CA-485A-A82F-36B32041EA24}" destId="{5E5EE61C-CD47-4955-8D90-C480B92CD8CD}" srcOrd="6" destOrd="0" parTransId="{B2DB6E18-97F7-4FBB-9099-730C4EB44A51}" sibTransId="{7301EA5D-51CC-42D0-A5B6-0AD66132ACFE}"/>
    <dgm:cxn modelId="{F4E863A7-6582-4B7A-96B1-FD4EC949C444}" type="presOf" srcId="{2A8349C8-8335-45E2-83E2-18EA602A4430}" destId="{5D79C4AC-1961-409C-90C9-83A9CA90BF44}" srcOrd="0" destOrd="0" presId="urn:microsoft.com/office/officeart/2005/8/layout/cycle2"/>
    <dgm:cxn modelId="{6C9160A9-9520-4201-A1E6-F5C963272B82}" type="presOf" srcId="{5F4A3F50-748E-452E-B947-79B10E5CE8FF}" destId="{38388DF1-9F53-4E11-9BEC-9C6D19AE69DB}" srcOrd="0" destOrd="0" presId="urn:microsoft.com/office/officeart/2005/8/layout/cycle2"/>
    <dgm:cxn modelId="{4E6D85B6-80C8-4C0F-9108-5E10285864A6}" type="presOf" srcId="{0E2EBF5B-ECE2-419B-B60E-6F3156CB7713}" destId="{592979CA-59F4-4A8C-86C3-239739B2F3DC}" srcOrd="0" destOrd="0" presId="urn:microsoft.com/office/officeart/2005/8/layout/cycle2"/>
    <dgm:cxn modelId="{2572FAB9-27DD-454A-B8BA-03A99D959880}" type="presOf" srcId="{5E5EE61C-CD47-4955-8D90-C480B92CD8CD}" destId="{B6F108FC-F352-4D78-8912-A312D6C48C90}" srcOrd="0" destOrd="0" presId="urn:microsoft.com/office/officeart/2005/8/layout/cycle2"/>
    <dgm:cxn modelId="{36106CBC-9BE7-411A-B34C-DD326845023D}" type="presOf" srcId="{33D5E377-32AB-478F-AA14-FF525DBDFCE2}" destId="{83FF1354-BA64-424C-8CD2-72A2AE999EF5}" srcOrd="1" destOrd="0" presId="urn:microsoft.com/office/officeart/2005/8/layout/cycle2"/>
    <dgm:cxn modelId="{4DD08DC7-14E1-4F61-AE27-E9E27AE45000}" type="presOf" srcId="{1F633750-2911-47C0-8496-857A8E3B69AA}" destId="{A17E142B-0E27-4860-9931-E4597FA6E5CB}" srcOrd="1" destOrd="0" presId="urn:microsoft.com/office/officeart/2005/8/layout/cycle2"/>
    <dgm:cxn modelId="{298F11CB-E8B0-4D56-B7CE-47733F4A8935}" type="presOf" srcId="{1F633750-2911-47C0-8496-857A8E3B69AA}" destId="{4365987B-EE8D-47DD-976A-7F2806B70B3C}" srcOrd="0" destOrd="0" presId="urn:microsoft.com/office/officeart/2005/8/layout/cycle2"/>
    <dgm:cxn modelId="{4A199CD7-8B19-4AA3-A89D-C064FFEBAA97}" type="presOf" srcId="{FE164245-C578-4DC7-A505-2A5F8013311A}" destId="{6399A2EF-DCA3-406F-975D-D8DB28D62816}" srcOrd="0" destOrd="0" presId="urn:microsoft.com/office/officeart/2005/8/layout/cycle2"/>
    <dgm:cxn modelId="{25CE44DA-6D9B-4993-8D42-E2786E7AF037}" type="presOf" srcId="{BF3B295A-52FF-47C5-A883-E60B03A3E882}" destId="{57951A04-AE26-4164-BB49-2ECA716E9E38}" srcOrd="0" destOrd="0" presId="urn:microsoft.com/office/officeart/2005/8/layout/cycle2"/>
    <dgm:cxn modelId="{BA33CBDD-7BBD-43DD-85EB-3A41648E110E}" srcId="{A7C476C9-F3CA-485A-A82F-36B32041EA24}" destId="{83DB042B-9A30-4FF3-B152-F1A397D710C9}" srcOrd="0" destOrd="0" parTransId="{76DB4892-4CCB-4F72-BE1F-DD1E17985D62}" sibTransId="{5F4A3F50-748E-452E-B947-79B10E5CE8FF}"/>
    <dgm:cxn modelId="{BB1CA1E4-FD9D-4718-9F9C-2C62E6B76825}" type="presOf" srcId="{2A8349C8-8335-45E2-83E2-18EA602A4430}" destId="{08EE91E2-19EC-42D5-BBBA-8EAC52668872}" srcOrd="1" destOrd="0" presId="urn:microsoft.com/office/officeart/2005/8/layout/cycle2"/>
    <dgm:cxn modelId="{ACCD9FE8-51C2-420B-AFD2-ED6BBE0C3B24}" type="presOf" srcId="{1E4412C5-1571-4A98-8EB3-54CA4B36D2F5}" destId="{8142D516-ACBA-4C21-AEE5-D9E2DF611F30}" srcOrd="1" destOrd="0" presId="urn:microsoft.com/office/officeart/2005/8/layout/cycle2"/>
    <dgm:cxn modelId="{5BF136EB-89EF-4701-8854-07F3D00D8E1E}" type="presOf" srcId="{28BBBDAE-3B9E-4224-AFD8-BE3C2F2E3960}" destId="{8888ABB2-77F8-492F-BEE2-42B411F13E21}" srcOrd="0" destOrd="0" presId="urn:microsoft.com/office/officeart/2005/8/layout/cycle2"/>
    <dgm:cxn modelId="{83F6ACF0-4910-42CF-B963-4039076950B5}" type="presOf" srcId="{1E4412C5-1571-4A98-8EB3-54CA4B36D2F5}" destId="{96B26BDC-BC94-4F19-8B85-B21E58011293}" srcOrd="0" destOrd="0" presId="urn:microsoft.com/office/officeart/2005/8/layout/cycle2"/>
    <dgm:cxn modelId="{928668F5-E22D-4842-A7CF-D55D19E2AB48}" type="presOf" srcId="{0F2BA06C-2757-4E4F-8BB0-1BA1CF795DE6}" destId="{1C51EC09-B65F-4475-B580-FB4B5B5AAEBE}" srcOrd="1" destOrd="0" presId="urn:microsoft.com/office/officeart/2005/8/layout/cycle2"/>
    <dgm:cxn modelId="{E562B4F5-0FFE-452F-9317-78A1603AA90B}" type="presOf" srcId="{8ACD305D-6BD3-4B31-9E6F-D431E1794AAE}" destId="{809CD5EF-3EC4-4923-AF9E-D6ED4A71D616}" srcOrd="0" destOrd="0" presId="urn:microsoft.com/office/officeart/2005/8/layout/cycle2"/>
    <dgm:cxn modelId="{A73A4F12-29A8-4B1B-B449-FE52D33F6BC3}" type="presParOf" srcId="{30F9F1FA-D612-4D3F-9594-0934A2749CE0}" destId="{ED18F32B-DC8B-4178-8195-DE72F787747C}" srcOrd="0" destOrd="0" presId="urn:microsoft.com/office/officeart/2005/8/layout/cycle2"/>
    <dgm:cxn modelId="{254C6EF3-9577-4A7E-8D64-D00B39CF4072}" type="presParOf" srcId="{30F9F1FA-D612-4D3F-9594-0934A2749CE0}" destId="{38388DF1-9F53-4E11-9BEC-9C6D19AE69DB}" srcOrd="1" destOrd="0" presId="urn:microsoft.com/office/officeart/2005/8/layout/cycle2"/>
    <dgm:cxn modelId="{F110CFF8-6B26-47A4-BD10-9DBEC827A0B1}" type="presParOf" srcId="{38388DF1-9F53-4E11-9BEC-9C6D19AE69DB}" destId="{A56C2DCA-EA92-4BDF-886B-7EC66A3ABACE}" srcOrd="0" destOrd="0" presId="urn:microsoft.com/office/officeart/2005/8/layout/cycle2"/>
    <dgm:cxn modelId="{1A8A27A9-D6F6-46ED-93C8-2135D00D87E7}" type="presParOf" srcId="{30F9F1FA-D612-4D3F-9594-0934A2749CE0}" destId="{8888ABB2-77F8-492F-BEE2-42B411F13E21}" srcOrd="2" destOrd="0" presId="urn:microsoft.com/office/officeart/2005/8/layout/cycle2"/>
    <dgm:cxn modelId="{B25E125E-67AC-4F6F-8743-AF7D7111F8B2}" type="presParOf" srcId="{30F9F1FA-D612-4D3F-9594-0934A2749CE0}" destId="{5D79C4AC-1961-409C-90C9-83A9CA90BF44}" srcOrd="3" destOrd="0" presId="urn:microsoft.com/office/officeart/2005/8/layout/cycle2"/>
    <dgm:cxn modelId="{0E1F3F70-01AB-4094-BC76-BC503D0AC476}" type="presParOf" srcId="{5D79C4AC-1961-409C-90C9-83A9CA90BF44}" destId="{08EE91E2-19EC-42D5-BBBA-8EAC52668872}" srcOrd="0" destOrd="0" presId="urn:microsoft.com/office/officeart/2005/8/layout/cycle2"/>
    <dgm:cxn modelId="{B00908EB-2D0A-47C7-92CC-59F8F12B1253}" type="presParOf" srcId="{30F9F1FA-D612-4D3F-9594-0934A2749CE0}" destId="{2C69C7B1-98AF-4ABE-8A63-CE3741BA89DA}" srcOrd="4" destOrd="0" presId="urn:microsoft.com/office/officeart/2005/8/layout/cycle2"/>
    <dgm:cxn modelId="{E1498707-04CF-4FF0-A5AB-7B8AEFD90234}" type="presParOf" srcId="{30F9F1FA-D612-4D3F-9594-0934A2749CE0}" destId="{D59E2132-4150-4D4E-962D-51C9F6050F43}" srcOrd="5" destOrd="0" presId="urn:microsoft.com/office/officeart/2005/8/layout/cycle2"/>
    <dgm:cxn modelId="{88EA83C7-EFDF-4D86-BA7C-ED06FD62B6F2}" type="presParOf" srcId="{D59E2132-4150-4D4E-962D-51C9F6050F43}" destId="{83FF1354-BA64-424C-8CD2-72A2AE999EF5}" srcOrd="0" destOrd="0" presId="urn:microsoft.com/office/officeart/2005/8/layout/cycle2"/>
    <dgm:cxn modelId="{838EC157-0694-4265-8FE0-39290A09E009}" type="presParOf" srcId="{30F9F1FA-D612-4D3F-9594-0934A2749CE0}" destId="{6399A2EF-DCA3-406F-975D-D8DB28D62816}" srcOrd="6" destOrd="0" presId="urn:microsoft.com/office/officeart/2005/8/layout/cycle2"/>
    <dgm:cxn modelId="{48514FC8-1059-4E94-8B22-8766FFD8FCCC}" type="presParOf" srcId="{30F9F1FA-D612-4D3F-9594-0934A2749CE0}" destId="{4365987B-EE8D-47DD-976A-7F2806B70B3C}" srcOrd="7" destOrd="0" presId="urn:microsoft.com/office/officeart/2005/8/layout/cycle2"/>
    <dgm:cxn modelId="{3F948BB6-C861-47AB-8ADC-E06127E4FB34}" type="presParOf" srcId="{4365987B-EE8D-47DD-976A-7F2806B70B3C}" destId="{A17E142B-0E27-4860-9931-E4597FA6E5CB}" srcOrd="0" destOrd="0" presId="urn:microsoft.com/office/officeart/2005/8/layout/cycle2"/>
    <dgm:cxn modelId="{054CE1F5-8AD2-490D-AB69-CA2EB76102D9}" type="presParOf" srcId="{30F9F1FA-D612-4D3F-9594-0934A2749CE0}" destId="{57951A04-AE26-4164-BB49-2ECA716E9E38}" srcOrd="8" destOrd="0" presId="urn:microsoft.com/office/officeart/2005/8/layout/cycle2"/>
    <dgm:cxn modelId="{80A1364F-25A5-40DB-8798-A407A626F82E}" type="presParOf" srcId="{30F9F1FA-D612-4D3F-9594-0934A2749CE0}" destId="{3842B444-00AA-47D0-9EEA-BF9FF58E54C7}" srcOrd="9" destOrd="0" presId="urn:microsoft.com/office/officeart/2005/8/layout/cycle2"/>
    <dgm:cxn modelId="{2A25F079-46D4-41ED-B5EA-AE3E0FDE33F2}" type="presParOf" srcId="{3842B444-00AA-47D0-9EEA-BF9FF58E54C7}" destId="{1C51EC09-B65F-4475-B580-FB4B5B5AAEBE}" srcOrd="0" destOrd="0" presId="urn:microsoft.com/office/officeart/2005/8/layout/cycle2"/>
    <dgm:cxn modelId="{1F6785B6-C26A-427D-AB1C-551D91654BC2}" type="presParOf" srcId="{30F9F1FA-D612-4D3F-9594-0934A2749CE0}" destId="{809CD5EF-3EC4-4923-AF9E-D6ED4A71D616}" srcOrd="10" destOrd="0" presId="urn:microsoft.com/office/officeart/2005/8/layout/cycle2"/>
    <dgm:cxn modelId="{3541F07B-0D79-4723-8692-68E6C604A7E6}" type="presParOf" srcId="{30F9F1FA-D612-4D3F-9594-0934A2749CE0}" destId="{B2E7DF15-FEFF-4C0D-BE23-089A7BA1C8A5}" srcOrd="11" destOrd="0" presId="urn:microsoft.com/office/officeart/2005/8/layout/cycle2"/>
    <dgm:cxn modelId="{8C710D3E-5ED1-4DC4-ABCA-BAE6B20EF592}" type="presParOf" srcId="{B2E7DF15-FEFF-4C0D-BE23-089A7BA1C8A5}" destId="{B7593579-1F1E-4C39-A1BD-B96CD8B31E6A}" srcOrd="0" destOrd="0" presId="urn:microsoft.com/office/officeart/2005/8/layout/cycle2"/>
    <dgm:cxn modelId="{304B9AFC-7FE0-4BA7-ABD1-903D0990CA2D}" type="presParOf" srcId="{30F9F1FA-D612-4D3F-9594-0934A2749CE0}" destId="{B6F108FC-F352-4D78-8912-A312D6C48C90}" srcOrd="12" destOrd="0" presId="urn:microsoft.com/office/officeart/2005/8/layout/cycle2"/>
    <dgm:cxn modelId="{DFCE0A41-80D4-4C97-B695-F14FBD16438F}" type="presParOf" srcId="{30F9F1FA-D612-4D3F-9594-0934A2749CE0}" destId="{E73FA88B-588C-484D-AE37-0949AABC32B8}" srcOrd="13" destOrd="0" presId="urn:microsoft.com/office/officeart/2005/8/layout/cycle2"/>
    <dgm:cxn modelId="{B2B48983-35E9-4C62-A436-D8E0D280A655}" type="presParOf" srcId="{E73FA88B-588C-484D-AE37-0949AABC32B8}" destId="{EB69FEC0-E6E4-4DD9-9B71-0470DAC522B6}" srcOrd="0" destOrd="0" presId="urn:microsoft.com/office/officeart/2005/8/layout/cycle2"/>
    <dgm:cxn modelId="{F360AF03-298B-44F9-A4A6-A7C08E5F3178}" type="presParOf" srcId="{30F9F1FA-D612-4D3F-9594-0934A2749CE0}" destId="{CA78641E-8929-4354-81F3-325B15C929F6}" srcOrd="14" destOrd="0" presId="urn:microsoft.com/office/officeart/2005/8/layout/cycle2"/>
    <dgm:cxn modelId="{AE48AF61-346B-414F-B8AB-F65FE23EECB7}" type="presParOf" srcId="{30F9F1FA-D612-4D3F-9594-0934A2749CE0}" destId="{592979CA-59F4-4A8C-86C3-239739B2F3DC}" srcOrd="15" destOrd="0" presId="urn:microsoft.com/office/officeart/2005/8/layout/cycle2"/>
    <dgm:cxn modelId="{6C2889B9-A242-4F25-9215-187A11632ACD}" type="presParOf" srcId="{592979CA-59F4-4A8C-86C3-239739B2F3DC}" destId="{950E9026-A468-400B-8459-00296C7869F5}" srcOrd="0" destOrd="0" presId="urn:microsoft.com/office/officeart/2005/8/layout/cycle2"/>
    <dgm:cxn modelId="{F57AE796-2950-4B3D-80FB-1DFF12D4BD33}" type="presParOf" srcId="{30F9F1FA-D612-4D3F-9594-0934A2749CE0}" destId="{8B88DC0D-6A92-449A-BA2F-97E973B912FC}" srcOrd="16" destOrd="0" presId="urn:microsoft.com/office/officeart/2005/8/layout/cycle2"/>
    <dgm:cxn modelId="{1B5B1C2F-D92D-4463-8CE8-320F33232129}" type="presParOf" srcId="{30F9F1FA-D612-4D3F-9594-0934A2749CE0}" destId="{96B26BDC-BC94-4F19-8B85-B21E58011293}" srcOrd="17" destOrd="0" presId="urn:microsoft.com/office/officeart/2005/8/layout/cycle2"/>
    <dgm:cxn modelId="{AEBC49E9-7FDE-4FB4-AAC4-5CCB96D9265C}" type="presParOf" srcId="{96B26BDC-BC94-4F19-8B85-B21E58011293}" destId="{8142D516-ACBA-4C21-AEE5-D9E2DF611F3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4B93E-7C2F-4F5E-B219-94A8A18876E5}">
      <dsp:nvSpPr>
        <dsp:cNvPr id="0" name=""/>
        <dsp:cNvSpPr/>
      </dsp:nvSpPr>
      <dsp:spPr>
        <a:xfrm>
          <a:off x="0" y="1019752"/>
          <a:ext cx="8761604" cy="1351596"/>
        </a:xfrm>
        <a:prstGeom prst="notchedRightArrow">
          <a:avLst/>
        </a:prstGeom>
        <a:solidFill>
          <a:schemeClr val="bg1">
            <a:lumMod val="85000"/>
          </a:schemeClr>
        </a:solidFill>
        <a:ln>
          <a:noFill/>
        </a:ln>
        <a:effectLst/>
      </dsp:spPr>
      <dsp:style>
        <a:lnRef idx="0">
          <a:scrgbClr r="0" g="0" b="0"/>
        </a:lnRef>
        <a:fillRef idx="1">
          <a:scrgbClr r="0" g="0" b="0"/>
        </a:fillRef>
        <a:effectRef idx="0">
          <a:scrgbClr r="0" g="0" b="0"/>
        </a:effectRef>
        <a:fontRef idx="minor"/>
      </dsp:style>
    </dsp:sp>
    <dsp:sp modelId="{C9DBDF21-62B6-407A-9F8D-2216FA4BA6EA}">
      <dsp:nvSpPr>
        <dsp:cNvPr id="0" name=""/>
        <dsp:cNvSpPr/>
      </dsp:nvSpPr>
      <dsp:spPr>
        <a:xfrm>
          <a:off x="3850" y="0"/>
          <a:ext cx="2541207" cy="135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GB" sz="1800" kern="1200" dirty="0"/>
            <a:t>Jan’23: Liaise with Account Technical Lead to agree proposal / delivery to customer</a:t>
          </a:r>
          <a:endParaRPr lang="en-US" sz="1800" kern="1200" dirty="0"/>
        </a:p>
      </dsp:txBody>
      <dsp:txXfrm>
        <a:off x="3850" y="0"/>
        <a:ext cx="2541207" cy="1351596"/>
      </dsp:txXfrm>
    </dsp:sp>
    <dsp:sp modelId="{E9B74A7C-7D9B-40C5-9D07-B341B95BF365}">
      <dsp:nvSpPr>
        <dsp:cNvPr id="0" name=""/>
        <dsp:cNvSpPr/>
      </dsp:nvSpPr>
      <dsp:spPr>
        <a:xfrm>
          <a:off x="1105504" y="1520545"/>
          <a:ext cx="337899" cy="337899"/>
        </a:xfrm>
        <a:prstGeom prst="ellipse">
          <a:avLst/>
        </a:prstGeom>
        <a:solidFill>
          <a:srgbClr val="FFCD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A23BC3-D244-491C-94B5-9BFFB7EFF4E3}">
      <dsp:nvSpPr>
        <dsp:cNvPr id="0" name=""/>
        <dsp:cNvSpPr/>
      </dsp:nvSpPr>
      <dsp:spPr>
        <a:xfrm>
          <a:off x="2672118" y="2027394"/>
          <a:ext cx="2541207" cy="135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GB" sz="1800" kern="1200" dirty="0"/>
            <a:t>Mar’23: Start Implementation and complete</a:t>
          </a:r>
          <a:endParaRPr lang="en-US" sz="1800" kern="1200" dirty="0"/>
        </a:p>
      </dsp:txBody>
      <dsp:txXfrm>
        <a:off x="2672118" y="2027394"/>
        <a:ext cx="2541207" cy="1351596"/>
      </dsp:txXfrm>
    </dsp:sp>
    <dsp:sp modelId="{5DB1D290-7F8D-48BD-94E5-04890752E8D3}">
      <dsp:nvSpPr>
        <dsp:cNvPr id="0" name=""/>
        <dsp:cNvSpPr/>
      </dsp:nvSpPr>
      <dsp:spPr>
        <a:xfrm>
          <a:off x="3715930" y="1522569"/>
          <a:ext cx="337899" cy="337899"/>
        </a:xfrm>
        <a:prstGeom prst="ellipse">
          <a:avLst/>
        </a:prstGeom>
        <a:solidFill>
          <a:srgbClr val="FFCD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B7E98-1258-4817-85A8-27259B4C5216}">
      <dsp:nvSpPr>
        <dsp:cNvPr id="0" name=""/>
        <dsp:cNvSpPr/>
      </dsp:nvSpPr>
      <dsp:spPr>
        <a:xfrm>
          <a:off x="5340385" y="0"/>
          <a:ext cx="2541207" cy="135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GB" sz="1800" kern="1200" dirty="0"/>
            <a:t>May’23: Verify, test and document solution for standardised delivery to any environment</a:t>
          </a:r>
          <a:endParaRPr lang="en-US" sz="1800" kern="1200" dirty="0"/>
        </a:p>
      </dsp:txBody>
      <dsp:txXfrm>
        <a:off x="5340385" y="0"/>
        <a:ext cx="2541207" cy="1351596"/>
      </dsp:txXfrm>
    </dsp:sp>
    <dsp:sp modelId="{D6324B17-FA03-4805-B77A-42E46CFE6F4A}">
      <dsp:nvSpPr>
        <dsp:cNvPr id="0" name=""/>
        <dsp:cNvSpPr/>
      </dsp:nvSpPr>
      <dsp:spPr>
        <a:xfrm>
          <a:off x="6442040" y="1520545"/>
          <a:ext cx="337899" cy="337899"/>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8F32B-DC8B-4178-8195-DE72F787747C}">
      <dsp:nvSpPr>
        <dsp:cNvPr id="0" name=""/>
        <dsp:cNvSpPr/>
      </dsp:nvSpPr>
      <dsp:spPr>
        <a:xfrm>
          <a:off x="4975662" y="1092"/>
          <a:ext cx="1115910" cy="11159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1.Kick Off</a:t>
          </a:r>
        </a:p>
      </dsp:txBody>
      <dsp:txXfrm>
        <a:off x="5139083" y="164513"/>
        <a:ext cx="789068" cy="789068"/>
      </dsp:txXfrm>
    </dsp:sp>
    <dsp:sp modelId="{38388DF1-9F53-4E11-9BEC-9C6D19AE69DB}">
      <dsp:nvSpPr>
        <dsp:cNvPr id="0" name=""/>
        <dsp:cNvSpPr/>
      </dsp:nvSpPr>
      <dsp:spPr>
        <a:xfrm rot="1309978">
          <a:off x="6159236" y="683113"/>
          <a:ext cx="308150" cy="376619"/>
        </a:xfrm>
        <a:prstGeom prst="rightArrow">
          <a:avLst>
            <a:gd name="adj1" fmla="val 60000"/>
            <a:gd name="adj2" fmla="val 5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bg1"/>
            </a:solidFill>
          </a:endParaRPr>
        </a:p>
      </dsp:txBody>
      <dsp:txXfrm>
        <a:off x="6162551" y="741247"/>
        <a:ext cx="215705" cy="225971"/>
      </dsp:txXfrm>
    </dsp:sp>
    <dsp:sp modelId="{8888ABB2-77F8-492F-BEE2-42B411F13E21}">
      <dsp:nvSpPr>
        <dsp:cNvPr id="0" name=""/>
        <dsp:cNvSpPr/>
      </dsp:nvSpPr>
      <dsp:spPr>
        <a:xfrm>
          <a:off x="6551243" y="632331"/>
          <a:ext cx="1115910" cy="11159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2.Solution Design</a:t>
          </a:r>
        </a:p>
      </dsp:txBody>
      <dsp:txXfrm>
        <a:off x="6714664" y="795752"/>
        <a:ext cx="789068" cy="789068"/>
      </dsp:txXfrm>
    </dsp:sp>
    <dsp:sp modelId="{5D79C4AC-1961-409C-90C9-83A9CA90BF44}">
      <dsp:nvSpPr>
        <dsp:cNvPr id="0" name=""/>
        <dsp:cNvSpPr/>
      </dsp:nvSpPr>
      <dsp:spPr>
        <a:xfrm rot="3538947">
          <a:off x="7389007" y="1692556"/>
          <a:ext cx="270842" cy="376619"/>
        </a:xfrm>
        <a:prstGeom prst="rightArrow">
          <a:avLst>
            <a:gd name="adj1" fmla="val 60000"/>
            <a:gd name="adj2" fmla="val 5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bg1"/>
            </a:solidFill>
          </a:endParaRPr>
        </a:p>
      </dsp:txBody>
      <dsp:txXfrm>
        <a:off x="7408699" y="1733063"/>
        <a:ext cx="189589" cy="225971"/>
      </dsp:txXfrm>
    </dsp:sp>
    <dsp:sp modelId="{2C69C7B1-98AF-4ABE-8A63-CE3741BA89DA}">
      <dsp:nvSpPr>
        <dsp:cNvPr id="0" name=""/>
        <dsp:cNvSpPr/>
      </dsp:nvSpPr>
      <dsp:spPr>
        <a:xfrm>
          <a:off x="7389602" y="2026628"/>
          <a:ext cx="1115910" cy="11159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3.Create RFS</a:t>
          </a:r>
        </a:p>
      </dsp:txBody>
      <dsp:txXfrm>
        <a:off x="7553023" y="2190049"/>
        <a:ext cx="789068" cy="789068"/>
      </dsp:txXfrm>
    </dsp:sp>
    <dsp:sp modelId="{D59E2132-4150-4D4E-962D-51C9F6050F43}">
      <dsp:nvSpPr>
        <dsp:cNvPr id="0" name=""/>
        <dsp:cNvSpPr/>
      </dsp:nvSpPr>
      <dsp:spPr>
        <a:xfrm rot="6000000">
          <a:off x="7654829" y="3213606"/>
          <a:ext cx="297221" cy="376619"/>
        </a:xfrm>
        <a:prstGeom prst="rightArrow">
          <a:avLst>
            <a:gd name="adj1" fmla="val 60000"/>
            <a:gd name="adj2" fmla="val 5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bg1"/>
            </a:solidFill>
          </a:endParaRPr>
        </a:p>
      </dsp:txBody>
      <dsp:txXfrm rot="10800000">
        <a:off x="7707154" y="3245024"/>
        <a:ext cx="208055" cy="225971"/>
      </dsp:txXfrm>
    </dsp:sp>
    <dsp:sp modelId="{6399A2EF-DCA3-406F-975D-D8DB28D62816}">
      <dsp:nvSpPr>
        <dsp:cNvPr id="0" name=""/>
        <dsp:cNvSpPr/>
      </dsp:nvSpPr>
      <dsp:spPr>
        <a:xfrm>
          <a:off x="7098445" y="3677861"/>
          <a:ext cx="1115910" cy="1115910"/>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4.Awaiting Delivery from Provisioning</a:t>
          </a:r>
        </a:p>
      </dsp:txBody>
      <dsp:txXfrm>
        <a:off x="7261866" y="3841282"/>
        <a:ext cx="789068" cy="789068"/>
      </dsp:txXfrm>
    </dsp:sp>
    <dsp:sp modelId="{4365987B-EE8D-47DD-976A-7F2806B70B3C}">
      <dsp:nvSpPr>
        <dsp:cNvPr id="0" name=""/>
        <dsp:cNvSpPr/>
      </dsp:nvSpPr>
      <dsp:spPr>
        <a:xfrm rot="8400000">
          <a:off x="6872018" y="4580981"/>
          <a:ext cx="297221" cy="376619"/>
        </a:xfrm>
        <a:prstGeom prst="rightArrow">
          <a:avLst>
            <a:gd name="adj1" fmla="val 60000"/>
            <a:gd name="adj2" fmla="val 5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bg1"/>
            </a:solidFill>
          </a:endParaRPr>
        </a:p>
      </dsp:txBody>
      <dsp:txXfrm rot="10800000">
        <a:off x="6950754" y="4627648"/>
        <a:ext cx="208055" cy="225971"/>
      </dsp:txXfrm>
    </dsp:sp>
    <dsp:sp modelId="{57951A04-AE26-4164-BB49-2ECA716E9E38}">
      <dsp:nvSpPr>
        <dsp:cNvPr id="0" name=""/>
        <dsp:cNvSpPr/>
      </dsp:nvSpPr>
      <dsp:spPr>
        <a:xfrm>
          <a:off x="5814015" y="4755626"/>
          <a:ext cx="1115910" cy="1115910"/>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5.Handover to Client</a:t>
          </a:r>
        </a:p>
      </dsp:txBody>
      <dsp:txXfrm>
        <a:off x="5977436" y="4919047"/>
        <a:ext cx="789068" cy="789068"/>
      </dsp:txXfrm>
    </dsp:sp>
    <dsp:sp modelId="{3842B444-00AA-47D0-9EEA-BF9FF58E54C7}">
      <dsp:nvSpPr>
        <dsp:cNvPr id="0" name=""/>
        <dsp:cNvSpPr/>
      </dsp:nvSpPr>
      <dsp:spPr>
        <a:xfrm rot="10800000">
          <a:off x="5393418" y="5125271"/>
          <a:ext cx="297221" cy="376619"/>
        </a:xfrm>
        <a:prstGeom prst="rightArrow">
          <a:avLst>
            <a:gd name="adj1" fmla="val 60000"/>
            <a:gd name="adj2" fmla="val 5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rot="10800000">
        <a:off x="5482584" y="5200595"/>
        <a:ext cx="208055" cy="225971"/>
      </dsp:txXfrm>
    </dsp:sp>
    <dsp:sp modelId="{809CD5EF-3EC4-4923-AF9E-D6ED4A71D616}">
      <dsp:nvSpPr>
        <dsp:cNvPr id="0" name=""/>
        <dsp:cNvSpPr/>
      </dsp:nvSpPr>
      <dsp:spPr>
        <a:xfrm>
          <a:off x="4137309" y="4755626"/>
          <a:ext cx="1115910" cy="1115910"/>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6.Hand back to Client</a:t>
          </a:r>
        </a:p>
      </dsp:txBody>
      <dsp:txXfrm>
        <a:off x="4300730" y="4919047"/>
        <a:ext cx="789068" cy="789068"/>
      </dsp:txXfrm>
    </dsp:sp>
    <dsp:sp modelId="{B2E7DF15-FEFF-4C0D-BE23-089A7BA1C8A5}">
      <dsp:nvSpPr>
        <dsp:cNvPr id="0" name=""/>
        <dsp:cNvSpPr/>
      </dsp:nvSpPr>
      <dsp:spPr>
        <a:xfrm rot="13200000">
          <a:off x="3910882" y="4591796"/>
          <a:ext cx="297221" cy="376619"/>
        </a:xfrm>
        <a:prstGeom prst="rightArrow">
          <a:avLst>
            <a:gd name="adj1" fmla="val 60000"/>
            <a:gd name="adj2" fmla="val 5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rot="10800000">
        <a:off x="3989618" y="4695777"/>
        <a:ext cx="208055" cy="225971"/>
      </dsp:txXfrm>
    </dsp:sp>
    <dsp:sp modelId="{B6F108FC-F352-4D78-8912-A312D6C48C90}">
      <dsp:nvSpPr>
        <dsp:cNvPr id="0" name=""/>
        <dsp:cNvSpPr/>
      </dsp:nvSpPr>
      <dsp:spPr>
        <a:xfrm>
          <a:off x="2852878" y="3677861"/>
          <a:ext cx="1115910" cy="11159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7. Activation /Migration</a:t>
          </a:r>
        </a:p>
      </dsp:txBody>
      <dsp:txXfrm>
        <a:off x="3016299" y="3841282"/>
        <a:ext cx="789068" cy="789068"/>
      </dsp:txXfrm>
    </dsp:sp>
    <dsp:sp modelId="{E73FA88B-588C-484D-AE37-0949AABC32B8}">
      <dsp:nvSpPr>
        <dsp:cNvPr id="0" name=""/>
        <dsp:cNvSpPr/>
      </dsp:nvSpPr>
      <dsp:spPr>
        <a:xfrm rot="15600000">
          <a:off x="3118105" y="3230174"/>
          <a:ext cx="297221" cy="376619"/>
        </a:xfrm>
        <a:prstGeom prst="rightArrow">
          <a:avLst>
            <a:gd name="adj1" fmla="val 60000"/>
            <a:gd name="adj2" fmla="val 5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bg1"/>
            </a:solidFill>
          </a:endParaRPr>
        </a:p>
      </dsp:txBody>
      <dsp:txXfrm rot="10800000">
        <a:off x="3170430" y="3349404"/>
        <a:ext cx="208055" cy="225971"/>
      </dsp:txXfrm>
    </dsp:sp>
    <dsp:sp modelId="{CA78641E-8929-4354-81F3-325B15C929F6}">
      <dsp:nvSpPr>
        <dsp:cNvPr id="0" name=""/>
        <dsp:cNvSpPr/>
      </dsp:nvSpPr>
      <dsp:spPr>
        <a:xfrm>
          <a:off x="2561722" y="2026628"/>
          <a:ext cx="1115910" cy="11159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8. Decom</a:t>
          </a:r>
        </a:p>
      </dsp:txBody>
      <dsp:txXfrm>
        <a:off x="2725143" y="2190049"/>
        <a:ext cx="789068" cy="789068"/>
      </dsp:txXfrm>
    </dsp:sp>
    <dsp:sp modelId="{592979CA-59F4-4A8C-86C3-239739B2F3DC}">
      <dsp:nvSpPr>
        <dsp:cNvPr id="0" name=""/>
        <dsp:cNvSpPr/>
      </dsp:nvSpPr>
      <dsp:spPr>
        <a:xfrm rot="18000000">
          <a:off x="3386036" y="1677524"/>
          <a:ext cx="297221" cy="376619"/>
        </a:xfrm>
        <a:prstGeom prst="rightArrow">
          <a:avLst>
            <a:gd name="adj1" fmla="val 60000"/>
            <a:gd name="adj2" fmla="val 5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3408328" y="1791458"/>
        <a:ext cx="208055" cy="225971"/>
      </dsp:txXfrm>
    </dsp:sp>
    <dsp:sp modelId="{8B88DC0D-6A92-449A-BA2F-97E973B912FC}">
      <dsp:nvSpPr>
        <dsp:cNvPr id="0" name=""/>
        <dsp:cNvSpPr/>
      </dsp:nvSpPr>
      <dsp:spPr>
        <a:xfrm>
          <a:off x="3400074" y="574559"/>
          <a:ext cx="1115910" cy="11159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9. Close</a:t>
          </a:r>
        </a:p>
      </dsp:txBody>
      <dsp:txXfrm>
        <a:off x="3563495" y="737980"/>
        <a:ext cx="789068" cy="789068"/>
      </dsp:txXfrm>
    </dsp:sp>
    <dsp:sp modelId="{96B26BDC-BC94-4F19-8B85-B21E58011293}">
      <dsp:nvSpPr>
        <dsp:cNvPr id="0" name=""/>
        <dsp:cNvSpPr/>
      </dsp:nvSpPr>
      <dsp:spPr>
        <a:xfrm rot="20400000">
          <a:off x="4589308" y="660348"/>
          <a:ext cx="297221" cy="376619"/>
        </a:xfrm>
        <a:prstGeom prst="rightArrow">
          <a:avLst>
            <a:gd name="adj1" fmla="val 60000"/>
            <a:gd name="adj2" fmla="val 5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4591997" y="750920"/>
        <a:ext cx="208055" cy="22597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B1E47-2057-4501-87F9-ADC6DE074B7A}" type="datetimeFigureOut">
              <a:rPr lang="en-GB" smtClean="0"/>
              <a:t>19/12/2022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E8C9A-C1D3-49D2-8127-48FC3A0630EF}" type="slidenum">
              <a:rPr lang="en-GB" smtClean="0"/>
              <a:t>‹#›</a:t>
            </a:fld>
            <a:endParaRPr lang="en-GB"/>
          </a:p>
        </p:txBody>
      </p:sp>
    </p:spTree>
    <p:extLst>
      <p:ext uri="{BB962C8B-B14F-4D97-AF65-F5344CB8AC3E}">
        <p14:creationId xmlns:p14="http://schemas.microsoft.com/office/powerpoint/2010/main" val="1447386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2</a:t>
            </a:fld>
            <a:endParaRPr lang="en-US"/>
          </a:p>
        </p:txBody>
      </p:sp>
    </p:spTree>
    <p:extLst>
      <p:ext uri="{BB962C8B-B14F-4D97-AF65-F5344CB8AC3E}">
        <p14:creationId xmlns:p14="http://schemas.microsoft.com/office/powerpoint/2010/main" val="117122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3</a:t>
            </a:fld>
            <a:endParaRPr lang="en-US" dirty="0"/>
          </a:p>
        </p:txBody>
      </p:sp>
    </p:spTree>
    <p:extLst>
      <p:ext uri="{BB962C8B-B14F-4D97-AF65-F5344CB8AC3E}">
        <p14:creationId xmlns:p14="http://schemas.microsoft.com/office/powerpoint/2010/main" val="47589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3370-A1F8-40EE-B813-33DE1DD90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CF1F2B7-A587-4C30-8580-DD14BA71B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008AA3F-4A9D-4986-8ED1-D630FB531EB1}"/>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5" name="Footer Placeholder 4">
            <a:extLst>
              <a:ext uri="{FF2B5EF4-FFF2-40B4-BE49-F238E27FC236}">
                <a16:creationId xmlns:a16="http://schemas.microsoft.com/office/drawing/2014/main" id="{4BD5457E-B867-47A3-ACFF-96D4376EF3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F85332-F45B-4FCE-8806-BF9C130A5918}"/>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300117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534E-A685-43BC-9E16-E2FAB63E4FE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879A0E-6934-4AAC-8078-A32A4FB311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309CA0-C29F-40D1-8611-1B176A682C43}"/>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5" name="Footer Placeholder 4">
            <a:extLst>
              <a:ext uri="{FF2B5EF4-FFF2-40B4-BE49-F238E27FC236}">
                <a16:creationId xmlns:a16="http://schemas.microsoft.com/office/drawing/2014/main" id="{EA3559B9-5F9D-43F0-B9A4-D98023CFEC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8EC0C9-2183-497F-83B8-949338EFD2F1}"/>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174568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72E5B-212C-4768-8EDA-AC7D74C83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A9F5CE-6583-416F-A358-414B73F81B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1AE496-5559-4058-A472-12FF68ACFD63}"/>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5" name="Footer Placeholder 4">
            <a:extLst>
              <a:ext uri="{FF2B5EF4-FFF2-40B4-BE49-F238E27FC236}">
                <a16:creationId xmlns:a16="http://schemas.microsoft.com/office/drawing/2014/main" id="{5CD32AB7-4257-4893-86A2-CF791AD90D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1A477B-C5DC-4823-89AA-35968EA25F97}"/>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3521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E43B-2C64-4FA8-9195-A465478C81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77F260-A0A5-4E8E-952D-E9088083E3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C9C033-D881-492D-8ED1-CD9715B2C2B4}"/>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5" name="Footer Placeholder 4">
            <a:extLst>
              <a:ext uri="{FF2B5EF4-FFF2-40B4-BE49-F238E27FC236}">
                <a16:creationId xmlns:a16="http://schemas.microsoft.com/office/drawing/2014/main" id="{2811E2EC-8EDF-45EC-9B38-185D168F6F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A6B87A-8930-4856-B0DD-C397A347C7C5}"/>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287410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F6B5-33E4-4640-9613-1082C94BF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0732D4-D758-4F10-8330-EDCD25D471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0AAB39-91DA-49BA-A589-39B39FC4D67D}"/>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5" name="Footer Placeholder 4">
            <a:extLst>
              <a:ext uri="{FF2B5EF4-FFF2-40B4-BE49-F238E27FC236}">
                <a16:creationId xmlns:a16="http://schemas.microsoft.com/office/drawing/2014/main" id="{BB1E8F0E-80E5-42AC-8D6F-C61D8F39D0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E2B0F7-5B25-4C62-8959-4322DAC846D0}"/>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367375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6DCE-3B2A-4FE3-9EF2-01B6D35565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D1FC59-5D24-4520-913F-D3126AF65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62B9960-1D2D-4F1D-B797-49CB425079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1DC6872-BDD5-497F-BD60-D4CFF6E14B93}"/>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6" name="Footer Placeholder 5">
            <a:extLst>
              <a:ext uri="{FF2B5EF4-FFF2-40B4-BE49-F238E27FC236}">
                <a16:creationId xmlns:a16="http://schemas.microsoft.com/office/drawing/2014/main" id="{DD984B38-EB6B-40FB-A21F-B4B24DAC5D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51BB23-1A29-477C-874C-6CEE3A6BFC65}"/>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35910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7144-46C4-46E8-9442-C69090709E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A66C7D-B6C7-4EF4-B32F-ED8BE4446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91F36-F987-4069-8734-E6037880E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3F2BA0C-CD8E-4A49-BF53-DDB682A3B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E48CB-D0E1-4EA5-BCC9-A751D6583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F22E37-814C-4FDA-8FEF-60FB354433A7}"/>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8" name="Footer Placeholder 7">
            <a:extLst>
              <a:ext uri="{FF2B5EF4-FFF2-40B4-BE49-F238E27FC236}">
                <a16:creationId xmlns:a16="http://schemas.microsoft.com/office/drawing/2014/main" id="{98D9C0CA-28E9-47E1-90AA-C226B1B1E3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F27E62C-FA59-4982-AF7E-7A97CE31950E}"/>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178969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FEE-E88A-4224-A2E5-DA451CCB18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BCE34D-620B-4A3E-9FC6-9C0A1236996A}"/>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4" name="Footer Placeholder 3">
            <a:extLst>
              <a:ext uri="{FF2B5EF4-FFF2-40B4-BE49-F238E27FC236}">
                <a16:creationId xmlns:a16="http://schemas.microsoft.com/office/drawing/2014/main" id="{279A1208-7706-4F82-88D5-8968CFDE46B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712D02-8E98-4D91-BABB-035F013C2425}"/>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357228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CF7B72-B4F2-4A1F-88C4-E8931ABEAE1B}"/>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3" name="Footer Placeholder 2">
            <a:extLst>
              <a:ext uri="{FF2B5EF4-FFF2-40B4-BE49-F238E27FC236}">
                <a16:creationId xmlns:a16="http://schemas.microsoft.com/office/drawing/2014/main" id="{A1AD5966-D7D2-4479-B988-5984D15AFC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A3A6D4-D5CC-41A8-BD5E-3520E6F3259A}"/>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286411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BFE0-77EC-4FA8-9C96-4A1C90264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E019B6-CA37-4A3F-9A38-E22BA5005D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BBE6625-AE3A-45E4-96D8-48369118F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500E3-1A3B-4ED8-8242-7B20E2F4165E}"/>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6" name="Footer Placeholder 5">
            <a:extLst>
              <a:ext uri="{FF2B5EF4-FFF2-40B4-BE49-F238E27FC236}">
                <a16:creationId xmlns:a16="http://schemas.microsoft.com/office/drawing/2014/main" id="{3B44BEA7-BF53-4D49-AD5F-2509D8BDA2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04F0E0-3B6C-4C1A-9C30-CB5FAE1D5B35}"/>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237500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E94-343C-43B4-A144-39F8ECB84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B30B4B-AC37-4189-B57A-92E772ABE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4F6DFBF-34FE-4200-9C8E-395B687B0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B129B-DE3A-48B3-A63D-E2231E3F99DB}"/>
              </a:ext>
            </a:extLst>
          </p:cNvPr>
          <p:cNvSpPr>
            <a:spLocks noGrp="1"/>
          </p:cNvSpPr>
          <p:nvPr>
            <p:ph type="dt" sz="half" idx="10"/>
          </p:nvPr>
        </p:nvSpPr>
        <p:spPr/>
        <p:txBody>
          <a:bodyPr/>
          <a:lstStyle/>
          <a:p>
            <a:fld id="{4EF5A5BF-C8BB-4E39-AC49-6B1DB12A2755}" type="datetimeFigureOut">
              <a:rPr lang="en-GB" smtClean="0"/>
              <a:t>19/12/2022</a:t>
            </a:fld>
            <a:endParaRPr lang="en-GB"/>
          </a:p>
        </p:txBody>
      </p:sp>
      <p:sp>
        <p:nvSpPr>
          <p:cNvPr id="6" name="Footer Placeholder 5">
            <a:extLst>
              <a:ext uri="{FF2B5EF4-FFF2-40B4-BE49-F238E27FC236}">
                <a16:creationId xmlns:a16="http://schemas.microsoft.com/office/drawing/2014/main" id="{73D903E8-9B0C-4F03-B0AC-D006CC394B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0F3963-AA23-4D4A-9243-1F353B17B891}"/>
              </a:ext>
            </a:extLst>
          </p:cNvPr>
          <p:cNvSpPr>
            <a:spLocks noGrp="1"/>
          </p:cNvSpPr>
          <p:nvPr>
            <p:ph type="sldNum" sz="quarter" idx="12"/>
          </p:nvPr>
        </p:nvSpPr>
        <p:spPr/>
        <p:txBody>
          <a:bodyPr/>
          <a:lstStyle/>
          <a:p>
            <a:fld id="{36F70CDB-7D7A-4A59-9259-86B6C8FD4BA2}" type="slidenum">
              <a:rPr lang="en-GB" smtClean="0"/>
              <a:t>‹#›</a:t>
            </a:fld>
            <a:endParaRPr lang="en-GB"/>
          </a:p>
        </p:txBody>
      </p:sp>
    </p:spTree>
    <p:extLst>
      <p:ext uri="{BB962C8B-B14F-4D97-AF65-F5344CB8AC3E}">
        <p14:creationId xmlns:p14="http://schemas.microsoft.com/office/powerpoint/2010/main" val="123469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F233D7-9809-42C1-92DC-36C559A81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0E5E7E-E556-499F-BD16-31E76D735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8AC330-E50B-490E-B0D2-A51980DFC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5A5BF-C8BB-4E39-AC49-6B1DB12A2755}" type="datetimeFigureOut">
              <a:rPr lang="en-GB" smtClean="0"/>
              <a:t>19/12/2022</a:t>
            </a:fld>
            <a:endParaRPr lang="en-GB"/>
          </a:p>
        </p:txBody>
      </p:sp>
      <p:sp>
        <p:nvSpPr>
          <p:cNvPr id="5" name="Footer Placeholder 4">
            <a:extLst>
              <a:ext uri="{FF2B5EF4-FFF2-40B4-BE49-F238E27FC236}">
                <a16:creationId xmlns:a16="http://schemas.microsoft.com/office/drawing/2014/main" id="{B1361F4E-7BB8-4BD9-9391-CF340CD16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F039A6C-80CA-4D1B-9F23-4126E9125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70CDB-7D7A-4A59-9259-86B6C8FD4BA2}" type="slidenum">
              <a:rPr lang="en-GB" smtClean="0"/>
              <a:t>‹#›</a:t>
            </a:fld>
            <a:endParaRPr lang="en-GB"/>
          </a:p>
        </p:txBody>
      </p:sp>
    </p:spTree>
    <p:extLst>
      <p:ext uri="{BB962C8B-B14F-4D97-AF65-F5344CB8AC3E}">
        <p14:creationId xmlns:p14="http://schemas.microsoft.com/office/powerpoint/2010/main" val="109075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4.emf"/></Relationships>
</file>

<file path=ppt/slides/_rels/slide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15.jpe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18" Type="http://schemas.openxmlformats.org/officeDocument/2006/relationships/image" Target="../media/image40.svg"/><Relationship Id="rId3" Type="http://schemas.openxmlformats.org/officeDocument/2006/relationships/image" Target="../media/image26.png"/><Relationship Id="rId21" Type="http://schemas.openxmlformats.org/officeDocument/2006/relationships/image" Target="../media/image15.jpeg"/><Relationship Id="rId7" Type="http://schemas.openxmlformats.org/officeDocument/2006/relationships/image" Target="../media/image30.png"/><Relationship Id="rId12" Type="http://schemas.openxmlformats.org/officeDocument/2006/relationships/image" Target="../media/image35.svg"/><Relationship Id="rId17" Type="http://schemas.openxmlformats.org/officeDocument/2006/relationships/image" Target="../media/image39.png"/><Relationship Id="rId2" Type="http://schemas.openxmlformats.org/officeDocument/2006/relationships/notesSlide" Target="../notesSlides/notesSlide2.xml"/><Relationship Id="rId16" Type="http://schemas.openxmlformats.org/officeDocument/2006/relationships/image" Target="../media/image38.svg"/><Relationship Id="rId20" Type="http://schemas.openxmlformats.org/officeDocument/2006/relationships/image" Target="../media/image42.svg"/><Relationship Id="rId1" Type="http://schemas.openxmlformats.org/officeDocument/2006/relationships/slideLayout" Target="../slideLayouts/slideLayout6.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7.png"/><Relationship Id="rId10" Type="http://schemas.openxmlformats.org/officeDocument/2006/relationships/image" Target="../media/image33.svg"/><Relationship Id="rId19" Type="http://schemas.openxmlformats.org/officeDocument/2006/relationships/image" Target="../media/image41.pn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svg"/><Relationship Id="rId7" Type="http://schemas.openxmlformats.org/officeDocument/2006/relationships/image" Target="../media/image49.sv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5.jpeg"/><Relationship Id="rId5" Type="http://schemas.openxmlformats.org/officeDocument/2006/relationships/image" Target="../media/image47.sv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jpe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D1E44C-DB98-4353-A029-ECA34DC5CF3B}"/>
              </a:ext>
            </a:extLst>
          </p:cNvPr>
          <p:cNvSpPr/>
          <p:nvPr/>
        </p:nvSpPr>
        <p:spPr>
          <a:xfrm>
            <a:off x="205740" y="6125805"/>
            <a:ext cx="11986260" cy="732195"/>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5" name="Title 2">
            <a:extLst>
              <a:ext uri="{FF2B5EF4-FFF2-40B4-BE49-F238E27FC236}">
                <a16:creationId xmlns:a16="http://schemas.microsoft.com/office/drawing/2014/main" id="{F6B3A981-F208-4063-A034-6F28DB972DD0}"/>
              </a:ext>
            </a:extLst>
          </p:cNvPr>
          <p:cNvSpPr txBox="1">
            <a:spLocks/>
          </p:cNvSpPr>
          <p:nvPr/>
        </p:nvSpPr>
        <p:spPr>
          <a:xfrm>
            <a:off x="698657" y="200699"/>
            <a:ext cx="5067300" cy="52311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3888FE"/>
                </a:solidFill>
                <a:latin typeface="+mn-lt"/>
              </a:rPr>
              <a:t>Executive Summary</a:t>
            </a:r>
          </a:p>
        </p:txBody>
      </p:sp>
      <p:sp>
        <p:nvSpPr>
          <p:cNvPr id="6" name="TextBox 5">
            <a:extLst>
              <a:ext uri="{FF2B5EF4-FFF2-40B4-BE49-F238E27FC236}">
                <a16:creationId xmlns:a16="http://schemas.microsoft.com/office/drawing/2014/main" id="{21362B4B-5372-44B5-B209-4C775D82606F}"/>
              </a:ext>
            </a:extLst>
          </p:cNvPr>
          <p:cNvSpPr txBox="1"/>
          <p:nvPr/>
        </p:nvSpPr>
        <p:spPr>
          <a:xfrm>
            <a:off x="591196" y="755424"/>
            <a:ext cx="2949442" cy="232458"/>
          </a:xfrm>
          <a:prstGeom prst="rect">
            <a:avLst/>
          </a:prstGeom>
          <a:noFill/>
        </p:spPr>
        <p:txBody>
          <a:bodyPr wrap="square" lIns="0" tIns="0" rIns="0" bIns="0" anchor="ctr" anchorCtr="0">
            <a:noAutofit/>
          </a:bodyPr>
          <a:lstStyle/>
          <a:p>
            <a:pPr defTabSz="1219005">
              <a:lnSpc>
                <a:spcPct val="85000"/>
              </a:lnSpc>
              <a:spcBef>
                <a:spcPct val="0"/>
              </a:spcBef>
              <a:defRPr/>
            </a:pPr>
            <a:r>
              <a:rPr lang="en-GB" b="1" dirty="0">
                <a:solidFill>
                  <a:srgbClr val="3888FE"/>
                </a:solidFill>
                <a:latin typeface="Arial"/>
              </a:rPr>
              <a:t>Overview</a:t>
            </a:r>
          </a:p>
        </p:txBody>
      </p:sp>
      <p:cxnSp>
        <p:nvCxnSpPr>
          <p:cNvPr id="7" name="Straight Connector 6">
            <a:extLst>
              <a:ext uri="{FF2B5EF4-FFF2-40B4-BE49-F238E27FC236}">
                <a16:creationId xmlns:a16="http://schemas.microsoft.com/office/drawing/2014/main" id="{62D1BDC8-F062-444B-B2D2-2AF8756FAEF4}"/>
              </a:ext>
            </a:extLst>
          </p:cNvPr>
          <p:cNvCxnSpPr>
            <a:cxnSpLocks/>
          </p:cNvCxnSpPr>
          <p:nvPr/>
        </p:nvCxnSpPr>
        <p:spPr>
          <a:xfrm>
            <a:off x="612677" y="1085700"/>
            <a:ext cx="5334000" cy="0"/>
          </a:xfrm>
          <a:prstGeom prst="line">
            <a:avLst/>
          </a:prstGeom>
          <a:ln w="63500" cap="sq">
            <a:solidFill>
              <a:schemeClr val="tx2"/>
            </a:solidFill>
          </a:ln>
        </p:spPr>
        <p:style>
          <a:lnRef idx="1">
            <a:schemeClr val="accent1"/>
          </a:lnRef>
          <a:fillRef idx="0">
            <a:schemeClr val="accent1"/>
          </a:fillRef>
          <a:effectRef idx="0">
            <a:schemeClr val="accent1"/>
          </a:effectRef>
          <a:fontRef idx="minor">
            <a:schemeClr val="lt1"/>
          </a:fontRef>
        </p:style>
      </p:cxnSp>
      <p:sp>
        <p:nvSpPr>
          <p:cNvPr id="8" name="TextBox 7">
            <a:extLst>
              <a:ext uri="{FF2B5EF4-FFF2-40B4-BE49-F238E27FC236}">
                <a16:creationId xmlns:a16="http://schemas.microsoft.com/office/drawing/2014/main" id="{11CA99FD-D741-4EAC-B1F0-29A668B495B0}"/>
              </a:ext>
            </a:extLst>
          </p:cNvPr>
          <p:cNvSpPr txBox="1"/>
          <p:nvPr/>
        </p:nvSpPr>
        <p:spPr>
          <a:xfrm>
            <a:off x="6334946" y="808821"/>
            <a:ext cx="2949442" cy="232458"/>
          </a:xfrm>
          <a:prstGeom prst="rect">
            <a:avLst/>
          </a:prstGeom>
          <a:noFill/>
        </p:spPr>
        <p:txBody>
          <a:bodyPr wrap="square" lIns="0" tIns="0" rIns="0" bIns="0" anchor="ctr" anchorCtr="0">
            <a:noAutofit/>
          </a:bodyPr>
          <a:lstStyle/>
          <a:p>
            <a:pPr defTabSz="1219005">
              <a:lnSpc>
                <a:spcPct val="85000"/>
              </a:lnSpc>
              <a:spcBef>
                <a:spcPct val="0"/>
              </a:spcBef>
              <a:defRPr/>
            </a:pPr>
            <a:r>
              <a:rPr lang="en-GB" b="1" dirty="0">
                <a:solidFill>
                  <a:srgbClr val="3888FE"/>
                </a:solidFill>
                <a:latin typeface="Arial"/>
              </a:rPr>
              <a:t>Opportunity Qualification</a:t>
            </a:r>
          </a:p>
        </p:txBody>
      </p:sp>
      <p:cxnSp>
        <p:nvCxnSpPr>
          <p:cNvPr id="9" name="Straight Connector 8">
            <a:extLst>
              <a:ext uri="{FF2B5EF4-FFF2-40B4-BE49-F238E27FC236}">
                <a16:creationId xmlns:a16="http://schemas.microsoft.com/office/drawing/2014/main" id="{DC9C0715-CE42-446B-93FC-FABDA0EDECA5}"/>
              </a:ext>
            </a:extLst>
          </p:cNvPr>
          <p:cNvCxnSpPr>
            <a:cxnSpLocks/>
          </p:cNvCxnSpPr>
          <p:nvPr/>
        </p:nvCxnSpPr>
        <p:spPr>
          <a:xfrm>
            <a:off x="6362078" y="1085700"/>
            <a:ext cx="5257800" cy="0"/>
          </a:xfrm>
          <a:prstGeom prst="line">
            <a:avLst/>
          </a:prstGeom>
          <a:ln w="63500" cap="sq">
            <a:solidFill>
              <a:schemeClr val="tx2"/>
            </a:solidFill>
          </a:ln>
        </p:spPr>
        <p:style>
          <a:lnRef idx="1">
            <a:schemeClr val="accent1"/>
          </a:lnRef>
          <a:fillRef idx="0">
            <a:schemeClr val="accent1"/>
          </a:fillRef>
          <a:effectRef idx="0">
            <a:schemeClr val="accent1"/>
          </a:effectRef>
          <a:fontRef idx="minor">
            <a:schemeClr val="lt1"/>
          </a:fontRef>
        </p:style>
      </p:cxnSp>
      <p:sp>
        <p:nvSpPr>
          <p:cNvPr id="10" name="TextBox 9">
            <a:extLst>
              <a:ext uri="{FF2B5EF4-FFF2-40B4-BE49-F238E27FC236}">
                <a16:creationId xmlns:a16="http://schemas.microsoft.com/office/drawing/2014/main" id="{0E0BC76C-65AF-459F-B18F-90E8C8BBA734}"/>
              </a:ext>
            </a:extLst>
          </p:cNvPr>
          <p:cNvSpPr txBox="1"/>
          <p:nvPr/>
        </p:nvSpPr>
        <p:spPr>
          <a:xfrm>
            <a:off x="591196" y="4193757"/>
            <a:ext cx="2949442" cy="309771"/>
          </a:xfrm>
          <a:prstGeom prst="rect">
            <a:avLst/>
          </a:prstGeom>
          <a:noFill/>
        </p:spPr>
        <p:txBody>
          <a:bodyPr wrap="square" lIns="0" tIns="0" rIns="0" bIns="0" anchor="ctr" anchorCtr="0">
            <a:noAutofit/>
          </a:bodyPr>
          <a:lstStyle/>
          <a:p>
            <a:pPr defTabSz="1219005">
              <a:lnSpc>
                <a:spcPct val="85000"/>
              </a:lnSpc>
              <a:spcBef>
                <a:spcPct val="0"/>
              </a:spcBef>
              <a:defRPr/>
            </a:pPr>
            <a:r>
              <a:rPr lang="en-GB" sz="1333" b="1" dirty="0">
                <a:solidFill>
                  <a:srgbClr val="000000"/>
                </a:solidFill>
                <a:latin typeface="Arial"/>
              </a:rPr>
              <a:t>Proof Points</a:t>
            </a:r>
          </a:p>
        </p:txBody>
      </p:sp>
      <p:cxnSp>
        <p:nvCxnSpPr>
          <p:cNvPr id="11" name="Straight Connector 10">
            <a:extLst>
              <a:ext uri="{FF2B5EF4-FFF2-40B4-BE49-F238E27FC236}">
                <a16:creationId xmlns:a16="http://schemas.microsoft.com/office/drawing/2014/main" id="{9D183344-1EE5-40C6-8C11-E6C4FF0BF3B5}"/>
              </a:ext>
            </a:extLst>
          </p:cNvPr>
          <p:cNvCxnSpPr>
            <a:cxnSpLocks/>
          </p:cNvCxnSpPr>
          <p:nvPr/>
        </p:nvCxnSpPr>
        <p:spPr>
          <a:xfrm>
            <a:off x="609600" y="4500676"/>
            <a:ext cx="10972800" cy="0"/>
          </a:xfrm>
          <a:prstGeom prst="line">
            <a:avLst/>
          </a:prstGeom>
          <a:ln w="63500" cap="sq">
            <a:solidFill>
              <a:schemeClr val="tx2"/>
            </a:solidFill>
          </a:ln>
        </p:spPr>
        <p:style>
          <a:lnRef idx="1">
            <a:schemeClr val="accent1"/>
          </a:lnRef>
          <a:fillRef idx="0">
            <a:schemeClr val="accent1"/>
          </a:fillRef>
          <a:effectRef idx="0">
            <a:schemeClr val="accent1"/>
          </a:effectRef>
          <a:fontRef idx="minor">
            <a:schemeClr val="lt1"/>
          </a:fontRef>
        </p:style>
      </p:cxnSp>
      <p:sp>
        <p:nvSpPr>
          <p:cNvPr id="12" name="Title 2">
            <a:extLst>
              <a:ext uri="{FF2B5EF4-FFF2-40B4-BE49-F238E27FC236}">
                <a16:creationId xmlns:a16="http://schemas.microsoft.com/office/drawing/2014/main" id="{6CF40173-4B31-41C2-9D63-3EDC91BBE769}"/>
              </a:ext>
            </a:extLst>
          </p:cNvPr>
          <p:cNvSpPr txBox="1">
            <a:spLocks/>
          </p:cNvSpPr>
          <p:nvPr/>
        </p:nvSpPr>
        <p:spPr>
          <a:xfrm>
            <a:off x="10012921" y="4747570"/>
            <a:ext cx="1745109" cy="345266"/>
          </a:xfrm>
          <a:prstGeom prst="rect">
            <a:avLst/>
          </a:prstGeom>
        </p:spPr>
        <p:txBody>
          <a:bodyPr vert="horz" wrap="square" lIns="0" tIns="0" rIns="0" bIns="0" rtlCol="0" anchor="t" anchorCtr="0">
            <a:noAutofit/>
          </a:bodyPr>
          <a:lstStyle>
            <a:lvl1pPr algn="l" defTabSz="1463040" rtl="0" eaLnBrk="1" latinLnBrk="0" hangingPunct="1">
              <a:lnSpc>
                <a:spcPct val="85000"/>
              </a:lnSpc>
              <a:spcBef>
                <a:spcPct val="0"/>
              </a:spcBef>
              <a:buNone/>
              <a:defRPr sz="3200" b="1" kern="1200">
                <a:solidFill>
                  <a:schemeClr val="tx1"/>
                </a:solidFill>
                <a:latin typeface="+mj-lt"/>
                <a:ea typeface="+mj-ea"/>
                <a:cs typeface="+mj-cs"/>
              </a:defRPr>
            </a:lvl1pPr>
          </a:lstStyle>
          <a:p>
            <a:pPr defTabSz="1219005">
              <a:defRPr/>
            </a:pPr>
            <a:r>
              <a:rPr lang="en-US" sz="1167" dirty="0">
                <a:solidFill>
                  <a:srgbClr val="3888FE"/>
                </a:solidFill>
                <a:latin typeface="Arial"/>
              </a:rPr>
              <a:t>Where else have we done this before? </a:t>
            </a:r>
            <a:endParaRPr lang="en-US" sz="1167" b="0" dirty="0">
              <a:solidFill>
                <a:srgbClr val="3888FE"/>
              </a:solidFill>
              <a:latin typeface="Arial"/>
            </a:endParaRPr>
          </a:p>
        </p:txBody>
      </p:sp>
      <p:grpSp>
        <p:nvGrpSpPr>
          <p:cNvPr id="13" name="Group 12">
            <a:extLst>
              <a:ext uri="{FF2B5EF4-FFF2-40B4-BE49-F238E27FC236}">
                <a16:creationId xmlns:a16="http://schemas.microsoft.com/office/drawing/2014/main" id="{D5303650-086B-490C-B1D5-87369D5D4B9F}"/>
              </a:ext>
            </a:extLst>
          </p:cNvPr>
          <p:cNvGrpSpPr/>
          <p:nvPr/>
        </p:nvGrpSpPr>
        <p:grpSpPr>
          <a:xfrm>
            <a:off x="6367442" y="1142117"/>
            <a:ext cx="5622853" cy="2912587"/>
            <a:chOff x="7640930" y="1370540"/>
            <a:chExt cx="6747423" cy="3495104"/>
          </a:xfrm>
        </p:grpSpPr>
        <p:sp>
          <p:nvSpPr>
            <p:cNvPr id="14" name="Title 2">
              <a:extLst>
                <a:ext uri="{FF2B5EF4-FFF2-40B4-BE49-F238E27FC236}">
                  <a16:creationId xmlns:a16="http://schemas.microsoft.com/office/drawing/2014/main" id="{14094325-E12E-411F-83BF-C68C68348759}"/>
                </a:ext>
              </a:extLst>
            </p:cNvPr>
            <p:cNvSpPr txBox="1">
              <a:spLocks/>
            </p:cNvSpPr>
            <p:nvPr/>
          </p:nvSpPr>
          <p:spPr>
            <a:xfrm>
              <a:off x="8209594" y="1441329"/>
              <a:ext cx="4361688" cy="182351"/>
            </a:xfrm>
            <a:prstGeom prst="rect">
              <a:avLst/>
            </a:prstGeom>
          </p:spPr>
          <p:txBody>
            <a:bodyPr vert="horz" wrap="square" lIns="0" tIns="0" rIns="0" bIns="0" rtlCol="0" anchor="t" anchorCtr="0">
              <a:noAutofit/>
            </a:bodyPr>
            <a:lstStyle>
              <a:lvl1pPr algn="l" defTabSz="1463040" rtl="0" eaLnBrk="1" latinLnBrk="0" hangingPunct="1">
                <a:lnSpc>
                  <a:spcPct val="85000"/>
                </a:lnSpc>
                <a:spcBef>
                  <a:spcPct val="0"/>
                </a:spcBef>
                <a:buNone/>
                <a:defRPr sz="3200" b="1" kern="1200">
                  <a:solidFill>
                    <a:schemeClr val="tx1"/>
                  </a:solidFill>
                  <a:latin typeface="+mj-lt"/>
                  <a:ea typeface="+mj-ea"/>
                  <a:cs typeface="+mj-cs"/>
                </a:defRPr>
              </a:lvl1pPr>
            </a:lstStyle>
            <a:p>
              <a:pPr defTabSz="1219005">
                <a:defRPr/>
              </a:pPr>
              <a:r>
                <a:rPr lang="en-US" sz="1400" dirty="0">
                  <a:solidFill>
                    <a:srgbClr val="3888FE"/>
                  </a:solidFill>
                  <a:latin typeface="Arial"/>
                </a:rPr>
                <a:t>Customer Areas of Concern</a:t>
              </a:r>
            </a:p>
          </p:txBody>
        </p:sp>
        <p:sp>
          <p:nvSpPr>
            <p:cNvPr id="15" name="TextBox 14">
              <a:extLst>
                <a:ext uri="{FF2B5EF4-FFF2-40B4-BE49-F238E27FC236}">
                  <a16:creationId xmlns:a16="http://schemas.microsoft.com/office/drawing/2014/main" id="{31E5254D-79EB-41C3-96E6-98FE4E378D1E}"/>
                </a:ext>
              </a:extLst>
            </p:cNvPr>
            <p:cNvSpPr txBox="1"/>
            <p:nvPr/>
          </p:nvSpPr>
          <p:spPr>
            <a:xfrm>
              <a:off x="7640930" y="1896971"/>
              <a:ext cx="6747423" cy="2968673"/>
            </a:xfrm>
            <a:prstGeom prst="rect">
              <a:avLst/>
            </a:prstGeom>
            <a:noFill/>
          </p:spPr>
          <p:txBody>
            <a:bodyPr wrap="square" lIns="0" tIns="0" rIns="0" bIns="0" rtlCol="0" anchor="t" anchorCtr="0">
              <a:noAutofit/>
            </a:bodyPr>
            <a:lstStyle/>
            <a:p>
              <a:pPr marL="114290" indent="-114290" defTabSz="1219053" fontAlgn="base">
                <a:spcBef>
                  <a:spcPts val="200"/>
                </a:spcBef>
                <a:spcAft>
                  <a:spcPts val="200"/>
                </a:spcAft>
                <a:buFont typeface="Arial" panose="020B0604020202020204" pitchFamily="34" charset="0"/>
                <a:buChar char="•"/>
                <a:defRPr/>
              </a:pPr>
              <a:r>
                <a:rPr lang="en-US" sz="1000" b="1" dirty="0">
                  <a:solidFill>
                    <a:srgbClr val="3888FE"/>
                  </a:solidFill>
                  <a:latin typeface="Arial"/>
                </a:rPr>
                <a:t>&lt;&lt;</a:t>
              </a:r>
              <a:r>
                <a:rPr lang="en-GB" sz="1000" b="1" dirty="0">
                  <a:solidFill>
                    <a:srgbClr val="3888FE"/>
                  </a:solidFill>
                  <a:latin typeface="Arial"/>
                </a:rPr>
                <a:t>We need to add customer areas of concern here&gt;&gt;</a:t>
              </a:r>
              <a:endParaRPr lang="en-GB" sz="1000" b="1" dirty="0">
                <a:latin typeface="Arial"/>
              </a:endParaRPr>
            </a:p>
            <a:p>
              <a:pPr marL="114290" indent="-114290" defTabSz="1219053" fontAlgn="base">
                <a:spcBef>
                  <a:spcPts val="200"/>
                </a:spcBef>
                <a:spcAft>
                  <a:spcPts val="200"/>
                </a:spcAft>
                <a:buFont typeface="Arial" panose="020B0604020202020204" pitchFamily="34" charset="0"/>
                <a:buChar char="•"/>
                <a:defRPr/>
              </a:pPr>
              <a:endParaRPr lang="en-US" sz="1000" dirty="0">
                <a:latin typeface="Arial" panose="020B0604020202020204" pitchFamily="34" charset="0"/>
                <a:cs typeface="Arial" panose="020B0604020202020204" pitchFamily="34" charset="0"/>
              </a:endParaRPr>
            </a:p>
            <a:p>
              <a:pPr marL="114290" indent="-114290" defTabSz="1219053" fontAlgn="base">
                <a:spcBef>
                  <a:spcPts val="200"/>
                </a:spcBef>
                <a:spcAft>
                  <a:spcPts val="200"/>
                </a:spcAft>
                <a:buFont typeface="Arial" panose="020B0604020202020204" pitchFamily="34" charset="0"/>
                <a:buChar char="•"/>
                <a:defRPr/>
              </a:pPr>
              <a:r>
                <a:rPr lang="en-US" sz="1000" dirty="0">
                  <a:latin typeface="Arial" panose="020B0604020202020204" pitchFamily="34" charset="0"/>
                  <a:cs typeface="Arial" panose="020B0604020202020204" pitchFamily="34" charset="0"/>
                </a:rPr>
                <a:t>Investors are concerned about the ability to scale and contain costs with our current Infrastructure. </a:t>
              </a:r>
            </a:p>
            <a:p>
              <a:pPr marL="114290" indent="-114290" defTabSz="1219053" fontAlgn="base">
                <a:spcAft>
                  <a:spcPts val="200"/>
                </a:spcAft>
                <a:buFont typeface="Arial" panose="020B0604020202020204" pitchFamily="34" charset="0"/>
                <a:buChar char="•"/>
                <a:defRPr/>
              </a:pPr>
              <a:r>
                <a:rPr lang="en-US" sz="1000" dirty="0">
                  <a:latin typeface="Arial" panose="020B0604020202020204" pitchFamily="34" charset="0"/>
                  <a:cs typeface="Arial" panose="020B0604020202020204" pitchFamily="34" charset="0"/>
                </a:rPr>
                <a:t>Also concerned that a competitor could use a public cloud platform to offset their up-front investment and free them to focus on developing better features.</a:t>
              </a:r>
            </a:p>
            <a:p>
              <a:pPr marL="114290" indent="-114290" defTabSz="1219053" fontAlgn="base">
                <a:spcAft>
                  <a:spcPts val="200"/>
                </a:spcAft>
                <a:buFont typeface="Arial" panose="020B0604020202020204" pitchFamily="34" charset="0"/>
                <a:buChar char="•"/>
                <a:defRPr/>
              </a:pPr>
              <a:r>
                <a:rPr lang="en-US" sz="1000" dirty="0">
                  <a:latin typeface="Arial" panose="020B0604020202020204" pitchFamily="34" charset="0"/>
                  <a:cs typeface="Arial" panose="020B0604020202020204" pitchFamily="34" charset="0"/>
                </a:rPr>
                <a:t>Need to remediate operational issues and identify current gaps</a:t>
              </a:r>
            </a:p>
            <a:p>
              <a:pPr marL="114290" indent="-114290" defTabSz="1219053" fontAlgn="base">
                <a:spcAft>
                  <a:spcPts val="200"/>
                </a:spcAft>
                <a:buFont typeface="Arial" panose="020B0604020202020204" pitchFamily="34" charset="0"/>
                <a:buChar char="•"/>
                <a:defRPr/>
              </a:pPr>
              <a:r>
                <a:rPr lang="en-US" sz="1000" dirty="0">
                  <a:latin typeface="Arial" panose="020B0604020202020204" pitchFamily="34" charset="0"/>
                  <a:cs typeface="Arial" panose="020B0604020202020204" pitchFamily="34" charset="0"/>
                </a:rPr>
                <a:t>Legacy systems and aging assets</a:t>
              </a:r>
            </a:p>
            <a:p>
              <a:pPr marL="114290" indent="-114290" defTabSz="1219053" fontAlgn="base">
                <a:spcAft>
                  <a:spcPts val="200"/>
                </a:spcAft>
                <a:buFont typeface="Arial" panose="020B0604020202020204" pitchFamily="34" charset="0"/>
                <a:buChar char="•"/>
                <a:defRPr/>
              </a:pPr>
              <a:r>
                <a:rPr lang="en-US" sz="1000" dirty="0">
                  <a:latin typeface="Arial" panose="020B0604020202020204" pitchFamily="34" charset="0"/>
                  <a:cs typeface="Arial" panose="020B0604020202020204" pitchFamily="34" charset="0"/>
                </a:rPr>
                <a:t>Fragmented service delivery models </a:t>
              </a:r>
            </a:p>
            <a:p>
              <a:pPr marL="114290" indent="-114290" defTabSz="1219053" fontAlgn="base">
                <a:spcAft>
                  <a:spcPts val="200"/>
                </a:spcAft>
                <a:buFont typeface="Arial" panose="020B0604020202020204" pitchFamily="34" charset="0"/>
                <a:buChar char="•"/>
                <a:defRPr/>
              </a:pPr>
              <a:r>
                <a:rPr lang="en-US" sz="1000" dirty="0">
                  <a:latin typeface="Arial" panose="020B0604020202020204" pitchFamily="34" charset="0"/>
                  <a:cs typeface="Arial" panose="020B0604020202020204" pitchFamily="34" charset="0"/>
                </a:rPr>
                <a:t>Need to adapt to workforce cultural shift – move from manual processes &amp; systems to automated</a:t>
              </a:r>
            </a:p>
            <a:p>
              <a:pPr marL="114290" indent="-114290" defTabSz="1219053" fontAlgn="base">
                <a:spcAft>
                  <a:spcPts val="200"/>
                </a:spcAft>
                <a:buFont typeface="Arial" panose="020B0604020202020204" pitchFamily="34" charset="0"/>
                <a:buChar char="•"/>
                <a:defRPr/>
              </a:pPr>
              <a:r>
                <a:rPr lang="en-US" sz="1000" dirty="0">
                  <a:latin typeface="Arial" panose="020B0604020202020204" pitchFamily="34" charset="0"/>
                  <a:cs typeface="Arial" panose="020B0604020202020204" pitchFamily="34" charset="0"/>
                </a:rPr>
                <a:t>Need for data centralization and real-time insights</a:t>
              </a:r>
            </a:p>
            <a:p>
              <a:pPr marL="114290" indent="-114290" defTabSz="1219053" fontAlgn="base">
                <a:spcAft>
                  <a:spcPts val="200"/>
                </a:spcAft>
                <a:buFont typeface="Arial" panose="020B0604020202020204" pitchFamily="34" charset="0"/>
                <a:buChar char="•"/>
                <a:defRPr/>
              </a:pPr>
              <a:r>
                <a:rPr lang="en-US" sz="1000" dirty="0">
                  <a:latin typeface="Arial" panose="020B0604020202020204" pitchFamily="34" charset="0"/>
                  <a:cs typeface="Arial" panose="020B0604020202020204" pitchFamily="34" charset="0"/>
                </a:rPr>
                <a:t>Under-performing, directionless programs</a:t>
              </a:r>
            </a:p>
            <a:p>
              <a:pPr defTabSz="1219053" fontAlgn="base">
                <a:spcAft>
                  <a:spcPts val="200"/>
                </a:spcAft>
                <a:defRPr/>
              </a:pPr>
              <a:endParaRPr lang="en-US" sz="1000" dirty="0">
                <a:solidFill>
                  <a:srgbClr val="000000"/>
                </a:solidFill>
                <a:latin typeface="Arial" panose="020B0604020202020204" pitchFamily="34" charset="0"/>
              </a:endParaRPr>
            </a:p>
            <a:p>
              <a:pPr defTabSz="1219053" fontAlgn="base">
                <a:spcAft>
                  <a:spcPts val="200"/>
                </a:spcAft>
                <a:defRPr/>
              </a:pPr>
              <a:endParaRPr lang="en-US" sz="1000" dirty="0">
                <a:solidFill>
                  <a:srgbClr val="000000"/>
                </a:solidFill>
                <a:latin typeface="Arial" panose="020B0604020202020204" pitchFamily="34" charset="0"/>
              </a:endParaRPr>
            </a:p>
            <a:p>
              <a:pPr marL="114290" indent="-114290" defTabSz="1219053" fontAlgn="base">
                <a:spcAft>
                  <a:spcPts val="200"/>
                </a:spcAft>
                <a:buFont typeface="Arial" panose="020B0604020202020204" pitchFamily="34" charset="0"/>
                <a:buChar char="•"/>
                <a:defRPr/>
              </a:pPr>
              <a:endParaRPr lang="en-US" sz="1000" dirty="0">
                <a:solidFill>
                  <a:srgbClr val="000000"/>
                </a:solidFill>
                <a:latin typeface="Arial" panose="020B0604020202020204" pitchFamily="34" charset="0"/>
              </a:endParaRPr>
            </a:p>
            <a:p>
              <a:pPr marL="114290" indent="-114290" defTabSz="1219053" fontAlgn="base">
                <a:spcAft>
                  <a:spcPts val="333"/>
                </a:spcAft>
                <a:buFont typeface="Arial" panose="020B0604020202020204" pitchFamily="34" charset="0"/>
                <a:buChar char="•"/>
                <a:defRPr/>
              </a:pPr>
              <a:endParaRPr lang="en-US" sz="1000" dirty="0">
                <a:solidFill>
                  <a:srgbClr val="000000"/>
                </a:solidFill>
                <a:latin typeface="Arial" panose="020B0604020202020204" pitchFamily="34" charset="0"/>
              </a:endParaRPr>
            </a:p>
          </p:txBody>
        </p:sp>
        <p:pic>
          <p:nvPicPr>
            <p:cNvPr id="16" name="Graphic 15" descr="Handshake outline">
              <a:extLst>
                <a:ext uri="{FF2B5EF4-FFF2-40B4-BE49-F238E27FC236}">
                  <a16:creationId xmlns:a16="http://schemas.microsoft.com/office/drawing/2014/main" id="{D374B259-3176-4BC4-A2C7-3C0621B5BB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0931" y="1370540"/>
              <a:ext cx="473128" cy="473128"/>
            </a:xfrm>
            <a:prstGeom prst="rect">
              <a:avLst/>
            </a:prstGeom>
          </p:spPr>
        </p:pic>
      </p:grpSp>
      <p:grpSp>
        <p:nvGrpSpPr>
          <p:cNvPr id="21" name="Group 20">
            <a:extLst>
              <a:ext uri="{FF2B5EF4-FFF2-40B4-BE49-F238E27FC236}">
                <a16:creationId xmlns:a16="http://schemas.microsoft.com/office/drawing/2014/main" id="{FDD6837E-5F69-464F-9061-473DA44C9EB3}"/>
              </a:ext>
            </a:extLst>
          </p:cNvPr>
          <p:cNvGrpSpPr/>
          <p:nvPr/>
        </p:nvGrpSpPr>
        <p:grpSpPr>
          <a:xfrm>
            <a:off x="3681775" y="2728284"/>
            <a:ext cx="3932096" cy="1393922"/>
            <a:chOff x="4424605" y="3235794"/>
            <a:chExt cx="4718515" cy="1672707"/>
          </a:xfrm>
        </p:grpSpPr>
        <p:sp>
          <p:nvSpPr>
            <p:cNvPr id="22" name="Title 2">
              <a:extLst>
                <a:ext uri="{FF2B5EF4-FFF2-40B4-BE49-F238E27FC236}">
                  <a16:creationId xmlns:a16="http://schemas.microsoft.com/office/drawing/2014/main" id="{3260FF82-CDA7-45A7-90DA-7502763A8AB5}"/>
                </a:ext>
              </a:extLst>
            </p:cNvPr>
            <p:cNvSpPr txBox="1">
              <a:spLocks/>
            </p:cNvSpPr>
            <p:nvPr/>
          </p:nvSpPr>
          <p:spPr>
            <a:xfrm>
              <a:off x="4781432" y="3235794"/>
              <a:ext cx="4361688" cy="182351"/>
            </a:xfrm>
            <a:prstGeom prst="rect">
              <a:avLst/>
            </a:prstGeom>
          </p:spPr>
          <p:txBody>
            <a:bodyPr vert="horz" wrap="square" lIns="0" tIns="0" rIns="0" bIns="0" rtlCol="0" anchor="t" anchorCtr="0">
              <a:noAutofit/>
            </a:bodyPr>
            <a:lstStyle>
              <a:lvl1pPr algn="l" defTabSz="1463040" rtl="0" eaLnBrk="1" latinLnBrk="0" hangingPunct="1">
                <a:lnSpc>
                  <a:spcPct val="85000"/>
                </a:lnSpc>
                <a:spcBef>
                  <a:spcPct val="0"/>
                </a:spcBef>
                <a:buNone/>
                <a:defRPr sz="3200" b="1" kern="1200">
                  <a:solidFill>
                    <a:schemeClr val="tx1"/>
                  </a:solidFill>
                  <a:latin typeface="+mj-lt"/>
                  <a:ea typeface="+mj-ea"/>
                  <a:cs typeface="+mj-cs"/>
                </a:defRPr>
              </a:lvl1pPr>
            </a:lstStyle>
            <a:p>
              <a:pPr defTabSz="1219005">
                <a:defRPr/>
              </a:pPr>
              <a:r>
                <a:rPr lang="en-US" sz="1400" dirty="0">
                  <a:solidFill>
                    <a:srgbClr val="3888FE"/>
                  </a:solidFill>
                  <a:latin typeface="Arial"/>
                </a:rPr>
                <a:t>Business Benefits</a:t>
              </a:r>
            </a:p>
          </p:txBody>
        </p:sp>
        <p:sp>
          <p:nvSpPr>
            <p:cNvPr id="23" name="TextBox 22">
              <a:extLst>
                <a:ext uri="{FF2B5EF4-FFF2-40B4-BE49-F238E27FC236}">
                  <a16:creationId xmlns:a16="http://schemas.microsoft.com/office/drawing/2014/main" id="{25F48576-5B39-4931-909F-EC5807F0A07D}"/>
                </a:ext>
              </a:extLst>
            </p:cNvPr>
            <p:cNvSpPr txBox="1"/>
            <p:nvPr/>
          </p:nvSpPr>
          <p:spPr>
            <a:xfrm>
              <a:off x="4424605" y="3575672"/>
              <a:ext cx="3161462" cy="1332829"/>
            </a:xfrm>
            <a:prstGeom prst="rect">
              <a:avLst/>
            </a:prstGeom>
            <a:noFill/>
          </p:spPr>
          <p:txBody>
            <a:bodyPr wrap="square" lIns="0" tIns="0" rIns="0" bIns="0" rtlCol="0" anchor="t" anchorCtr="0">
              <a:noAutofit/>
            </a:bodyPr>
            <a:lstStyle/>
            <a:p>
              <a:pPr marL="142869" indent="-142869" defTabSz="1015878" fontAlgn="base">
                <a:spcAft>
                  <a:spcPts val="208"/>
                </a:spcAft>
                <a:buClr>
                  <a:schemeClr val="accent1"/>
                </a:buClr>
                <a:buSzPct val="100000"/>
                <a:buFont typeface="System Font Regular"/>
                <a:buChar char="★"/>
                <a:defRPr/>
              </a:pPr>
              <a:r>
                <a:rPr lang="en-US" sz="1000" dirty="0">
                  <a:solidFill>
                    <a:srgbClr val="000000"/>
                  </a:solidFill>
                  <a:latin typeface="Arial" panose="020B0604020202020204" pitchFamily="34" charset="0"/>
                </a:rPr>
                <a:t>Operational stability and maturity</a:t>
              </a:r>
            </a:p>
            <a:p>
              <a:pPr marL="142869" indent="-142869" defTabSz="1015878" fontAlgn="base">
                <a:spcAft>
                  <a:spcPts val="208"/>
                </a:spcAft>
                <a:buClr>
                  <a:schemeClr val="accent1"/>
                </a:buClr>
                <a:buSzPct val="100000"/>
                <a:buFont typeface="System Font Regular"/>
                <a:buChar char="★"/>
                <a:defRPr/>
              </a:pPr>
              <a:r>
                <a:rPr lang="en-US" sz="1000" dirty="0">
                  <a:solidFill>
                    <a:srgbClr val="000000"/>
                  </a:solidFill>
                  <a:latin typeface="Arial" panose="020B0604020202020204" pitchFamily="34" charset="0"/>
                </a:rPr>
                <a:t>Minimise cost and drive growth</a:t>
              </a:r>
            </a:p>
            <a:p>
              <a:pPr marL="142869" indent="-142869" defTabSz="1015878" fontAlgn="base">
                <a:spcAft>
                  <a:spcPts val="208"/>
                </a:spcAft>
                <a:buClr>
                  <a:schemeClr val="accent1"/>
                </a:buClr>
                <a:buSzPct val="100000"/>
                <a:buFont typeface="System Font Regular"/>
                <a:buChar char="★"/>
                <a:defRPr/>
              </a:pPr>
              <a:r>
                <a:rPr lang="en-US" sz="1000" dirty="0">
                  <a:solidFill>
                    <a:srgbClr val="000000"/>
                  </a:solidFill>
                  <a:latin typeface="Arial"/>
                </a:rPr>
                <a:t>Protect and reduce risk</a:t>
              </a:r>
            </a:p>
            <a:p>
              <a:pPr marL="142869" indent="-142869" defTabSz="1015878" fontAlgn="base">
                <a:spcAft>
                  <a:spcPts val="208"/>
                </a:spcAft>
                <a:buClr>
                  <a:schemeClr val="accent1"/>
                </a:buClr>
                <a:buSzPct val="100000"/>
                <a:buFont typeface="System Font Regular"/>
                <a:buChar char="★"/>
                <a:defRPr/>
              </a:pPr>
              <a:r>
                <a:rPr lang="en-US" sz="1000" dirty="0">
                  <a:solidFill>
                    <a:srgbClr val="000000"/>
                  </a:solidFill>
                  <a:latin typeface="Arial"/>
                </a:rPr>
                <a:t>Accelerate transformation and strategy</a:t>
              </a:r>
            </a:p>
            <a:p>
              <a:pPr marL="142869" indent="-142869" defTabSz="1015878" fontAlgn="base">
                <a:spcAft>
                  <a:spcPts val="208"/>
                </a:spcAft>
                <a:buClr>
                  <a:schemeClr val="accent1"/>
                </a:buClr>
                <a:buSzPct val="100000"/>
                <a:buFont typeface="System Font Regular"/>
                <a:buChar char="★"/>
                <a:defRPr/>
              </a:pPr>
              <a:r>
                <a:rPr lang="en-US" sz="1000" dirty="0">
                  <a:solidFill>
                    <a:srgbClr val="000000"/>
                  </a:solidFill>
                  <a:latin typeface="Arial"/>
                </a:rPr>
                <a:t>Build change &amp; continuous improvement </a:t>
              </a:r>
            </a:p>
            <a:p>
              <a:pPr marL="142869" indent="-142869" defTabSz="1015878" fontAlgn="base">
                <a:spcAft>
                  <a:spcPts val="208"/>
                </a:spcAft>
                <a:buClr>
                  <a:schemeClr val="accent1"/>
                </a:buClr>
                <a:buSzPct val="100000"/>
                <a:buFont typeface="System Font Regular"/>
                <a:buChar char="★"/>
                <a:defRPr/>
              </a:pPr>
              <a:endParaRPr lang="en-US" sz="833" dirty="0">
                <a:solidFill>
                  <a:srgbClr val="000000"/>
                </a:solidFill>
                <a:latin typeface="Arial"/>
              </a:endParaRPr>
            </a:p>
          </p:txBody>
        </p:sp>
      </p:grpSp>
      <p:grpSp>
        <p:nvGrpSpPr>
          <p:cNvPr id="24" name="Group 23">
            <a:extLst>
              <a:ext uri="{FF2B5EF4-FFF2-40B4-BE49-F238E27FC236}">
                <a16:creationId xmlns:a16="http://schemas.microsoft.com/office/drawing/2014/main" id="{6FF0D91F-1BB6-4ED0-A1B3-476BE173F58F}"/>
              </a:ext>
            </a:extLst>
          </p:cNvPr>
          <p:cNvGrpSpPr/>
          <p:nvPr/>
        </p:nvGrpSpPr>
        <p:grpSpPr>
          <a:xfrm>
            <a:off x="591196" y="2638614"/>
            <a:ext cx="4060711" cy="1566576"/>
            <a:chOff x="709435" y="3188928"/>
            <a:chExt cx="4872853" cy="1879891"/>
          </a:xfrm>
        </p:grpSpPr>
        <p:sp>
          <p:nvSpPr>
            <p:cNvPr id="25" name="Title 2">
              <a:extLst>
                <a:ext uri="{FF2B5EF4-FFF2-40B4-BE49-F238E27FC236}">
                  <a16:creationId xmlns:a16="http://schemas.microsoft.com/office/drawing/2014/main" id="{099CC1E7-E9D7-4BC1-B39B-B3CEA6A64439}"/>
                </a:ext>
              </a:extLst>
            </p:cNvPr>
            <p:cNvSpPr txBox="1">
              <a:spLocks/>
            </p:cNvSpPr>
            <p:nvPr/>
          </p:nvSpPr>
          <p:spPr>
            <a:xfrm>
              <a:off x="1220600" y="3290658"/>
              <a:ext cx="4361688" cy="182351"/>
            </a:xfrm>
            <a:prstGeom prst="rect">
              <a:avLst/>
            </a:prstGeom>
          </p:spPr>
          <p:txBody>
            <a:bodyPr vert="horz" wrap="square" lIns="0" tIns="0" rIns="0" bIns="0" rtlCol="0" anchor="t" anchorCtr="0">
              <a:noAutofit/>
            </a:bodyPr>
            <a:lstStyle>
              <a:lvl1pPr algn="l" defTabSz="1463040" rtl="0" eaLnBrk="1" latinLnBrk="0" hangingPunct="1">
                <a:lnSpc>
                  <a:spcPct val="85000"/>
                </a:lnSpc>
                <a:spcBef>
                  <a:spcPct val="0"/>
                </a:spcBef>
                <a:buNone/>
                <a:defRPr sz="3200" b="1" kern="1200">
                  <a:solidFill>
                    <a:schemeClr val="tx1"/>
                  </a:solidFill>
                  <a:latin typeface="+mj-lt"/>
                  <a:ea typeface="+mj-ea"/>
                  <a:cs typeface="+mj-cs"/>
                </a:defRPr>
              </a:lvl1pPr>
            </a:lstStyle>
            <a:p>
              <a:pPr defTabSz="1219005">
                <a:defRPr/>
              </a:pPr>
              <a:r>
                <a:rPr lang="en-US" sz="1400" dirty="0">
                  <a:solidFill>
                    <a:srgbClr val="3888FE"/>
                  </a:solidFill>
                  <a:latin typeface="Arial"/>
                </a:rPr>
                <a:t>What do we deliver?</a:t>
              </a:r>
            </a:p>
          </p:txBody>
        </p:sp>
        <p:sp>
          <p:nvSpPr>
            <p:cNvPr id="26" name="TextBox 25">
              <a:extLst>
                <a:ext uri="{FF2B5EF4-FFF2-40B4-BE49-F238E27FC236}">
                  <a16:creationId xmlns:a16="http://schemas.microsoft.com/office/drawing/2014/main" id="{DA529BF2-8F71-4606-9F43-2366CA455C68}"/>
                </a:ext>
              </a:extLst>
            </p:cNvPr>
            <p:cNvSpPr txBox="1"/>
            <p:nvPr/>
          </p:nvSpPr>
          <p:spPr>
            <a:xfrm>
              <a:off x="709435" y="3637271"/>
              <a:ext cx="3442016" cy="1431548"/>
            </a:xfrm>
            <a:prstGeom prst="rect">
              <a:avLst/>
            </a:prstGeom>
            <a:noFill/>
          </p:spPr>
          <p:txBody>
            <a:bodyPr wrap="square" lIns="0" tIns="0" rIns="0" bIns="0" rtlCol="0" anchor="t" anchorCtr="0">
              <a:noAutofit/>
            </a:bodyPr>
            <a:lstStyle/>
            <a:p>
              <a:pPr marL="142869" indent="-142869">
                <a:spcAft>
                  <a:spcPts val="250"/>
                </a:spcAft>
                <a:buClr>
                  <a:schemeClr val="accent1"/>
                </a:buClr>
                <a:buSzPct val="100000"/>
                <a:buFont typeface="Wingdings" pitchFamily="2" charset="2"/>
                <a:buChar char="ü"/>
                <a:defRPr/>
              </a:pPr>
              <a:r>
                <a:rPr lang="en-US" sz="1000" dirty="0"/>
                <a:t>Actionable recommendations to remediate and transform the customers IT estate</a:t>
              </a:r>
            </a:p>
            <a:p>
              <a:pPr marL="142869" indent="-142869">
                <a:spcAft>
                  <a:spcPts val="250"/>
                </a:spcAft>
                <a:buClr>
                  <a:schemeClr val="accent1"/>
                </a:buClr>
                <a:buSzPct val="100000"/>
                <a:buFont typeface="Wingdings" pitchFamily="2" charset="2"/>
                <a:buChar char="ü"/>
                <a:defRPr/>
              </a:pPr>
              <a:r>
                <a:rPr lang="en-US" sz="1000" dirty="0"/>
                <a:t>Years of delivery experience, proprietary tooling and hands-on know-how</a:t>
              </a:r>
            </a:p>
            <a:p>
              <a:pPr marL="142869" indent="-142869">
                <a:spcAft>
                  <a:spcPts val="250"/>
                </a:spcAft>
                <a:buClr>
                  <a:schemeClr val="accent1"/>
                </a:buClr>
                <a:buSzPct val="100000"/>
                <a:buFont typeface="Wingdings" pitchFamily="2" charset="2"/>
                <a:buChar char="ü"/>
                <a:defRPr/>
              </a:pPr>
              <a:r>
                <a:rPr lang="en-US" sz="1000" dirty="0"/>
                <a:t>A roadmap of opportunities</a:t>
              </a:r>
            </a:p>
            <a:p>
              <a:pPr marL="142869" indent="-142869">
                <a:spcAft>
                  <a:spcPts val="250"/>
                </a:spcAft>
                <a:buClr>
                  <a:schemeClr val="accent1"/>
                </a:buClr>
                <a:buSzPct val="100000"/>
                <a:buFont typeface="Wingdings" pitchFamily="2" charset="2"/>
                <a:buChar char="ü"/>
                <a:defRPr/>
              </a:pPr>
              <a:r>
                <a:rPr lang="en-US" sz="1000" dirty="0"/>
                <a:t>Enables customer data driven decision making</a:t>
              </a:r>
            </a:p>
          </p:txBody>
        </p:sp>
        <p:pic>
          <p:nvPicPr>
            <p:cNvPr id="27" name="Graphic 26">
              <a:extLst>
                <a:ext uri="{FF2B5EF4-FFF2-40B4-BE49-F238E27FC236}">
                  <a16:creationId xmlns:a16="http://schemas.microsoft.com/office/drawing/2014/main" id="{A12678C4-5BF1-4415-ADB1-F83FD369D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9435" y="3188928"/>
              <a:ext cx="372366" cy="338515"/>
            </a:xfrm>
            <a:prstGeom prst="rect">
              <a:avLst/>
            </a:prstGeom>
          </p:spPr>
        </p:pic>
      </p:grpSp>
      <p:grpSp>
        <p:nvGrpSpPr>
          <p:cNvPr id="28" name="Group 27">
            <a:extLst>
              <a:ext uri="{FF2B5EF4-FFF2-40B4-BE49-F238E27FC236}">
                <a16:creationId xmlns:a16="http://schemas.microsoft.com/office/drawing/2014/main" id="{38ECB138-EF9C-4090-A175-1E17061F23C9}"/>
              </a:ext>
            </a:extLst>
          </p:cNvPr>
          <p:cNvGrpSpPr/>
          <p:nvPr/>
        </p:nvGrpSpPr>
        <p:grpSpPr>
          <a:xfrm>
            <a:off x="4377069" y="4617090"/>
            <a:ext cx="4576432" cy="640632"/>
            <a:chOff x="5252482" y="5540504"/>
            <a:chExt cx="5491718" cy="768758"/>
          </a:xfrm>
        </p:grpSpPr>
        <p:grpSp>
          <p:nvGrpSpPr>
            <p:cNvPr id="29" name="Group 28">
              <a:extLst>
                <a:ext uri="{FF2B5EF4-FFF2-40B4-BE49-F238E27FC236}">
                  <a16:creationId xmlns:a16="http://schemas.microsoft.com/office/drawing/2014/main" id="{5575E861-B1B3-47C2-B390-3686FF49D745}"/>
                </a:ext>
              </a:extLst>
            </p:cNvPr>
            <p:cNvGrpSpPr/>
            <p:nvPr/>
          </p:nvGrpSpPr>
          <p:grpSpPr>
            <a:xfrm>
              <a:off x="5252482" y="5540504"/>
              <a:ext cx="3068226" cy="498757"/>
              <a:chOff x="5252482" y="5540504"/>
              <a:chExt cx="3068226" cy="498757"/>
            </a:xfrm>
          </p:grpSpPr>
          <p:sp>
            <p:nvSpPr>
              <p:cNvPr id="36" name="Title 2">
                <a:extLst>
                  <a:ext uri="{FF2B5EF4-FFF2-40B4-BE49-F238E27FC236}">
                    <a16:creationId xmlns:a16="http://schemas.microsoft.com/office/drawing/2014/main" id="{506EBEA9-0E18-4D05-A98E-6A9B6214B391}"/>
                  </a:ext>
                </a:extLst>
              </p:cNvPr>
              <p:cNvSpPr txBox="1">
                <a:spLocks/>
              </p:cNvSpPr>
              <p:nvPr/>
            </p:nvSpPr>
            <p:spPr>
              <a:xfrm>
                <a:off x="5951316" y="5713918"/>
                <a:ext cx="2369392" cy="189136"/>
              </a:xfrm>
              <a:prstGeom prst="rect">
                <a:avLst/>
              </a:prstGeom>
            </p:spPr>
            <p:txBody>
              <a:bodyPr vert="horz" wrap="square" lIns="0" tIns="0" rIns="0" bIns="0" rtlCol="0" anchor="t" anchorCtr="0">
                <a:noAutofit/>
              </a:bodyPr>
              <a:lstStyle>
                <a:lvl1pPr algn="l" defTabSz="1463040" rtl="0" eaLnBrk="1" latinLnBrk="0" hangingPunct="1">
                  <a:lnSpc>
                    <a:spcPct val="85000"/>
                  </a:lnSpc>
                  <a:spcBef>
                    <a:spcPct val="0"/>
                  </a:spcBef>
                  <a:buNone/>
                  <a:defRPr sz="3200" b="1" kern="1200">
                    <a:solidFill>
                      <a:schemeClr val="tx1"/>
                    </a:solidFill>
                    <a:latin typeface="+mj-lt"/>
                    <a:ea typeface="+mj-ea"/>
                    <a:cs typeface="+mj-cs"/>
                  </a:defRPr>
                </a:lvl1pPr>
              </a:lstStyle>
              <a:p>
                <a:pPr defTabSz="1219005">
                  <a:defRPr/>
                </a:pPr>
                <a:r>
                  <a:rPr lang="en-US" sz="1333" dirty="0">
                    <a:solidFill>
                      <a:srgbClr val="3888FE"/>
                    </a:solidFill>
                    <a:latin typeface="Arial"/>
                  </a:rPr>
                  <a:t>Success stories</a:t>
                </a:r>
              </a:p>
            </p:txBody>
          </p:sp>
          <p:pic>
            <p:nvPicPr>
              <p:cNvPr id="37" name="Graphic 36" descr="Fireworks with solid fill">
                <a:extLst>
                  <a:ext uri="{FF2B5EF4-FFF2-40B4-BE49-F238E27FC236}">
                    <a16:creationId xmlns:a16="http://schemas.microsoft.com/office/drawing/2014/main" id="{5F8BFD27-5589-450E-97CC-9C89A46E0B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2482" y="5540504"/>
                <a:ext cx="498757" cy="498757"/>
              </a:xfrm>
              <a:prstGeom prst="rect">
                <a:avLst/>
              </a:prstGeom>
            </p:spPr>
          </p:pic>
        </p:grpSp>
        <p:sp>
          <p:nvSpPr>
            <p:cNvPr id="34" name="TextBox 33">
              <a:extLst>
                <a:ext uri="{FF2B5EF4-FFF2-40B4-BE49-F238E27FC236}">
                  <a16:creationId xmlns:a16="http://schemas.microsoft.com/office/drawing/2014/main" id="{A7179415-7399-45F3-9691-B085BBBD76C6}"/>
                </a:ext>
              </a:extLst>
            </p:cNvPr>
            <p:cNvSpPr txBox="1"/>
            <p:nvPr/>
          </p:nvSpPr>
          <p:spPr>
            <a:xfrm>
              <a:off x="5582287" y="6124596"/>
              <a:ext cx="5161913" cy="184666"/>
            </a:xfrm>
            <a:prstGeom prst="rect">
              <a:avLst/>
            </a:prstGeom>
            <a:solidFill>
              <a:schemeClr val="bg1"/>
            </a:solidFill>
          </p:spPr>
          <p:txBody>
            <a:bodyPr wrap="square" lIns="0" tIns="0" rIns="0" bIns="0" rtlCol="0">
              <a:spAutoFit/>
            </a:bodyPr>
            <a:lstStyle/>
            <a:p>
              <a:pPr defTabSz="914363">
                <a:spcAft>
                  <a:spcPts val="583"/>
                </a:spcAft>
                <a:defRPr/>
              </a:pPr>
              <a:r>
                <a:rPr lang="en-US" sz="1000" b="1" dirty="0">
                  <a:solidFill>
                    <a:srgbClr val="3888FE"/>
                  </a:solidFill>
                  <a:latin typeface="Arial"/>
                </a:rPr>
                <a:t>&lt;&lt;</a:t>
              </a:r>
              <a:r>
                <a:rPr lang="en-GB" sz="1000" b="1" dirty="0">
                  <a:solidFill>
                    <a:srgbClr val="3888FE"/>
                  </a:solidFill>
                  <a:latin typeface="Arial"/>
                </a:rPr>
                <a:t>We need to add previous customer success stories here&gt;&gt;</a:t>
              </a:r>
              <a:endParaRPr lang="en-GB" sz="1000" b="1" dirty="0">
                <a:latin typeface="Arial"/>
              </a:endParaRPr>
            </a:p>
          </p:txBody>
        </p:sp>
      </p:grpSp>
      <p:grpSp>
        <p:nvGrpSpPr>
          <p:cNvPr id="44" name="Group 43">
            <a:extLst>
              <a:ext uri="{FF2B5EF4-FFF2-40B4-BE49-F238E27FC236}">
                <a16:creationId xmlns:a16="http://schemas.microsoft.com/office/drawing/2014/main" id="{D338C820-5802-4A38-9733-2AFB99B96D12}"/>
              </a:ext>
            </a:extLst>
          </p:cNvPr>
          <p:cNvGrpSpPr/>
          <p:nvPr/>
        </p:nvGrpSpPr>
        <p:grpSpPr>
          <a:xfrm>
            <a:off x="591196" y="4597488"/>
            <a:ext cx="3438721" cy="2141590"/>
            <a:chOff x="709435" y="5516985"/>
            <a:chExt cx="4126465" cy="2569908"/>
          </a:xfrm>
        </p:grpSpPr>
        <p:sp>
          <p:nvSpPr>
            <p:cNvPr id="45" name="TextBox 44">
              <a:extLst>
                <a:ext uri="{FF2B5EF4-FFF2-40B4-BE49-F238E27FC236}">
                  <a16:creationId xmlns:a16="http://schemas.microsoft.com/office/drawing/2014/main" id="{AF89A7C9-2098-42C2-A9DC-77349667D02F}"/>
                </a:ext>
              </a:extLst>
            </p:cNvPr>
            <p:cNvSpPr txBox="1"/>
            <p:nvPr/>
          </p:nvSpPr>
          <p:spPr>
            <a:xfrm>
              <a:off x="709435" y="6116125"/>
              <a:ext cx="4126465" cy="1970768"/>
            </a:xfrm>
            <a:prstGeom prst="rect">
              <a:avLst/>
            </a:prstGeom>
            <a:solidFill>
              <a:schemeClr val="bg1"/>
            </a:solidFill>
          </p:spPr>
          <p:txBody>
            <a:bodyPr wrap="square" lIns="0" tIns="0" rIns="0" bIns="0" rtlCol="0" anchor="t" anchorCtr="0">
              <a:noAutofit/>
            </a:bodyPr>
            <a:lstStyle/>
            <a:p>
              <a:pPr marL="114290" indent="-114290" defTabSz="1219053">
                <a:spcAft>
                  <a:spcPts val="333"/>
                </a:spcAft>
                <a:buFont typeface="Arial" panose="020B0604020202020204" pitchFamily="34" charset="0"/>
                <a:buChar char="•"/>
                <a:defRPr/>
              </a:pPr>
              <a:r>
                <a:rPr lang="en-US" sz="1000" b="1" dirty="0">
                  <a:solidFill>
                    <a:srgbClr val="3888FE"/>
                  </a:solidFill>
                  <a:latin typeface="Arial"/>
                </a:rPr>
                <a:t>Delivery-Led experienced team </a:t>
              </a:r>
              <a:r>
                <a:rPr lang="en-US" sz="1000" dirty="0">
                  <a:latin typeface="Arial"/>
                </a:rPr>
                <a:t>of</a:t>
              </a:r>
              <a:r>
                <a:rPr lang="en-US" sz="1000" b="1" dirty="0">
                  <a:solidFill>
                    <a:srgbClr val="5F249F"/>
                  </a:solidFill>
                  <a:latin typeface="Arial"/>
                </a:rPr>
                <a:t> </a:t>
              </a:r>
              <a:r>
                <a:rPr lang="en-US" sz="1000" dirty="0">
                  <a:latin typeface="Arial"/>
                </a:rPr>
                <a:t>professionals with proven hands-on experience. </a:t>
              </a:r>
            </a:p>
            <a:p>
              <a:pPr marL="114290" indent="-114290" defTabSz="1219053">
                <a:spcAft>
                  <a:spcPts val="333"/>
                </a:spcAft>
                <a:buFont typeface="Arial" panose="020B0604020202020204" pitchFamily="34" charset="0"/>
                <a:buChar char="•"/>
                <a:defRPr/>
              </a:pPr>
              <a:r>
                <a:rPr lang="en-US" sz="1000" b="1" dirty="0">
                  <a:solidFill>
                    <a:srgbClr val="3888FE"/>
                  </a:solidFill>
                </a:rPr>
                <a:t>Speed to deliver value </a:t>
              </a:r>
              <a:r>
                <a:rPr lang="en-US" sz="1000" dirty="0"/>
                <a:t>is weeks not months to baseline and identify opportunities.</a:t>
              </a:r>
              <a:endParaRPr lang="en-US" sz="1000" dirty="0">
                <a:latin typeface="Arial"/>
              </a:endParaRPr>
            </a:p>
            <a:p>
              <a:pPr marL="114290" indent="-114290" defTabSz="1219053">
                <a:spcAft>
                  <a:spcPts val="333"/>
                </a:spcAft>
                <a:buFont typeface="Arial" panose="020B0604020202020204" pitchFamily="34" charset="0"/>
                <a:buChar char="•"/>
                <a:defRPr/>
              </a:pPr>
              <a:r>
                <a:rPr lang="en-US" sz="1000" b="1" dirty="0">
                  <a:solidFill>
                    <a:srgbClr val="3888FE"/>
                  </a:solidFill>
                </a:rPr>
                <a:t>Vendor and technology agnostic </a:t>
              </a:r>
              <a:r>
                <a:rPr lang="en-US" sz="1000" dirty="0">
                  <a:solidFill>
                    <a:srgbClr val="000000"/>
                  </a:solidFill>
                </a:rPr>
                <a:t>with strong existing partner eco-system relationships.</a:t>
              </a:r>
            </a:p>
            <a:p>
              <a:pPr marL="114290" indent="-114290" defTabSz="1219053">
                <a:spcAft>
                  <a:spcPts val="333"/>
                </a:spcAft>
                <a:buFont typeface="Arial" panose="020B0604020202020204" pitchFamily="34" charset="0"/>
                <a:buChar char="•"/>
                <a:defRPr/>
              </a:pPr>
              <a:r>
                <a:rPr lang="en-US" sz="1000" b="1" dirty="0">
                  <a:solidFill>
                    <a:srgbClr val="3888FE"/>
                  </a:solidFill>
                </a:rPr>
                <a:t>Proven methodology, tools and best practices</a:t>
              </a:r>
            </a:p>
            <a:p>
              <a:pPr marL="114290" indent="-114290" defTabSz="1219053">
                <a:spcAft>
                  <a:spcPts val="333"/>
                </a:spcAft>
                <a:buFont typeface="Arial" panose="020B0604020202020204" pitchFamily="34" charset="0"/>
                <a:buChar char="•"/>
                <a:defRPr/>
              </a:pPr>
              <a:r>
                <a:rPr lang="en-US" sz="1000" b="1" dirty="0">
                  <a:solidFill>
                    <a:srgbClr val="3888FE"/>
                  </a:solidFill>
                </a:rPr>
                <a:t>Holistic approach </a:t>
              </a:r>
              <a:r>
                <a:rPr lang="en-US" sz="1000" dirty="0"/>
                <a:t>leveraging global capability and  cross-industry learnings from customer base.</a:t>
              </a:r>
              <a:endParaRPr lang="en-US" sz="1000" dirty="0">
                <a:solidFill>
                  <a:schemeClr val="accent1"/>
                </a:solidFill>
              </a:endParaRPr>
            </a:p>
            <a:p>
              <a:pPr marL="114290" indent="-114290" defTabSz="1219053">
                <a:spcAft>
                  <a:spcPts val="333"/>
                </a:spcAft>
                <a:buFont typeface="Arial" panose="020B0604020202020204" pitchFamily="34" charset="0"/>
                <a:buChar char="•"/>
                <a:defRPr/>
              </a:pPr>
              <a:endParaRPr lang="en-US" sz="1000" dirty="0">
                <a:solidFill>
                  <a:schemeClr val="accent1"/>
                </a:solidFill>
              </a:endParaRPr>
            </a:p>
            <a:p>
              <a:pPr marL="114290" indent="-114290" defTabSz="1219053">
                <a:spcAft>
                  <a:spcPts val="333"/>
                </a:spcAft>
                <a:buFont typeface="Arial" panose="020B0604020202020204" pitchFamily="34" charset="0"/>
                <a:buChar char="•"/>
                <a:defRPr/>
              </a:pPr>
              <a:endParaRPr lang="en-US" sz="1000" dirty="0">
                <a:latin typeface="Arial"/>
              </a:endParaRPr>
            </a:p>
            <a:p>
              <a:pPr marL="114290" indent="-114290" defTabSz="1219053">
                <a:spcAft>
                  <a:spcPts val="333"/>
                </a:spcAft>
                <a:buFont typeface="Arial" panose="020B0604020202020204" pitchFamily="34" charset="0"/>
                <a:buChar char="•"/>
                <a:defRPr/>
              </a:pPr>
              <a:endParaRPr lang="en-US" sz="1000" dirty="0">
                <a:solidFill>
                  <a:srgbClr val="5F249F"/>
                </a:solidFill>
                <a:latin typeface="Arial"/>
              </a:endParaRPr>
            </a:p>
            <a:p>
              <a:pPr marL="114290" indent="-114290" defTabSz="1219053">
                <a:spcAft>
                  <a:spcPts val="333"/>
                </a:spcAft>
                <a:buFont typeface="Arial" panose="020B0604020202020204" pitchFamily="34" charset="0"/>
                <a:buChar char="•"/>
                <a:defRPr/>
              </a:pPr>
              <a:endParaRPr lang="en-US" sz="917" dirty="0">
                <a:solidFill>
                  <a:srgbClr val="000000"/>
                </a:solidFill>
                <a:latin typeface="Arial"/>
              </a:endParaRPr>
            </a:p>
          </p:txBody>
        </p:sp>
        <p:sp>
          <p:nvSpPr>
            <p:cNvPr id="46" name="Title 2">
              <a:extLst>
                <a:ext uri="{FF2B5EF4-FFF2-40B4-BE49-F238E27FC236}">
                  <a16:creationId xmlns:a16="http://schemas.microsoft.com/office/drawing/2014/main" id="{4131D447-567C-480E-AEB5-0B5781690C7E}"/>
                </a:ext>
              </a:extLst>
            </p:cNvPr>
            <p:cNvSpPr txBox="1">
              <a:spLocks/>
            </p:cNvSpPr>
            <p:nvPr/>
          </p:nvSpPr>
          <p:spPr>
            <a:xfrm>
              <a:off x="1393947" y="5713918"/>
              <a:ext cx="2369392" cy="189136"/>
            </a:xfrm>
            <a:prstGeom prst="rect">
              <a:avLst/>
            </a:prstGeom>
          </p:spPr>
          <p:txBody>
            <a:bodyPr vert="horz" wrap="square" lIns="0" tIns="0" rIns="0" bIns="0" rtlCol="0" anchor="t" anchorCtr="0">
              <a:noAutofit/>
            </a:bodyPr>
            <a:lstStyle>
              <a:lvl1pPr algn="l" defTabSz="1463040" rtl="0" eaLnBrk="1" latinLnBrk="0" hangingPunct="1">
                <a:lnSpc>
                  <a:spcPct val="85000"/>
                </a:lnSpc>
                <a:spcBef>
                  <a:spcPct val="0"/>
                </a:spcBef>
                <a:buNone/>
                <a:defRPr sz="3200" b="1" kern="1200">
                  <a:solidFill>
                    <a:schemeClr val="tx1"/>
                  </a:solidFill>
                  <a:latin typeface="+mj-lt"/>
                  <a:ea typeface="+mj-ea"/>
                  <a:cs typeface="+mj-cs"/>
                </a:defRPr>
              </a:lvl1pPr>
            </a:lstStyle>
            <a:p>
              <a:pPr defTabSz="1219005">
                <a:defRPr/>
              </a:pPr>
              <a:r>
                <a:rPr lang="en-US" sz="1333" dirty="0">
                  <a:solidFill>
                    <a:srgbClr val="3888FE"/>
                  </a:solidFill>
                  <a:latin typeface="Arial"/>
                </a:rPr>
                <a:t>Why Google Cloud?</a:t>
              </a:r>
            </a:p>
          </p:txBody>
        </p:sp>
        <p:pic>
          <p:nvPicPr>
            <p:cNvPr id="47" name="Graphic 46">
              <a:extLst>
                <a:ext uri="{FF2B5EF4-FFF2-40B4-BE49-F238E27FC236}">
                  <a16:creationId xmlns:a16="http://schemas.microsoft.com/office/drawing/2014/main" id="{67A2339D-A6AF-45D5-99E5-06A9ACC36FE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6670" y="5516985"/>
              <a:ext cx="457200" cy="431800"/>
            </a:xfrm>
            <a:prstGeom prst="rect">
              <a:avLst/>
            </a:prstGeom>
          </p:spPr>
        </p:pic>
      </p:grpSp>
      <p:pic>
        <p:nvPicPr>
          <p:cNvPr id="48" name="Graphic 47">
            <a:extLst>
              <a:ext uri="{FF2B5EF4-FFF2-40B4-BE49-F238E27FC236}">
                <a16:creationId xmlns:a16="http://schemas.microsoft.com/office/drawing/2014/main" id="{EDF1AB65-848A-4754-B664-5D4277A5FE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30255" y="4661611"/>
            <a:ext cx="349250" cy="370417"/>
          </a:xfrm>
          <a:prstGeom prst="rect">
            <a:avLst/>
          </a:prstGeom>
        </p:spPr>
      </p:pic>
      <p:grpSp>
        <p:nvGrpSpPr>
          <p:cNvPr id="49" name="Group 48">
            <a:extLst>
              <a:ext uri="{FF2B5EF4-FFF2-40B4-BE49-F238E27FC236}">
                <a16:creationId xmlns:a16="http://schemas.microsoft.com/office/drawing/2014/main" id="{C1609467-9888-4188-93E7-FFB33E47271E}"/>
              </a:ext>
            </a:extLst>
          </p:cNvPr>
          <p:cNvGrpSpPr/>
          <p:nvPr/>
        </p:nvGrpSpPr>
        <p:grpSpPr>
          <a:xfrm>
            <a:off x="609600" y="1191293"/>
            <a:ext cx="5334000" cy="1279814"/>
            <a:chOff x="731520" y="1429551"/>
            <a:chExt cx="6400800" cy="1535777"/>
          </a:xfrm>
        </p:grpSpPr>
        <p:sp>
          <p:nvSpPr>
            <p:cNvPr id="50" name="Title 2">
              <a:extLst>
                <a:ext uri="{FF2B5EF4-FFF2-40B4-BE49-F238E27FC236}">
                  <a16:creationId xmlns:a16="http://schemas.microsoft.com/office/drawing/2014/main" id="{8C1DB502-9ACB-4EB2-9CDA-EE19F75BD56C}"/>
                </a:ext>
              </a:extLst>
            </p:cNvPr>
            <p:cNvSpPr txBox="1">
              <a:spLocks/>
            </p:cNvSpPr>
            <p:nvPr/>
          </p:nvSpPr>
          <p:spPr>
            <a:xfrm>
              <a:off x="1193870" y="1429551"/>
              <a:ext cx="4021180" cy="184514"/>
            </a:xfrm>
            <a:prstGeom prst="rect">
              <a:avLst/>
            </a:prstGeom>
          </p:spPr>
          <p:txBody>
            <a:bodyPr vert="horz" wrap="square" lIns="0" tIns="0" rIns="0" bIns="0" rtlCol="0" anchor="t" anchorCtr="0">
              <a:noAutofit/>
            </a:bodyPr>
            <a:lstStyle>
              <a:lvl1pPr algn="l" defTabSz="1463040" rtl="0" eaLnBrk="1" latinLnBrk="0" hangingPunct="1">
                <a:lnSpc>
                  <a:spcPct val="85000"/>
                </a:lnSpc>
                <a:spcBef>
                  <a:spcPct val="0"/>
                </a:spcBef>
                <a:buNone/>
                <a:defRPr sz="3200" b="1" kern="1200">
                  <a:solidFill>
                    <a:schemeClr val="tx1"/>
                  </a:solidFill>
                  <a:latin typeface="+mj-lt"/>
                  <a:ea typeface="+mj-ea"/>
                  <a:cs typeface="+mj-cs"/>
                </a:defRPr>
              </a:lvl1pPr>
            </a:lstStyle>
            <a:p>
              <a:pPr defTabSz="1219005">
                <a:defRPr/>
              </a:pPr>
              <a:r>
                <a:rPr lang="en-US" sz="1400" dirty="0">
                  <a:solidFill>
                    <a:srgbClr val="3888FE"/>
                  </a:solidFill>
                  <a:latin typeface="+mn-lt"/>
                </a:rPr>
                <a:t>Description</a:t>
              </a:r>
            </a:p>
          </p:txBody>
        </p:sp>
        <p:sp>
          <p:nvSpPr>
            <p:cNvPr id="51" name="TextBox 50">
              <a:extLst>
                <a:ext uri="{FF2B5EF4-FFF2-40B4-BE49-F238E27FC236}">
                  <a16:creationId xmlns:a16="http://schemas.microsoft.com/office/drawing/2014/main" id="{716326EB-9B31-4E12-9A94-4EE964CBD9AD}"/>
                </a:ext>
              </a:extLst>
            </p:cNvPr>
            <p:cNvSpPr txBox="1"/>
            <p:nvPr/>
          </p:nvSpPr>
          <p:spPr>
            <a:xfrm>
              <a:off x="731520" y="1870922"/>
              <a:ext cx="6400800" cy="1094406"/>
            </a:xfrm>
            <a:prstGeom prst="rect">
              <a:avLst/>
            </a:prstGeom>
            <a:noFill/>
          </p:spPr>
          <p:txBody>
            <a:bodyPr wrap="square" lIns="0" tIns="0" rIns="0" bIns="0" rtlCol="0">
              <a:noAutofit/>
            </a:bodyPr>
            <a:lstStyle/>
            <a:p>
              <a:pPr>
                <a:spcAft>
                  <a:spcPts val="250"/>
                </a:spcAft>
                <a:defRPr/>
              </a:pPr>
              <a:r>
                <a:rPr lang="en-US" sz="1000" dirty="0">
                  <a:latin typeface="Arial" panose="020B0604020202020204" pitchFamily="34" charset="0"/>
                  <a:cs typeface="Arial" panose="020B0604020202020204" pitchFamily="34" charset="0"/>
                </a:rPr>
                <a:t>The Google Cloud Migration Strategy will help the IT performance and maturity across the customers system. The team consists of highly experienced individuals who work alongside the customer, to rapidly assess the IT estate and provide a roadmap of actionable recommendations for short &amp; longer-term strategy. Our unique approach utilises a proven framework to understand customers challenges, translate insights into roadmaps and prioritises bundles of work in alignment with the customers value streams.  </a:t>
              </a:r>
            </a:p>
          </p:txBody>
        </p:sp>
      </p:grpSp>
      <p:pic>
        <p:nvPicPr>
          <p:cNvPr id="52" name="Graphic 51">
            <a:extLst>
              <a:ext uri="{FF2B5EF4-FFF2-40B4-BE49-F238E27FC236}">
                <a16:creationId xmlns:a16="http://schemas.microsoft.com/office/drawing/2014/main" id="{182944EB-92E7-41AF-BA55-FF2E0191555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9600" y="1202054"/>
            <a:ext cx="294745" cy="276882"/>
          </a:xfrm>
          <a:prstGeom prst="rect">
            <a:avLst/>
          </a:prstGeom>
        </p:spPr>
      </p:pic>
      <p:sp>
        <p:nvSpPr>
          <p:cNvPr id="55" name="Google Shape;519;p23">
            <a:extLst>
              <a:ext uri="{FF2B5EF4-FFF2-40B4-BE49-F238E27FC236}">
                <a16:creationId xmlns:a16="http://schemas.microsoft.com/office/drawing/2014/main" id="{308BDFA9-966C-4EC9-98D8-EC5B44907D3D}"/>
              </a:ext>
            </a:extLst>
          </p:cNvPr>
          <p:cNvSpPr/>
          <p:nvPr/>
        </p:nvSpPr>
        <p:spPr>
          <a:xfrm>
            <a:off x="5765957" y="228498"/>
            <a:ext cx="5622853" cy="428478"/>
          </a:xfrm>
          <a:prstGeom prst="roundRect">
            <a:avLst>
              <a:gd name="adj" fmla="val 1674"/>
            </a:avLst>
          </a:prstGeom>
          <a:solidFill>
            <a:srgbClr val="519BF7"/>
          </a:solidFill>
          <a:ln>
            <a:noFill/>
          </a:ln>
          <a:effectLst>
            <a:outerShdw blurRad="38100" dist="38100" dir="5400000" sx="99000" sy="99000" algn="ctr" rotWithShape="0">
              <a:srgbClr val="000000">
                <a:alpha val="15690"/>
              </a:srgbClr>
            </a:outerShdw>
          </a:effectLst>
        </p:spPr>
        <p:txBody>
          <a:bodyPr spcFirstLastPara="1" wrap="square" lIns="457200" tIns="0" rIns="0" bIns="0" anchor="t" anchorCtr="0">
            <a:noAutofit/>
          </a:bodyPr>
          <a:lstStyle/>
          <a:p>
            <a:pPr marL="0" marR="0" lvl="0" indent="0" algn="l" rtl="0">
              <a:lnSpc>
                <a:spcPct val="100000"/>
              </a:lnSpc>
              <a:spcBef>
                <a:spcPts val="500"/>
              </a:spcBef>
              <a:spcAft>
                <a:spcPts val="0"/>
              </a:spcAft>
              <a:buClr>
                <a:srgbClr val="FFFFFF"/>
              </a:buClr>
              <a:buFont typeface="Roboto"/>
              <a:buNone/>
            </a:pPr>
            <a:r>
              <a:rPr lang="en-US" sz="1100" b="1" dirty="0">
                <a:solidFill>
                  <a:srgbClr val="3C4043"/>
                </a:solidFill>
                <a:latin typeface="Roboto" panose="02000000000000000000" pitchFamily="2" charset="0"/>
              </a:rPr>
              <a:t>This Slide will be used only for Senior Leadership </a:t>
            </a:r>
            <a:r>
              <a:rPr lang="en-US" sz="1100" b="1">
                <a:solidFill>
                  <a:srgbClr val="3C4043"/>
                </a:solidFill>
                <a:latin typeface="Roboto" panose="02000000000000000000" pitchFamily="2" charset="0"/>
              </a:rPr>
              <a:t>teams </a:t>
            </a:r>
            <a:endParaRPr sz="1100" b="1" i="0" u="none" strike="noStrike" cap="none" dirty="0">
              <a:solidFill>
                <a:srgbClr val="FFFFFF"/>
              </a:solidFill>
              <a:latin typeface="Roboto"/>
              <a:ea typeface="Roboto"/>
              <a:cs typeface="Roboto"/>
              <a:sym typeface="Roboto"/>
            </a:endParaRPr>
          </a:p>
        </p:txBody>
      </p:sp>
      <p:pic>
        <p:nvPicPr>
          <p:cNvPr id="56" name="Graphic 55">
            <a:extLst>
              <a:ext uri="{FF2B5EF4-FFF2-40B4-BE49-F238E27FC236}">
                <a16:creationId xmlns:a16="http://schemas.microsoft.com/office/drawing/2014/main" id="{4F17BC3E-B11C-4A1A-9694-45D3A430491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27775" y="2623097"/>
            <a:ext cx="349250" cy="370417"/>
          </a:xfrm>
          <a:prstGeom prst="rect">
            <a:avLst/>
          </a:prstGeom>
        </p:spPr>
      </p:pic>
      <p:pic>
        <p:nvPicPr>
          <p:cNvPr id="58" name="Graphic 57" descr="Badge Tick1 outline">
            <a:extLst>
              <a:ext uri="{FF2B5EF4-FFF2-40B4-BE49-F238E27FC236}">
                <a16:creationId xmlns:a16="http://schemas.microsoft.com/office/drawing/2014/main" id="{2BDEEC85-516F-46D4-B89D-B3D6C551732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17315" y="247788"/>
            <a:ext cx="359766" cy="359766"/>
          </a:xfrm>
          <a:prstGeom prst="rect">
            <a:avLst/>
          </a:prstGeom>
        </p:spPr>
      </p:pic>
      <p:sp>
        <p:nvSpPr>
          <p:cNvPr id="53" name="TextBox 52">
            <a:extLst>
              <a:ext uri="{FF2B5EF4-FFF2-40B4-BE49-F238E27FC236}">
                <a16:creationId xmlns:a16="http://schemas.microsoft.com/office/drawing/2014/main" id="{0B710A3C-7889-4A97-A6F0-E52FFF7D06FD}"/>
              </a:ext>
            </a:extLst>
          </p:cNvPr>
          <p:cNvSpPr txBox="1"/>
          <p:nvPr/>
        </p:nvSpPr>
        <p:spPr>
          <a:xfrm>
            <a:off x="9575491" y="5184414"/>
            <a:ext cx="2284213" cy="307777"/>
          </a:xfrm>
          <a:prstGeom prst="rect">
            <a:avLst/>
          </a:prstGeom>
          <a:solidFill>
            <a:schemeClr val="bg1"/>
          </a:solidFill>
        </p:spPr>
        <p:txBody>
          <a:bodyPr wrap="square" lIns="0" tIns="0" rIns="0" bIns="0" rtlCol="0">
            <a:spAutoFit/>
          </a:bodyPr>
          <a:lstStyle/>
          <a:p>
            <a:pPr defTabSz="914363">
              <a:spcAft>
                <a:spcPts val="583"/>
              </a:spcAft>
              <a:defRPr/>
            </a:pPr>
            <a:r>
              <a:rPr lang="en-US" sz="1000" b="1" dirty="0">
                <a:solidFill>
                  <a:srgbClr val="3888FE"/>
                </a:solidFill>
                <a:latin typeface="Arial"/>
              </a:rPr>
              <a:t>\&lt;&lt; Add the successful customer logo here</a:t>
            </a:r>
            <a:r>
              <a:rPr lang="en-GB" sz="1000" b="1" dirty="0">
                <a:solidFill>
                  <a:srgbClr val="3888FE"/>
                </a:solidFill>
                <a:latin typeface="Arial"/>
              </a:rPr>
              <a:t>&gt;&gt;</a:t>
            </a:r>
            <a:endParaRPr lang="en-GB" sz="1000" b="1" dirty="0">
              <a:latin typeface="Arial"/>
            </a:endParaRPr>
          </a:p>
        </p:txBody>
      </p:sp>
      <p:pic>
        <p:nvPicPr>
          <p:cNvPr id="57" name="Picture 56" descr="KPMG, Microsoft Business Solutions Malta | LinkedIn">
            <a:extLst>
              <a:ext uri="{FF2B5EF4-FFF2-40B4-BE49-F238E27FC236}">
                <a16:creationId xmlns:a16="http://schemas.microsoft.com/office/drawing/2014/main" id="{75982695-171F-4689-99D2-2B49341066E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6027" y="5916205"/>
            <a:ext cx="1242504" cy="88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22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5D6D-5F34-43A7-A249-093601729DC6}"/>
              </a:ext>
            </a:extLst>
          </p:cNvPr>
          <p:cNvSpPr>
            <a:spLocks noGrp="1"/>
          </p:cNvSpPr>
          <p:nvPr>
            <p:ph type="title"/>
          </p:nvPr>
        </p:nvSpPr>
        <p:spPr/>
        <p:txBody>
          <a:bodyPr>
            <a:normAutofit/>
          </a:bodyPr>
          <a:lstStyle/>
          <a:p>
            <a:r>
              <a:rPr lang="en-US" dirty="0"/>
              <a:t>Coding</a:t>
            </a:r>
            <a:br>
              <a:rPr lang="en-US" dirty="0"/>
            </a:br>
            <a:endParaRPr lang="en-GB" dirty="0"/>
          </a:p>
        </p:txBody>
      </p:sp>
      <p:graphicFrame>
        <p:nvGraphicFramePr>
          <p:cNvPr id="3" name="Object 2">
            <a:extLst>
              <a:ext uri="{FF2B5EF4-FFF2-40B4-BE49-F238E27FC236}">
                <a16:creationId xmlns:a16="http://schemas.microsoft.com/office/drawing/2014/main" id="{436631B6-ED99-4626-9585-3C179AAC6FCA}"/>
              </a:ext>
            </a:extLst>
          </p:cNvPr>
          <p:cNvGraphicFramePr>
            <a:graphicFrameLocks noChangeAspect="1"/>
          </p:cNvGraphicFramePr>
          <p:nvPr>
            <p:extLst>
              <p:ext uri="{D42A27DB-BD31-4B8C-83A1-F6EECF244321}">
                <p14:modId xmlns:p14="http://schemas.microsoft.com/office/powerpoint/2010/main" val="476755911"/>
              </p:ext>
            </p:extLst>
          </p:nvPr>
        </p:nvGraphicFramePr>
        <p:xfrm>
          <a:off x="4305300" y="719138"/>
          <a:ext cx="3581400" cy="5418137"/>
        </p:xfrm>
        <a:graphic>
          <a:graphicData uri="http://schemas.openxmlformats.org/presentationml/2006/ole">
            <mc:AlternateContent xmlns:mc="http://schemas.openxmlformats.org/markup-compatibility/2006">
              <mc:Choice xmlns:v="urn:schemas-microsoft-com:vml" Requires="v">
                <p:oleObj spid="_x0000_s1027" name="Document" r:id="rId3" imgW="5737207" imgH="8679699" progId="Word.Document.12">
                  <p:embed/>
                </p:oleObj>
              </mc:Choice>
              <mc:Fallback>
                <p:oleObj name="Document" r:id="rId3" imgW="5737207" imgH="8679699" progId="Word.Document.12">
                  <p:embed/>
                  <p:pic>
                    <p:nvPicPr>
                      <p:cNvPr id="0" name=""/>
                      <p:cNvPicPr/>
                      <p:nvPr/>
                    </p:nvPicPr>
                    <p:blipFill>
                      <a:blip r:embed="rId4"/>
                      <a:stretch>
                        <a:fillRect/>
                      </a:stretch>
                    </p:blipFill>
                    <p:spPr>
                      <a:xfrm>
                        <a:off x="4305300" y="719138"/>
                        <a:ext cx="3581400" cy="5418137"/>
                      </a:xfrm>
                      <a:prstGeom prst="rect">
                        <a:avLst/>
                      </a:prstGeom>
                    </p:spPr>
                  </p:pic>
                </p:oleObj>
              </mc:Fallback>
            </mc:AlternateContent>
          </a:graphicData>
        </a:graphic>
      </p:graphicFrame>
    </p:spTree>
    <p:extLst>
      <p:ext uri="{BB962C8B-B14F-4D97-AF65-F5344CB8AC3E}">
        <p14:creationId xmlns:p14="http://schemas.microsoft.com/office/powerpoint/2010/main" val="2725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351">
            <a:extLst>
              <a:ext uri="{FF2B5EF4-FFF2-40B4-BE49-F238E27FC236}">
                <a16:creationId xmlns:a16="http://schemas.microsoft.com/office/drawing/2014/main" id="{14CCF53B-4E8A-804A-9EAC-C1FF6A3EC7E9}"/>
              </a:ext>
            </a:extLst>
          </p:cNvPr>
          <p:cNvSpPr txBox="1"/>
          <p:nvPr/>
        </p:nvSpPr>
        <p:spPr>
          <a:xfrm>
            <a:off x="452987" y="944789"/>
            <a:ext cx="10885473" cy="1343701"/>
          </a:xfrm>
          <a:prstGeom prst="rect">
            <a:avLst/>
          </a:prstGeom>
          <a:noFill/>
        </p:spPr>
        <p:txBody>
          <a:bodyPr wrap="square" rtlCol="0">
            <a:spAutoFit/>
          </a:bodyPr>
          <a:lstStyle/>
          <a:p>
            <a:r>
              <a:rPr lang="en-US" sz="1333" dirty="0">
                <a:latin typeface="Open Sans" panose="020B0606030504020204" pitchFamily="34" charset="0"/>
                <a:ea typeface="Open Sans" panose="020B0606030504020204" pitchFamily="34" charset="0"/>
                <a:cs typeface="Open Sans" panose="020B0606030504020204" pitchFamily="34" charset="0"/>
              </a:rPr>
              <a:t>The Google cloud Architecture framework provides a rapid assessment of current IT performance, to identify pragmatic activities and actions and provide a roadmap for long term strategy. Our unique approach</a:t>
            </a:r>
            <a:r>
              <a:rPr lang="en-US" sz="1400" b="0" i="0" dirty="0">
                <a:solidFill>
                  <a:srgbClr val="3C4043"/>
                </a:solidFill>
                <a:effectLst/>
                <a:latin typeface="Roboto" panose="02000000000000000000" pitchFamily="2" charset="0"/>
              </a:rPr>
              <a:t> considers </a:t>
            </a:r>
            <a:r>
              <a:rPr lang="en-US" sz="1333" i="1" dirty="0">
                <a:latin typeface="Open Sans" panose="020B0606030504020204" pitchFamily="34" charset="0"/>
                <a:ea typeface="Open Sans" panose="020B0606030504020204" pitchFamily="34" charset="0"/>
                <a:cs typeface="Open Sans" panose="020B0606030504020204" pitchFamily="34" charset="0"/>
              </a:rPr>
              <a:t>systems design, operational excellence, security, privacy, and compliance, reliability, cost optimization, and performance optimization</a:t>
            </a:r>
            <a:r>
              <a:rPr lang="en-US" sz="1333" dirty="0">
                <a:latin typeface="Open Sans" panose="020B0606030504020204" pitchFamily="34" charset="0"/>
                <a:ea typeface="Open Sans" panose="020B0606030504020204" pitchFamily="34" charset="0"/>
                <a:cs typeface="Open Sans" panose="020B0606030504020204" pitchFamily="34" charset="0"/>
              </a:rPr>
              <a:t>. We use sophisticated assessment method to identify and solve issues which dramatically improve service levels, reduce major incidents, improve team culture, and reduce operational costs. Our framework is Vendor, Technology and Industry agnostic, we have the skills and expertise on-demand regardless of your heritage or environment.  </a:t>
            </a:r>
          </a:p>
        </p:txBody>
      </p:sp>
      <p:sp>
        <p:nvSpPr>
          <p:cNvPr id="2" name="Rectangle 1">
            <a:extLst>
              <a:ext uri="{FF2B5EF4-FFF2-40B4-BE49-F238E27FC236}">
                <a16:creationId xmlns:a16="http://schemas.microsoft.com/office/drawing/2014/main" id="{87E9AE25-897B-B543-9A3B-78687C50B700}"/>
              </a:ext>
            </a:extLst>
          </p:cNvPr>
          <p:cNvSpPr/>
          <p:nvPr/>
        </p:nvSpPr>
        <p:spPr>
          <a:xfrm>
            <a:off x="0" y="2505032"/>
            <a:ext cx="12188826" cy="1014410"/>
          </a:xfrm>
          <a:prstGeom prst="rect">
            <a:avLst/>
          </a:prstGeom>
          <a:solidFill>
            <a:srgbClr val="388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40" dirty="0"/>
          </a:p>
        </p:txBody>
      </p:sp>
      <p:sp>
        <p:nvSpPr>
          <p:cNvPr id="49" name="CuadroTexto 351">
            <a:extLst>
              <a:ext uri="{FF2B5EF4-FFF2-40B4-BE49-F238E27FC236}">
                <a16:creationId xmlns:a16="http://schemas.microsoft.com/office/drawing/2014/main" id="{28C28BD0-EA0E-674A-892A-64F48F45FEAD}"/>
              </a:ext>
            </a:extLst>
          </p:cNvPr>
          <p:cNvSpPr txBox="1"/>
          <p:nvPr/>
        </p:nvSpPr>
        <p:spPr>
          <a:xfrm>
            <a:off x="150920" y="2505032"/>
            <a:ext cx="4820595" cy="553998"/>
          </a:xfrm>
          <a:prstGeom prst="rect">
            <a:avLst/>
          </a:prstGeom>
          <a:noFill/>
        </p:spPr>
        <p:txBody>
          <a:bodyPr wrap="square" rtlCol="0">
            <a:spAutoFit/>
          </a:bodyPr>
          <a:lstStyle/>
          <a:p>
            <a:r>
              <a:rPr lang="en-US" sz="1500" b="1" dirty="0">
                <a:solidFill>
                  <a:schemeClr val="bg1"/>
                </a:solidFill>
                <a:latin typeface="Open Sans" panose="020B0606030504020204" pitchFamily="34" charset="0"/>
                <a:ea typeface="Open Sans" panose="020B0606030504020204" pitchFamily="34" charset="0"/>
                <a:cs typeface="Open Sans" panose="020B0606030504020204" pitchFamily="34" charset="0"/>
              </a:rPr>
              <a:t>Existing Environment, Technical Requirement , Business Requirement &amp; Proposed Solution</a:t>
            </a:r>
          </a:p>
        </p:txBody>
      </p:sp>
      <p:sp>
        <p:nvSpPr>
          <p:cNvPr id="3" name="Title 2">
            <a:extLst>
              <a:ext uri="{FF2B5EF4-FFF2-40B4-BE49-F238E27FC236}">
                <a16:creationId xmlns:a16="http://schemas.microsoft.com/office/drawing/2014/main" id="{032F2417-DF5A-42A4-BD74-BCDFF1290F8C}"/>
              </a:ext>
            </a:extLst>
          </p:cNvPr>
          <p:cNvSpPr>
            <a:spLocks noGrp="1"/>
          </p:cNvSpPr>
          <p:nvPr>
            <p:ph type="title"/>
          </p:nvPr>
        </p:nvSpPr>
        <p:spPr>
          <a:xfrm>
            <a:off x="571500" y="533136"/>
            <a:ext cx="11049000" cy="393898"/>
          </a:xfrm>
        </p:spPr>
        <p:txBody>
          <a:bodyPr>
            <a:normAutofit fontScale="90000"/>
          </a:bodyPr>
          <a:lstStyle/>
          <a:p>
            <a:r>
              <a:rPr lang="en-US" sz="2667" dirty="0">
                <a:solidFill>
                  <a:srgbClr val="3888FE"/>
                </a:solidFill>
                <a:latin typeface="Open Sans" panose="020B0606030504020204" pitchFamily="34" charset="0"/>
                <a:ea typeface="Open Sans" panose="020B0606030504020204" pitchFamily="34" charset="0"/>
                <a:cs typeface="Open Sans" panose="020B0606030504020204" pitchFamily="34" charset="0"/>
              </a:rPr>
              <a:t>Google Cloud Architecture Framework</a:t>
            </a:r>
            <a:endParaRPr lang="en-AU" sz="2667" dirty="0">
              <a:solidFill>
                <a:srgbClr val="3888F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9" name="Graphic 18">
            <a:extLst>
              <a:ext uri="{FF2B5EF4-FFF2-40B4-BE49-F238E27FC236}">
                <a16:creationId xmlns:a16="http://schemas.microsoft.com/office/drawing/2014/main" id="{79E35225-91CD-406A-8622-A1BF3917C2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7496" y="2705537"/>
            <a:ext cx="522000" cy="432515"/>
          </a:xfrm>
          <a:prstGeom prst="rect">
            <a:avLst/>
          </a:prstGeom>
        </p:spPr>
      </p:pic>
      <p:pic>
        <p:nvPicPr>
          <p:cNvPr id="20" name="Graphic 19">
            <a:extLst>
              <a:ext uri="{FF2B5EF4-FFF2-40B4-BE49-F238E27FC236}">
                <a16:creationId xmlns:a16="http://schemas.microsoft.com/office/drawing/2014/main" id="{B307376F-11E7-4E5D-B095-9515556FD0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91450" y="2636578"/>
            <a:ext cx="513000" cy="483686"/>
          </a:xfrm>
          <a:prstGeom prst="rect">
            <a:avLst/>
          </a:prstGeom>
        </p:spPr>
      </p:pic>
      <p:pic>
        <p:nvPicPr>
          <p:cNvPr id="21" name="Graphic 20">
            <a:extLst>
              <a:ext uri="{FF2B5EF4-FFF2-40B4-BE49-F238E27FC236}">
                <a16:creationId xmlns:a16="http://schemas.microsoft.com/office/drawing/2014/main" id="{D61D841E-9937-4E2C-8248-87E4F1D7E4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9901" y="2646668"/>
            <a:ext cx="513000" cy="483686"/>
          </a:xfrm>
          <a:prstGeom prst="rect">
            <a:avLst/>
          </a:prstGeom>
        </p:spPr>
      </p:pic>
      <p:pic>
        <p:nvPicPr>
          <p:cNvPr id="22" name="Graphic 21">
            <a:extLst>
              <a:ext uri="{FF2B5EF4-FFF2-40B4-BE49-F238E27FC236}">
                <a16:creationId xmlns:a16="http://schemas.microsoft.com/office/drawing/2014/main" id="{882F16B6-7D47-4718-98EE-E0D1152E13A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826022" y="2636578"/>
            <a:ext cx="512438" cy="527079"/>
          </a:xfrm>
          <a:prstGeom prst="rect">
            <a:avLst/>
          </a:prstGeom>
        </p:spPr>
      </p:pic>
      <p:pic>
        <p:nvPicPr>
          <p:cNvPr id="23" name="Graphic 22">
            <a:extLst>
              <a:ext uri="{FF2B5EF4-FFF2-40B4-BE49-F238E27FC236}">
                <a16:creationId xmlns:a16="http://schemas.microsoft.com/office/drawing/2014/main" id="{18354D62-768A-40A3-B050-86D6481C4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24385" y="2652608"/>
            <a:ext cx="513000" cy="513000"/>
          </a:xfrm>
          <a:prstGeom prst="rect">
            <a:avLst/>
          </a:prstGeom>
        </p:spPr>
      </p:pic>
      <p:pic>
        <p:nvPicPr>
          <p:cNvPr id="16" name="Picture 15" descr="KPMG, Microsoft Business Solutions Malta | LinkedIn">
            <a:extLst>
              <a:ext uri="{FF2B5EF4-FFF2-40B4-BE49-F238E27FC236}">
                <a16:creationId xmlns:a16="http://schemas.microsoft.com/office/drawing/2014/main" id="{AEADA330-E00B-4019-B7FC-26E7A6D879B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26022" y="5585503"/>
            <a:ext cx="1242504" cy="88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Line 531">
            <a:extLst>
              <a:ext uri="{FF2B5EF4-FFF2-40B4-BE49-F238E27FC236}">
                <a16:creationId xmlns:a16="http://schemas.microsoft.com/office/drawing/2014/main" id="{904A746C-016D-4C2F-B48C-6FE1BBA3635A}"/>
              </a:ext>
            </a:extLst>
          </p:cNvPr>
          <p:cNvSpPr>
            <a:spLocks noChangeShapeType="1"/>
          </p:cNvSpPr>
          <p:nvPr/>
        </p:nvSpPr>
        <p:spPr bwMode="auto">
          <a:xfrm flipH="1" flipV="1">
            <a:off x="1637459" y="2833631"/>
            <a:ext cx="7212" cy="2479412"/>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V" sz="1500"/>
          </a:p>
        </p:txBody>
      </p:sp>
      <p:sp>
        <p:nvSpPr>
          <p:cNvPr id="2" name="Title 1">
            <a:extLst>
              <a:ext uri="{FF2B5EF4-FFF2-40B4-BE49-F238E27FC236}">
                <a16:creationId xmlns:a16="http://schemas.microsoft.com/office/drawing/2014/main" id="{01759529-D8BC-48D8-988B-AE4B4B9E7378}"/>
              </a:ext>
            </a:extLst>
          </p:cNvPr>
          <p:cNvSpPr>
            <a:spLocks noGrp="1"/>
          </p:cNvSpPr>
          <p:nvPr>
            <p:ph type="title"/>
          </p:nvPr>
        </p:nvSpPr>
        <p:spPr>
          <a:xfrm>
            <a:off x="741513" y="28956"/>
            <a:ext cx="11049000" cy="1181363"/>
          </a:xfrm>
        </p:spPr>
        <p:txBody>
          <a:bodyPr>
            <a:normAutofit/>
          </a:bodyPr>
          <a:lstStyle/>
          <a:p>
            <a:r>
              <a:rPr lang="en-AU" sz="2667" dirty="0">
                <a:solidFill>
                  <a:srgbClr val="3888FE"/>
                </a:solidFill>
                <a:latin typeface="Open Sans" panose="020B0606030504020204" pitchFamily="34" charset="0"/>
                <a:ea typeface="Open Sans" panose="020B0606030504020204" pitchFamily="34" charset="0"/>
                <a:cs typeface="Open Sans" panose="020B0606030504020204" pitchFamily="34" charset="0"/>
              </a:rPr>
              <a:t>Putting it together </a:t>
            </a:r>
            <a:r>
              <a:rPr lang="en-US" sz="1700" b="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Ways to reach from where we are now</a:t>
            </a:r>
            <a:r>
              <a:rPr lang="en-US" sz="1700" b="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r>
              <a:rPr lang="en-US" sz="1700" b="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future mode of operations</a:t>
            </a:r>
            <a:br>
              <a:rPr lang="en-AU" sz="2333" dirty="0">
                <a:latin typeface="Open Sans" panose="020B0606030504020204" pitchFamily="34" charset="0"/>
                <a:ea typeface="Open Sans" panose="020B0606030504020204" pitchFamily="34" charset="0"/>
                <a:cs typeface="Open Sans" panose="020B0606030504020204" pitchFamily="34" charset="0"/>
              </a:rPr>
            </a:br>
            <a:br>
              <a:rPr lang="en-US" sz="1667" b="0" i="1" dirty="0">
                <a:latin typeface="Open Sans" panose="020B0606030504020204" pitchFamily="34" charset="0"/>
                <a:ea typeface="Open Sans" panose="020B0606030504020204" pitchFamily="34" charset="0"/>
                <a:cs typeface="Open Sans" panose="020B0606030504020204" pitchFamily="34" charset="0"/>
              </a:rPr>
            </a:br>
            <a:endParaRPr lang="en-US" sz="1667" b="0" i="1" dirty="0">
              <a:latin typeface="Open Sans" panose="020B0606030504020204" pitchFamily="34" charset="0"/>
              <a:ea typeface="Open Sans" panose="020B0606030504020204" pitchFamily="34" charset="0"/>
              <a:cs typeface="Open Sans" panose="020B0606030504020204" pitchFamily="34" charset="0"/>
            </a:endParaRPr>
          </a:p>
        </p:txBody>
      </p:sp>
      <p:sp>
        <p:nvSpPr>
          <p:cNvPr id="143" name="Line 530">
            <a:extLst>
              <a:ext uri="{FF2B5EF4-FFF2-40B4-BE49-F238E27FC236}">
                <a16:creationId xmlns:a16="http://schemas.microsoft.com/office/drawing/2014/main" id="{00682D62-7709-4609-9B18-A2B0AE4CF8AF}"/>
              </a:ext>
            </a:extLst>
          </p:cNvPr>
          <p:cNvSpPr>
            <a:spLocks noChangeShapeType="1"/>
          </p:cNvSpPr>
          <p:nvPr/>
        </p:nvSpPr>
        <p:spPr bwMode="auto">
          <a:xfrm>
            <a:off x="-9936" y="2997153"/>
            <a:ext cx="12192000" cy="1"/>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V" sz="1500"/>
          </a:p>
        </p:txBody>
      </p:sp>
      <p:sp>
        <p:nvSpPr>
          <p:cNvPr id="145" name="Freeform 532">
            <a:extLst>
              <a:ext uri="{FF2B5EF4-FFF2-40B4-BE49-F238E27FC236}">
                <a16:creationId xmlns:a16="http://schemas.microsoft.com/office/drawing/2014/main" id="{2E5BAFE5-F34F-4F5A-9D1F-09209E6982CE}"/>
              </a:ext>
            </a:extLst>
          </p:cNvPr>
          <p:cNvSpPr>
            <a:spLocks noChangeArrowheads="1"/>
          </p:cNvSpPr>
          <p:nvPr/>
        </p:nvSpPr>
        <p:spPr bwMode="auto">
          <a:xfrm>
            <a:off x="1508053" y="2937950"/>
            <a:ext cx="249708" cy="207941"/>
          </a:xfrm>
          <a:custGeom>
            <a:avLst/>
            <a:gdLst>
              <a:gd name="T0" fmla="*/ 157 w 158"/>
              <a:gd name="T1" fmla="*/ 78 h 157"/>
              <a:gd name="T2" fmla="*/ 157 w 158"/>
              <a:gd name="T3" fmla="*/ 78 h 157"/>
              <a:gd name="T4" fmla="*/ 78 w 158"/>
              <a:gd name="T5" fmla="*/ 156 h 157"/>
              <a:gd name="T6" fmla="*/ 0 w 158"/>
              <a:gd name="T7" fmla="*/ 78 h 157"/>
              <a:gd name="T8" fmla="*/ 78 w 158"/>
              <a:gd name="T9" fmla="*/ 0 h 157"/>
              <a:gd name="T10" fmla="*/ 157 w 158"/>
              <a:gd name="T11" fmla="*/ 78 h 157"/>
            </a:gdLst>
            <a:ahLst/>
            <a:cxnLst>
              <a:cxn ang="0">
                <a:pos x="T0" y="T1"/>
              </a:cxn>
              <a:cxn ang="0">
                <a:pos x="T2" y="T3"/>
              </a:cxn>
              <a:cxn ang="0">
                <a:pos x="T4" y="T5"/>
              </a:cxn>
              <a:cxn ang="0">
                <a:pos x="T6" y="T7"/>
              </a:cxn>
              <a:cxn ang="0">
                <a:pos x="T8" y="T9"/>
              </a:cxn>
              <a:cxn ang="0">
                <a:pos x="T10" y="T11"/>
              </a:cxn>
            </a:cxnLst>
            <a:rect l="0" t="0" r="r" b="b"/>
            <a:pathLst>
              <a:path w="158" h="157">
                <a:moveTo>
                  <a:pt x="157" y="78"/>
                </a:moveTo>
                <a:lnTo>
                  <a:pt x="157" y="78"/>
                </a:lnTo>
                <a:cubicBezTo>
                  <a:pt x="157" y="117"/>
                  <a:pt x="117" y="156"/>
                  <a:pt x="78" y="156"/>
                </a:cubicBezTo>
                <a:cubicBezTo>
                  <a:pt x="39" y="156"/>
                  <a:pt x="0" y="117"/>
                  <a:pt x="0" y="78"/>
                </a:cubicBezTo>
                <a:cubicBezTo>
                  <a:pt x="0" y="38"/>
                  <a:pt x="39" y="0"/>
                  <a:pt x="78" y="0"/>
                </a:cubicBezTo>
                <a:cubicBezTo>
                  <a:pt x="117" y="0"/>
                  <a:pt x="157" y="38"/>
                  <a:pt x="157" y="78"/>
                </a:cubicBezTo>
              </a:path>
            </a:pathLst>
          </a:custGeom>
          <a:solidFill>
            <a:srgbClr val="FFFFFF"/>
          </a:solidFill>
          <a:ln w="76200" cap="flat">
            <a:solidFill>
              <a:schemeClr val="bg1">
                <a:lumMod val="95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sz="1500"/>
          </a:p>
        </p:txBody>
      </p:sp>
      <p:sp>
        <p:nvSpPr>
          <p:cNvPr id="146" name="Line 533">
            <a:extLst>
              <a:ext uri="{FF2B5EF4-FFF2-40B4-BE49-F238E27FC236}">
                <a16:creationId xmlns:a16="http://schemas.microsoft.com/office/drawing/2014/main" id="{6C86A2D9-5D0D-4D23-B27D-9DD9F20AE8AC}"/>
              </a:ext>
            </a:extLst>
          </p:cNvPr>
          <p:cNvSpPr>
            <a:spLocks noChangeShapeType="1"/>
          </p:cNvSpPr>
          <p:nvPr/>
        </p:nvSpPr>
        <p:spPr bwMode="auto">
          <a:xfrm flipH="1" flipV="1">
            <a:off x="4635467" y="2833631"/>
            <a:ext cx="7211" cy="2779950"/>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V" sz="1500"/>
          </a:p>
        </p:txBody>
      </p:sp>
      <p:sp>
        <p:nvSpPr>
          <p:cNvPr id="147" name="Freeform 534">
            <a:extLst>
              <a:ext uri="{FF2B5EF4-FFF2-40B4-BE49-F238E27FC236}">
                <a16:creationId xmlns:a16="http://schemas.microsoft.com/office/drawing/2014/main" id="{0235EA3A-1DEE-4E0F-8EC8-B74AA59AA262}"/>
              </a:ext>
            </a:extLst>
          </p:cNvPr>
          <p:cNvSpPr>
            <a:spLocks noChangeArrowheads="1"/>
          </p:cNvSpPr>
          <p:nvPr/>
        </p:nvSpPr>
        <p:spPr bwMode="auto">
          <a:xfrm>
            <a:off x="4505325" y="2895381"/>
            <a:ext cx="249708" cy="207941"/>
          </a:xfrm>
          <a:custGeom>
            <a:avLst/>
            <a:gdLst>
              <a:gd name="T0" fmla="*/ 157 w 158"/>
              <a:gd name="T1" fmla="*/ 78 h 157"/>
              <a:gd name="T2" fmla="*/ 157 w 158"/>
              <a:gd name="T3" fmla="*/ 78 h 157"/>
              <a:gd name="T4" fmla="*/ 79 w 158"/>
              <a:gd name="T5" fmla="*/ 156 h 157"/>
              <a:gd name="T6" fmla="*/ 0 w 158"/>
              <a:gd name="T7" fmla="*/ 78 h 157"/>
              <a:gd name="T8" fmla="*/ 79 w 158"/>
              <a:gd name="T9" fmla="*/ 0 h 157"/>
              <a:gd name="T10" fmla="*/ 157 w 158"/>
              <a:gd name="T11" fmla="*/ 78 h 157"/>
            </a:gdLst>
            <a:ahLst/>
            <a:cxnLst>
              <a:cxn ang="0">
                <a:pos x="T0" y="T1"/>
              </a:cxn>
              <a:cxn ang="0">
                <a:pos x="T2" y="T3"/>
              </a:cxn>
              <a:cxn ang="0">
                <a:pos x="T4" y="T5"/>
              </a:cxn>
              <a:cxn ang="0">
                <a:pos x="T6" y="T7"/>
              </a:cxn>
              <a:cxn ang="0">
                <a:pos x="T8" y="T9"/>
              </a:cxn>
              <a:cxn ang="0">
                <a:pos x="T10" y="T11"/>
              </a:cxn>
            </a:cxnLst>
            <a:rect l="0" t="0" r="r" b="b"/>
            <a:pathLst>
              <a:path w="158" h="157">
                <a:moveTo>
                  <a:pt x="157" y="78"/>
                </a:moveTo>
                <a:lnTo>
                  <a:pt x="157" y="78"/>
                </a:lnTo>
                <a:cubicBezTo>
                  <a:pt x="157" y="117"/>
                  <a:pt x="118" y="156"/>
                  <a:pt x="79" y="156"/>
                </a:cubicBezTo>
                <a:cubicBezTo>
                  <a:pt x="20" y="156"/>
                  <a:pt x="0" y="117"/>
                  <a:pt x="0" y="78"/>
                </a:cubicBezTo>
                <a:cubicBezTo>
                  <a:pt x="0" y="38"/>
                  <a:pt x="20" y="0"/>
                  <a:pt x="79" y="0"/>
                </a:cubicBezTo>
                <a:cubicBezTo>
                  <a:pt x="118" y="0"/>
                  <a:pt x="157" y="38"/>
                  <a:pt x="157" y="78"/>
                </a:cubicBezTo>
              </a:path>
            </a:pathLst>
          </a:custGeom>
          <a:solidFill>
            <a:srgbClr val="FFFFFF"/>
          </a:solidFill>
          <a:ln w="76200" cap="flat">
            <a:solidFill>
              <a:schemeClr val="bg1">
                <a:lumMod val="95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sz="1500"/>
          </a:p>
        </p:txBody>
      </p:sp>
      <p:sp>
        <p:nvSpPr>
          <p:cNvPr id="148" name="Line 535">
            <a:extLst>
              <a:ext uri="{FF2B5EF4-FFF2-40B4-BE49-F238E27FC236}">
                <a16:creationId xmlns:a16="http://schemas.microsoft.com/office/drawing/2014/main" id="{E60A26E7-37E3-4866-93B2-E6EBB15D33A0}"/>
              </a:ext>
            </a:extLst>
          </p:cNvPr>
          <p:cNvSpPr>
            <a:spLocks noChangeShapeType="1"/>
          </p:cNvSpPr>
          <p:nvPr/>
        </p:nvSpPr>
        <p:spPr bwMode="auto">
          <a:xfrm flipV="1">
            <a:off x="7653694" y="2833631"/>
            <a:ext cx="7212" cy="2818679"/>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V" sz="1500"/>
          </a:p>
        </p:txBody>
      </p:sp>
      <p:sp>
        <p:nvSpPr>
          <p:cNvPr id="149" name="Freeform 536">
            <a:extLst>
              <a:ext uri="{FF2B5EF4-FFF2-40B4-BE49-F238E27FC236}">
                <a16:creationId xmlns:a16="http://schemas.microsoft.com/office/drawing/2014/main" id="{76ECE5C9-5699-4810-B4BF-82A291D33F0B}"/>
              </a:ext>
            </a:extLst>
          </p:cNvPr>
          <p:cNvSpPr>
            <a:spLocks noChangeArrowheads="1"/>
          </p:cNvSpPr>
          <p:nvPr/>
        </p:nvSpPr>
        <p:spPr bwMode="auto">
          <a:xfrm>
            <a:off x="7519861" y="2895381"/>
            <a:ext cx="249708" cy="207941"/>
          </a:xfrm>
          <a:custGeom>
            <a:avLst/>
            <a:gdLst>
              <a:gd name="T0" fmla="*/ 157 w 158"/>
              <a:gd name="T1" fmla="*/ 78 h 157"/>
              <a:gd name="T2" fmla="*/ 157 w 158"/>
              <a:gd name="T3" fmla="*/ 78 h 157"/>
              <a:gd name="T4" fmla="*/ 79 w 158"/>
              <a:gd name="T5" fmla="*/ 156 h 157"/>
              <a:gd name="T6" fmla="*/ 0 w 158"/>
              <a:gd name="T7" fmla="*/ 78 h 157"/>
              <a:gd name="T8" fmla="*/ 79 w 158"/>
              <a:gd name="T9" fmla="*/ 0 h 157"/>
              <a:gd name="T10" fmla="*/ 157 w 158"/>
              <a:gd name="T11" fmla="*/ 78 h 157"/>
            </a:gdLst>
            <a:ahLst/>
            <a:cxnLst>
              <a:cxn ang="0">
                <a:pos x="T0" y="T1"/>
              </a:cxn>
              <a:cxn ang="0">
                <a:pos x="T2" y="T3"/>
              </a:cxn>
              <a:cxn ang="0">
                <a:pos x="T4" y="T5"/>
              </a:cxn>
              <a:cxn ang="0">
                <a:pos x="T6" y="T7"/>
              </a:cxn>
              <a:cxn ang="0">
                <a:pos x="T8" y="T9"/>
              </a:cxn>
              <a:cxn ang="0">
                <a:pos x="T10" y="T11"/>
              </a:cxn>
            </a:cxnLst>
            <a:rect l="0" t="0" r="r" b="b"/>
            <a:pathLst>
              <a:path w="158" h="157">
                <a:moveTo>
                  <a:pt x="157" y="78"/>
                </a:moveTo>
                <a:lnTo>
                  <a:pt x="157" y="78"/>
                </a:lnTo>
                <a:cubicBezTo>
                  <a:pt x="157" y="117"/>
                  <a:pt x="118" y="156"/>
                  <a:pt x="79" y="156"/>
                </a:cubicBezTo>
                <a:cubicBezTo>
                  <a:pt x="40" y="156"/>
                  <a:pt x="0" y="117"/>
                  <a:pt x="0" y="78"/>
                </a:cubicBezTo>
                <a:cubicBezTo>
                  <a:pt x="0" y="38"/>
                  <a:pt x="40" y="0"/>
                  <a:pt x="79" y="0"/>
                </a:cubicBezTo>
                <a:cubicBezTo>
                  <a:pt x="118" y="0"/>
                  <a:pt x="157" y="38"/>
                  <a:pt x="157" y="78"/>
                </a:cubicBezTo>
              </a:path>
            </a:pathLst>
          </a:custGeom>
          <a:solidFill>
            <a:srgbClr val="FFFFFF"/>
          </a:solidFill>
          <a:ln w="76200" cap="flat">
            <a:solidFill>
              <a:schemeClr val="bg1">
                <a:lumMod val="95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sz="1500"/>
          </a:p>
        </p:txBody>
      </p:sp>
      <p:sp>
        <p:nvSpPr>
          <p:cNvPr id="150" name="Line 537">
            <a:extLst>
              <a:ext uri="{FF2B5EF4-FFF2-40B4-BE49-F238E27FC236}">
                <a16:creationId xmlns:a16="http://schemas.microsoft.com/office/drawing/2014/main" id="{73F377FE-DE7F-4096-9A94-188D8581C790}"/>
              </a:ext>
            </a:extLst>
          </p:cNvPr>
          <p:cNvSpPr>
            <a:spLocks noChangeShapeType="1"/>
          </p:cNvSpPr>
          <p:nvPr/>
        </p:nvSpPr>
        <p:spPr bwMode="auto">
          <a:xfrm flipV="1">
            <a:off x="10651708" y="2833631"/>
            <a:ext cx="7212" cy="2779950"/>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V" sz="1500"/>
          </a:p>
        </p:txBody>
      </p:sp>
      <p:sp>
        <p:nvSpPr>
          <p:cNvPr id="151" name="Freeform 538">
            <a:extLst>
              <a:ext uri="{FF2B5EF4-FFF2-40B4-BE49-F238E27FC236}">
                <a16:creationId xmlns:a16="http://schemas.microsoft.com/office/drawing/2014/main" id="{9A8DFA01-F398-4AC9-BF95-8E777DDC8A77}"/>
              </a:ext>
            </a:extLst>
          </p:cNvPr>
          <p:cNvSpPr>
            <a:spLocks noChangeArrowheads="1"/>
          </p:cNvSpPr>
          <p:nvPr/>
        </p:nvSpPr>
        <p:spPr bwMode="auto">
          <a:xfrm>
            <a:off x="10553450" y="2893182"/>
            <a:ext cx="249708" cy="207941"/>
          </a:xfrm>
          <a:custGeom>
            <a:avLst/>
            <a:gdLst>
              <a:gd name="T0" fmla="*/ 157 w 158"/>
              <a:gd name="T1" fmla="*/ 78 h 157"/>
              <a:gd name="T2" fmla="*/ 157 w 158"/>
              <a:gd name="T3" fmla="*/ 78 h 157"/>
              <a:gd name="T4" fmla="*/ 79 w 158"/>
              <a:gd name="T5" fmla="*/ 156 h 157"/>
              <a:gd name="T6" fmla="*/ 0 w 158"/>
              <a:gd name="T7" fmla="*/ 78 h 157"/>
              <a:gd name="T8" fmla="*/ 79 w 158"/>
              <a:gd name="T9" fmla="*/ 0 h 157"/>
              <a:gd name="T10" fmla="*/ 157 w 158"/>
              <a:gd name="T11" fmla="*/ 78 h 157"/>
            </a:gdLst>
            <a:ahLst/>
            <a:cxnLst>
              <a:cxn ang="0">
                <a:pos x="T0" y="T1"/>
              </a:cxn>
              <a:cxn ang="0">
                <a:pos x="T2" y="T3"/>
              </a:cxn>
              <a:cxn ang="0">
                <a:pos x="T4" y="T5"/>
              </a:cxn>
              <a:cxn ang="0">
                <a:pos x="T6" y="T7"/>
              </a:cxn>
              <a:cxn ang="0">
                <a:pos x="T8" y="T9"/>
              </a:cxn>
              <a:cxn ang="0">
                <a:pos x="T10" y="T11"/>
              </a:cxn>
            </a:cxnLst>
            <a:rect l="0" t="0" r="r" b="b"/>
            <a:pathLst>
              <a:path w="158" h="157">
                <a:moveTo>
                  <a:pt x="157" y="78"/>
                </a:moveTo>
                <a:lnTo>
                  <a:pt x="157" y="78"/>
                </a:lnTo>
                <a:cubicBezTo>
                  <a:pt x="157" y="117"/>
                  <a:pt x="117" y="156"/>
                  <a:pt x="79" y="156"/>
                </a:cubicBezTo>
                <a:cubicBezTo>
                  <a:pt x="39" y="156"/>
                  <a:pt x="0" y="117"/>
                  <a:pt x="0" y="78"/>
                </a:cubicBezTo>
                <a:cubicBezTo>
                  <a:pt x="0" y="38"/>
                  <a:pt x="39" y="0"/>
                  <a:pt x="79" y="0"/>
                </a:cubicBezTo>
                <a:cubicBezTo>
                  <a:pt x="117" y="0"/>
                  <a:pt x="157" y="38"/>
                  <a:pt x="157" y="78"/>
                </a:cubicBezTo>
              </a:path>
            </a:pathLst>
          </a:custGeom>
          <a:solidFill>
            <a:srgbClr val="FFFFFF"/>
          </a:solidFill>
          <a:ln w="76200" cap="flat">
            <a:solidFill>
              <a:schemeClr val="bg1">
                <a:lumMod val="95000"/>
              </a:schemeClr>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sz="1500"/>
          </a:p>
        </p:txBody>
      </p:sp>
      <p:sp>
        <p:nvSpPr>
          <p:cNvPr id="152" name="Freeform 554">
            <a:extLst>
              <a:ext uri="{FF2B5EF4-FFF2-40B4-BE49-F238E27FC236}">
                <a16:creationId xmlns:a16="http://schemas.microsoft.com/office/drawing/2014/main" id="{5ACB1023-CD59-4EC0-A1D7-2E18821AE0BF}"/>
              </a:ext>
            </a:extLst>
          </p:cNvPr>
          <p:cNvSpPr>
            <a:spLocks noChangeArrowheads="1"/>
          </p:cNvSpPr>
          <p:nvPr/>
        </p:nvSpPr>
        <p:spPr bwMode="auto">
          <a:xfrm>
            <a:off x="543506" y="886223"/>
            <a:ext cx="2178802" cy="1316402"/>
          </a:xfrm>
          <a:custGeom>
            <a:avLst/>
            <a:gdLst>
              <a:gd name="T0" fmla="*/ 1234 w 1333"/>
              <a:gd name="T1" fmla="*/ 1900 h 1901"/>
              <a:gd name="T2" fmla="*/ 1234 w 1333"/>
              <a:gd name="T3" fmla="*/ 1900 h 1901"/>
              <a:gd name="T4" fmla="*/ 98 w 1333"/>
              <a:gd name="T5" fmla="*/ 1900 h 1901"/>
              <a:gd name="T6" fmla="*/ 0 w 1333"/>
              <a:gd name="T7" fmla="*/ 1802 h 1901"/>
              <a:gd name="T8" fmla="*/ 0 w 1333"/>
              <a:gd name="T9" fmla="*/ 666 h 1901"/>
              <a:gd name="T10" fmla="*/ 666 w 1333"/>
              <a:gd name="T11" fmla="*/ 0 h 1901"/>
              <a:gd name="T12" fmla="*/ 666 w 1333"/>
              <a:gd name="T13" fmla="*/ 0 h 1901"/>
              <a:gd name="T14" fmla="*/ 1332 w 1333"/>
              <a:gd name="T15" fmla="*/ 666 h 1901"/>
              <a:gd name="T16" fmla="*/ 1332 w 1333"/>
              <a:gd name="T17" fmla="*/ 1802 h 1901"/>
              <a:gd name="T18" fmla="*/ 1234 w 1333"/>
              <a:gd name="T19" fmla="*/ 1900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3" h="1901">
                <a:moveTo>
                  <a:pt x="1234" y="1900"/>
                </a:moveTo>
                <a:lnTo>
                  <a:pt x="1234" y="1900"/>
                </a:lnTo>
                <a:cubicBezTo>
                  <a:pt x="98" y="1900"/>
                  <a:pt x="98" y="1900"/>
                  <a:pt x="98" y="1900"/>
                </a:cubicBezTo>
                <a:cubicBezTo>
                  <a:pt x="40" y="1900"/>
                  <a:pt x="0" y="1861"/>
                  <a:pt x="0" y="1802"/>
                </a:cubicBezTo>
                <a:cubicBezTo>
                  <a:pt x="0" y="666"/>
                  <a:pt x="0" y="666"/>
                  <a:pt x="0" y="666"/>
                </a:cubicBezTo>
                <a:cubicBezTo>
                  <a:pt x="0" y="294"/>
                  <a:pt x="294" y="0"/>
                  <a:pt x="666" y="0"/>
                </a:cubicBezTo>
                <a:lnTo>
                  <a:pt x="666" y="0"/>
                </a:lnTo>
                <a:cubicBezTo>
                  <a:pt x="1038" y="0"/>
                  <a:pt x="1332" y="294"/>
                  <a:pt x="1332" y="666"/>
                </a:cubicBezTo>
                <a:cubicBezTo>
                  <a:pt x="1332" y="1802"/>
                  <a:pt x="1332" y="1802"/>
                  <a:pt x="1332" y="1802"/>
                </a:cubicBezTo>
                <a:cubicBezTo>
                  <a:pt x="1332" y="1861"/>
                  <a:pt x="1293" y="1900"/>
                  <a:pt x="1234" y="1900"/>
                </a:cubicBezTo>
              </a:path>
            </a:pathLst>
          </a:custGeom>
          <a:solidFill>
            <a:srgbClr val="3888FE"/>
          </a:solidFill>
          <a:ln>
            <a:noFill/>
          </a:ln>
          <a:effectLst/>
        </p:spPr>
        <p:txBody>
          <a:bodyPr wrap="none" anchor="ctr"/>
          <a:lstStyle/>
          <a:p>
            <a:endParaRPr lang="en-SV" sz="1500">
              <a:solidFill>
                <a:srgbClr val="3888FE"/>
              </a:solidFill>
            </a:endParaRPr>
          </a:p>
        </p:txBody>
      </p:sp>
      <p:sp>
        <p:nvSpPr>
          <p:cNvPr id="153" name="Freeform 555">
            <a:extLst>
              <a:ext uri="{FF2B5EF4-FFF2-40B4-BE49-F238E27FC236}">
                <a16:creationId xmlns:a16="http://schemas.microsoft.com/office/drawing/2014/main" id="{3A2DBCC3-3A48-4BA8-B1C8-D1A46753578D}"/>
              </a:ext>
            </a:extLst>
          </p:cNvPr>
          <p:cNvSpPr>
            <a:spLocks noChangeArrowheads="1"/>
          </p:cNvSpPr>
          <p:nvPr/>
        </p:nvSpPr>
        <p:spPr bwMode="auto">
          <a:xfrm>
            <a:off x="1251968" y="2146665"/>
            <a:ext cx="746308" cy="673466"/>
          </a:xfrm>
          <a:custGeom>
            <a:avLst/>
            <a:gdLst>
              <a:gd name="T0" fmla="*/ 744 w 745"/>
              <a:gd name="T1" fmla="*/ 372 h 745"/>
              <a:gd name="T2" fmla="*/ 744 w 745"/>
              <a:gd name="T3" fmla="*/ 372 h 745"/>
              <a:gd name="T4" fmla="*/ 372 w 745"/>
              <a:gd name="T5" fmla="*/ 744 h 745"/>
              <a:gd name="T6" fmla="*/ 0 w 745"/>
              <a:gd name="T7" fmla="*/ 372 h 745"/>
              <a:gd name="T8" fmla="*/ 372 w 745"/>
              <a:gd name="T9" fmla="*/ 0 h 745"/>
              <a:gd name="T10" fmla="*/ 744 w 745"/>
              <a:gd name="T11" fmla="*/ 372 h 745"/>
            </a:gdLst>
            <a:ahLst/>
            <a:cxnLst>
              <a:cxn ang="0">
                <a:pos x="T0" y="T1"/>
              </a:cxn>
              <a:cxn ang="0">
                <a:pos x="T2" y="T3"/>
              </a:cxn>
              <a:cxn ang="0">
                <a:pos x="T4" y="T5"/>
              </a:cxn>
              <a:cxn ang="0">
                <a:pos x="T6" y="T7"/>
              </a:cxn>
              <a:cxn ang="0">
                <a:pos x="T8" y="T9"/>
              </a:cxn>
              <a:cxn ang="0">
                <a:pos x="T10" y="T11"/>
              </a:cxn>
            </a:cxnLst>
            <a:rect l="0" t="0" r="r" b="b"/>
            <a:pathLst>
              <a:path w="745" h="745">
                <a:moveTo>
                  <a:pt x="744" y="372"/>
                </a:moveTo>
                <a:lnTo>
                  <a:pt x="744" y="372"/>
                </a:lnTo>
                <a:cubicBezTo>
                  <a:pt x="744" y="568"/>
                  <a:pt x="568" y="744"/>
                  <a:pt x="372" y="744"/>
                </a:cubicBezTo>
                <a:cubicBezTo>
                  <a:pt x="176" y="744"/>
                  <a:pt x="0" y="568"/>
                  <a:pt x="0" y="372"/>
                </a:cubicBezTo>
                <a:cubicBezTo>
                  <a:pt x="0" y="157"/>
                  <a:pt x="176" y="0"/>
                  <a:pt x="372" y="0"/>
                </a:cubicBezTo>
                <a:cubicBezTo>
                  <a:pt x="568" y="0"/>
                  <a:pt x="744" y="157"/>
                  <a:pt x="744" y="372"/>
                </a:cubicBezTo>
              </a:path>
            </a:pathLst>
          </a:custGeom>
          <a:solidFill>
            <a:srgbClr val="FFFFFF"/>
          </a:solidFill>
          <a:ln w="9525" cap="flat">
            <a:solidFill>
              <a:srgbClr val="3888FE"/>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sz="1500"/>
          </a:p>
        </p:txBody>
      </p:sp>
      <p:sp>
        <p:nvSpPr>
          <p:cNvPr id="154" name="Freeform 580">
            <a:extLst>
              <a:ext uri="{FF2B5EF4-FFF2-40B4-BE49-F238E27FC236}">
                <a16:creationId xmlns:a16="http://schemas.microsoft.com/office/drawing/2014/main" id="{0C84A875-2BBB-4501-A8BB-C71A5AC3D435}"/>
              </a:ext>
            </a:extLst>
          </p:cNvPr>
          <p:cNvSpPr>
            <a:spLocks noChangeArrowheads="1"/>
          </p:cNvSpPr>
          <p:nvPr/>
        </p:nvSpPr>
        <p:spPr bwMode="auto">
          <a:xfrm>
            <a:off x="3536663" y="906731"/>
            <a:ext cx="2178802" cy="1316402"/>
          </a:xfrm>
          <a:custGeom>
            <a:avLst/>
            <a:gdLst>
              <a:gd name="T0" fmla="*/ 1234 w 1333"/>
              <a:gd name="T1" fmla="*/ 1900 h 1901"/>
              <a:gd name="T2" fmla="*/ 1234 w 1333"/>
              <a:gd name="T3" fmla="*/ 1900 h 1901"/>
              <a:gd name="T4" fmla="*/ 98 w 1333"/>
              <a:gd name="T5" fmla="*/ 1900 h 1901"/>
              <a:gd name="T6" fmla="*/ 0 w 1333"/>
              <a:gd name="T7" fmla="*/ 1802 h 1901"/>
              <a:gd name="T8" fmla="*/ 0 w 1333"/>
              <a:gd name="T9" fmla="*/ 666 h 1901"/>
              <a:gd name="T10" fmla="*/ 666 w 1333"/>
              <a:gd name="T11" fmla="*/ 0 h 1901"/>
              <a:gd name="T12" fmla="*/ 666 w 1333"/>
              <a:gd name="T13" fmla="*/ 0 h 1901"/>
              <a:gd name="T14" fmla="*/ 1332 w 1333"/>
              <a:gd name="T15" fmla="*/ 666 h 1901"/>
              <a:gd name="T16" fmla="*/ 1332 w 1333"/>
              <a:gd name="T17" fmla="*/ 1802 h 1901"/>
              <a:gd name="T18" fmla="*/ 1234 w 1333"/>
              <a:gd name="T19" fmla="*/ 1900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3" h="1901">
                <a:moveTo>
                  <a:pt x="1234" y="1900"/>
                </a:moveTo>
                <a:lnTo>
                  <a:pt x="1234" y="1900"/>
                </a:lnTo>
                <a:cubicBezTo>
                  <a:pt x="98" y="1900"/>
                  <a:pt x="98" y="1900"/>
                  <a:pt x="98" y="1900"/>
                </a:cubicBezTo>
                <a:cubicBezTo>
                  <a:pt x="39" y="1900"/>
                  <a:pt x="0" y="1861"/>
                  <a:pt x="0" y="1802"/>
                </a:cubicBezTo>
                <a:cubicBezTo>
                  <a:pt x="0" y="666"/>
                  <a:pt x="0" y="666"/>
                  <a:pt x="0" y="666"/>
                </a:cubicBezTo>
                <a:cubicBezTo>
                  <a:pt x="0" y="294"/>
                  <a:pt x="293" y="0"/>
                  <a:pt x="666" y="0"/>
                </a:cubicBezTo>
                <a:lnTo>
                  <a:pt x="666" y="0"/>
                </a:lnTo>
                <a:cubicBezTo>
                  <a:pt x="1019" y="0"/>
                  <a:pt x="1332" y="294"/>
                  <a:pt x="1332" y="666"/>
                </a:cubicBezTo>
                <a:cubicBezTo>
                  <a:pt x="1332" y="1802"/>
                  <a:pt x="1332" y="1802"/>
                  <a:pt x="1332" y="1802"/>
                </a:cubicBezTo>
                <a:cubicBezTo>
                  <a:pt x="1332" y="1861"/>
                  <a:pt x="1273" y="1900"/>
                  <a:pt x="1234" y="1900"/>
                </a:cubicBezTo>
              </a:path>
            </a:pathLst>
          </a:custGeom>
          <a:solidFill>
            <a:srgbClr val="6CC24A"/>
          </a:solidFill>
          <a:ln>
            <a:noFill/>
          </a:ln>
          <a:effectLst/>
        </p:spPr>
        <p:txBody>
          <a:bodyPr wrap="none" anchor="ctr"/>
          <a:lstStyle/>
          <a:p>
            <a:endParaRPr lang="en-SV" sz="1500" dirty="0"/>
          </a:p>
        </p:txBody>
      </p:sp>
      <p:sp>
        <p:nvSpPr>
          <p:cNvPr id="155" name="Freeform 581">
            <a:extLst>
              <a:ext uri="{FF2B5EF4-FFF2-40B4-BE49-F238E27FC236}">
                <a16:creationId xmlns:a16="http://schemas.microsoft.com/office/drawing/2014/main" id="{FD2F7F0C-335D-46F1-8B7E-702CF8179577}"/>
              </a:ext>
            </a:extLst>
          </p:cNvPr>
          <p:cNvSpPr>
            <a:spLocks noChangeArrowheads="1"/>
          </p:cNvSpPr>
          <p:nvPr/>
        </p:nvSpPr>
        <p:spPr bwMode="auto">
          <a:xfrm>
            <a:off x="4263932" y="2146665"/>
            <a:ext cx="728643" cy="673466"/>
          </a:xfrm>
          <a:custGeom>
            <a:avLst/>
            <a:gdLst>
              <a:gd name="T0" fmla="*/ 726 w 727"/>
              <a:gd name="T1" fmla="*/ 372 h 745"/>
              <a:gd name="T2" fmla="*/ 726 w 727"/>
              <a:gd name="T3" fmla="*/ 372 h 745"/>
              <a:gd name="T4" fmla="*/ 373 w 727"/>
              <a:gd name="T5" fmla="*/ 744 h 745"/>
              <a:gd name="T6" fmla="*/ 0 w 727"/>
              <a:gd name="T7" fmla="*/ 372 h 745"/>
              <a:gd name="T8" fmla="*/ 373 w 727"/>
              <a:gd name="T9" fmla="*/ 0 h 745"/>
              <a:gd name="T10" fmla="*/ 726 w 727"/>
              <a:gd name="T11" fmla="*/ 372 h 745"/>
            </a:gdLst>
            <a:ahLst/>
            <a:cxnLst>
              <a:cxn ang="0">
                <a:pos x="T0" y="T1"/>
              </a:cxn>
              <a:cxn ang="0">
                <a:pos x="T2" y="T3"/>
              </a:cxn>
              <a:cxn ang="0">
                <a:pos x="T4" y="T5"/>
              </a:cxn>
              <a:cxn ang="0">
                <a:pos x="T6" y="T7"/>
              </a:cxn>
              <a:cxn ang="0">
                <a:pos x="T8" y="T9"/>
              </a:cxn>
              <a:cxn ang="0">
                <a:pos x="T10" y="T11"/>
              </a:cxn>
            </a:cxnLst>
            <a:rect l="0" t="0" r="r" b="b"/>
            <a:pathLst>
              <a:path w="727" h="745">
                <a:moveTo>
                  <a:pt x="726" y="372"/>
                </a:moveTo>
                <a:lnTo>
                  <a:pt x="726" y="372"/>
                </a:lnTo>
                <a:cubicBezTo>
                  <a:pt x="726" y="568"/>
                  <a:pt x="569" y="744"/>
                  <a:pt x="373" y="744"/>
                </a:cubicBezTo>
                <a:cubicBezTo>
                  <a:pt x="157" y="744"/>
                  <a:pt x="0" y="568"/>
                  <a:pt x="0" y="372"/>
                </a:cubicBezTo>
                <a:cubicBezTo>
                  <a:pt x="0" y="157"/>
                  <a:pt x="157" y="0"/>
                  <a:pt x="373" y="0"/>
                </a:cubicBezTo>
                <a:cubicBezTo>
                  <a:pt x="569" y="0"/>
                  <a:pt x="726" y="157"/>
                  <a:pt x="726" y="372"/>
                </a:cubicBezTo>
              </a:path>
            </a:pathLst>
          </a:custGeom>
          <a:solidFill>
            <a:srgbClr val="FFFFFF"/>
          </a:solidFill>
          <a:ln w="9525" cap="flat">
            <a:solidFill>
              <a:schemeClr val="accent2"/>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sz="1500"/>
          </a:p>
        </p:txBody>
      </p:sp>
      <p:sp>
        <p:nvSpPr>
          <p:cNvPr id="156" name="Freeform 606">
            <a:extLst>
              <a:ext uri="{FF2B5EF4-FFF2-40B4-BE49-F238E27FC236}">
                <a16:creationId xmlns:a16="http://schemas.microsoft.com/office/drawing/2014/main" id="{EBD0615E-4B5A-4D71-BFFA-9D464E7EDEAC}"/>
              </a:ext>
            </a:extLst>
          </p:cNvPr>
          <p:cNvSpPr>
            <a:spLocks noChangeArrowheads="1"/>
          </p:cNvSpPr>
          <p:nvPr/>
        </p:nvSpPr>
        <p:spPr bwMode="auto">
          <a:xfrm>
            <a:off x="6579653" y="906731"/>
            <a:ext cx="2178802" cy="1316402"/>
          </a:xfrm>
          <a:custGeom>
            <a:avLst/>
            <a:gdLst>
              <a:gd name="T0" fmla="*/ 1234 w 1333"/>
              <a:gd name="T1" fmla="*/ 1900 h 1901"/>
              <a:gd name="T2" fmla="*/ 1234 w 1333"/>
              <a:gd name="T3" fmla="*/ 1900 h 1901"/>
              <a:gd name="T4" fmla="*/ 98 w 1333"/>
              <a:gd name="T5" fmla="*/ 1900 h 1901"/>
              <a:gd name="T6" fmla="*/ 0 w 1333"/>
              <a:gd name="T7" fmla="*/ 1802 h 1901"/>
              <a:gd name="T8" fmla="*/ 0 w 1333"/>
              <a:gd name="T9" fmla="*/ 666 h 1901"/>
              <a:gd name="T10" fmla="*/ 666 w 1333"/>
              <a:gd name="T11" fmla="*/ 0 h 1901"/>
              <a:gd name="T12" fmla="*/ 666 w 1333"/>
              <a:gd name="T13" fmla="*/ 0 h 1901"/>
              <a:gd name="T14" fmla="*/ 1332 w 1333"/>
              <a:gd name="T15" fmla="*/ 666 h 1901"/>
              <a:gd name="T16" fmla="*/ 1332 w 1333"/>
              <a:gd name="T17" fmla="*/ 1802 h 1901"/>
              <a:gd name="T18" fmla="*/ 1234 w 1333"/>
              <a:gd name="T19" fmla="*/ 1900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3" h="1901">
                <a:moveTo>
                  <a:pt x="1234" y="1900"/>
                </a:moveTo>
                <a:lnTo>
                  <a:pt x="1234" y="1900"/>
                </a:lnTo>
                <a:cubicBezTo>
                  <a:pt x="98" y="1900"/>
                  <a:pt x="98" y="1900"/>
                  <a:pt x="98" y="1900"/>
                </a:cubicBezTo>
                <a:cubicBezTo>
                  <a:pt x="39" y="1900"/>
                  <a:pt x="0" y="1861"/>
                  <a:pt x="0" y="1802"/>
                </a:cubicBezTo>
                <a:cubicBezTo>
                  <a:pt x="0" y="666"/>
                  <a:pt x="0" y="666"/>
                  <a:pt x="0" y="666"/>
                </a:cubicBezTo>
                <a:cubicBezTo>
                  <a:pt x="0" y="294"/>
                  <a:pt x="294" y="0"/>
                  <a:pt x="666" y="0"/>
                </a:cubicBezTo>
                <a:lnTo>
                  <a:pt x="666" y="0"/>
                </a:lnTo>
                <a:cubicBezTo>
                  <a:pt x="1038" y="0"/>
                  <a:pt x="1332" y="294"/>
                  <a:pt x="1332" y="666"/>
                </a:cubicBezTo>
                <a:cubicBezTo>
                  <a:pt x="1332" y="1802"/>
                  <a:pt x="1332" y="1802"/>
                  <a:pt x="1332" y="1802"/>
                </a:cubicBezTo>
                <a:cubicBezTo>
                  <a:pt x="1332" y="1861"/>
                  <a:pt x="1293" y="1900"/>
                  <a:pt x="1234" y="1900"/>
                </a:cubicBezTo>
              </a:path>
            </a:pathLst>
          </a:custGeom>
          <a:solidFill>
            <a:srgbClr val="6CC24A"/>
          </a:solidFill>
          <a:ln>
            <a:noFill/>
          </a:ln>
          <a:effectLst/>
        </p:spPr>
        <p:txBody>
          <a:bodyPr wrap="none" anchor="ctr"/>
          <a:lstStyle/>
          <a:p>
            <a:endParaRPr lang="en-SV" sz="1500"/>
          </a:p>
        </p:txBody>
      </p:sp>
      <p:sp>
        <p:nvSpPr>
          <p:cNvPr id="157" name="Freeform 607">
            <a:extLst>
              <a:ext uri="{FF2B5EF4-FFF2-40B4-BE49-F238E27FC236}">
                <a16:creationId xmlns:a16="http://schemas.microsoft.com/office/drawing/2014/main" id="{1009152C-07CD-4FDA-95D4-A2FB5CFDD036}"/>
              </a:ext>
            </a:extLst>
          </p:cNvPr>
          <p:cNvSpPr>
            <a:spLocks noChangeArrowheads="1"/>
          </p:cNvSpPr>
          <p:nvPr/>
        </p:nvSpPr>
        <p:spPr bwMode="auto">
          <a:xfrm>
            <a:off x="7295902" y="2146665"/>
            <a:ext cx="746305" cy="673466"/>
          </a:xfrm>
          <a:custGeom>
            <a:avLst/>
            <a:gdLst>
              <a:gd name="T0" fmla="*/ 744 w 745"/>
              <a:gd name="T1" fmla="*/ 372 h 745"/>
              <a:gd name="T2" fmla="*/ 744 w 745"/>
              <a:gd name="T3" fmla="*/ 372 h 745"/>
              <a:gd name="T4" fmla="*/ 372 w 745"/>
              <a:gd name="T5" fmla="*/ 744 h 745"/>
              <a:gd name="T6" fmla="*/ 0 w 745"/>
              <a:gd name="T7" fmla="*/ 372 h 745"/>
              <a:gd name="T8" fmla="*/ 372 w 745"/>
              <a:gd name="T9" fmla="*/ 0 h 745"/>
              <a:gd name="T10" fmla="*/ 744 w 745"/>
              <a:gd name="T11" fmla="*/ 372 h 745"/>
            </a:gdLst>
            <a:ahLst/>
            <a:cxnLst>
              <a:cxn ang="0">
                <a:pos x="T0" y="T1"/>
              </a:cxn>
              <a:cxn ang="0">
                <a:pos x="T2" y="T3"/>
              </a:cxn>
              <a:cxn ang="0">
                <a:pos x="T4" y="T5"/>
              </a:cxn>
              <a:cxn ang="0">
                <a:pos x="T6" y="T7"/>
              </a:cxn>
              <a:cxn ang="0">
                <a:pos x="T8" y="T9"/>
              </a:cxn>
              <a:cxn ang="0">
                <a:pos x="T10" y="T11"/>
              </a:cxn>
            </a:cxnLst>
            <a:rect l="0" t="0" r="r" b="b"/>
            <a:pathLst>
              <a:path w="745" h="745">
                <a:moveTo>
                  <a:pt x="744" y="372"/>
                </a:moveTo>
                <a:lnTo>
                  <a:pt x="744" y="372"/>
                </a:lnTo>
                <a:cubicBezTo>
                  <a:pt x="744" y="568"/>
                  <a:pt x="587" y="744"/>
                  <a:pt x="372" y="744"/>
                </a:cubicBezTo>
                <a:cubicBezTo>
                  <a:pt x="176" y="744"/>
                  <a:pt x="0" y="568"/>
                  <a:pt x="0" y="372"/>
                </a:cubicBezTo>
                <a:cubicBezTo>
                  <a:pt x="0" y="157"/>
                  <a:pt x="176" y="0"/>
                  <a:pt x="372" y="0"/>
                </a:cubicBezTo>
                <a:cubicBezTo>
                  <a:pt x="587" y="0"/>
                  <a:pt x="744" y="157"/>
                  <a:pt x="744" y="372"/>
                </a:cubicBezTo>
              </a:path>
            </a:pathLst>
          </a:custGeom>
          <a:solidFill>
            <a:srgbClr val="FFFFFF"/>
          </a:solidFill>
          <a:ln w="9525" cap="flat">
            <a:solidFill>
              <a:srgbClr val="00B05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sz="1500"/>
          </a:p>
        </p:txBody>
      </p:sp>
      <p:sp>
        <p:nvSpPr>
          <p:cNvPr id="158" name="Freeform 631">
            <a:extLst>
              <a:ext uri="{FF2B5EF4-FFF2-40B4-BE49-F238E27FC236}">
                <a16:creationId xmlns:a16="http://schemas.microsoft.com/office/drawing/2014/main" id="{680DB467-681F-4F51-B193-8378D5710FEE}"/>
              </a:ext>
            </a:extLst>
          </p:cNvPr>
          <p:cNvSpPr>
            <a:spLocks noChangeArrowheads="1"/>
          </p:cNvSpPr>
          <p:nvPr/>
        </p:nvSpPr>
        <p:spPr bwMode="auto">
          <a:xfrm>
            <a:off x="9582526" y="964287"/>
            <a:ext cx="2178802" cy="1316402"/>
          </a:xfrm>
          <a:custGeom>
            <a:avLst/>
            <a:gdLst>
              <a:gd name="T0" fmla="*/ 1235 w 1333"/>
              <a:gd name="T1" fmla="*/ 1900 h 1901"/>
              <a:gd name="T2" fmla="*/ 1235 w 1333"/>
              <a:gd name="T3" fmla="*/ 1900 h 1901"/>
              <a:gd name="T4" fmla="*/ 99 w 1333"/>
              <a:gd name="T5" fmla="*/ 1900 h 1901"/>
              <a:gd name="T6" fmla="*/ 0 w 1333"/>
              <a:gd name="T7" fmla="*/ 1802 h 1901"/>
              <a:gd name="T8" fmla="*/ 0 w 1333"/>
              <a:gd name="T9" fmla="*/ 666 h 1901"/>
              <a:gd name="T10" fmla="*/ 667 w 1333"/>
              <a:gd name="T11" fmla="*/ 0 h 1901"/>
              <a:gd name="T12" fmla="*/ 667 w 1333"/>
              <a:gd name="T13" fmla="*/ 0 h 1901"/>
              <a:gd name="T14" fmla="*/ 1332 w 1333"/>
              <a:gd name="T15" fmla="*/ 666 h 1901"/>
              <a:gd name="T16" fmla="*/ 1332 w 1333"/>
              <a:gd name="T17" fmla="*/ 1802 h 1901"/>
              <a:gd name="T18" fmla="*/ 1235 w 1333"/>
              <a:gd name="T19" fmla="*/ 1900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3" h="1901">
                <a:moveTo>
                  <a:pt x="1235" y="1900"/>
                </a:moveTo>
                <a:lnTo>
                  <a:pt x="1235" y="1900"/>
                </a:lnTo>
                <a:cubicBezTo>
                  <a:pt x="99" y="1900"/>
                  <a:pt x="99" y="1900"/>
                  <a:pt x="99" y="1900"/>
                </a:cubicBezTo>
                <a:cubicBezTo>
                  <a:pt x="40" y="1900"/>
                  <a:pt x="0" y="1861"/>
                  <a:pt x="0" y="1802"/>
                </a:cubicBezTo>
                <a:cubicBezTo>
                  <a:pt x="0" y="666"/>
                  <a:pt x="0" y="666"/>
                  <a:pt x="0" y="666"/>
                </a:cubicBezTo>
                <a:cubicBezTo>
                  <a:pt x="0" y="294"/>
                  <a:pt x="294" y="0"/>
                  <a:pt x="667" y="0"/>
                </a:cubicBezTo>
                <a:lnTo>
                  <a:pt x="667" y="0"/>
                </a:lnTo>
                <a:cubicBezTo>
                  <a:pt x="1019" y="0"/>
                  <a:pt x="1332" y="294"/>
                  <a:pt x="1332" y="666"/>
                </a:cubicBezTo>
                <a:cubicBezTo>
                  <a:pt x="1332" y="1802"/>
                  <a:pt x="1332" y="1802"/>
                  <a:pt x="1332" y="1802"/>
                </a:cubicBezTo>
                <a:cubicBezTo>
                  <a:pt x="1332" y="1861"/>
                  <a:pt x="1274" y="1900"/>
                  <a:pt x="1235" y="1900"/>
                </a:cubicBezTo>
              </a:path>
            </a:pathLst>
          </a:custGeom>
          <a:solidFill>
            <a:srgbClr val="3888FE"/>
          </a:solidFill>
          <a:ln>
            <a:noFill/>
          </a:ln>
          <a:effectLst/>
        </p:spPr>
        <p:txBody>
          <a:bodyPr wrap="none" anchor="ctr"/>
          <a:lstStyle/>
          <a:p>
            <a:endParaRPr lang="en-SV" sz="1500"/>
          </a:p>
        </p:txBody>
      </p:sp>
      <p:sp>
        <p:nvSpPr>
          <p:cNvPr id="159" name="Freeform 632">
            <a:extLst>
              <a:ext uri="{FF2B5EF4-FFF2-40B4-BE49-F238E27FC236}">
                <a16:creationId xmlns:a16="http://schemas.microsoft.com/office/drawing/2014/main" id="{A04DA096-1005-4B0E-8CF4-740A14AF5D35}"/>
              </a:ext>
            </a:extLst>
          </p:cNvPr>
          <p:cNvSpPr>
            <a:spLocks noChangeArrowheads="1"/>
          </p:cNvSpPr>
          <p:nvPr/>
        </p:nvSpPr>
        <p:spPr bwMode="auto">
          <a:xfrm>
            <a:off x="10287385" y="2146665"/>
            <a:ext cx="728641" cy="673466"/>
          </a:xfrm>
          <a:custGeom>
            <a:avLst/>
            <a:gdLst>
              <a:gd name="T0" fmla="*/ 725 w 726"/>
              <a:gd name="T1" fmla="*/ 372 h 745"/>
              <a:gd name="T2" fmla="*/ 725 w 726"/>
              <a:gd name="T3" fmla="*/ 372 h 745"/>
              <a:gd name="T4" fmla="*/ 373 w 726"/>
              <a:gd name="T5" fmla="*/ 744 h 745"/>
              <a:gd name="T6" fmla="*/ 0 w 726"/>
              <a:gd name="T7" fmla="*/ 372 h 745"/>
              <a:gd name="T8" fmla="*/ 373 w 726"/>
              <a:gd name="T9" fmla="*/ 0 h 745"/>
              <a:gd name="T10" fmla="*/ 725 w 726"/>
              <a:gd name="T11" fmla="*/ 372 h 745"/>
            </a:gdLst>
            <a:ahLst/>
            <a:cxnLst>
              <a:cxn ang="0">
                <a:pos x="T0" y="T1"/>
              </a:cxn>
              <a:cxn ang="0">
                <a:pos x="T2" y="T3"/>
              </a:cxn>
              <a:cxn ang="0">
                <a:pos x="T4" y="T5"/>
              </a:cxn>
              <a:cxn ang="0">
                <a:pos x="T6" y="T7"/>
              </a:cxn>
              <a:cxn ang="0">
                <a:pos x="T8" y="T9"/>
              </a:cxn>
              <a:cxn ang="0">
                <a:pos x="T10" y="T11"/>
              </a:cxn>
            </a:cxnLst>
            <a:rect l="0" t="0" r="r" b="b"/>
            <a:pathLst>
              <a:path w="726" h="745">
                <a:moveTo>
                  <a:pt x="725" y="372"/>
                </a:moveTo>
                <a:lnTo>
                  <a:pt x="725" y="372"/>
                </a:lnTo>
                <a:cubicBezTo>
                  <a:pt x="725" y="568"/>
                  <a:pt x="568" y="744"/>
                  <a:pt x="373" y="744"/>
                </a:cubicBezTo>
                <a:cubicBezTo>
                  <a:pt x="157" y="744"/>
                  <a:pt x="0" y="568"/>
                  <a:pt x="0" y="372"/>
                </a:cubicBezTo>
                <a:cubicBezTo>
                  <a:pt x="0" y="157"/>
                  <a:pt x="157" y="0"/>
                  <a:pt x="373" y="0"/>
                </a:cubicBezTo>
                <a:cubicBezTo>
                  <a:pt x="568" y="0"/>
                  <a:pt x="725" y="157"/>
                  <a:pt x="725" y="372"/>
                </a:cubicBezTo>
              </a:path>
            </a:pathLst>
          </a:custGeom>
          <a:solidFill>
            <a:srgbClr val="FFFFFF"/>
          </a:solidFill>
          <a:ln w="9525" cap="flat">
            <a:solidFill>
              <a:srgbClr val="3888FE"/>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SV" sz="1500" dirty="0"/>
          </a:p>
        </p:txBody>
      </p:sp>
      <p:sp>
        <p:nvSpPr>
          <p:cNvPr id="160" name="Rectangle 159">
            <a:extLst>
              <a:ext uri="{FF2B5EF4-FFF2-40B4-BE49-F238E27FC236}">
                <a16:creationId xmlns:a16="http://schemas.microsoft.com/office/drawing/2014/main" id="{1BC66577-5C1B-449A-AE43-ECD2CCAECA4F}"/>
              </a:ext>
            </a:extLst>
          </p:cNvPr>
          <p:cNvSpPr/>
          <p:nvPr/>
        </p:nvSpPr>
        <p:spPr>
          <a:xfrm>
            <a:off x="519678" y="1396007"/>
            <a:ext cx="2244763" cy="605422"/>
          </a:xfrm>
          <a:prstGeom prst="rect">
            <a:avLst/>
          </a:prstGeom>
        </p:spPr>
        <p:txBody>
          <a:bodyPr wrap="square">
            <a:spAutoFit/>
          </a:bodyPr>
          <a:lstStyle/>
          <a:p>
            <a:pPr algn="ctr"/>
            <a:r>
              <a:rPr lang="en-US" sz="1667" b="1" dirty="0">
                <a:solidFill>
                  <a:schemeClr val="bg1"/>
                </a:solidFill>
                <a:latin typeface="Poppins SemiBold" pitchFamily="2" charset="77"/>
                <a:ea typeface="Roboto Medium" panose="02000000000000000000" pitchFamily="2" charset="0"/>
                <a:cs typeface="Montserrat" charset="0"/>
              </a:rPr>
              <a:t>Existing Environment</a:t>
            </a:r>
            <a:endParaRPr lang="en-US" sz="3333" b="1" dirty="0">
              <a:solidFill>
                <a:schemeClr val="bg1"/>
              </a:solidFill>
              <a:latin typeface="Poppins SemiBold" pitchFamily="2" charset="77"/>
              <a:ea typeface="Roboto Medium" panose="02000000000000000000" pitchFamily="2" charset="0"/>
              <a:cs typeface="Montserrat" charset="0"/>
            </a:endParaRPr>
          </a:p>
        </p:txBody>
      </p:sp>
      <p:sp>
        <p:nvSpPr>
          <p:cNvPr id="161" name="Rectangle 160">
            <a:extLst>
              <a:ext uri="{FF2B5EF4-FFF2-40B4-BE49-F238E27FC236}">
                <a16:creationId xmlns:a16="http://schemas.microsoft.com/office/drawing/2014/main" id="{34383981-1AB2-4060-8F63-271B6D9D3968}"/>
              </a:ext>
            </a:extLst>
          </p:cNvPr>
          <p:cNvSpPr/>
          <p:nvPr/>
        </p:nvSpPr>
        <p:spPr>
          <a:xfrm>
            <a:off x="3549577" y="1396007"/>
            <a:ext cx="2244763" cy="605422"/>
          </a:xfrm>
          <a:prstGeom prst="rect">
            <a:avLst/>
          </a:prstGeom>
        </p:spPr>
        <p:txBody>
          <a:bodyPr wrap="square">
            <a:spAutoFit/>
          </a:bodyPr>
          <a:lstStyle/>
          <a:p>
            <a:pPr algn="ctr"/>
            <a:r>
              <a:rPr lang="en-US" sz="1667" b="1" dirty="0">
                <a:solidFill>
                  <a:schemeClr val="bg1"/>
                </a:solidFill>
                <a:latin typeface="Poppins SemiBold" pitchFamily="2" charset="77"/>
                <a:ea typeface="Roboto Medium" panose="02000000000000000000" pitchFamily="2" charset="0"/>
                <a:cs typeface="Montserrat" charset="0"/>
              </a:rPr>
              <a:t>Technical Requirement</a:t>
            </a:r>
          </a:p>
        </p:txBody>
      </p:sp>
      <p:sp>
        <p:nvSpPr>
          <p:cNvPr id="162" name="Rectangle 161">
            <a:extLst>
              <a:ext uri="{FF2B5EF4-FFF2-40B4-BE49-F238E27FC236}">
                <a16:creationId xmlns:a16="http://schemas.microsoft.com/office/drawing/2014/main" id="{2695511B-EE41-4A1F-9F61-56E7981ADFFB}"/>
              </a:ext>
            </a:extLst>
          </p:cNvPr>
          <p:cNvSpPr/>
          <p:nvPr/>
        </p:nvSpPr>
        <p:spPr>
          <a:xfrm>
            <a:off x="6588650" y="1406186"/>
            <a:ext cx="2244763" cy="605422"/>
          </a:xfrm>
          <a:prstGeom prst="rect">
            <a:avLst/>
          </a:prstGeom>
        </p:spPr>
        <p:txBody>
          <a:bodyPr wrap="square">
            <a:spAutoFit/>
          </a:bodyPr>
          <a:lstStyle/>
          <a:p>
            <a:pPr algn="ctr"/>
            <a:r>
              <a:rPr lang="en-US" sz="1667" b="1" dirty="0">
                <a:solidFill>
                  <a:schemeClr val="bg1"/>
                </a:solidFill>
                <a:latin typeface="Poppins SemiBold" pitchFamily="2" charset="77"/>
                <a:ea typeface="Roboto Medium" panose="02000000000000000000" pitchFamily="2" charset="0"/>
                <a:cs typeface="Montserrat" charset="0"/>
              </a:rPr>
              <a:t>Business Requirement</a:t>
            </a:r>
          </a:p>
        </p:txBody>
      </p:sp>
      <p:sp>
        <p:nvSpPr>
          <p:cNvPr id="163" name="Rectangle 162">
            <a:extLst>
              <a:ext uri="{FF2B5EF4-FFF2-40B4-BE49-F238E27FC236}">
                <a16:creationId xmlns:a16="http://schemas.microsoft.com/office/drawing/2014/main" id="{F2BE101C-3045-4903-BD5C-5B97900FF506}"/>
              </a:ext>
            </a:extLst>
          </p:cNvPr>
          <p:cNvSpPr/>
          <p:nvPr/>
        </p:nvSpPr>
        <p:spPr>
          <a:xfrm>
            <a:off x="9545750" y="1464500"/>
            <a:ext cx="2244763" cy="605422"/>
          </a:xfrm>
          <a:prstGeom prst="rect">
            <a:avLst/>
          </a:prstGeom>
        </p:spPr>
        <p:txBody>
          <a:bodyPr wrap="square">
            <a:spAutoFit/>
          </a:bodyPr>
          <a:lstStyle/>
          <a:p>
            <a:pPr algn="ctr"/>
            <a:r>
              <a:rPr lang="en-US" sz="1667" b="1" dirty="0">
                <a:solidFill>
                  <a:schemeClr val="bg1"/>
                </a:solidFill>
                <a:latin typeface="Poppins SemiBold" pitchFamily="2" charset="77"/>
                <a:ea typeface="Roboto Medium" panose="02000000000000000000" pitchFamily="2" charset="0"/>
                <a:cs typeface="Montserrat" charset="0"/>
              </a:rPr>
              <a:t>Proposed </a:t>
            </a:r>
          </a:p>
          <a:p>
            <a:pPr algn="ctr"/>
            <a:r>
              <a:rPr lang="en-US" sz="1667" b="1" dirty="0">
                <a:solidFill>
                  <a:schemeClr val="bg1"/>
                </a:solidFill>
                <a:latin typeface="Poppins SemiBold" pitchFamily="2" charset="77"/>
                <a:ea typeface="Roboto Medium" panose="02000000000000000000" pitchFamily="2" charset="0"/>
                <a:cs typeface="Montserrat" charset="0"/>
              </a:rPr>
              <a:t>Solution</a:t>
            </a:r>
          </a:p>
        </p:txBody>
      </p:sp>
      <p:sp>
        <p:nvSpPr>
          <p:cNvPr id="185" name="TextBox 184">
            <a:extLst>
              <a:ext uri="{FF2B5EF4-FFF2-40B4-BE49-F238E27FC236}">
                <a16:creationId xmlns:a16="http://schemas.microsoft.com/office/drawing/2014/main" id="{07CB9E1F-AF18-425C-ACEC-FFF443DA9B0A}"/>
              </a:ext>
            </a:extLst>
          </p:cNvPr>
          <p:cNvSpPr txBox="1"/>
          <p:nvPr/>
        </p:nvSpPr>
        <p:spPr>
          <a:xfrm>
            <a:off x="302994" y="3247663"/>
            <a:ext cx="2642914" cy="3504742"/>
          </a:xfrm>
          <a:prstGeom prst="rect">
            <a:avLst/>
          </a:prstGeom>
          <a:solidFill>
            <a:schemeClr val="bg1"/>
          </a:solidFill>
          <a:ln w="19050">
            <a:solidFill>
              <a:srgbClr val="3888FE"/>
            </a:solidFill>
          </a:ln>
        </p:spPr>
        <p:txBody>
          <a:bodyPr wrap="square" anchor="t">
            <a:spAutoFit/>
          </a:bodyPr>
          <a:lstStyle/>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Traditional Application</a:t>
            </a:r>
          </a:p>
          <a:p>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Legacy Infrastructure</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Know the Infrastructure Composition</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Usage and Capacity</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Access, Security concerns</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Scalability Needs</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Social Media Presence</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p:txBody>
      </p:sp>
      <p:sp>
        <p:nvSpPr>
          <p:cNvPr id="186" name="TextBox 185">
            <a:extLst>
              <a:ext uri="{FF2B5EF4-FFF2-40B4-BE49-F238E27FC236}">
                <a16:creationId xmlns:a16="http://schemas.microsoft.com/office/drawing/2014/main" id="{6ABB9A50-A22F-4E6C-B05E-56C00520D43F}"/>
              </a:ext>
            </a:extLst>
          </p:cNvPr>
          <p:cNvSpPr txBox="1"/>
          <p:nvPr/>
        </p:nvSpPr>
        <p:spPr>
          <a:xfrm>
            <a:off x="3362858" y="3247663"/>
            <a:ext cx="2618200" cy="2427139"/>
          </a:xfrm>
          <a:prstGeom prst="rect">
            <a:avLst/>
          </a:prstGeom>
          <a:solidFill>
            <a:schemeClr val="bg1"/>
          </a:solidFill>
          <a:ln w="19050">
            <a:solidFill>
              <a:srgbClr val="00B050"/>
            </a:solidFill>
          </a:ln>
        </p:spPr>
        <p:txBody>
          <a:bodyPr wrap="square">
            <a:spAutoFit/>
          </a:bodyPr>
          <a:lstStyle/>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 Implement an automation Front end and VPC</a:t>
            </a: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 Implement a continuous deployment process for deploying applications to the on-premises data center or cloud </a:t>
            </a: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A SQL Database is required with Memory Store</a:t>
            </a: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Support multiple private connections between the production data center and cloud environment</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p:txBody>
      </p:sp>
      <p:sp>
        <p:nvSpPr>
          <p:cNvPr id="189" name="TextBox 188">
            <a:extLst>
              <a:ext uri="{FF2B5EF4-FFF2-40B4-BE49-F238E27FC236}">
                <a16:creationId xmlns:a16="http://schemas.microsoft.com/office/drawing/2014/main" id="{35BA79C9-22B0-4F82-B847-F0B1C85088D4}"/>
              </a:ext>
            </a:extLst>
          </p:cNvPr>
          <p:cNvSpPr txBox="1"/>
          <p:nvPr/>
        </p:nvSpPr>
        <p:spPr>
          <a:xfrm rot="16200000">
            <a:off x="-226160" y="4485185"/>
            <a:ext cx="795091" cy="271934"/>
          </a:xfrm>
          <a:prstGeom prst="rect">
            <a:avLst/>
          </a:prstGeom>
          <a:noFill/>
        </p:spPr>
        <p:txBody>
          <a:bodyPr wrap="square" rtlCol="0">
            <a:spAutoFit/>
          </a:bodyPr>
          <a:lstStyle/>
          <a:p>
            <a:r>
              <a:rPr lang="en-AU" sz="1167"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SCOPE</a:t>
            </a:r>
            <a:endParaRPr lang="en-US" sz="1167"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3" name="TextBox 232">
            <a:extLst>
              <a:ext uri="{FF2B5EF4-FFF2-40B4-BE49-F238E27FC236}">
                <a16:creationId xmlns:a16="http://schemas.microsoft.com/office/drawing/2014/main" id="{E4B3C8AE-94C1-40F0-9086-9CB4D763A477}"/>
              </a:ext>
            </a:extLst>
          </p:cNvPr>
          <p:cNvSpPr txBox="1"/>
          <p:nvPr/>
        </p:nvSpPr>
        <p:spPr>
          <a:xfrm rot="16200000">
            <a:off x="-486374" y="1564417"/>
            <a:ext cx="1224810" cy="271934"/>
          </a:xfrm>
          <a:prstGeom prst="rect">
            <a:avLst/>
          </a:prstGeom>
          <a:noFill/>
        </p:spPr>
        <p:txBody>
          <a:bodyPr wrap="square" rtlCol="0">
            <a:spAutoFit/>
          </a:bodyPr>
          <a:lstStyle/>
          <a:p>
            <a:r>
              <a:rPr lang="en-AU" sz="1167"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Framework</a:t>
            </a:r>
            <a:endParaRPr lang="en-US" sz="1167"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0" name="Graphic 69">
            <a:extLst>
              <a:ext uri="{FF2B5EF4-FFF2-40B4-BE49-F238E27FC236}">
                <a16:creationId xmlns:a16="http://schemas.microsoft.com/office/drawing/2014/main" id="{5EF95BB8-E2A8-40BD-8CD9-BF2ECD2083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1300" y="2205576"/>
            <a:ext cx="303214" cy="496168"/>
          </a:xfrm>
          <a:prstGeom prst="rect">
            <a:avLst/>
          </a:prstGeom>
        </p:spPr>
      </p:pic>
      <p:pic>
        <p:nvPicPr>
          <p:cNvPr id="74" name="Graphic 73">
            <a:extLst>
              <a:ext uri="{FF2B5EF4-FFF2-40B4-BE49-F238E27FC236}">
                <a16:creationId xmlns:a16="http://schemas.microsoft.com/office/drawing/2014/main" id="{B436EE28-2A68-4BF6-9FE7-3ABE017F21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78287" y="2225682"/>
            <a:ext cx="416778" cy="468876"/>
          </a:xfrm>
          <a:prstGeom prst="rect">
            <a:avLst/>
          </a:prstGeom>
        </p:spPr>
      </p:pic>
      <p:pic>
        <p:nvPicPr>
          <p:cNvPr id="75" name="Graphic 74">
            <a:extLst>
              <a:ext uri="{FF2B5EF4-FFF2-40B4-BE49-F238E27FC236}">
                <a16:creationId xmlns:a16="http://schemas.microsoft.com/office/drawing/2014/main" id="{E60D4571-12A8-49A6-96ED-6EFFEF76A4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56582" y="2221915"/>
            <a:ext cx="372191" cy="542778"/>
          </a:xfrm>
          <a:prstGeom prst="rect">
            <a:avLst/>
          </a:prstGeom>
        </p:spPr>
      </p:pic>
      <p:pic>
        <p:nvPicPr>
          <p:cNvPr id="76" name="Graphic 75">
            <a:extLst>
              <a:ext uri="{FF2B5EF4-FFF2-40B4-BE49-F238E27FC236}">
                <a16:creationId xmlns:a16="http://schemas.microsoft.com/office/drawing/2014/main" id="{4DC9F35B-4F54-40E1-8643-494480EE151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79928" y="2231809"/>
            <a:ext cx="557983" cy="480484"/>
          </a:xfrm>
          <a:prstGeom prst="rect">
            <a:avLst/>
          </a:prstGeom>
        </p:spPr>
      </p:pic>
      <p:pic>
        <p:nvPicPr>
          <p:cNvPr id="78" name="Graphic 77">
            <a:extLst>
              <a:ext uri="{FF2B5EF4-FFF2-40B4-BE49-F238E27FC236}">
                <a16:creationId xmlns:a16="http://schemas.microsoft.com/office/drawing/2014/main" id="{0601543E-F016-4504-94B5-5613C52C5FC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169711" y="2304034"/>
            <a:ext cx="292893" cy="390524"/>
          </a:xfrm>
          <a:prstGeom prst="rect">
            <a:avLst/>
          </a:prstGeom>
        </p:spPr>
      </p:pic>
      <p:pic>
        <p:nvPicPr>
          <p:cNvPr id="56" name="Graphic 55">
            <a:extLst>
              <a:ext uri="{FF2B5EF4-FFF2-40B4-BE49-F238E27FC236}">
                <a16:creationId xmlns:a16="http://schemas.microsoft.com/office/drawing/2014/main" id="{D21D7A8A-DA76-4DA1-8154-9E1B5233695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803158" y="442951"/>
            <a:ext cx="513000" cy="483686"/>
          </a:xfrm>
          <a:prstGeom prst="rect">
            <a:avLst/>
          </a:prstGeom>
        </p:spPr>
      </p:pic>
      <p:pic>
        <p:nvPicPr>
          <p:cNvPr id="57" name="Graphic 56">
            <a:extLst>
              <a:ext uri="{FF2B5EF4-FFF2-40B4-BE49-F238E27FC236}">
                <a16:creationId xmlns:a16="http://schemas.microsoft.com/office/drawing/2014/main" id="{D84DCBEC-B73A-4D70-8592-5C61B91DFCF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424911" y="163458"/>
            <a:ext cx="513000" cy="483686"/>
          </a:xfrm>
          <a:prstGeom prst="rect">
            <a:avLst/>
          </a:prstGeom>
        </p:spPr>
      </p:pic>
      <p:pic>
        <p:nvPicPr>
          <p:cNvPr id="58" name="Graphic 57">
            <a:extLst>
              <a:ext uri="{FF2B5EF4-FFF2-40B4-BE49-F238E27FC236}">
                <a16:creationId xmlns:a16="http://schemas.microsoft.com/office/drawing/2014/main" id="{3C91B0B7-1F82-444E-BB14-F35431B326D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34750" y="2296870"/>
            <a:ext cx="416612" cy="378738"/>
          </a:xfrm>
          <a:prstGeom prst="rect">
            <a:avLst/>
          </a:prstGeom>
        </p:spPr>
      </p:pic>
      <p:pic>
        <p:nvPicPr>
          <p:cNvPr id="59" name="Graphic 58">
            <a:extLst>
              <a:ext uri="{FF2B5EF4-FFF2-40B4-BE49-F238E27FC236}">
                <a16:creationId xmlns:a16="http://schemas.microsoft.com/office/drawing/2014/main" id="{B2A1A0F0-1EE3-4440-9E75-D2FDB4A292A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050724" y="2312789"/>
            <a:ext cx="410225" cy="372932"/>
          </a:xfrm>
          <a:prstGeom prst="rect">
            <a:avLst/>
          </a:prstGeom>
        </p:spPr>
      </p:pic>
      <p:pic>
        <p:nvPicPr>
          <p:cNvPr id="60" name="Graphic 59">
            <a:extLst>
              <a:ext uri="{FF2B5EF4-FFF2-40B4-BE49-F238E27FC236}">
                <a16:creationId xmlns:a16="http://schemas.microsoft.com/office/drawing/2014/main" id="{F96FF854-DA40-4FB6-B44D-4F6D5D4195C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054386" y="2291528"/>
            <a:ext cx="349111" cy="359086"/>
          </a:xfrm>
          <a:prstGeom prst="rect">
            <a:avLst/>
          </a:prstGeom>
        </p:spPr>
      </p:pic>
      <p:sp>
        <p:nvSpPr>
          <p:cNvPr id="61" name="TextBox 60">
            <a:extLst>
              <a:ext uri="{FF2B5EF4-FFF2-40B4-BE49-F238E27FC236}">
                <a16:creationId xmlns:a16="http://schemas.microsoft.com/office/drawing/2014/main" id="{41900791-96C5-42E5-9446-78E6AB2CCEEF}"/>
              </a:ext>
            </a:extLst>
          </p:cNvPr>
          <p:cNvSpPr txBox="1"/>
          <p:nvPr/>
        </p:nvSpPr>
        <p:spPr>
          <a:xfrm>
            <a:off x="6266013" y="3252147"/>
            <a:ext cx="2642914" cy="3504742"/>
          </a:xfrm>
          <a:prstGeom prst="rect">
            <a:avLst/>
          </a:prstGeom>
          <a:solidFill>
            <a:schemeClr val="bg1"/>
          </a:solidFill>
          <a:ln w="19050">
            <a:solidFill>
              <a:srgbClr val="00B050"/>
            </a:solidFill>
          </a:ln>
        </p:spPr>
        <p:txBody>
          <a:bodyPr wrap="square">
            <a:spAutoFit/>
          </a:bodyPr>
          <a:lstStyle/>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Build a reliable and reproducible environment </a:t>
            </a: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Improve security by defining and adhering to a set of security and identity and access management (IAM) best practices for cloud </a:t>
            </a: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Improve business agility and speed of innovation Use Memory store features</a:t>
            </a: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DEVOPS is required for business testing</a:t>
            </a: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Analyze and optimize architecture for performance in the cloud </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p:txBody>
      </p:sp>
      <p:sp>
        <p:nvSpPr>
          <p:cNvPr id="62" name="TextBox 61">
            <a:extLst>
              <a:ext uri="{FF2B5EF4-FFF2-40B4-BE49-F238E27FC236}">
                <a16:creationId xmlns:a16="http://schemas.microsoft.com/office/drawing/2014/main" id="{E81B5623-BB61-413E-9583-E94132CF8C3B}"/>
              </a:ext>
            </a:extLst>
          </p:cNvPr>
          <p:cNvSpPr txBox="1"/>
          <p:nvPr/>
        </p:nvSpPr>
        <p:spPr>
          <a:xfrm>
            <a:off x="9346674" y="3427267"/>
            <a:ext cx="2642914" cy="3145541"/>
          </a:xfrm>
          <a:prstGeom prst="rect">
            <a:avLst/>
          </a:prstGeom>
          <a:solidFill>
            <a:schemeClr val="bg1"/>
          </a:solidFill>
          <a:ln w="19050">
            <a:solidFill>
              <a:srgbClr val="3888FE"/>
            </a:solidFill>
          </a:ln>
        </p:spPr>
        <p:txBody>
          <a:bodyPr wrap="square" anchor="ctr">
            <a:spAutoFit/>
          </a:bodyPr>
          <a:lstStyle/>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A 3 Tier Architecture</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Use Front end Client Interface – Cloud Run</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Cloud VPC</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Cloud SQL will be database</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a:latin typeface="Open Sans" panose="020B0606030504020204" pitchFamily="34" charset="0"/>
                <a:ea typeface="Open Sans" panose="020B0606030504020204" pitchFamily="34" charset="0"/>
                <a:cs typeface="Open Sans" panose="020B0606030504020204" pitchFamily="34" charset="0"/>
              </a:rPr>
              <a:t>Use Redis for Memory store</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1167" dirty="0" err="1">
                <a:latin typeface="Open Sans" panose="020B0606030504020204" pitchFamily="34" charset="0"/>
                <a:ea typeface="Open Sans" panose="020B0606030504020204" pitchFamily="34" charset="0"/>
                <a:cs typeface="Open Sans" panose="020B0606030504020204" pitchFamily="34" charset="0"/>
              </a:rPr>
              <a:t>Devops</a:t>
            </a:r>
            <a:r>
              <a:rPr lang="en-US" sz="1167" dirty="0">
                <a:latin typeface="Open Sans" panose="020B0606030504020204" pitchFamily="34" charset="0"/>
                <a:ea typeface="Open Sans" panose="020B0606030504020204" pitchFamily="34" charset="0"/>
                <a:cs typeface="Open Sans" panose="020B0606030504020204" pitchFamily="34" charset="0"/>
              </a:rPr>
              <a:t> – CI/CD – Use Jenkins from Marketplace </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a:p>
            <a:endParaRPr lang="en-US" sz="1167" dirty="0">
              <a:latin typeface="Open Sans" panose="020B0606030504020204" pitchFamily="34" charset="0"/>
              <a:ea typeface="Open Sans" panose="020B0606030504020204" pitchFamily="34" charset="0"/>
              <a:cs typeface="Open Sans" panose="020B0606030504020204" pitchFamily="34" charset="0"/>
            </a:endParaRPr>
          </a:p>
          <a:p>
            <a:r>
              <a:rPr lang="en-US" sz="1167" dirty="0">
                <a:latin typeface="Open Sans" panose="020B0606030504020204" pitchFamily="34" charset="0"/>
                <a:ea typeface="Open Sans" panose="020B0606030504020204" pitchFamily="34" charset="0"/>
                <a:cs typeface="Open Sans" panose="020B0606030504020204" pitchFamily="34" charset="0"/>
              </a:rPr>
              <a:t> </a:t>
            </a:r>
          </a:p>
          <a:p>
            <a:pPr marL="171450" indent="-171450">
              <a:buFont typeface="Arial" panose="020B0604020202020204" pitchFamily="34" charset="0"/>
              <a:buChar char="•"/>
            </a:pPr>
            <a:endParaRPr lang="en-US" sz="1167" dirty="0">
              <a:latin typeface="Open Sans" panose="020B0606030504020204" pitchFamily="34" charset="0"/>
              <a:ea typeface="Open Sans" panose="020B0606030504020204" pitchFamily="34" charset="0"/>
              <a:cs typeface="Open Sans" panose="020B0606030504020204" pitchFamily="34" charset="0"/>
            </a:endParaRPr>
          </a:p>
        </p:txBody>
      </p:sp>
      <p:pic>
        <p:nvPicPr>
          <p:cNvPr id="41" name="Picture 40" descr="KPMG, Microsoft Business Solutions Malta | LinkedIn">
            <a:extLst>
              <a:ext uri="{FF2B5EF4-FFF2-40B4-BE49-F238E27FC236}">
                <a16:creationId xmlns:a16="http://schemas.microsoft.com/office/drawing/2014/main" id="{BC96256F-9CE0-462C-A82E-C1DC68B6974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962758" y="19812"/>
            <a:ext cx="1242504" cy="88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83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FF55A4-CAB9-48B6-AA7D-8F414D1E9C56}"/>
              </a:ext>
            </a:extLst>
          </p:cNvPr>
          <p:cNvSpPr>
            <a:spLocks noGrp="1"/>
          </p:cNvSpPr>
          <p:nvPr>
            <p:ph type="title"/>
          </p:nvPr>
        </p:nvSpPr>
        <p:spPr>
          <a:xfrm>
            <a:off x="838200" y="171162"/>
            <a:ext cx="2840182" cy="2371148"/>
          </a:xfrm>
        </p:spPr>
        <p:txBody>
          <a:bodyPr>
            <a:normAutofit/>
          </a:bodyPr>
          <a:lstStyle/>
          <a:p>
            <a:r>
              <a:rPr lang="en-GB" sz="3200" dirty="0">
                <a:solidFill>
                  <a:srgbClr val="FFFFFF"/>
                </a:solidFill>
                <a:latin typeface="Open Sans" panose="020B0606030504020204" pitchFamily="34" charset="0"/>
                <a:ea typeface="Open Sans" panose="020B0606030504020204" pitchFamily="34" charset="0"/>
                <a:cs typeface="Open Sans" panose="020B0606030504020204" pitchFamily="34" charset="0"/>
              </a:rPr>
              <a:t>Three Tier Application Architecture</a:t>
            </a:r>
          </a:p>
        </p:txBody>
      </p:sp>
      <p:pic>
        <p:nvPicPr>
          <p:cNvPr id="4" name="Picture 3">
            <a:extLst>
              <a:ext uri="{FF2B5EF4-FFF2-40B4-BE49-F238E27FC236}">
                <a16:creationId xmlns:a16="http://schemas.microsoft.com/office/drawing/2014/main" id="{6AD82813-FE3B-4F83-9BC9-FA3FC52648F0}"/>
              </a:ext>
            </a:extLst>
          </p:cNvPr>
          <p:cNvPicPr>
            <a:picLocks noChangeAspect="1"/>
          </p:cNvPicPr>
          <p:nvPr/>
        </p:nvPicPr>
        <p:blipFill>
          <a:blip r:embed="rId2"/>
          <a:stretch>
            <a:fillRect/>
          </a:stretch>
        </p:blipFill>
        <p:spPr>
          <a:xfrm>
            <a:off x="4570831" y="640080"/>
            <a:ext cx="6621740" cy="5578816"/>
          </a:xfrm>
          <a:prstGeom prst="rect">
            <a:avLst/>
          </a:prstGeom>
        </p:spPr>
      </p:pic>
      <p:sp>
        <p:nvSpPr>
          <p:cNvPr id="5" name="Rectangle 4">
            <a:extLst>
              <a:ext uri="{FF2B5EF4-FFF2-40B4-BE49-F238E27FC236}">
                <a16:creationId xmlns:a16="http://schemas.microsoft.com/office/drawing/2014/main" id="{CD3A01DB-4FA9-4858-B1F8-9381F00CAA65}"/>
              </a:ext>
            </a:extLst>
          </p:cNvPr>
          <p:cNvSpPr/>
          <p:nvPr/>
        </p:nvSpPr>
        <p:spPr>
          <a:xfrm>
            <a:off x="838200" y="4332303"/>
            <a:ext cx="3048000" cy="1322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 Coding Document for Execution</a:t>
            </a:r>
            <a:endParaRPr lang="en-GB" dirty="0"/>
          </a:p>
        </p:txBody>
      </p:sp>
      <p:pic>
        <p:nvPicPr>
          <p:cNvPr id="7" name="Picture 6" descr="KPMG, Microsoft Business Solutions Malta | LinkedIn">
            <a:extLst>
              <a:ext uri="{FF2B5EF4-FFF2-40B4-BE49-F238E27FC236}">
                <a16:creationId xmlns:a16="http://schemas.microsoft.com/office/drawing/2014/main" id="{363ADE6F-B128-44F2-B64C-6F8F652B8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6839" y="5969863"/>
            <a:ext cx="1242504" cy="88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5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B04F-8920-4148-BA32-DD9168CCAC5C}"/>
              </a:ext>
            </a:extLst>
          </p:cNvPr>
          <p:cNvSpPr>
            <a:spLocks noGrp="1"/>
          </p:cNvSpPr>
          <p:nvPr>
            <p:ph type="title"/>
          </p:nvPr>
        </p:nvSpPr>
        <p:spPr>
          <a:xfrm>
            <a:off x="713913" y="612559"/>
            <a:ext cx="11404106" cy="5868140"/>
          </a:xfrm>
        </p:spPr>
        <p:txBody>
          <a:bodyPr>
            <a:noAutofit/>
          </a:bodyPr>
          <a:lstStyle/>
          <a:p>
            <a:r>
              <a:rPr lang="en-GB" sz="2700" b="0" i="0" dirty="0">
                <a:solidFill>
                  <a:schemeClr val="accent1"/>
                </a:solidFill>
                <a:effectLst/>
                <a:latin typeface="Roboto" panose="02000000000000000000" pitchFamily="2" charset="0"/>
              </a:rPr>
              <a:t>Backend</a:t>
            </a:r>
            <a:br>
              <a:rPr lang="en-GB" sz="2700" b="0" i="0" dirty="0">
                <a:solidFill>
                  <a:srgbClr val="202124"/>
                </a:solidFill>
                <a:effectLst/>
                <a:latin typeface="Roboto" panose="02000000000000000000" pitchFamily="2" charset="0"/>
              </a:rPr>
            </a:br>
            <a:r>
              <a:rPr lang="en-GB" sz="2700" b="0" i="0" dirty="0">
                <a:solidFill>
                  <a:srgbClr val="202124"/>
                </a:solidFill>
                <a:effectLst/>
                <a:latin typeface="Roboto" panose="02000000000000000000" pitchFamily="2" charset="0"/>
              </a:rPr>
              <a:t> Database - MySQL - Cloud SQL</a:t>
            </a:r>
            <a:br>
              <a:rPr lang="en-GB" sz="2700" b="0" i="0" dirty="0">
                <a:solidFill>
                  <a:srgbClr val="202124"/>
                </a:solidFill>
                <a:effectLst/>
                <a:latin typeface="Roboto" panose="02000000000000000000" pitchFamily="2" charset="0"/>
              </a:rPr>
            </a:br>
            <a:r>
              <a:rPr lang="en-GB" sz="2700" b="0" i="0" dirty="0">
                <a:solidFill>
                  <a:srgbClr val="202124"/>
                </a:solidFill>
                <a:effectLst/>
                <a:latin typeface="Roboto" panose="02000000000000000000" pitchFamily="2" charset="0"/>
              </a:rPr>
              <a:t> Caching - Redis - Cloud </a:t>
            </a:r>
            <a:r>
              <a:rPr lang="en-GB" sz="2700" b="0" i="0" dirty="0" err="1">
                <a:solidFill>
                  <a:srgbClr val="202124"/>
                </a:solidFill>
                <a:effectLst/>
                <a:latin typeface="Roboto" panose="02000000000000000000" pitchFamily="2" charset="0"/>
              </a:rPr>
              <a:t>Memorystore</a:t>
            </a:r>
            <a:br>
              <a:rPr lang="en-GB" sz="2700" b="0" i="0" dirty="0">
                <a:solidFill>
                  <a:srgbClr val="202124"/>
                </a:solidFill>
                <a:effectLst/>
                <a:latin typeface="Roboto" panose="02000000000000000000" pitchFamily="2" charset="0"/>
              </a:rPr>
            </a:br>
            <a:br>
              <a:rPr lang="en-GB" sz="2700" dirty="0">
                <a:solidFill>
                  <a:srgbClr val="202124"/>
                </a:solidFill>
                <a:latin typeface="Roboto" panose="02000000000000000000" pitchFamily="2" charset="0"/>
              </a:rPr>
            </a:br>
            <a:r>
              <a:rPr lang="en-GB" sz="2700" b="0" i="0" dirty="0">
                <a:solidFill>
                  <a:schemeClr val="accent1"/>
                </a:solidFill>
                <a:effectLst/>
                <a:latin typeface="Roboto" panose="02000000000000000000" pitchFamily="2" charset="0"/>
              </a:rPr>
              <a:t>Middleware/API</a:t>
            </a:r>
            <a:br>
              <a:rPr lang="en-GB" sz="2700" b="0" i="0" dirty="0">
                <a:solidFill>
                  <a:srgbClr val="202124"/>
                </a:solidFill>
                <a:effectLst/>
                <a:latin typeface="Roboto" panose="02000000000000000000" pitchFamily="2" charset="0"/>
              </a:rPr>
            </a:br>
            <a:r>
              <a:rPr lang="en-GB" sz="2700" b="0" i="0" dirty="0">
                <a:solidFill>
                  <a:srgbClr val="202124"/>
                </a:solidFill>
                <a:effectLst/>
                <a:latin typeface="Roboto" panose="02000000000000000000" pitchFamily="2" charset="0"/>
              </a:rPr>
              <a:t> Container hosted API - Golang - Cloud Run</a:t>
            </a:r>
            <a:br>
              <a:rPr lang="en-GB" sz="2700" b="0" i="0" dirty="0">
                <a:solidFill>
                  <a:srgbClr val="202124"/>
                </a:solidFill>
                <a:effectLst/>
                <a:latin typeface="Roboto" panose="02000000000000000000" pitchFamily="2" charset="0"/>
              </a:rPr>
            </a:br>
            <a:br>
              <a:rPr lang="en-GB" sz="2700" b="0" i="0" dirty="0">
                <a:solidFill>
                  <a:srgbClr val="202124"/>
                </a:solidFill>
                <a:effectLst/>
                <a:latin typeface="Roboto" panose="02000000000000000000" pitchFamily="2" charset="0"/>
              </a:rPr>
            </a:br>
            <a:r>
              <a:rPr lang="en-GB" sz="2700" b="0" i="0" dirty="0">
                <a:solidFill>
                  <a:schemeClr val="accent1"/>
                </a:solidFill>
                <a:effectLst/>
                <a:latin typeface="Roboto" panose="02000000000000000000" pitchFamily="2" charset="0"/>
              </a:rPr>
              <a:t>Front End/UI</a:t>
            </a:r>
            <a:br>
              <a:rPr lang="en-GB" sz="2700" b="0" i="0" dirty="0">
                <a:solidFill>
                  <a:srgbClr val="202124"/>
                </a:solidFill>
                <a:effectLst/>
                <a:latin typeface="Roboto" panose="02000000000000000000" pitchFamily="2" charset="0"/>
              </a:rPr>
            </a:br>
            <a:r>
              <a:rPr lang="en-GB" sz="2700" b="0" i="0" dirty="0">
                <a:solidFill>
                  <a:srgbClr val="202124"/>
                </a:solidFill>
                <a:effectLst/>
                <a:latin typeface="Roboto" panose="02000000000000000000" pitchFamily="2" charset="0"/>
              </a:rPr>
              <a:t> Container hosted UI - Nginx + HTML/JS/CSS     </a:t>
            </a:r>
            <a:br>
              <a:rPr lang="en-GB" sz="2700" b="0" i="0" dirty="0">
                <a:solidFill>
                  <a:srgbClr val="202124"/>
                </a:solidFill>
                <a:effectLst/>
                <a:latin typeface="Roboto" panose="02000000000000000000" pitchFamily="2" charset="0"/>
              </a:rPr>
            </a:br>
            <a:r>
              <a:rPr lang="en-GB" sz="2700" b="0" i="0" dirty="0">
                <a:solidFill>
                  <a:srgbClr val="202124"/>
                </a:solidFill>
                <a:effectLst/>
                <a:latin typeface="Roboto" panose="02000000000000000000" pitchFamily="2" charset="0"/>
              </a:rPr>
              <a:t> Cloud Run</a:t>
            </a:r>
            <a:br>
              <a:rPr lang="en-GB" sz="2700" b="0" i="0" dirty="0">
                <a:solidFill>
                  <a:srgbClr val="202124"/>
                </a:solidFill>
                <a:effectLst/>
                <a:latin typeface="Roboto" panose="02000000000000000000" pitchFamily="2" charset="0"/>
              </a:rPr>
            </a:br>
            <a:br>
              <a:rPr lang="en-GB" sz="2700" b="0" i="0" dirty="0">
                <a:solidFill>
                  <a:srgbClr val="202124"/>
                </a:solidFill>
                <a:effectLst/>
                <a:latin typeface="Roboto" panose="02000000000000000000" pitchFamily="2" charset="0"/>
              </a:rPr>
            </a:br>
            <a:r>
              <a:rPr lang="en-GB" sz="2700" b="0" i="0" dirty="0">
                <a:solidFill>
                  <a:schemeClr val="accent1"/>
                </a:solidFill>
                <a:effectLst/>
                <a:latin typeface="Roboto" panose="02000000000000000000" pitchFamily="2" charset="0"/>
              </a:rPr>
              <a:t>Deployment</a:t>
            </a:r>
            <a:br>
              <a:rPr lang="en-GB" sz="2700" b="0" i="0" dirty="0">
                <a:solidFill>
                  <a:srgbClr val="202124"/>
                </a:solidFill>
                <a:effectLst/>
                <a:latin typeface="Roboto" panose="02000000000000000000" pitchFamily="2" charset="0"/>
              </a:rPr>
            </a:br>
            <a:r>
              <a:rPr lang="en-GB" sz="2700" b="0" i="0" dirty="0">
                <a:solidFill>
                  <a:srgbClr val="202124"/>
                </a:solidFill>
                <a:effectLst/>
                <a:latin typeface="Roboto" panose="02000000000000000000" pitchFamily="2" charset="0"/>
              </a:rPr>
              <a:t>Continuous Deployment - Cloud Build</a:t>
            </a:r>
            <a:br>
              <a:rPr lang="en-GB" sz="2700" b="0" i="0" dirty="0">
                <a:solidFill>
                  <a:srgbClr val="202124"/>
                </a:solidFill>
                <a:effectLst/>
                <a:latin typeface="Roboto" panose="02000000000000000000" pitchFamily="2" charset="0"/>
              </a:rPr>
            </a:br>
            <a:r>
              <a:rPr lang="en-GB" sz="2700" b="0" i="0" dirty="0">
                <a:solidFill>
                  <a:srgbClr val="202124"/>
                </a:solidFill>
                <a:effectLst/>
                <a:latin typeface="Roboto" panose="02000000000000000000" pitchFamily="2" charset="0"/>
              </a:rPr>
              <a:t>Secret Management - Cloud Secret Manager</a:t>
            </a:r>
            <a:br>
              <a:rPr lang="en-GB" sz="2700" b="0" i="0" dirty="0">
                <a:solidFill>
                  <a:srgbClr val="202124"/>
                </a:solidFill>
                <a:effectLst/>
                <a:latin typeface="Roboto" panose="02000000000000000000" pitchFamily="2" charset="0"/>
              </a:rPr>
            </a:br>
            <a:endParaRPr lang="en-GB" sz="2700" dirty="0"/>
          </a:p>
        </p:txBody>
      </p:sp>
      <p:pic>
        <p:nvPicPr>
          <p:cNvPr id="3" name="Picture 2" descr="KPMG, Microsoft Business Solutions Malta | LinkedIn">
            <a:extLst>
              <a:ext uri="{FF2B5EF4-FFF2-40B4-BE49-F238E27FC236}">
                <a16:creationId xmlns:a16="http://schemas.microsoft.com/office/drawing/2014/main" id="{3170D4B8-A26B-48F7-9590-4FA2B46EF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6751" y="5592562"/>
            <a:ext cx="1242504" cy="88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43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98B180BC-A8B9-4B40-976E-226E60FE6256}"/>
              </a:ext>
            </a:extLst>
          </p:cNvPr>
          <p:cNvSpPr txBox="1">
            <a:spLocks/>
          </p:cNvSpPr>
          <p:nvPr/>
        </p:nvSpPr>
        <p:spPr>
          <a:xfrm>
            <a:off x="350993" y="135531"/>
            <a:ext cx="11049000" cy="1181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solidFill>
                  <a:srgbClr val="3888FE"/>
                </a:solidFill>
              </a:rPr>
              <a:t>Migration or Adoption Strategy</a:t>
            </a:r>
          </a:p>
        </p:txBody>
      </p:sp>
      <p:graphicFrame>
        <p:nvGraphicFramePr>
          <p:cNvPr id="5" name="Diagram 4">
            <a:extLst>
              <a:ext uri="{FF2B5EF4-FFF2-40B4-BE49-F238E27FC236}">
                <a16:creationId xmlns:a16="http://schemas.microsoft.com/office/drawing/2014/main" id="{173D4C8E-3061-4D27-BA3D-AEF588E6BDC3}"/>
              </a:ext>
            </a:extLst>
          </p:cNvPr>
          <p:cNvGraphicFramePr/>
          <p:nvPr>
            <p:extLst>
              <p:ext uri="{D42A27DB-BD31-4B8C-83A1-F6EECF244321}">
                <p14:modId xmlns:p14="http://schemas.microsoft.com/office/powerpoint/2010/main" val="2119044783"/>
              </p:ext>
            </p:extLst>
          </p:nvPr>
        </p:nvGraphicFramePr>
        <p:xfrm>
          <a:off x="1864527" y="1431890"/>
          <a:ext cx="8761604" cy="3378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Folded Corner 5">
            <a:extLst>
              <a:ext uri="{FF2B5EF4-FFF2-40B4-BE49-F238E27FC236}">
                <a16:creationId xmlns:a16="http://schemas.microsoft.com/office/drawing/2014/main" id="{DE60C20E-9D41-4A61-A4A0-CDD74340F3C8}"/>
              </a:ext>
            </a:extLst>
          </p:cNvPr>
          <p:cNvSpPr/>
          <p:nvPr/>
        </p:nvSpPr>
        <p:spPr>
          <a:xfrm>
            <a:off x="1414380" y="4120146"/>
            <a:ext cx="2185517" cy="1465385"/>
          </a:xfrm>
          <a:prstGeom prst="foldedCorner">
            <a:avLst/>
          </a:prstGeom>
          <a:solidFill>
            <a:srgbClr val="3888FE"/>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sz="1167" dirty="0"/>
          </a:p>
          <a:p>
            <a:pPr algn="ctr"/>
            <a:r>
              <a:rPr lang="en-GB" sz="1167" dirty="0"/>
              <a:t>Perform POC. On-demand access given to the customer along with offer to collaborate on further development.</a:t>
            </a:r>
            <a:endParaRPr lang="en-US" sz="1167" dirty="0"/>
          </a:p>
        </p:txBody>
      </p:sp>
      <p:sp>
        <p:nvSpPr>
          <p:cNvPr id="7" name="TextBox 6">
            <a:extLst>
              <a:ext uri="{FF2B5EF4-FFF2-40B4-BE49-F238E27FC236}">
                <a16:creationId xmlns:a16="http://schemas.microsoft.com/office/drawing/2014/main" id="{985B117F-7BAA-4C32-88B5-DB3B2ADCFF61}"/>
              </a:ext>
            </a:extLst>
          </p:cNvPr>
          <p:cNvSpPr txBox="1"/>
          <p:nvPr/>
        </p:nvSpPr>
        <p:spPr>
          <a:xfrm>
            <a:off x="4332596" y="1966172"/>
            <a:ext cx="611274" cy="784830"/>
          </a:xfrm>
          <a:prstGeom prst="rect">
            <a:avLst/>
          </a:prstGeom>
          <a:noFill/>
        </p:spPr>
        <p:txBody>
          <a:bodyPr wrap="square" rtlCol="0">
            <a:spAutoFit/>
          </a:bodyPr>
          <a:lstStyle/>
          <a:p>
            <a:pPr>
              <a:lnSpc>
                <a:spcPct val="90000"/>
              </a:lnSpc>
              <a:spcAft>
                <a:spcPts val="333"/>
              </a:spcAft>
            </a:pPr>
            <a:r>
              <a:rPr lang="en-GB" sz="5000" b="1" dirty="0">
                <a:solidFill>
                  <a:srgbClr val="6CC24A"/>
                </a:solidFill>
                <a:latin typeface="Wingdings" panose="05000000000000000000" pitchFamily="2" charset="2"/>
              </a:rPr>
              <a:t>ü</a:t>
            </a:r>
            <a:endParaRPr lang="en-US" sz="5000" b="1" dirty="0">
              <a:solidFill>
                <a:srgbClr val="6CC24A"/>
              </a:solidFill>
              <a:latin typeface="Wingdings" panose="05000000000000000000" pitchFamily="2" charset="2"/>
            </a:endParaRPr>
          </a:p>
        </p:txBody>
      </p:sp>
      <p:sp>
        <p:nvSpPr>
          <p:cNvPr id="8" name="Arc 7">
            <a:extLst>
              <a:ext uri="{FF2B5EF4-FFF2-40B4-BE49-F238E27FC236}">
                <a16:creationId xmlns:a16="http://schemas.microsoft.com/office/drawing/2014/main" id="{BDFC8502-BCF9-4BFE-A2DC-022A9A79BC8F}"/>
              </a:ext>
            </a:extLst>
          </p:cNvPr>
          <p:cNvSpPr/>
          <p:nvPr/>
        </p:nvSpPr>
        <p:spPr>
          <a:xfrm rot="17464659">
            <a:off x="2449813" y="3264514"/>
            <a:ext cx="1177103" cy="1045305"/>
          </a:xfrm>
          <a:prstGeom prst="arc">
            <a:avLst>
              <a:gd name="adj1" fmla="val 12826521"/>
              <a:gd name="adj2" fmla="val 19234770"/>
            </a:avLst>
          </a:prstGeom>
          <a:ln w="19050" cap="sq">
            <a:solidFill>
              <a:srgbClr val="3888FE"/>
            </a:solidFill>
          </a:ln>
        </p:spPr>
        <p:style>
          <a:lnRef idx="1">
            <a:schemeClr val="accent1"/>
          </a:lnRef>
          <a:fillRef idx="0">
            <a:schemeClr val="accent1"/>
          </a:fillRef>
          <a:effectRef idx="0">
            <a:schemeClr val="accent1"/>
          </a:effectRef>
          <a:fontRef idx="minor">
            <a:schemeClr val="lt1"/>
          </a:fontRef>
        </p:style>
        <p:txBody>
          <a:bodyPr rtlCol="0" anchor="ctr"/>
          <a:lstStyle/>
          <a:p>
            <a:pPr algn="ctr"/>
            <a:endParaRPr lang="en-US" sz="1500"/>
          </a:p>
        </p:txBody>
      </p:sp>
      <p:sp>
        <p:nvSpPr>
          <p:cNvPr id="9" name="Rectangle: Folded Corner 8">
            <a:extLst>
              <a:ext uri="{FF2B5EF4-FFF2-40B4-BE49-F238E27FC236}">
                <a16:creationId xmlns:a16="http://schemas.microsoft.com/office/drawing/2014/main" id="{1B6B4C4F-60EE-45C0-80FE-32F5544E1C98}"/>
              </a:ext>
            </a:extLst>
          </p:cNvPr>
          <p:cNvSpPr/>
          <p:nvPr/>
        </p:nvSpPr>
        <p:spPr>
          <a:xfrm>
            <a:off x="5052086" y="4728098"/>
            <a:ext cx="1646815" cy="525168"/>
          </a:xfrm>
          <a:prstGeom prst="foldedCorner">
            <a:avLst/>
          </a:prstGeom>
          <a:solidFill>
            <a:srgbClr val="3888FE"/>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1167" dirty="0"/>
              <a:t>Liaising with vendors and partners</a:t>
            </a:r>
            <a:endParaRPr lang="en-US" sz="1167" dirty="0"/>
          </a:p>
        </p:txBody>
      </p:sp>
      <p:sp>
        <p:nvSpPr>
          <p:cNvPr id="10" name="Arc 9">
            <a:extLst>
              <a:ext uri="{FF2B5EF4-FFF2-40B4-BE49-F238E27FC236}">
                <a16:creationId xmlns:a16="http://schemas.microsoft.com/office/drawing/2014/main" id="{B984E329-6E60-4BA8-906C-5C4B33ABEF2C}"/>
              </a:ext>
            </a:extLst>
          </p:cNvPr>
          <p:cNvSpPr/>
          <p:nvPr/>
        </p:nvSpPr>
        <p:spPr>
          <a:xfrm rot="17464659">
            <a:off x="4993276" y="4031322"/>
            <a:ext cx="1042882" cy="1393552"/>
          </a:xfrm>
          <a:prstGeom prst="arc">
            <a:avLst>
              <a:gd name="adj1" fmla="val 12826521"/>
              <a:gd name="adj2" fmla="val 17575796"/>
            </a:avLst>
          </a:prstGeom>
          <a:ln w="19050" cap="sq">
            <a:solidFill>
              <a:srgbClr val="3888FE"/>
            </a:solidFill>
          </a:ln>
        </p:spPr>
        <p:style>
          <a:lnRef idx="1">
            <a:schemeClr val="accent1"/>
          </a:lnRef>
          <a:fillRef idx="0">
            <a:schemeClr val="accent1"/>
          </a:fillRef>
          <a:effectRef idx="0">
            <a:schemeClr val="accent1"/>
          </a:effectRef>
          <a:fontRef idx="minor">
            <a:schemeClr val="lt1"/>
          </a:fontRef>
        </p:style>
        <p:txBody>
          <a:bodyPr rtlCol="0" anchor="ctr"/>
          <a:lstStyle/>
          <a:p>
            <a:pPr algn="ctr"/>
            <a:endParaRPr lang="en-US" sz="1500"/>
          </a:p>
        </p:txBody>
      </p:sp>
      <p:sp>
        <p:nvSpPr>
          <p:cNvPr id="11" name="Rectangle: Folded Corner 10">
            <a:extLst>
              <a:ext uri="{FF2B5EF4-FFF2-40B4-BE49-F238E27FC236}">
                <a16:creationId xmlns:a16="http://schemas.microsoft.com/office/drawing/2014/main" id="{CD5E82C8-9C5B-469F-A736-1B8F18B99606}"/>
              </a:ext>
            </a:extLst>
          </p:cNvPr>
          <p:cNvSpPr/>
          <p:nvPr/>
        </p:nvSpPr>
        <p:spPr>
          <a:xfrm>
            <a:off x="8028926" y="4170504"/>
            <a:ext cx="1824057" cy="967554"/>
          </a:xfrm>
          <a:prstGeom prst="foldedCorner">
            <a:avLst/>
          </a:prstGeom>
          <a:solidFill>
            <a:srgbClr val="3888FE"/>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1167" dirty="0"/>
              <a:t>Proven delivery in two customer estates. Testing and development ongoing.</a:t>
            </a:r>
            <a:endParaRPr lang="en-US" sz="1167" dirty="0"/>
          </a:p>
        </p:txBody>
      </p:sp>
      <p:sp>
        <p:nvSpPr>
          <p:cNvPr id="12" name="Arc 11">
            <a:extLst>
              <a:ext uri="{FF2B5EF4-FFF2-40B4-BE49-F238E27FC236}">
                <a16:creationId xmlns:a16="http://schemas.microsoft.com/office/drawing/2014/main" id="{361282E8-1A1B-4670-9180-44C37173EBBF}"/>
              </a:ext>
            </a:extLst>
          </p:cNvPr>
          <p:cNvSpPr/>
          <p:nvPr/>
        </p:nvSpPr>
        <p:spPr>
          <a:xfrm rot="4437523">
            <a:off x="7535995" y="3395972"/>
            <a:ext cx="1899813" cy="1393552"/>
          </a:xfrm>
          <a:prstGeom prst="arc">
            <a:avLst>
              <a:gd name="adj1" fmla="val 12826521"/>
              <a:gd name="adj2" fmla="val 17575796"/>
            </a:avLst>
          </a:prstGeom>
          <a:ln w="19050" cap="sq">
            <a:solidFill>
              <a:srgbClr val="3888FE"/>
            </a:solidFill>
          </a:ln>
        </p:spPr>
        <p:style>
          <a:lnRef idx="1">
            <a:schemeClr val="accent1"/>
          </a:lnRef>
          <a:fillRef idx="0">
            <a:schemeClr val="accent1"/>
          </a:fillRef>
          <a:effectRef idx="0">
            <a:schemeClr val="accent1"/>
          </a:effectRef>
          <a:fontRef idx="minor">
            <a:schemeClr val="lt1"/>
          </a:fontRef>
        </p:style>
        <p:txBody>
          <a:bodyPr rtlCol="0" anchor="ctr"/>
          <a:lstStyle/>
          <a:p>
            <a:pPr algn="ctr"/>
            <a:endParaRPr lang="en-US" sz="1500"/>
          </a:p>
        </p:txBody>
      </p:sp>
      <p:pic>
        <p:nvPicPr>
          <p:cNvPr id="13" name="Picture 12" descr="KPMG, Microsoft Business Solutions Malta | LinkedIn">
            <a:extLst>
              <a:ext uri="{FF2B5EF4-FFF2-40B4-BE49-F238E27FC236}">
                <a16:creationId xmlns:a16="http://schemas.microsoft.com/office/drawing/2014/main" id="{F3796B65-73DF-45B1-A67B-A5D02B2C77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8741" y="5834332"/>
            <a:ext cx="1242504" cy="88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03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Фигура">
            <a:extLst>
              <a:ext uri="{FF2B5EF4-FFF2-40B4-BE49-F238E27FC236}">
                <a16:creationId xmlns:a16="http://schemas.microsoft.com/office/drawing/2014/main" id="{E9762F06-5C2C-427C-A1C0-6ADDD8E31AAC}"/>
              </a:ext>
            </a:extLst>
          </p:cNvPr>
          <p:cNvSpPr>
            <a:spLocks/>
          </p:cNvSpPr>
          <p:nvPr/>
        </p:nvSpPr>
        <p:spPr bwMode="auto">
          <a:xfrm>
            <a:off x="7343215" y="1902382"/>
            <a:ext cx="4826558" cy="2450507"/>
          </a:xfrm>
          <a:custGeom>
            <a:avLst/>
            <a:gdLst>
              <a:gd name="T0" fmla="*/ 1663316911 w 21600"/>
              <a:gd name="T1" fmla="*/ 428827845 h 21600"/>
              <a:gd name="T2" fmla="*/ 1663316911 w 21600"/>
              <a:gd name="T3" fmla="*/ 428827845 h 21600"/>
              <a:gd name="T4" fmla="*/ 1663316911 w 21600"/>
              <a:gd name="T5" fmla="*/ 428827845 h 21600"/>
              <a:gd name="T6" fmla="*/ 1663316911 w 21600"/>
              <a:gd name="T7" fmla="*/ 4288278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0" y="7731"/>
                </a:moveTo>
                <a:lnTo>
                  <a:pt x="3172" y="0"/>
                </a:lnTo>
                <a:lnTo>
                  <a:pt x="21600" y="0"/>
                </a:lnTo>
                <a:lnTo>
                  <a:pt x="21600" y="21600"/>
                </a:lnTo>
                <a:lnTo>
                  <a:pt x="3176" y="21600"/>
                </a:lnTo>
                <a:lnTo>
                  <a:pt x="0" y="14028"/>
                </a:lnTo>
                <a:lnTo>
                  <a:pt x="50" y="7731"/>
                </a:lnTo>
                <a:close/>
              </a:path>
            </a:pathLst>
          </a:custGeom>
          <a:gradFill rotWithShape="1">
            <a:gsLst>
              <a:gs pos="0">
                <a:schemeClr val="tx1">
                  <a:lumMod val="20000"/>
                  <a:lumOff val="80000"/>
                </a:schemeClr>
              </a:gs>
              <a:gs pos="100000">
                <a:srgbClr val="FFFFFF">
                  <a:alpha val="50391"/>
                </a:srgbClr>
              </a:gs>
            </a:gsLst>
            <a:lin ang="900000"/>
          </a:gradFill>
          <a:ln>
            <a:noFill/>
          </a:ln>
        </p:spPr>
        <p:txBody>
          <a:bodyPr lIns="31750" tIns="31750" rIns="31750" bIns="31750" anchor="ctr"/>
          <a:lstStyle/>
          <a:p>
            <a:endParaRPr lang="en-US" sz="1500" dirty="0">
              <a:latin typeface="Lato Light" panose="020F0302020204030203" pitchFamily="34" charset="77"/>
            </a:endParaRPr>
          </a:p>
        </p:txBody>
      </p:sp>
      <p:sp>
        <p:nvSpPr>
          <p:cNvPr id="5" name="Title 1">
            <a:extLst>
              <a:ext uri="{FF2B5EF4-FFF2-40B4-BE49-F238E27FC236}">
                <a16:creationId xmlns:a16="http://schemas.microsoft.com/office/drawing/2014/main" id="{0B09A181-BD21-46F0-A38D-4EFA6889538D}"/>
              </a:ext>
            </a:extLst>
          </p:cNvPr>
          <p:cNvSpPr>
            <a:spLocks noGrp="1"/>
          </p:cNvSpPr>
          <p:nvPr>
            <p:ph type="title"/>
          </p:nvPr>
        </p:nvSpPr>
        <p:spPr>
          <a:xfrm>
            <a:off x="196346" y="319498"/>
            <a:ext cx="11049000" cy="1181363"/>
          </a:xfrm>
        </p:spPr>
        <p:txBody>
          <a:bodyPr>
            <a:normAutofit/>
          </a:bodyPr>
          <a:lstStyle/>
          <a:p>
            <a:r>
              <a:rPr lang="en-US" sz="2667" dirty="0">
                <a:solidFill>
                  <a:srgbClr val="3888FE"/>
                </a:solidFill>
                <a:latin typeface="Open Sans" panose="020B0606030504020204" pitchFamily="34" charset="0"/>
                <a:ea typeface="Open Sans" panose="020B0606030504020204" pitchFamily="34" charset="0"/>
                <a:cs typeface="Open Sans" panose="020B0606030504020204" pitchFamily="34" charset="0"/>
              </a:rPr>
              <a:t>Uplift: Engagement Model</a:t>
            </a:r>
            <a:endParaRPr lang="en-AU" sz="2667" dirty="0">
              <a:solidFill>
                <a:srgbClr val="3888FE"/>
              </a:solidFill>
            </a:endParaRPr>
          </a:p>
        </p:txBody>
      </p:sp>
      <p:sp>
        <p:nvSpPr>
          <p:cNvPr id="6" name="Фигура">
            <a:extLst>
              <a:ext uri="{FF2B5EF4-FFF2-40B4-BE49-F238E27FC236}">
                <a16:creationId xmlns:a16="http://schemas.microsoft.com/office/drawing/2014/main" id="{7FE031FA-F1C2-450B-850C-7422BF213F87}"/>
              </a:ext>
            </a:extLst>
          </p:cNvPr>
          <p:cNvSpPr>
            <a:spLocks/>
          </p:cNvSpPr>
          <p:nvPr/>
        </p:nvSpPr>
        <p:spPr bwMode="auto">
          <a:xfrm>
            <a:off x="121768" y="1875502"/>
            <a:ext cx="4826558" cy="2450507"/>
          </a:xfrm>
          <a:custGeom>
            <a:avLst/>
            <a:gdLst>
              <a:gd name="T0" fmla="*/ 1663316911 w 21600"/>
              <a:gd name="T1" fmla="*/ 428827845 h 21600"/>
              <a:gd name="T2" fmla="*/ 1663316911 w 21600"/>
              <a:gd name="T3" fmla="*/ 428827845 h 21600"/>
              <a:gd name="T4" fmla="*/ 1663316911 w 21600"/>
              <a:gd name="T5" fmla="*/ 428827845 h 21600"/>
              <a:gd name="T6" fmla="*/ 1663316911 w 21600"/>
              <a:gd name="T7" fmla="*/ 4288278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550" y="7731"/>
                </a:moveTo>
                <a:lnTo>
                  <a:pt x="18428" y="0"/>
                </a:lnTo>
                <a:lnTo>
                  <a:pt x="0" y="0"/>
                </a:lnTo>
                <a:lnTo>
                  <a:pt x="0" y="21600"/>
                </a:lnTo>
                <a:lnTo>
                  <a:pt x="18424" y="21600"/>
                </a:lnTo>
                <a:lnTo>
                  <a:pt x="21600" y="14028"/>
                </a:lnTo>
                <a:lnTo>
                  <a:pt x="21550" y="7731"/>
                </a:lnTo>
                <a:close/>
              </a:path>
            </a:pathLst>
          </a:custGeom>
          <a:gradFill rotWithShape="1">
            <a:gsLst>
              <a:gs pos="0">
                <a:schemeClr val="tx1">
                  <a:lumMod val="20000"/>
                  <a:lumOff val="80000"/>
                </a:schemeClr>
              </a:gs>
              <a:gs pos="100000">
                <a:srgbClr val="FFFFFF">
                  <a:alpha val="50000"/>
                </a:srgbClr>
              </a:gs>
            </a:gsLst>
            <a:lin ang="10440000"/>
          </a:gradFill>
          <a:ln>
            <a:noFill/>
          </a:ln>
        </p:spPr>
        <p:txBody>
          <a:bodyPr lIns="31750" tIns="31750" rIns="31750" bIns="31750" anchor="ctr"/>
          <a:lstStyle/>
          <a:p>
            <a:endParaRPr lang="en-US" sz="1500" dirty="0">
              <a:latin typeface="Lato Light" panose="020F0302020204030203" pitchFamily="34" charset="77"/>
            </a:endParaRPr>
          </a:p>
        </p:txBody>
      </p:sp>
      <p:sp>
        <p:nvSpPr>
          <p:cNvPr id="7" name="Forma libre 63">
            <a:extLst>
              <a:ext uri="{FF2B5EF4-FFF2-40B4-BE49-F238E27FC236}">
                <a16:creationId xmlns:a16="http://schemas.microsoft.com/office/drawing/2014/main" id="{B8067918-30BB-44C6-B36D-AF40A2B055CA}"/>
              </a:ext>
            </a:extLst>
          </p:cNvPr>
          <p:cNvSpPr/>
          <p:nvPr/>
        </p:nvSpPr>
        <p:spPr>
          <a:xfrm>
            <a:off x="10768623" y="2688563"/>
            <a:ext cx="402023" cy="404932"/>
          </a:xfrm>
          <a:custGeom>
            <a:avLst/>
            <a:gdLst>
              <a:gd name="connsiteX0" fmla="*/ 398942 w 510215"/>
              <a:gd name="connsiteY0" fmla="*/ 133461 h 513906"/>
              <a:gd name="connsiteX1" fmla="*/ 465396 w 510215"/>
              <a:gd name="connsiteY1" fmla="*/ 67007 h 513906"/>
              <a:gd name="connsiteX2" fmla="*/ 398942 w 510215"/>
              <a:gd name="connsiteY2" fmla="*/ 554 h 513906"/>
              <a:gd name="connsiteX3" fmla="*/ 332489 w 510215"/>
              <a:gd name="connsiteY3" fmla="*/ 67007 h 513906"/>
              <a:gd name="connsiteX4" fmla="*/ 398942 w 510215"/>
              <a:gd name="connsiteY4" fmla="*/ 133461 h 513906"/>
              <a:gd name="connsiteX5" fmla="*/ 398942 w 510215"/>
              <a:gd name="connsiteY5" fmla="*/ 27061 h 513906"/>
              <a:gd name="connsiteX6" fmla="*/ 438814 w 510215"/>
              <a:gd name="connsiteY6" fmla="*/ 66933 h 513906"/>
              <a:gd name="connsiteX7" fmla="*/ 398942 w 510215"/>
              <a:gd name="connsiteY7" fmla="*/ 106805 h 513906"/>
              <a:gd name="connsiteX8" fmla="*/ 359070 w 510215"/>
              <a:gd name="connsiteY8" fmla="*/ 66933 h 513906"/>
              <a:gd name="connsiteX9" fmla="*/ 398942 w 510215"/>
              <a:gd name="connsiteY9" fmla="*/ 27061 h 513906"/>
              <a:gd name="connsiteX10" fmla="*/ 510141 w 510215"/>
              <a:gd name="connsiteY10" fmla="*/ 208922 h 513906"/>
              <a:gd name="connsiteX11" fmla="*/ 489393 w 510215"/>
              <a:gd name="connsiteY11" fmla="*/ 168977 h 513906"/>
              <a:gd name="connsiteX12" fmla="*/ 428551 w 510215"/>
              <a:gd name="connsiteY12" fmla="*/ 144019 h 513906"/>
              <a:gd name="connsiteX13" fmla="*/ 426927 w 510215"/>
              <a:gd name="connsiteY13" fmla="*/ 143724 h 513906"/>
              <a:gd name="connsiteX14" fmla="*/ 399016 w 510215"/>
              <a:gd name="connsiteY14" fmla="*/ 141361 h 513906"/>
              <a:gd name="connsiteX15" fmla="*/ 399016 w 510215"/>
              <a:gd name="connsiteY15" fmla="*/ 141361 h 513906"/>
              <a:gd name="connsiteX16" fmla="*/ 399016 w 510215"/>
              <a:gd name="connsiteY16" fmla="*/ 141361 h 513906"/>
              <a:gd name="connsiteX17" fmla="*/ 371179 w 510215"/>
              <a:gd name="connsiteY17" fmla="*/ 143724 h 513906"/>
              <a:gd name="connsiteX18" fmla="*/ 369481 w 510215"/>
              <a:gd name="connsiteY18" fmla="*/ 144019 h 513906"/>
              <a:gd name="connsiteX19" fmla="*/ 309230 w 510215"/>
              <a:gd name="connsiteY19" fmla="*/ 168607 h 513906"/>
              <a:gd name="connsiteX20" fmla="*/ 287965 w 510215"/>
              <a:gd name="connsiteY20" fmla="*/ 209218 h 513906"/>
              <a:gd name="connsiteX21" fmla="*/ 287965 w 510215"/>
              <a:gd name="connsiteY21" fmla="*/ 335332 h 513906"/>
              <a:gd name="connsiteX22" fmla="*/ 301256 w 510215"/>
              <a:gd name="connsiteY22" fmla="*/ 348622 h 513906"/>
              <a:gd name="connsiteX23" fmla="*/ 322890 w 510215"/>
              <a:gd name="connsiteY23" fmla="*/ 348622 h 513906"/>
              <a:gd name="connsiteX24" fmla="*/ 322890 w 510215"/>
              <a:gd name="connsiteY24" fmla="*/ 500653 h 513906"/>
              <a:gd name="connsiteX25" fmla="*/ 336181 w 510215"/>
              <a:gd name="connsiteY25" fmla="*/ 513944 h 513906"/>
              <a:gd name="connsiteX26" fmla="*/ 460744 w 510215"/>
              <a:gd name="connsiteY26" fmla="*/ 513944 h 513906"/>
              <a:gd name="connsiteX27" fmla="*/ 474035 w 510215"/>
              <a:gd name="connsiteY27" fmla="*/ 500653 h 513906"/>
              <a:gd name="connsiteX28" fmla="*/ 474035 w 510215"/>
              <a:gd name="connsiteY28" fmla="*/ 348622 h 513906"/>
              <a:gd name="connsiteX29" fmla="*/ 496998 w 510215"/>
              <a:gd name="connsiteY29" fmla="*/ 348622 h 513906"/>
              <a:gd name="connsiteX30" fmla="*/ 510289 w 510215"/>
              <a:gd name="connsiteY30" fmla="*/ 335332 h 513906"/>
              <a:gd name="connsiteX31" fmla="*/ 510141 w 510215"/>
              <a:gd name="connsiteY31" fmla="*/ 208922 h 513906"/>
              <a:gd name="connsiteX32" fmla="*/ 460744 w 510215"/>
              <a:gd name="connsiteY32" fmla="*/ 321967 h 513906"/>
              <a:gd name="connsiteX33" fmla="*/ 447454 w 510215"/>
              <a:gd name="connsiteY33" fmla="*/ 335258 h 513906"/>
              <a:gd name="connsiteX34" fmla="*/ 447454 w 510215"/>
              <a:gd name="connsiteY34" fmla="*/ 487288 h 513906"/>
              <a:gd name="connsiteX35" fmla="*/ 349471 w 510215"/>
              <a:gd name="connsiteY35" fmla="*/ 487288 h 513906"/>
              <a:gd name="connsiteX36" fmla="*/ 349471 w 510215"/>
              <a:gd name="connsiteY36" fmla="*/ 335258 h 513906"/>
              <a:gd name="connsiteX37" fmla="*/ 336181 w 510215"/>
              <a:gd name="connsiteY37" fmla="*/ 321967 h 513906"/>
              <a:gd name="connsiteX38" fmla="*/ 314547 w 510215"/>
              <a:gd name="connsiteY38" fmla="*/ 321967 h 513906"/>
              <a:gd name="connsiteX39" fmla="*/ 314547 w 510215"/>
              <a:gd name="connsiteY39" fmla="*/ 209144 h 513906"/>
              <a:gd name="connsiteX40" fmla="*/ 324367 w 510215"/>
              <a:gd name="connsiteY40" fmla="*/ 190315 h 513906"/>
              <a:gd name="connsiteX41" fmla="*/ 371179 w 510215"/>
              <a:gd name="connsiteY41" fmla="*/ 170675 h 513906"/>
              <a:gd name="connsiteX42" fmla="*/ 385652 w 510215"/>
              <a:gd name="connsiteY42" fmla="*/ 176434 h 513906"/>
              <a:gd name="connsiteX43" fmla="*/ 385726 w 510215"/>
              <a:gd name="connsiteY43" fmla="*/ 279585 h 513906"/>
              <a:gd name="connsiteX44" fmla="*/ 399016 w 510215"/>
              <a:gd name="connsiteY44" fmla="*/ 292875 h 513906"/>
              <a:gd name="connsiteX45" fmla="*/ 399016 w 510215"/>
              <a:gd name="connsiteY45" fmla="*/ 292875 h 513906"/>
              <a:gd name="connsiteX46" fmla="*/ 412307 w 510215"/>
              <a:gd name="connsiteY46" fmla="*/ 279585 h 513906"/>
              <a:gd name="connsiteX47" fmla="*/ 412233 w 510215"/>
              <a:gd name="connsiteY47" fmla="*/ 176434 h 513906"/>
              <a:gd name="connsiteX48" fmla="*/ 426705 w 510215"/>
              <a:gd name="connsiteY48" fmla="*/ 170675 h 513906"/>
              <a:gd name="connsiteX49" fmla="*/ 474035 w 510215"/>
              <a:gd name="connsiteY49" fmla="*/ 190685 h 513906"/>
              <a:gd name="connsiteX50" fmla="*/ 483560 w 510215"/>
              <a:gd name="connsiteY50" fmla="*/ 209070 h 513906"/>
              <a:gd name="connsiteX51" fmla="*/ 483708 w 510215"/>
              <a:gd name="connsiteY51" fmla="*/ 321967 h 513906"/>
              <a:gd name="connsiteX52" fmla="*/ 460744 w 510215"/>
              <a:gd name="connsiteY52" fmla="*/ 321967 h 513906"/>
              <a:gd name="connsiteX53" fmla="*/ 121240 w 510215"/>
              <a:gd name="connsiteY53" fmla="*/ 346333 h 513906"/>
              <a:gd name="connsiteX54" fmla="*/ 121240 w 510215"/>
              <a:gd name="connsiteY54" fmla="*/ 365162 h 513906"/>
              <a:gd name="connsiteX55" fmla="*/ 111863 w 510215"/>
              <a:gd name="connsiteY55" fmla="*/ 369075 h 513906"/>
              <a:gd name="connsiteX56" fmla="*/ 102486 w 510215"/>
              <a:gd name="connsiteY56" fmla="*/ 365162 h 513906"/>
              <a:gd name="connsiteX57" fmla="*/ 76126 w 510215"/>
              <a:gd name="connsiteY57" fmla="*/ 338802 h 513906"/>
              <a:gd name="connsiteX58" fmla="*/ 76126 w 510215"/>
              <a:gd name="connsiteY58" fmla="*/ 500653 h 513906"/>
              <a:gd name="connsiteX59" fmla="*/ 62836 w 510215"/>
              <a:gd name="connsiteY59" fmla="*/ 513944 h 513906"/>
              <a:gd name="connsiteX60" fmla="*/ 49545 w 510215"/>
              <a:gd name="connsiteY60" fmla="*/ 500653 h 513906"/>
              <a:gd name="connsiteX61" fmla="*/ 49545 w 510215"/>
              <a:gd name="connsiteY61" fmla="*/ 338802 h 513906"/>
              <a:gd name="connsiteX62" fmla="*/ 23185 w 510215"/>
              <a:gd name="connsiteY62" fmla="*/ 365162 h 513906"/>
              <a:gd name="connsiteX63" fmla="*/ 13807 w 510215"/>
              <a:gd name="connsiteY63" fmla="*/ 369075 h 513906"/>
              <a:gd name="connsiteX64" fmla="*/ 4430 w 510215"/>
              <a:gd name="connsiteY64" fmla="*/ 365162 h 513906"/>
              <a:gd name="connsiteX65" fmla="*/ 4430 w 510215"/>
              <a:gd name="connsiteY65" fmla="*/ 346333 h 513906"/>
              <a:gd name="connsiteX66" fmla="*/ 53532 w 510215"/>
              <a:gd name="connsiteY66" fmla="*/ 297232 h 513906"/>
              <a:gd name="connsiteX67" fmla="*/ 54492 w 510215"/>
              <a:gd name="connsiteY67" fmla="*/ 296346 h 513906"/>
              <a:gd name="connsiteX68" fmla="*/ 54935 w 510215"/>
              <a:gd name="connsiteY68" fmla="*/ 295977 h 513906"/>
              <a:gd name="connsiteX69" fmla="*/ 55525 w 510215"/>
              <a:gd name="connsiteY69" fmla="*/ 295533 h 513906"/>
              <a:gd name="connsiteX70" fmla="*/ 56116 w 510215"/>
              <a:gd name="connsiteY70" fmla="*/ 295164 h 513906"/>
              <a:gd name="connsiteX71" fmla="*/ 56633 w 510215"/>
              <a:gd name="connsiteY71" fmla="*/ 294869 h 513906"/>
              <a:gd name="connsiteX72" fmla="*/ 57224 w 510215"/>
              <a:gd name="connsiteY72" fmla="*/ 294573 h 513906"/>
              <a:gd name="connsiteX73" fmla="*/ 57814 w 510215"/>
              <a:gd name="connsiteY73" fmla="*/ 294278 h 513906"/>
              <a:gd name="connsiteX74" fmla="*/ 58405 w 510215"/>
              <a:gd name="connsiteY74" fmla="*/ 294057 h 513906"/>
              <a:gd name="connsiteX75" fmla="*/ 59070 w 510215"/>
              <a:gd name="connsiteY75" fmla="*/ 293835 h 513906"/>
              <a:gd name="connsiteX76" fmla="*/ 59660 w 510215"/>
              <a:gd name="connsiteY76" fmla="*/ 293688 h 513906"/>
              <a:gd name="connsiteX77" fmla="*/ 60325 w 510215"/>
              <a:gd name="connsiteY77" fmla="*/ 293540 h 513906"/>
              <a:gd name="connsiteX78" fmla="*/ 60990 w 510215"/>
              <a:gd name="connsiteY78" fmla="*/ 293466 h 513906"/>
              <a:gd name="connsiteX79" fmla="*/ 61580 w 510215"/>
              <a:gd name="connsiteY79" fmla="*/ 293392 h 513906"/>
              <a:gd name="connsiteX80" fmla="*/ 62836 w 510215"/>
              <a:gd name="connsiteY80" fmla="*/ 293318 h 513906"/>
              <a:gd name="connsiteX81" fmla="*/ 62836 w 510215"/>
              <a:gd name="connsiteY81" fmla="*/ 293318 h 513906"/>
              <a:gd name="connsiteX82" fmla="*/ 62836 w 510215"/>
              <a:gd name="connsiteY82" fmla="*/ 293318 h 513906"/>
              <a:gd name="connsiteX83" fmla="*/ 64091 w 510215"/>
              <a:gd name="connsiteY83" fmla="*/ 293392 h 513906"/>
              <a:gd name="connsiteX84" fmla="*/ 64681 w 510215"/>
              <a:gd name="connsiteY84" fmla="*/ 293466 h 513906"/>
              <a:gd name="connsiteX85" fmla="*/ 65346 w 510215"/>
              <a:gd name="connsiteY85" fmla="*/ 293540 h 513906"/>
              <a:gd name="connsiteX86" fmla="*/ 66010 w 510215"/>
              <a:gd name="connsiteY86" fmla="*/ 293688 h 513906"/>
              <a:gd name="connsiteX87" fmla="*/ 66601 w 510215"/>
              <a:gd name="connsiteY87" fmla="*/ 293835 h 513906"/>
              <a:gd name="connsiteX88" fmla="*/ 67266 w 510215"/>
              <a:gd name="connsiteY88" fmla="*/ 294057 h 513906"/>
              <a:gd name="connsiteX89" fmla="*/ 67856 w 510215"/>
              <a:gd name="connsiteY89" fmla="*/ 294278 h 513906"/>
              <a:gd name="connsiteX90" fmla="*/ 68447 w 510215"/>
              <a:gd name="connsiteY90" fmla="*/ 294573 h 513906"/>
              <a:gd name="connsiteX91" fmla="*/ 69038 w 510215"/>
              <a:gd name="connsiteY91" fmla="*/ 294869 h 513906"/>
              <a:gd name="connsiteX92" fmla="*/ 69554 w 510215"/>
              <a:gd name="connsiteY92" fmla="*/ 295164 h 513906"/>
              <a:gd name="connsiteX93" fmla="*/ 70145 w 510215"/>
              <a:gd name="connsiteY93" fmla="*/ 295533 h 513906"/>
              <a:gd name="connsiteX94" fmla="*/ 70736 w 510215"/>
              <a:gd name="connsiteY94" fmla="*/ 295977 h 513906"/>
              <a:gd name="connsiteX95" fmla="*/ 71179 w 510215"/>
              <a:gd name="connsiteY95" fmla="*/ 296346 h 513906"/>
              <a:gd name="connsiteX96" fmla="*/ 72139 w 510215"/>
              <a:gd name="connsiteY96" fmla="*/ 297232 h 513906"/>
              <a:gd name="connsiteX97" fmla="*/ 121240 w 510215"/>
              <a:gd name="connsiteY97" fmla="*/ 346333 h 513906"/>
              <a:gd name="connsiteX98" fmla="*/ 248979 w 510215"/>
              <a:gd name="connsiteY98" fmla="*/ 210842 h 513906"/>
              <a:gd name="connsiteX99" fmla="*/ 248979 w 510215"/>
              <a:gd name="connsiteY99" fmla="*/ 229671 h 513906"/>
              <a:gd name="connsiteX100" fmla="*/ 239602 w 510215"/>
              <a:gd name="connsiteY100" fmla="*/ 233584 h 513906"/>
              <a:gd name="connsiteX101" fmla="*/ 230224 w 510215"/>
              <a:gd name="connsiteY101" fmla="*/ 229671 h 513906"/>
              <a:gd name="connsiteX102" fmla="*/ 203865 w 510215"/>
              <a:gd name="connsiteY102" fmla="*/ 203311 h 513906"/>
              <a:gd name="connsiteX103" fmla="*/ 203865 w 510215"/>
              <a:gd name="connsiteY103" fmla="*/ 500653 h 513906"/>
              <a:gd name="connsiteX104" fmla="*/ 190574 w 510215"/>
              <a:gd name="connsiteY104" fmla="*/ 513944 h 513906"/>
              <a:gd name="connsiteX105" fmla="*/ 177283 w 510215"/>
              <a:gd name="connsiteY105" fmla="*/ 500653 h 513906"/>
              <a:gd name="connsiteX106" fmla="*/ 177283 w 510215"/>
              <a:gd name="connsiteY106" fmla="*/ 203311 h 513906"/>
              <a:gd name="connsiteX107" fmla="*/ 150923 w 510215"/>
              <a:gd name="connsiteY107" fmla="*/ 229671 h 513906"/>
              <a:gd name="connsiteX108" fmla="*/ 141546 w 510215"/>
              <a:gd name="connsiteY108" fmla="*/ 233584 h 513906"/>
              <a:gd name="connsiteX109" fmla="*/ 132169 w 510215"/>
              <a:gd name="connsiteY109" fmla="*/ 229671 h 513906"/>
              <a:gd name="connsiteX110" fmla="*/ 132169 w 510215"/>
              <a:gd name="connsiteY110" fmla="*/ 210842 h 513906"/>
              <a:gd name="connsiteX111" fmla="*/ 181270 w 510215"/>
              <a:gd name="connsiteY111" fmla="*/ 161740 h 513906"/>
              <a:gd name="connsiteX112" fmla="*/ 181270 w 510215"/>
              <a:gd name="connsiteY112" fmla="*/ 161740 h 513906"/>
              <a:gd name="connsiteX113" fmla="*/ 182230 w 510215"/>
              <a:gd name="connsiteY113" fmla="*/ 160854 h 513906"/>
              <a:gd name="connsiteX114" fmla="*/ 182673 w 510215"/>
              <a:gd name="connsiteY114" fmla="*/ 160485 h 513906"/>
              <a:gd name="connsiteX115" fmla="*/ 183264 w 510215"/>
              <a:gd name="connsiteY115" fmla="*/ 160042 h 513906"/>
              <a:gd name="connsiteX116" fmla="*/ 183855 w 510215"/>
              <a:gd name="connsiteY116" fmla="*/ 159673 h 513906"/>
              <a:gd name="connsiteX117" fmla="*/ 184371 w 510215"/>
              <a:gd name="connsiteY117" fmla="*/ 159378 h 513906"/>
              <a:gd name="connsiteX118" fmla="*/ 184962 w 510215"/>
              <a:gd name="connsiteY118" fmla="*/ 159082 h 513906"/>
              <a:gd name="connsiteX119" fmla="*/ 185553 w 510215"/>
              <a:gd name="connsiteY119" fmla="*/ 158787 h 513906"/>
              <a:gd name="connsiteX120" fmla="*/ 186144 w 510215"/>
              <a:gd name="connsiteY120" fmla="*/ 158565 h 513906"/>
              <a:gd name="connsiteX121" fmla="*/ 186808 w 510215"/>
              <a:gd name="connsiteY121" fmla="*/ 158344 h 513906"/>
              <a:gd name="connsiteX122" fmla="*/ 187399 w 510215"/>
              <a:gd name="connsiteY122" fmla="*/ 158196 h 513906"/>
              <a:gd name="connsiteX123" fmla="*/ 188063 w 510215"/>
              <a:gd name="connsiteY123" fmla="*/ 158048 h 513906"/>
              <a:gd name="connsiteX124" fmla="*/ 188728 w 510215"/>
              <a:gd name="connsiteY124" fmla="*/ 157975 h 513906"/>
              <a:gd name="connsiteX125" fmla="*/ 189319 w 510215"/>
              <a:gd name="connsiteY125" fmla="*/ 157901 h 513906"/>
              <a:gd name="connsiteX126" fmla="*/ 190500 w 510215"/>
              <a:gd name="connsiteY126" fmla="*/ 157827 h 513906"/>
              <a:gd name="connsiteX127" fmla="*/ 190574 w 510215"/>
              <a:gd name="connsiteY127" fmla="*/ 157827 h 513906"/>
              <a:gd name="connsiteX128" fmla="*/ 190647 w 510215"/>
              <a:gd name="connsiteY128" fmla="*/ 157827 h 513906"/>
              <a:gd name="connsiteX129" fmla="*/ 191829 w 510215"/>
              <a:gd name="connsiteY129" fmla="*/ 157901 h 513906"/>
              <a:gd name="connsiteX130" fmla="*/ 192420 w 510215"/>
              <a:gd name="connsiteY130" fmla="*/ 157975 h 513906"/>
              <a:gd name="connsiteX131" fmla="*/ 193084 w 510215"/>
              <a:gd name="connsiteY131" fmla="*/ 158048 h 513906"/>
              <a:gd name="connsiteX132" fmla="*/ 193749 w 510215"/>
              <a:gd name="connsiteY132" fmla="*/ 158196 h 513906"/>
              <a:gd name="connsiteX133" fmla="*/ 194339 w 510215"/>
              <a:gd name="connsiteY133" fmla="*/ 158344 h 513906"/>
              <a:gd name="connsiteX134" fmla="*/ 195004 w 510215"/>
              <a:gd name="connsiteY134" fmla="*/ 158565 h 513906"/>
              <a:gd name="connsiteX135" fmla="*/ 195595 w 510215"/>
              <a:gd name="connsiteY135" fmla="*/ 158787 h 513906"/>
              <a:gd name="connsiteX136" fmla="*/ 196185 w 510215"/>
              <a:gd name="connsiteY136" fmla="*/ 159082 h 513906"/>
              <a:gd name="connsiteX137" fmla="*/ 196776 w 510215"/>
              <a:gd name="connsiteY137" fmla="*/ 159378 h 513906"/>
              <a:gd name="connsiteX138" fmla="*/ 197293 w 510215"/>
              <a:gd name="connsiteY138" fmla="*/ 159673 h 513906"/>
              <a:gd name="connsiteX139" fmla="*/ 197884 w 510215"/>
              <a:gd name="connsiteY139" fmla="*/ 160042 h 513906"/>
              <a:gd name="connsiteX140" fmla="*/ 198474 w 510215"/>
              <a:gd name="connsiteY140" fmla="*/ 160485 h 513906"/>
              <a:gd name="connsiteX141" fmla="*/ 198917 w 510215"/>
              <a:gd name="connsiteY141" fmla="*/ 160854 h 513906"/>
              <a:gd name="connsiteX142" fmla="*/ 199877 w 510215"/>
              <a:gd name="connsiteY142" fmla="*/ 161740 h 513906"/>
              <a:gd name="connsiteX143" fmla="*/ 199877 w 510215"/>
              <a:gd name="connsiteY143" fmla="*/ 161740 h 513906"/>
              <a:gd name="connsiteX144" fmla="*/ 199877 w 510215"/>
              <a:gd name="connsiteY144" fmla="*/ 161740 h 513906"/>
              <a:gd name="connsiteX145" fmla="*/ 248979 w 510215"/>
              <a:gd name="connsiteY145" fmla="*/ 210842 h 51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10215" h="513906">
                <a:moveTo>
                  <a:pt x="398942" y="133461"/>
                </a:moveTo>
                <a:cubicBezTo>
                  <a:pt x="435640" y="133461"/>
                  <a:pt x="465396" y="103631"/>
                  <a:pt x="465396" y="67007"/>
                </a:cubicBezTo>
                <a:cubicBezTo>
                  <a:pt x="465396" y="30310"/>
                  <a:pt x="435566" y="554"/>
                  <a:pt x="398942" y="554"/>
                </a:cubicBezTo>
                <a:cubicBezTo>
                  <a:pt x="362245" y="554"/>
                  <a:pt x="332489" y="30384"/>
                  <a:pt x="332489" y="67007"/>
                </a:cubicBezTo>
                <a:cubicBezTo>
                  <a:pt x="332489" y="103631"/>
                  <a:pt x="362319" y="133461"/>
                  <a:pt x="398942" y="133461"/>
                </a:cubicBezTo>
                <a:moveTo>
                  <a:pt x="398942" y="27061"/>
                </a:moveTo>
                <a:cubicBezTo>
                  <a:pt x="420946" y="27061"/>
                  <a:pt x="438814" y="44930"/>
                  <a:pt x="438814" y="66933"/>
                </a:cubicBezTo>
                <a:cubicBezTo>
                  <a:pt x="438814" y="88937"/>
                  <a:pt x="420946" y="106805"/>
                  <a:pt x="398942" y="106805"/>
                </a:cubicBezTo>
                <a:cubicBezTo>
                  <a:pt x="376939" y="106805"/>
                  <a:pt x="359070" y="88937"/>
                  <a:pt x="359070" y="66933"/>
                </a:cubicBezTo>
                <a:cubicBezTo>
                  <a:pt x="359070" y="44930"/>
                  <a:pt x="376939" y="27061"/>
                  <a:pt x="398942" y="27061"/>
                </a:cubicBezTo>
                <a:moveTo>
                  <a:pt x="510141" y="208922"/>
                </a:moveTo>
                <a:cubicBezTo>
                  <a:pt x="510067" y="192974"/>
                  <a:pt x="502240" y="178058"/>
                  <a:pt x="489393" y="168977"/>
                </a:cubicBezTo>
                <a:cubicBezTo>
                  <a:pt x="471746" y="156572"/>
                  <a:pt x="450850" y="148006"/>
                  <a:pt x="428551" y="144019"/>
                </a:cubicBezTo>
                <a:cubicBezTo>
                  <a:pt x="428034" y="143872"/>
                  <a:pt x="427444" y="143798"/>
                  <a:pt x="426927" y="143724"/>
                </a:cubicBezTo>
                <a:cubicBezTo>
                  <a:pt x="417771" y="142173"/>
                  <a:pt x="408467" y="141361"/>
                  <a:pt x="399016" y="141361"/>
                </a:cubicBezTo>
                <a:lnTo>
                  <a:pt x="399016" y="141361"/>
                </a:lnTo>
                <a:lnTo>
                  <a:pt x="399016" y="141361"/>
                </a:lnTo>
                <a:cubicBezTo>
                  <a:pt x="389639" y="141361"/>
                  <a:pt x="380262" y="142173"/>
                  <a:pt x="371179" y="143724"/>
                </a:cubicBezTo>
                <a:cubicBezTo>
                  <a:pt x="370589" y="143798"/>
                  <a:pt x="370072" y="143872"/>
                  <a:pt x="369481" y="144019"/>
                </a:cubicBezTo>
                <a:cubicBezTo>
                  <a:pt x="347478" y="148006"/>
                  <a:pt x="326730" y="156424"/>
                  <a:pt x="309230" y="168607"/>
                </a:cubicBezTo>
                <a:cubicBezTo>
                  <a:pt x="295939" y="177911"/>
                  <a:pt x="287965" y="193047"/>
                  <a:pt x="287965" y="209218"/>
                </a:cubicBezTo>
                <a:lnTo>
                  <a:pt x="287965" y="335332"/>
                </a:lnTo>
                <a:cubicBezTo>
                  <a:pt x="287965" y="342641"/>
                  <a:pt x="293946" y="348622"/>
                  <a:pt x="301256" y="348622"/>
                </a:cubicBezTo>
                <a:lnTo>
                  <a:pt x="322890" y="348622"/>
                </a:lnTo>
                <a:lnTo>
                  <a:pt x="322890" y="500653"/>
                </a:lnTo>
                <a:cubicBezTo>
                  <a:pt x="322890" y="507963"/>
                  <a:pt x="328871" y="513944"/>
                  <a:pt x="336181" y="513944"/>
                </a:cubicBezTo>
                <a:lnTo>
                  <a:pt x="460744" y="513944"/>
                </a:lnTo>
                <a:cubicBezTo>
                  <a:pt x="468054" y="513944"/>
                  <a:pt x="474035" y="507963"/>
                  <a:pt x="474035" y="500653"/>
                </a:cubicBezTo>
                <a:lnTo>
                  <a:pt x="474035" y="348622"/>
                </a:lnTo>
                <a:lnTo>
                  <a:pt x="496998" y="348622"/>
                </a:lnTo>
                <a:cubicBezTo>
                  <a:pt x="504308" y="348622"/>
                  <a:pt x="510289" y="342641"/>
                  <a:pt x="510289" y="335332"/>
                </a:cubicBezTo>
                <a:cubicBezTo>
                  <a:pt x="510289" y="321450"/>
                  <a:pt x="510215" y="221992"/>
                  <a:pt x="510141" y="208922"/>
                </a:cubicBezTo>
                <a:moveTo>
                  <a:pt x="460744" y="321967"/>
                </a:moveTo>
                <a:cubicBezTo>
                  <a:pt x="453434" y="321967"/>
                  <a:pt x="447454" y="327948"/>
                  <a:pt x="447454" y="335258"/>
                </a:cubicBezTo>
                <a:lnTo>
                  <a:pt x="447454" y="487288"/>
                </a:lnTo>
                <a:lnTo>
                  <a:pt x="349471" y="487288"/>
                </a:lnTo>
                <a:lnTo>
                  <a:pt x="349471" y="335258"/>
                </a:lnTo>
                <a:cubicBezTo>
                  <a:pt x="349471" y="327948"/>
                  <a:pt x="343490" y="321967"/>
                  <a:pt x="336181" y="321967"/>
                </a:cubicBezTo>
                <a:lnTo>
                  <a:pt x="314547" y="321967"/>
                </a:lnTo>
                <a:lnTo>
                  <a:pt x="314547" y="209144"/>
                </a:lnTo>
                <a:cubicBezTo>
                  <a:pt x="314547" y="201686"/>
                  <a:pt x="318238" y="194672"/>
                  <a:pt x="324367" y="190315"/>
                </a:cubicBezTo>
                <a:cubicBezTo>
                  <a:pt x="337953" y="180790"/>
                  <a:pt x="354049" y="174145"/>
                  <a:pt x="371179" y="170675"/>
                </a:cubicBezTo>
                <a:lnTo>
                  <a:pt x="385652" y="176434"/>
                </a:lnTo>
                <a:lnTo>
                  <a:pt x="385726" y="279585"/>
                </a:lnTo>
                <a:cubicBezTo>
                  <a:pt x="385726" y="286894"/>
                  <a:pt x="391706" y="292875"/>
                  <a:pt x="399016" y="292875"/>
                </a:cubicBezTo>
                <a:lnTo>
                  <a:pt x="399016" y="292875"/>
                </a:lnTo>
                <a:cubicBezTo>
                  <a:pt x="406326" y="292875"/>
                  <a:pt x="412307" y="286894"/>
                  <a:pt x="412307" y="279585"/>
                </a:cubicBezTo>
                <a:lnTo>
                  <a:pt x="412233" y="176434"/>
                </a:lnTo>
                <a:lnTo>
                  <a:pt x="426705" y="170675"/>
                </a:lnTo>
                <a:cubicBezTo>
                  <a:pt x="444057" y="174219"/>
                  <a:pt x="460301" y="181012"/>
                  <a:pt x="474035" y="190685"/>
                </a:cubicBezTo>
                <a:cubicBezTo>
                  <a:pt x="479942" y="194820"/>
                  <a:pt x="483486" y="201760"/>
                  <a:pt x="483560" y="209070"/>
                </a:cubicBezTo>
                <a:cubicBezTo>
                  <a:pt x="483634" y="219924"/>
                  <a:pt x="483708" y="290660"/>
                  <a:pt x="483708" y="321967"/>
                </a:cubicBezTo>
                <a:lnTo>
                  <a:pt x="460744" y="321967"/>
                </a:lnTo>
                <a:close/>
                <a:moveTo>
                  <a:pt x="121240" y="346333"/>
                </a:moveTo>
                <a:cubicBezTo>
                  <a:pt x="126409" y="351502"/>
                  <a:pt x="126409" y="359919"/>
                  <a:pt x="121240" y="365162"/>
                </a:cubicBezTo>
                <a:cubicBezTo>
                  <a:pt x="118656" y="367746"/>
                  <a:pt x="115260" y="369075"/>
                  <a:pt x="111863" y="369075"/>
                </a:cubicBezTo>
                <a:cubicBezTo>
                  <a:pt x="108467" y="369075"/>
                  <a:pt x="105070" y="367746"/>
                  <a:pt x="102486" y="365162"/>
                </a:cubicBezTo>
                <a:lnTo>
                  <a:pt x="76126" y="338802"/>
                </a:lnTo>
                <a:lnTo>
                  <a:pt x="76126" y="500653"/>
                </a:lnTo>
                <a:cubicBezTo>
                  <a:pt x="76126" y="507963"/>
                  <a:pt x="70145" y="513944"/>
                  <a:pt x="62836" y="513944"/>
                </a:cubicBezTo>
                <a:cubicBezTo>
                  <a:pt x="55525" y="513944"/>
                  <a:pt x="49545" y="507963"/>
                  <a:pt x="49545" y="500653"/>
                </a:cubicBezTo>
                <a:lnTo>
                  <a:pt x="49545" y="338802"/>
                </a:lnTo>
                <a:lnTo>
                  <a:pt x="23185" y="365162"/>
                </a:lnTo>
                <a:cubicBezTo>
                  <a:pt x="20601" y="367746"/>
                  <a:pt x="17204" y="369075"/>
                  <a:pt x="13807" y="369075"/>
                </a:cubicBezTo>
                <a:cubicBezTo>
                  <a:pt x="10411" y="369075"/>
                  <a:pt x="7015" y="367746"/>
                  <a:pt x="4430" y="365162"/>
                </a:cubicBezTo>
                <a:cubicBezTo>
                  <a:pt x="-738" y="359993"/>
                  <a:pt x="-738" y="351576"/>
                  <a:pt x="4430" y="346333"/>
                </a:cubicBezTo>
                <a:lnTo>
                  <a:pt x="53532" y="297232"/>
                </a:lnTo>
                <a:cubicBezTo>
                  <a:pt x="53827" y="296936"/>
                  <a:pt x="54196" y="296641"/>
                  <a:pt x="54492" y="296346"/>
                </a:cubicBezTo>
                <a:cubicBezTo>
                  <a:pt x="54640" y="296198"/>
                  <a:pt x="54787" y="296124"/>
                  <a:pt x="54935" y="295977"/>
                </a:cubicBezTo>
                <a:cubicBezTo>
                  <a:pt x="55156" y="295829"/>
                  <a:pt x="55304" y="295681"/>
                  <a:pt x="55525" y="295533"/>
                </a:cubicBezTo>
                <a:cubicBezTo>
                  <a:pt x="55747" y="295386"/>
                  <a:pt x="55895" y="295312"/>
                  <a:pt x="56116" y="295164"/>
                </a:cubicBezTo>
                <a:cubicBezTo>
                  <a:pt x="56264" y="295090"/>
                  <a:pt x="56485" y="294943"/>
                  <a:pt x="56633" y="294869"/>
                </a:cubicBezTo>
                <a:cubicBezTo>
                  <a:pt x="56855" y="294795"/>
                  <a:pt x="57002" y="294647"/>
                  <a:pt x="57224" y="294573"/>
                </a:cubicBezTo>
                <a:cubicBezTo>
                  <a:pt x="57445" y="294500"/>
                  <a:pt x="57593" y="294352"/>
                  <a:pt x="57814" y="294278"/>
                </a:cubicBezTo>
                <a:cubicBezTo>
                  <a:pt x="58036" y="294204"/>
                  <a:pt x="58184" y="294131"/>
                  <a:pt x="58405" y="294057"/>
                </a:cubicBezTo>
                <a:cubicBezTo>
                  <a:pt x="58627" y="293983"/>
                  <a:pt x="58848" y="293909"/>
                  <a:pt x="59070" y="293835"/>
                </a:cubicBezTo>
                <a:cubicBezTo>
                  <a:pt x="59291" y="293761"/>
                  <a:pt x="59439" y="293761"/>
                  <a:pt x="59660" y="293688"/>
                </a:cubicBezTo>
                <a:cubicBezTo>
                  <a:pt x="59882" y="293614"/>
                  <a:pt x="60103" y="293540"/>
                  <a:pt x="60325" y="293540"/>
                </a:cubicBezTo>
                <a:cubicBezTo>
                  <a:pt x="60547" y="293466"/>
                  <a:pt x="60768" y="293466"/>
                  <a:pt x="60990" y="293466"/>
                </a:cubicBezTo>
                <a:cubicBezTo>
                  <a:pt x="61211" y="293466"/>
                  <a:pt x="61359" y="293392"/>
                  <a:pt x="61580" y="293392"/>
                </a:cubicBezTo>
                <a:cubicBezTo>
                  <a:pt x="62023" y="293318"/>
                  <a:pt x="62466" y="293318"/>
                  <a:pt x="62836" y="293318"/>
                </a:cubicBezTo>
                <a:cubicBezTo>
                  <a:pt x="62836" y="293318"/>
                  <a:pt x="62836" y="293318"/>
                  <a:pt x="62836" y="293318"/>
                </a:cubicBezTo>
                <a:cubicBezTo>
                  <a:pt x="62836" y="293318"/>
                  <a:pt x="62836" y="293318"/>
                  <a:pt x="62836" y="293318"/>
                </a:cubicBezTo>
                <a:cubicBezTo>
                  <a:pt x="63278" y="293318"/>
                  <a:pt x="63721" y="293318"/>
                  <a:pt x="64091" y="293392"/>
                </a:cubicBezTo>
                <a:cubicBezTo>
                  <a:pt x="64312" y="293392"/>
                  <a:pt x="64460" y="293466"/>
                  <a:pt x="64681" y="293466"/>
                </a:cubicBezTo>
                <a:cubicBezTo>
                  <a:pt x="64903" y="293466"/>
                  <a:pt x="65124" y="293540"/>
                  <a:pt x="65346" y="293540"/>
                </a:cubicBezTo>
                <a:cubicBezTo>
                  <a:pt x="65567" y="293614"/>
                  <a:pt x="65789" y="293614"/>
                  <a:pt x="66010" y="293688"/>
                </a:cubicBezTo>
                <a:cubicBezTo>
                  <a:pt x="66232" y="293761"/>
                  <a:pt x="66380" y="293761"/>
                  <a:pt x="66601" y="293835"/>
                </a:cubicBezTo>
                <a:cubicBezTo>
                  <a:pt x="66823" y="293909"/>
                  <a:pt x="67044" y="293983"/>
                  <a:pt x="67266" y="294057"/>
                </a:cubicBezTo>
                <a:cubicBezTo>
                  <a:pt x="67487" y="294131"/>
                  <a:pt x="67635" y="294204"/>
                  <a:pt x="67856" y="294278"/>
                </a:cubicBezTo>
                <a:cubicBezTo>
                  <a:pt x="68078" y="294352"/>
                  <a:pt x="68226" y="294426"/>
                  <a:pt x="68447" y="294573"/>
                </a:cubicBezTo>
                <a:cubicBezTo>
                  <a:pt x="68669" y="294647"/>
                  <a:pt x="68816" y="294721"/>
                  <a:pt x="69038" y="294869"/>
                </a:cubicBezTo>
                <a:cubicBezTo>
                  <a:pt x="69259" y="294943"/>
                  <a:pt x="69407" y="295090"/>
                  <a:pt x="69554" y="295164"/>
                </a:cubicBezTo>
                <a:cubicBezTo>
                  <a:pt x="69776" y="295312"/>
                  <a:pt x="69924" y="295386"/>
                  <a:pt x="70145" y="295533"/>
                </a:cubicBezTo>
                <a:cubicBezTo>
                  <a:pt x="70367" y="295681"/>
                  <a:pt x="70515" y="295829"/>
                  <a:pt x="70736" y="295977"/>
                </a:cubicBezTo>
                <a:cubicBezTo>
                  <a:pt x="70884" y="296124"/>
                  <a:pt x="71031" y="296198"/>
                  <a:pt x="71179" y="296346"/>
                </a:cubicBezTo>
                <a:cubicBezTo>
                  <a:pt x="71548" y="296641"/>
                  <a:pt x="71843" y="296936"/>
                  <a:pt x="72139" y="297232"/>
                </a:cubicBezTo>
                <a:lnTo>
                  <a:pt x="121240" y="346333"/>
                </a:lnTo>
                <a:close/>
                <a:moveTo>
                  <a:pt x="248979" y="210842"/>
                </a:moveTo>
                <a:cubicBezTo>
                  <a:pt x="254147" y="216011"/>
                  <a:pt x="254147" y="224428"/>
                  <a:pt x="248979" y="229671"/>
                </a:cubicBezTo>
                <a:cubicBezTo>
                  <a:pt x="246395" y="232255"/>
                  <a:pt x="242998" y="233584"/>
                  <a:pt x="239602" y="233584"/>
                </a:cubicBezTo>
                <a:cubicBezTo>
                  <a:pt x="236205" y="233584"/>
                  <a:pt x="232809" y="232255"/>
                  <a:pt x="230224" y="229671"/>
                </a:cubicBezTo>
                <a:lnTo>
                  <a:pt x="203865" y="203311"/>
                </a:lnTo>
                <a:lnTo>
                  <a:pt x="203865" y="500653"/>
                </a:lnTo>
                <a:cubicBezTo>
                  <a:pt x="203865" y="507963"/>
                  <a:pt x="197884" y="513944"/>
                  <a:pt x="190574" y="513944"/>
                </a:cubicBezTo>
                <a:cubicBezTo>
                  <a:pt x="183264" y="513944"/>
                  <a:pt x="177283" y="507963"/>
                  <a:pt x="177283" y="500653"/>
                </a:cubicBezTo>
                <a:lnTo>
                  <a:pt x="177283" y="203311"/>
                </a:lnTo>
                <a:lnTo>
                  <a:pt x="150923" y="229671"/>
                </a:lnTo>
                <a:cubicBezTo>
                  <a:pt x="148339" y="232255"/>
                  <a:pt x="144942" y="233584"/>
                  <a:pt x="141546" y="233584"/>
                </a:cubicBezTo>
                <a:cubicBezTo>
                  <a:pt x="138149" y="233584"/>
                  <a:pt x="134753" y="232255"/>
                  <a:pt x="132169" y="229671"/>
                </a:cubicBezTo>
                <a:cubicBezTo>
                  <a:pt x="127000" y="224502"/>
                  <a:pt x="127000" y="216085"/>
                  <a:pt x="132169" y="210842"/>
                </a:cubicBezTo>
                <a:lnTo>
                  <a:pt x="181270" y="161740"/>
                </a:lnTo>
                <a:cubicBezTo>
                  <a:pt x="181270" y="161740"/>
                  <a:pt x="181270" y="161740"/>
                  <a:pt x="181270" y="161740"/>
                </a:cubicBezTo>
                <a:cubicBezTo>
                  <a:pt x="181566" y="161445"/>
                  <a:pt x="181935" y="161150"/>
                  <a:pt x="182230" y="160854"/>
                </a:cubicBezTo>
                <a:cubicBezTo>
                  <a:pt x="182378" y="160707"/>
                  <a:pt x="182525" y="160633"/>
                  <a:pt x="182673" y="160485"/>
                </a:cubicBezTo>
                <a:cubicBezTo>
                  <a:pt x="182895" y="160337"/>
                  <a:pt x="183042" y="160190"/>
                  <a:pt x="183264" y="160042"/>
                </a:cubicBezTo>
                <a:cubicBezTo>
                  <a:pt x="183485" y="159894"/>
                  <a:pt x="183633" y="159820"/>
                  <a:pt x="183855" y="159673"/>
                </a:cubicBezTo>
                <a:cubicBezTo>
                  <a:pt x="184002" y="159599"/>
                  <a:pt x="184224" y="159451"/>
                  <a:pt x="184371" y="159378"/>
                </a:cubicBezTo>
                <a:cubicBezTo>
                  <a:pt x="184593" y="159304"/>
                  <a:pt x="184740" y="159156"/>
                  <a:pt x="184962" y="159082"/>
                </a:cubicBezTo>
                <a:cubicBezTo>
                  <a:pt x="185184" y="159009"/>
                  <a:pt x="185331" y="158861"/>
                  <a:pt x="185553" y="158787"/>
                </a:cubicBezTo>
                <a:cubicBezTo>
                  <a:pt x="185774" y="158713"/>
                  <a:pt x="185922" y="158639"/>
                  <a:pt x="186144" y="158565"/>
                </a:cubicBezTo>
                <a:cubicBezTo>
                  <a:pt x="186365" y="158492"/>
                  <a:pt x="186586" y="158418"/>
                  <a:pt x="186808" y="158344"/>
                </a:cubicBezTo>
                <a:cubicBezTo>
                  <a:pt x="187030" y="158270"/>
                  <a:pt x="187177" y="158270"/>
                  <a:pt x="187399" y="158196"/>
                </a:cubicBezTo>
                <a:cubicBezTo>
                  <a:pt x="187620" y="158122"/>
                  <a:pt x="187842" y="158048"/>
                  <a:pt x="188063" y="158048"/>
                </a:cubicBezTo>
                <a:cubicBezTo>
                  <a:pt x="188285" y="157975"/>
                  <a:pt x="188506" y="157975"/>
                  <a:pt x="188728" y="157975"/>
                </a:cubicBezTo>
                <a:cubicBezTo>
                  <a:pt x="188949" y="157975"/>
                  <a:pt x="189171" y="157901"/>
                  <a:pt x="189319" y="157901"/>
                </a:cubicBezTo>
                <a:cubicBezTo>
                  <a:pt x="189688" y="157827"/>
                  <a:pt x="190131" y="157827"/>
                  <a:pt x="190500" y="157827"/>
                </a:cubicBezTo>
                <a:cubicBezTo>
                  <a:pt x="190500" y="157827"/>
                  <a:pt x="190574" y="157827"/>
                  <a:pt x="190574" y="157827"/>
                </a:cubicBezTo>
                <a:cubicBezTo>
                  <a:pt x="190574" y="157827"/>
                  <a:pt x="190647" y="157827"/>
                  <a:pt x="190647" y="157827"/>
                </a:cubicBezTo>
                <a:cubicBezTo>
                  <a:pt x="191017" y="157827"/>
                  <a:pt x="191460" y="157827"/>
                  <a:pt x="191829" y="157901"/>
                </a:cubicBezTo>
                <a:cubicBezTo>
                  <a:pt x="192051" y="157901"/>
                  <a:pt x="192272" y="157975"/>
                  <a:pt x="192420" y="157975"/>
                </a:cubicBezTo>
                <a:cubicBezTo>
                  <a:pt x="192641" y="157975"/>
                  <a:pt x="192863" y="158048"/>
                  <a:pt x="193084" y="158048"/>
                </a:cubicBezTo>
                <a:cubicBezTo>
                  <a:pt x="193306" y="158122"/>
                  <a:pt x="193527" y="158122"/>
                  <a:pt x="193749" y="158196"/>
                </a:cubicBezTo>
                <a:cubicBezTo>
                  <a:pt x="193970" y="158270"/>
                  <a:pt x="194118" y="158270"/>
                  <a:pt x="194339" y="158344"/>
                </a:cubicBezTo>
                <a:cubicBezTo>
                  <a:pt x="194561" y="158418"/>
                  <a:pt x="194782" y="158492"/>
                  <a:pt x="195004" y="158565"/>
                </a:cubicBezTo>
                <a:cubicBezTo>
                  <a:pt x="195226" y="158639"/>
                  <a:pt x="195373" y="158713"/>
                  <a:pt x="195595" y="158787"/>
                </a:cubicBezTo>
                <a:cubicBezTo>
                  <a:pt x="195816" y="158861"/>
                  <a:pt x="195964" y="158935"/>
                  <a:pt x="196185" y="159082"/>
                </a:cubicBezTo>
                <a:cubicBezTo>
                  <a:pt x="196407" y="159156"/>
                  <a:pt x="196554" y="159230"/>
                  <a:pt x="196776" y="159378"/>
                </a:cubicBezTo>
                <a:cubicBezTo>
                  <a:pt x="196998" y="159451"/>
                  <a:pt x="197145" y="159599"/>
                  <a:pt x="197293" y="159673"/>
                </a:cubicBezTo>
                <a:cubicBezTo>
                  <a:pt x="197515" y="159820"/>
                  <a:pt x="197662" y="159894"/>
                  <a:pt x="197884" y="160042"/>
                </a:cubicBezTo>
                <a:cubicBezTo>
                  <a:pt x="198105" y="160190"/>
                  <a:pt x="198253" y="160337"/>
                  <a:pt x="198474" y="160485"/>
                </a:cubicBezTo>
                <a:cubicBezTo>
                  <a:pt x="198622" y="160633"/>
                  <a:pt x="198770" y="160707"/>
                  <a:pt x="198917" y="160854"/>
                </a:cubicBezTo>
                <a:cubicBezTo>
                  <a:pt x="199287" y="161150"/>
                  <a:pt x="199582" y="161445"/>
                  <a:pt x="199877" y="161740"/>
                </a:cubicBezTo>
                <a:cubicBezTo>
                  <a:pt x="199877" y="161740"/>
                  <a:pt x="199877" y="161740"/>
                  <a:pt x="199877" y="161740"/>
                </a:cubicBezTo>
                <a:cubicBezTo>
                  <a:pt x="199877" y="161740"/>
                  <a:pt x="199877" y="161740"/>
                  <a:pt x="199877" y="161740"/>
                </a:cubicBezTo>
                <a:lnTo>
                  <a:pt x="248979" y="210842"/>
                </a:lnTo>
                <a:close/>
              </a:path>
            </a:pathLst>
          </a:custGeom>
          <a:solidFill>
            <a:schemeClr val="bg1"/>
          </a:solidFill>
          <a:ln w="9525" cap="flat">
            <a:noFill/>
            <a:prstDash val="solid"/>
            <a:miter/>
          </a:ln>
        </p:spPr>
        <p:txBody>
          <a:bodyPr rtlCol="0" anchor="ctr"/>
          <a:lstStyle/>
          <a:p>
            <a:endParaRPr lang="es-MX" sz="1500" dirty="0">
              <a:latin typeface="Lato Light" panose="020F0302020204030203" pitchFamily="34" charset="77"/>
            </a:endParaRPr>
          </a:p>
        </p:txBody>
      </p:sp>
      <p:sp>
        <p:nvSpPr>
          <p:cNvPr id="8" name="Forma libre 6">
            <a:extLst>
              <a:ext uri="{FF2B5EF4-FFF2-40B4-BE49-F238E27FC236}">
                <a16:creationId xmlns:a16="http://schemas.microsoft.com/office/drawing/2014/main" id="{E442E341-69F7-4B47-AB99-1E24C82DFEEB}"/>
              </a:ext>
            </a:extLst>
          </p:cNvPr>
          <p:cNvSpPr/>
          <p:nvPr/>
        </p:nvSpPr>
        <p:spPr>
          <a:xfrm>
            <a:off x="995240" y="2690962"/>
            <a:ext cx="385808" cy="414758"/>
          </a:xfrm>
          <a:custGeom>
            <a:avLst/>
            <a:gdLst>
              <a:gd name="connsiteX0" fmla="*/ 317463 w 452622"/>
              <a:gd name="connsiteY0" fmla="*/ 34297 h 486587"/>
              <a:gd name="connsiteX1" fmla="*/ 260018 w 452622"/>
              <a:gd name="connsiteY1" fmla="*/ 34224 h 486587"/>
              <a:gd name="connsiteX2" fmla="*/ 255366 w 452622"/>
              <a:gd name="connsiteY2" fmla="*/ 27652 h 486587"/>
              <a:gd name="connsiteX3" fmla="*/ 168829 w 452622"/>
              <a:gd name="connsiteY3" fmla="*/ 554 h 486587"/>
              <a:gd name="connsiteX4" fmla="*/ 82292 w 452622"/>
              <a:gd name="connsiteY4" fmla="*/ 27652 h 486587"/>
              <a:gd name="connsiteX5" fmla="*/ 77640 w 452622"/>
              <a:gd name="connsiteY5" fmla="*/ 34224 h 486587"/>
              <a:gd name="connsiteX6" fmla="*/ 20194 w 452622"/>
              <a:gd name="connsiteY6" fmla="*/ 34224 h 486587"/>
              <a:gd name="connsiteX7" fmla="*/ 554 w 452622"/>
              <a:gd name="connsiteY7" fmla="*/ 60805 h 486587"/>
              <a:gd name="connsiteX8" fmla="*/ 554 w 452622"/>
              <a:gd name="connsiteY8" fmla="*/ 471487 h 486587"/>
              <a:gd name="connsiteX9" fmla="*/ 15174 w 452622"/>
              <a:gd name="connsiteY9" fmla="*/ 486107 h 486587"/>
              <a:gd name="connsiteX10" fmla="*/ 322484 w 452622"/>
              <a:gd name="connsiteY10" fmla="*/ 486181 h 486587"/>
              <a:gd name="connsiteX11" fmla="*/ 337104 w 452622"/>
              <a:gd name="connsiteY11" fmla="*/ 471561 h 486587"/>
              <a:gd name="connsiteX12" fmla="*/ 337104 w 452622"/>
              <a:gd name="connsiteY12" fmla="*/ 60805 h 486587"/>
              <a:gd name="connsiteX13" fmla="*/ 317463 w 452622"/>
              <a:gd name="connsiteY13" fmla="*/ 34297 h 486587"/>
              <a:gd name="connsiteX14" fmla="*/ 103040 w 452622"/>
              <a:gd name="connsiteY14" fmla="*/ 44635 h 486587"/>
              <a:gd name="connsiteX15" fmla="*/ 168829 w 452622"/>
              <a:gd name="connsiteY15" fmla="*/ 27135 h 486587"/>
              <a:gd name="connsiteX16" fmla="*/ 234618 w 452622"/>
              <a:gd name="connsiteY16" fmla="*/ 44635 h 486587"/>
              <a:gd name="connsiteX17" fmla="*/ 234618 w 452622"/>
              <a:gd name="connsiteY17" fmla="*/ 47514 h 486587"/>
              <a:gd name="connsiteX18" fmla="*/ 103040 w 452622"/>
              <a:gd name="connsiteY18" fmla="*/ 47514 h 486587"/>
              <a:gd name="connsiteX19" fmla="*/ 103040 w 452622"/>
              <a:gd name="connsiteY19" fmla="*/ 44635 h 486587"/>
              <a:gd name="connsiteX20" fmla="*/ 310522 w 452622"/>
              <a:gd name="connsiteY20" fmla="*/ 459526 h 486587"/>
              <a:gd name="connsiteX21" fmla="*/ 27209 w 452622"/>
              <a:gd name="connsiteY21" fmla="*/ 459526 h 486587"/>
              <a:gd name="connsiteX22" fmla="*/ 27209 w 452622"/>
              <a:gd name="connsiteY22" fmla="*/ 60805 h 486587"/>
              <a:gd name="connsiteX23" fmla="*/ 76532 w 452622"/>
              <a:gd name="connsiteY23" fmla="*/ 60805 h 486587"/>
              <a:gd name="connsiteX24" fmla="*/ 92703 w 452622"/>
              <a:gd name="connsiteY24" fmla="*/ 74096 h 486587"/>
              <a:gd name="connsiteX25" fmla="*/ 245029 w 452622"/>
              <a:gd name="connsiteY25" fmla="*/ 74096 h 486587"/>
              <a:gd name="connsiteX26" fmla="*/ 261273 w 452622"/>
              <a:gd name="connsiteY26" fmla="*/ 60805 h 486587"/>
              <a:gd name="connsiteX27" fmla="*/ 310596 w 452622"/>
              <a:gd name="connsiteY27" fmla="*/ 60805 h 486587"/>
              <a:gd name="connsiteX28" fmla="*/ 310596 w 452622"/>
              <a:gd name="connsiteY28" fmla="*/ 459526 h 486587"/>
              <a:gd name="connsiteX29" fmla="*/ 268583 w 452622"/>
              <a:gd name="connsiteY29" fmla="*/ 153914 h 486587"/>
              <a:gd name="connsiteX30" fmla="*/ 281874 w 452622"/>
              <a:gd name="connsiteY30" fmla="*/ 167204 h 486587"/>
              <a:gd name="connsiteX31" fmla="*/ 268583 w 452622"/>
              <a:gd name="connsiteY31" fmla="*/ 180495 h 486587"/>
              <a:gd name="connsiteX32" fmla="*/ 162257 w 452622"/>
              <a:gd name="connsiteY32" fmla="*/ 180495 h 486587"/>
              <a:gd name="connsiteX33" fmla="*/ 148967 w 452622"/>
              <a:gd name="connsiteY33" fmla="*/ 167204 h 486587"/>
              <a:gd name="connsiteX34" fmla="*/ 162257 w 452622"/>
              <a:gd name="connsiteY34" fmla="*/ 153914 h 486587"/>
              <a:gd name="connsiteX35" fmla="*/ 268583 w 452622"/>
              <a:gd name="connsiteY35" fmla="*/ 153914 h 486587"/>
              <a:gd name="connsiteX36" fmla="*/ 281874 w 452622"/>
              <a:gd name="connsiteY36" fmla="*/ 273530 h 486587"/>
              <a:gd name="connsiteX37" fmla="*/ 268583 w 452622"/>
              <a:gd name="connsiteY37" fmla="*/ 286821 h 486587"/>
              <a:gd name="connsiteX38" fmla="*/ 162257 w 452622"/>
              <a:gd name="connsiteY38" fmla="*/ 286821 h 486587"/>
              <a:gd name="connsiteX39" fmla="*/ 148967 w 452622"/>
              <a:gd name="connsiteY39" fmla="*/ 273530 h 486587"/>
              <a:gd name="connsiteX40" fmla="*/ 162257 w 452622"/>
              <a:gd name="connsiteY40" fmla="*/ 260239 h 486587"/>
              <a:gd name="connsiteX41" fmla="*/ 268583 w 452622"/>
              <a:gd name="connsiteY41" fmla="*/ 260239 h 486587"/>
              <a:gd name="connsiteX42" fmla="*/ 281874 w 452622"/>
              <a:gd name="connsiteY42" fmla="*/ 273530 h 486587"/>
              <a:gd name="connsiteX43" fmla="*/ 281874 w 452622"/>
              <a:gd name="connsiteY43" fmla="*/ 379856 h 486587"/>
              <a:gd name="connsiteX44" fmla="*/ 268583 w 452622"/>
              <a:gd name="connsiteY44" fmla="*/ 393146 h 486587"/>
              <a:gd name="connsiteX45" fmla="*/ 162257 w 452622"/>
              <a:gd name="connsiteY45" fmla="*/ 393146 h 486587"/>
              <a:gd name="connsiteX46" fmla="*/ 148967 w 452622"/>
              <a:gd name="connsiteY46" fmla="*/ 379856 h 486587"/>
              <a:gd name="connsiteX47" fmla="*/ 162257 w 452622"/>
              <a:gd name="connsiteY47" fmla="*/ 366565 h 486587"/>
              <a:gd name="connsiteX48" fmla="*/ 268583 w 452622"/>
              <a:gd name="connsiteY48" fmla="*/ 366565 h 486587"/>
              <a:gd name="connsiteX49" fmla="*/ 281874 w 452622"/>
              <a:gd name="connsiteY49" fmla="*/ 379856 h 486587"/>
              <a:gd name="connsiteX50" fmla="*/ 69222 w 452622"/>
              <a:gd name="connsiteY50" fmla="*/ 207003 h 486587"/>
              <a:gd name="connsiteX51" fmla="*/ 122385 w 452622"/>
              <a:gd name="connsiteY51" fmla="*/ 207003 h 486587"/>
              <a:gd name="connsiteX52" fmla="*/ 135676 w 452622"/>
              <a:gd name="connsiteY52" fmla="*/ 193712 h 486587"/>
              <a:gd name="connsiteX53" fmla="*/ 135676 w 452622"/>
              <a:gd name="connsiteY53" fmla="*/ 140549 h 486587"/>
              <a:gd name="connsiteX54" fmla="*/ 122385 w 452622"/>
              <a:gd name="connsiteY54" fmla="*/ 127258 h 486587"/>
              <a:gd name="connsiteX55" fmla="*/ 69222 w 452622"/>
              <a:gd name="connsiteY55" fmla="*/ 127258 h 486587"/>
              <a:gd name="connsiteX56" fmla="*/ 55932 w 452622"/>
              <a:gd name="connsiteY56" fmla="*/ 140549 h 486587"/>
              <a:gd name="connsiteX57" fmla="*/ 55932 w 452622"/>
              <a:gd name="connsiteY57" fmla="*/ 193712 h 486587"/>
              <a:gd name="connsiteX58" fmla="*/ 69222 w 452622"/>
              <a:gd name="connsiteY58" fmla="*/ 207003 h 486587"/>
              <a:gd name="connsiteX59" fmla="*/ 82513 w 452622"/>
              <a:gd name="connsiteY59" fmla="*/ 153840 h 486587"/>
              <a:gd name="connsiteX60" fmla="*/ 109094 w 452622"/>
              <a:gd name="connsiteY60" fmla="*/ 153840 h 486587"/>
              <a:gd name="connsiteX61" fmla="*/ 109094 w 452622"/>
              <a:gd name="connsiteY61" fmla="*/ 180421 h 486587"/>
              <a:gd name="connsiteX62" fmla="*/ 82513 w 452622"/>
              <a:gd name="connsiteY62" fmla="*/ 180421 h 486587"/>
              <a:gd name="connsiteX63" fmla="*/ 82513 w 452622"/>
              <a:gd name="connsiteY63" fmla="*/ 153840 h 486587"/>
              <a:gd name="connsiteX64" fmla="*/ 122385 w 452622"/>
              <a:gd name="connsiteY64" fmla="*/ 233658 h 486587"/>
              <a:gd name="connsiteX65" fmla="*/ 69222 w 452622"/>
              <a:gd name="connsiteY65" fmla="*/ 233658 h 486587"/>
              <a:gd name="connsiteX66" fmla="*/ 55932 w 452622"/>
              <a:gd name="connsiteY66" fmla="*/ 246949 h 486587"/>
              <a:gd name="connsiteX67" fmla="*/ 55932 w 452622"/>
              <a:gd name="connsiteY67" fmla="*/ 300111 h 486587"/>
              <a:gd name="connsiteX68" fmla="*/ 69222 w 452622"/>
              <a:gd name="connsiteY68" fmla="*/ 313402 h 486587"/>
              <a:gd name="connsiteX69" fmla="*/ 122385 w 452622"/>
              <a:gd name="connsiteY69" fmla="*/ 313402 h 486587"/>
              <a:gd name="connsiteX70" fmla="*/ 135676 w 452622"/>
              <a:gd name="connsiteY70" fmla="*/ 300111 h 486587"/>
              <a:gd name="connsiteX71" fmla="*/ 135676 w 452622"/>
              <a:gd name="connsiteY71" fmla="*/ 246949 h 486587"/>
              <a:gd name="connsiteX72" fmla="*/ 122385 w 452622"/>
              <a:gd name="connsiteY72" fmla="*/ 233658 h 486587"/>
              <a:gd name="connsiteX73" fmla="*/ 109094 w 452622"/>
              <a:gd name="connsiteY73" fmla="*/ 286821 h 486587"/>
              <a:gd name="connsiteX74" fmla="*/ 82513 w 452622"/>
              <a:gd name="connsiteY74" fmla="*/ 286821 h 486587"/>
              <a:gd name="connsiteX75" fmla="*/ 82513 w 452622"/>
              <a:gd name="connsiteY75" fmla="*/ 260239 h 486587"/>
              <a:gd name="connsiteX76" fmla="*/ 109094 w 452622"/>
              <a:gd name="connsiteY76" fmla="*/ 260239 h 486587"/>
              <a:gd name="connsiteX77" fmla="*/ 109094 w 452622"/>
              <a:gd name="connsiteY77" fmla="*/ 286821 h 486587"/>
              <a:gd name="connsiteX78" fmla="*/ 122311 w 452622"/>
              <a:gd name="connsiteY78" fmla="*/ 339983 h 486587"/>
              <a:gd name="connsiteX79" fmla="*/ 69149 w 452622"/>
              <a:gd name="connsiteY79" fmla="*/ 339983 h 486587"/>
              <a:gd name="connsiteX80" fmla="*/ 55858 w 452622"/>
              <a:gd name="connsiteY80" fmla="*/ 353274 h 486587"/>
              <a:gd name="connsiteX81" fmla="*/ 55858 w 452622"/>
              <a:gd name="connsiteY81" fmla="*/ 406437 h 486587"/>
              <a:gd name="connsiteX82" fmla="*/ 69149 w 452622"/>
              <a:gd name="connsiteY82" fmla="*/ 419728 h 486587"/>
              <a:gd name="connsiteX83" fmla="*/ 122311 w 452622"/>
              <a:gd name="connsiteY83" fmla="*/ 419728 h 486587"/>
              <a:gd name="connsiteX84" fmla="*/ 135602 w 452622"/>
              <a:gd name="connsiteY84" fmla="*/ 406437 h 486587"/>
              <a:gd name="connsiteX85" fmla="*/ 135602 w 452622"/>
              <a:gd name="connsiteY85" fmla="*/ 353274 h 486587"/>
              <a:gd name="connsiteX86" fmla="*/ 122311 w 452622"/>
              <a:gd name="connsiteY86" fmla="*/ 339983 h 486587"/>
              <a:gd name="connsiteX87" fmla="*/ 109021 w 452622"/>
              <a:gd name="connsiteY87" fmla="*/ 393146 h 486587"/>
              <a:gd name="connsiteX88" fmla="*/ 82439 w 452622"/>
              <a:gd name="connsiteY88" fmla="*/ 393146 h 486587"/>
              <a:gd name="connsiteX89" fmla="*/ 82439 w 452622"/>
              <a:gd name="connsiteY89" fmla="*/ 366565 h 486587"/>
              <a:gd name="connsiteX90" fmla="*/ 109021 w 452622"/>
              <a:gd name="connsiteY90" fmla="*/ 366565 h 486587"/>
              <a:gd name="connsiteX91" fmla="*/ 109021 w 452622"/>
              <a:gd name="connsiteY91" fmla="*/ 393146 h 486587"/>
              <a:gd name="connsiteX92" fmla="*/ 450296 w 452622"/>
              <a:gd name="connsiteY92" fmla="*/ 169493 h 486587"/>
              <a:gd name="connsiteX93" fmla="*/ 423715 w 452622"/>
              <a:gd name="connsiteY93" fmla="*/ 129621 h 486587"/>
              <a:gd name="connsiteX94" fmla="*/ 412565 w 452622"/>
              <a:gd name="connsiteY94" fmla="*/ 123714 h 486587"/>
              <a:gd name="connsiteX95" fmla="*/ 401490 w 452622"/>
              <a:gd name="connsiteY95" fmla="*/ 129769 h 486587"/>
              <a:gd name="connsiteX96" fmla="*/ 375425 w 452622"/>
              <a:gd name="connsiteY96" fmla="*/ 169641 h 486587"/>
              <a:gd name="connsiteX97" fmla="*/ 373284 w 452622"/>
              <a:gd name="connsiteY97" fmla="*/ 176877 h 486587"/>
              <a:gd name="connsiteX98" fmla="*/ 372767 w 452622"/>
              <a:gd name="connsiteY98" fmla="*/ 469199 h 486587"/>
              <a:gd name="connsiteX99" fmla="*/ 376681 w 452622"/>
              <a:gd name="connsiteY99" fmla="*/ 478576 h 486587"/>
              <a:gd name="connsiteX100" fmla="*/ 386058 w 452622"/>
              <a:gd name="connsiteY100" fmla="*/ 482489 h 486587"/>
              <a:gd name="connsiteX101" fmla="*/ 439221 w 452622"/>
              <a:gd name="connsiteY101" fmla="*/ 482489 h 486587"/>
              <a:gd name="connsiteX102" fmla="*/ 452511 w 452622"/>
              <a:gd name="connsiteY102" fmla="*/ 469199 h 486587"/>
              <a:gd name="connsiteX103" fmla="*/ 452511 w 452622"/>
              <a:gd name="connsiteY103" fmla="*/ 176803 h 486587"/>
              <a:gd name="connsiteX104" fmla="*/ 450296 w 452622"/>
              <a:gd name="connsiteY104" fmla="*/ 169493 h 486587"/>
              <a:gd name="connsiteX105" fmla="*/ 412713 w 452622"/>
              <a:gd name="connsiteY105" fmla="*/ 161076 h 486587"/>
              <a:gd name="connsiteX106" fmla="*/ 425930 w 452622"/>
              <a:gd name="connsiteY106" fmla="*/ 180864 h 486587"/>
              <a:gd name="connsiteX107" fmla="*/ 425930 w 452622"/>
              <a:gd name="connsiteY107" fmla="*/ 416110 h 486587"/>
              <a:gd name="connsiteX108" fmla="*/ 399422 w 452622"/>
              <a:gd name="connsiteY108" fmla="*/ 416110 h 486587"/>
              <a:gd name="connsiteX109" fmla="*/ 399865 w 452622"/>
              <a:gd name="connsiteY109" fmla="*/ 180864 h 486587"/>
              <a:gd name="connsiteX110" fmla="*/ 412713 w 452622"/>
              <a:gd name="connsiteY110" fmla="*/ 161076 h 486587"/>
              <a:gd name="connsiteX111" fmla="*/ 399349 w 452622"/>
              <a:gd name="connsiteY111" fmla="*/ 455982 h 486587"/>
              <a:gd name="connsiteX112" fmla="*/ 399349 w 452622"/>
              <a:gd name="connsiteY112" fmla="*/ 442691 h 486587"/>
              <a:gd name="connsiteX113" fmla="*/ 425856 w 452622"/>
              <a:gd name="connsiteY113" fmla="*/ 442691 h 486587"/>
              <a:gd name="connsiteX114" fmla="*/ 425856 w 452622"/>
              <a:gd name="connsiteY114" fmla="*/ 455982 h 486587"/>
              <a:gd name="connsiteX115" fmla="*/ 399349 w 452622"/>
              <a:gd name="connsiteY115" fmla="*/ 455982 h 48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452622" h="486587">
                <a:moveTo>
                  <a:pt x="317463" y="34297"/>
                </a:moveTo>
                <a:lnTo>
                  <a:pt x="260018" y="34224"/>
                </a:lnTo>
                <a:cubicBezTo>
                  <a:pt x="259058" y="32008"/>
                  <a:pt x="257507" y="29793"/>
                  <a:pt x="255366" y="27652"/>
                </a:cubicBezTo>
                <a:cubicBezTo>
                  <a:pt x="238900" y="10965"/>
                  <a:pt x="205747" y="554"/>
                  <a:pt x="168829" y="554"/>
                </a:cubicBezTo>
                <a:cubicBezTo>
                  <a:pt x="131910" y="554"/>
                  <a:pt x="98757" y="10965"/>
                  <a:pt x="82292" y="27652"/>
                </a:cubicBezTo>
                <a:cubicBezTo>
                  <a:pt x="80150" y="29793"/>
                  <a:pt x="78600" y="32008"/>
                  <a:pt x="77640" y="34224"/>
                </a:cubicBezTo>
                <a:lnTo>
                  <a:pt x="20194" y="34224"/>
                </a:lnTo>
                <a:cubicBezTo>
                  <a:pt x="8824" y="34224"/>
                  <a:pt x="554" y="45373"/>
                  <a:pt x="554" y="60805"/>
                </a:cubicBezTo>
                <a:lnTo>
                  <a:pt x="554" y="471487"/>
                </a:lnTo>
                <a:cubicBezTo>
                  <a:pt x="554" y="479536"/>
                  <a:pt x="7125" y="486107"/>
                  <a:pt x="15174" y="486107"/>
                </a:cubicBezTo>
                <a:lnTo>
                  <a:pt x="322484" y="486181"/>
                </a:lnTo>
                <a:cubicBezTo>
                  <a:pt x="330532" y="486181"/>
                  <a:pt x="337104" y="479610"/>
                  <a:pt x="337104" y="471561"/>
                </a:cubicBezTo>
                <a:lnTo>
                  <a:pt x="337104" y="60805"/>
                </a:lnTo>
                <a:cubicBezTo>
                  <a:pt x="337104" y="45447"/>
                  <a:pt x="328834" y="34297"/>
                  <a:pt x="317463" y="34297"/>
                </a:cubicBezTo>
                <a:moveTo>
                  <a:pt x="103040" y="44635"/>
                </a:moveTo>
                <a:cubicBezTo>
                  <a:pt x="113525" y="35700"/>
                  <a:pt x="137153" y="27135"/>
                  <a:pt x="168829" y="27135"/>
                </a:cubicBezTo>
                <a:cubicBezTo>
                  <a:pt x="200505" y="27135"/>
                  <a:pt x="224133" y="35700"/>
                  <a:pt x="234618" y="44635"/>
                </a:cubicBezTo>
                <a:lnTo>
                  <a:pt x="234618" y="47514"/>
                </a:lnTo>
                <a:lnTo>
                  <a:pt x="103040" y="47514"/>
                </a:lnTo>
                <a:lnTo>
                  <a:pt x="103040" y="44635"/>
                </a:lnTo>
                <a:close/>
                <a:moveTo>
                  <a:pt x="310522" y="459526"/>
                </a:moveTo>
                <a:lnTo>
                  <a:pt x="27209" y="459526"/>
                </a:lnTo>
                <a:lnTo>
                  <a:pt x="27209" y="60805"/>
                </a:lnTo>
                <a:lnTo>
                  <a:pt x="76532" y="60805"/>
                </a:lnTo>
                <a:cubicBezTo>
                  <a:pt x="76754" y="66047"/>
                  <a:pt x="80446" y="74096"/>
                  <a:pt x="92703" y="74096"/>
                </a:cubicBezTo>
                <a:lnTo>
                  <a:pt x="245029" y="74096"/>
                </a:lnTo>
                <a:cubicBezTo>
                  <a:pt x="257360" y="74096"/>
                  <a:pt x="260978" y="66047"/>
                  <a:pt x="261273" y="60805"/>
                </a:cubicBezTo>
                <a:lnTo>
                  <a:pt x="310596" y="60805"/>
                </a:lnTo>
                <a:lnTo>
                  <a:pt x="310596" y="459526"/>
                </a:lnTo>
                <a:close/>
                <a:moveTo>
                  <a:pt x="268583" y="153914"/>
                </a:moveTo>
                <a:cubicBezTo>
                  <a:pt x="275893" y="153914"/>
                  <a:pt x="281874" y="159894"/>
                  <a:pt x="281874" y="167204"/>
                </a:cubicBezTo>
                <a:cubicBezTo>
                  <a:pt x="281874" y="174514"/>
                  <a:pt x="275893" y="180495"/>
                  <a:pt x="268583" y="180495"/>
                </a:cubicBezTo>
                <a:lnTo>
                  <a:pt x="162257" y="180495"/>
                </a:lnTo>
                <a:cubicBezTo>
                  <a:pt x="154947" y="180495"/>
                  <a:pt x="148967" y="174514"/>
                  <a:pt x="148967" y="167204"/>
                </a:cubicBezTo>
                <a:cubicBezTo>
                  <a:pt x="148967" y="159894"/>
                  <a:pt x="154947" y="153914"/>
                  <a:pt x="162257" y="153914"/>
                </a:cubicBezTo>
                <a:lnTo>
                  <a:pt x="268583" y="153914"/>
                </a:lnTo>
                <a:close/>
                <a:moveTo>
                  <a:pt x="281874" y="273530"/>
                </a:moveTo>
                <a:cubicBezTo>
                  <a:pt x="281874" y="280840"/>
                  <a:pt x="275893" y="286821"/>
                  <a:pt x="268583" y="286821"/>
                </a:cubicBezTo>
                <a:lnTo>
                  <a:pt x="162257" y="286821"/>
                </a:lnTo>
                <a:cubicBezTo>
                  <a:pt x="154947" y="286821"/>
                  <a:pt x="148967" y="280840"/>
                  <a:pt x="148967" y="273530"/>
                </a:cubicBezTo>
                <a:cubicBezTo>
                  <a:pt x="148967" y="266220"/>
                  <a:pt x="154947" y="260239"/>
                  <a:pt x="162257" y="260239"/>
                </a:cubicBezTo>
                <a:lnTo>
                  <a:pt x="268583" y="260239"/>
                </a:lnTo>
                <a:cubicBezTo>
                  <a:pt x="275893" y="260239"/>
                  <a:pt x="281874" y="266220"/>
                  <a:pt x="281874" y="273530"/>
                </a:cubicBezTo>
                <a:moveTo>
                  <a:pt x="281874" y="379856"/>
                </a:moveTo>
                <a:cubicBezTo>
                  <a:pt x="281874" y="387165"/>
                  <a:pt x="275893" y="393146"/>
                  <a:pt x="268583" y="393146"/>
                </a:cubicBezTo>
                <a:lnTo>
                  <a:pt x="162257" y="393146"/>
                </a:lnTo>
                <a:cubicBezTo>
                  <a:pt x="154947" y="393146"/>
                  <a:pt x="148967" y="387165"/>
                  <a:pt x="148967" y="379856"/>
                </a:cubicBezTo>
                <a:cubicBezTo>
                  <a:pt x="148967" y="372546"/>
                  <a:pt x="154947" y="366565"/>
                  <a:pt x="162257" y="366565"/>
                </a:cubicBezTo>
                <a:lnTo>
                  <a:pt x="268583" y="366565"/>
                </a:lnTo>
                <a:cubicBezTo>
                  <a:pt x="275893" y="366565"/>
                  <a:pt x="281874" y="372546"/>
                  <a:pt x="281874" y="379856"/>
                </a:cubicBezTo>
                <a:moveTo>
                  <a:pt x="69222" y="207003"/>
                </a:moveTo>
                <a:lnTo>
                  <a:pt x="122385" y="207003"/>
                </a:lnTo>
                <a:cubicBezTo>
                  <a:pt x="129695" y="207003"/>
                  <a:pt x="135676" y="201022"/>
                  <a:pt x="135676" y="193712"/>
                </a:cubicBezTo>
                <a:lnTo>
                  <a:pt x="135676" y="140549"/>
                </a:lnTo>
                <a:cubicBezTo>
                  <a:pt x="135676" y="133239"/>
                  <a:pt x="129695" y="127258"/>
                  <a:pt x="122385" y="127258"/>
                </a:cubicBezTo>
                <a:lnTo>
                  <a:pt x="69222" y="127258"/>
                </a:lnTo>
                <a:cubicBezTo>
                  <a:pt x="61913" y="127258"/>
                  <a:pt x="55932" y="133239"/>
                  <a:pt x="55932" y="140549"/>
                </a:cubicBezTo>
                <a:lnTo>
                  <a:pt x="55932" y="193712"/>
                </a:lnTo>
                <a:cubicBezTo>
                  <a:pt x="55932" y="201022"/>
                  <a:pt x="61913" y="207003"/>
                  <a:pt x="69222" y="207003"/>
                </a:cubicBezTo>
                <a:moveTo>
                  <a:pt x="82513" y="153840"/>
                </a:moveTo>
                <a:lnTo>
                  <a:pt x="109094" y="153840"/>
                </a:lnTo>
                <a:lnTo>
                  <a:pt x="109094" y="180421"/>
                </a:lnTo>
                <a:lnTo>
                  <a:pt x="82513" y="180421"/>
                </a:lnTo>
                <a:lnTo>
                  <a:pt x="82513" y="153840"/>
                </a:lnTo>
                <a:close/>
                <a:moveTo>
                  <a:pt x="122385" y="233658"/>
                </a:moveTo>
                <a:lnTo>
                  <a:pt x="69222" y="233658"/>
                </a:lnTo>
                <a:cubicBezTo>
                  <a:pt x="61913" y="233658"/>
                  <a:pt x="55932" y="239639"/>
                  <a:pt x="55932" y="246949"/>
                </a:cubicBezTo>
                <a:lnTo>
                  <a:pt x="55932" y="300111"/>
                </a:lnTo>
                <a:cubicBezTo>
                  <a:pt x="55932" y="307421"/>
                  <a:pt x="61913" y="313402"/>
                  <a:pt x="69222" y="313402"/>
                </a:cubicBezTo>
                <a:lnTo>
                  <a:pt x="122385" y="313402"/>
                </a:lnTo>
                <a:cubicBezTo>
                  <a:pt x="129695" y="313402"/>
                  <a:pt x="135676" y="307421"/>
                  <a:pt x="135676" y="300111"/>
                </a:cubicBezTo>
                <a:lnTo>
                  <a:pt x="135676" y="246949"/>
                </a:lnTo>
                <a:cubicBezTo>
                  <a:pt x="135676" y="239639"/>
                  <a:pt x="129769" y="233658"/>
                  <a:pt x="122385" y="233658"/>
                </a:cubicBezTo>
                <a:moveTo>
                  <a:pt x="109094" y="286821"/>
                </a:moveTo>
                <a:lnTo>
                  <a:pt x="82513" y="286821"/>
                </a:lnTo>
                <a:lnTo>
                  <a:pt x="82513" y="260239"/>
                </a:lnTo>
                <a:lnTo>
                  <a:pt x="109094" y="260239"/>
                </a:lnTo>
                <a:lnTo>
                  <a:pt x="109094" y="286821"/>
                </a:lnTo>
                <a:close/>
                <a:moveTo>
                  <a:pt x="122311" y="339983"/>
                </a:moveTo>
                <a:lnTo>
                  <a:pt x="69149" y="339983"/>
                </a:lnTo>
                <a:cubicBezTo>
                  <a:pt x="61839" y="339983"/>
                  <a:pt x="55858" y="345964"/>
                  <a:pt x="55858" y="353274"/>
                </a:cubicBezTo>
                <a:lnTo>
                  <a:pt x="55858" y="406437"/>
                </a:lnTo>
                <a:cubicBezTo>
                  <a:pt x="55858" y="413747"/>
                  <a:pt x="61839" y="419728"/>
                  <a:pt x="69149" y="419728"/>
                </a:cubicBezTo>
                <a:lnTo>
                  <a:pt x="122311" y="419728"/>
                </a:lnTo>
                <a:cubicBezTo>
                  <a:pt x="129621" y="419728"/>
                  <a:pt x="135602" y="413747"/>
                  <a:pt x="135602" y="406437"/>
                </a:cubicBezTo>
                <a:lnTo>
                  <a:pt x="135602" y="353274"/>
                </a:lnTo>
                <a:cubicBezTo>
                  <a:pt x="135602" y="345964"/>
                  <a:pt x="129621" y="339983"/>
                  <a:pt x="122311" y="339983"/>
                </a:cubicBezTo>
                <a:moveTo>
                  <a:pt x="109021" y="393146"/>
                </a:moveTo>
                <a:lnTo>
                  <a:pt x="82439" y="393146"/>
                </a:lnTo>
                <a:lnTo>
                  <a:pt x="82439" y="366565"/>
                </a:lnTo>
                <a:lnTo>
                  <a:pt x="109021" y="366565"/>
                </a:lnTo>
                <a:lnTo>
                  <a:pt x="109021" y="393146"/>
                </a:lnTo>
                <a:close/>
                <a:moveTo>
                  <a:pt x="450296" y="169493"/>
                </a:moveTo>
                <a:lnTo>
                  <a:pt x="423715" y="129621"/>
                </a:lnTo>
                <a:cubicBezTo>
                  <a:pt x="421204" y="125929"/>
                  <a:pt x="417069" y="123640"/>
                  <a:pt x="412565" y="123714"/>
                </a:cubicBezTo>
                <a:cubicBezTo>
                  <a:pt x="408135" y="123714"/>
                  <a:pt x="403926" y="126003"/>
                  <a:pt x="401490" y="129769"/>
                </a:cubicBezTo>
                <a:lnTo>
                  <a:pt x="375425" y="169641"/>
                </a:lnTo>
                <a:cubicBezTo>
                  <a:pt x="374022" y="171782"/>
                  <a:pt x="373284" y="174293"/>
                  <a:pt x="373284" y="176877"/>
                </a:cubicBezTo>
                <a:lnTo>
                  <a:pt x="372767" y="469199"/>
                </a:lnTo>
                <a:cubicBezTo>
                  <a:pt x="372767" y="472743"/>
                  <a:pt x="374170" y="476139"/>
                  <a:pt x="376681" y="478576"/>
                </a:cubicBezTo>
                <a:cubicBezTo>
                  <a:pt x="379191" y="481086"/>
                  <a:pt x="382588" y="482489"/>
                  <a:pt x="386058" y="482489"/>
                </a:cubicBezTo>
                <a:lnTo>
                  <a:pt x="439221" y="482489"/>
                </a:lnTo>
                <a:cubicBezTo>
                  <a:pt x="446531" y="482489"/>
                  <a:pt x="452511" y="476508"/>
                  <a:pt x="452511" y="469199"/>
                </a:cubicBezTo>
                <a:lnTo>
                  <a:pt x="452511" y="176803"/>
                </a:lnTo>
                <a:cubicBezTo>
                  <a:pt x="452511" y="174219"/>
                  <a:pt x="451773" y="171635"/>
                  <a:pt x="450296" y="169493"/>
                </a:cubicBezTo>
                <a:moveTo>
                  <a:pt x="412713" y="161076"/>
                </a:moveTo>
                <a:lnTo>
                  <a:pt x="425930" y="180864"/>
                </a:lnTo>
                <a:lnTo>
                  <a:pt x="425930" y="416110"/>
                </a:lnTo>
                <a:lnTo>
                  <a:pt x="399422" y="416110"/>
                </a:lnTo>
                <a:lnTo>
                  <a:pt x="399865" y="180864"/>
                </a:lnTo>
                <a:lnTo>
                  <a:pt x="412713" y="161076"/>
                </a:lnTo>
                <a:close/>
                <a:moveTo>
                  <a:pt x="399349" y="455982"/>
                </a:moveTo>
                <a:lnTo>
                  <a:pt x="399349" y="442691"/>
                </a:lnTo>
                <a:lnTo>
                  <a:pt x="425856" y="442691"/>
                </a:lnTo>
                <a:lnTo>
                  <a:pt x="425856" y="455982"/>
                </a:lnTo>
                <a:lnTo>
                  <a:pt x="399349" y="455982"/>
                </a:lnTo>
                <a:close/>
              </a:path>
            </a:pathLst>
          </a:custGeom>
          <a:solidFill>
            <a:schemeClr val="bg1"/>
          </a:solidFill>
          <a:ln w="9525" cap="flat">
            <a:noFill/>
            <a:prstDash val="solid"/>
            <a:miter/>
          </a:ln>
        </p:spPr>
        <p:txBody>
          <a:bodyPr rtlCol="0" anchor="ctr"/>
          <a:lstStyle/>
          <a:p>
            <a:endParaRPr lang="es-MX" sz="1500" dirty="0">
              <a:latin typeface="Lato Light" panose="020F0302020204030203" pitchFamily="34" charset="77"/>
            </a:endParaRPr>
          </a:p>
        </p:txBody>
      </p:sp>
      <p:sp>
        <p:nvSpPr>
          <p:cNvPr id="9" name="Rectangle 8">
            <a:extLst>
              <a:ext uri="{FF2B5EF4-FFF2-40B4-BE49-F238E27FC236}">
                <a16:creationId xmlns:a16="http://schemas.microsoft.com/office/drawing/2014/main" id="{28C8A82A-3F03-42F5-8E04-1080D5C0A90B}"/>
              </a:ext>
            </a:extLst>
          </p:cNvPr>
          <p:cNvSpPr/>
          <p:nvPr/>
        </p:nvSpPr>
        <p:spPr>
          <a:xfrm>
            <a:off x="-15299" y="3814894"/>
            <a:ext cx="2484188" cy="297454"/>
          </a:xfrm>
          <a:prstGeom prst="rect">
            <a:avLst/>
          </a:prstGeom>
        </p:spPr>
        <p:txBody>
          <a:bodyPr wrap="square">
            <a:spAutoFit/>
          </a:bodyPr>
          <a:lstStyle/>
          <a:p>
            <a:pPr algn="ctr"/>
            <a:r>
              <a:rPr lang="en-US" sz="1333" b="1" dirty="0">
                <a:latin typeface="Open Sans" panose="020B0606030504020204" pitchFamily="34" charset="0"/>
                <a:ea typeface="Open Sans" panose="020B0606030504020204" pitchFamily="34" charset="0"/>
                <a:cs typeface="Open Sans" panose="020B0606030504020204" pitchFamily="34" charset="0"/>
              </a:rPr>
              <a:t>PARTNERS</a:t>
            </a:r>
          </a:p>
        </p:txBody>
      </p:sp>
      <p:sp>
        <p:nvSpPr>
          <p:cNvPr id="10" name="Кружок">
            <a:extLst>
              <a:ext uri="{FF2B5EF4-FFF2-40B4-BE49-F238E27FC236}">
                <a16:creationId xmlns:a16="http://schemas.microsoft.com/office/drawing/2014/main" id="{830C23F3-C109-4876-A04C-083112093C56}"/>
              </a:ext>
            </a:extLst>
          </p:cNvPr>
          <p:cNvSpPr>
            <a:spLocks noChangeArrowheads="1"/>
          </p:cNvSpPr>
          <p:nvPr/>
        </p:nvSpPr>
        <p:spPr bwMode="auto">
          <a:xfrm>
            <a:off x="4732926" y="1696906"/>
            <a:ext cx="2817859" cy="2817628"/>
          </a:xfrm>
          <a:prstGeom prst="ellipse">
            <a:avLst/>
          </a:prstGeom>
          <a:noFill/>
          <a:ln w="508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lIns="31750" tIns="31750" rIns="31750" bIns="31750" anchor="ctr"/>
          <a:lstStyle>
            <a:lvl1pPr>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1pPr>
            <a:lvl2pPr marL="742950" indent="-28575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2pPr>
            <a:lvl3pPr marL="11430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3pPr>
            <a:lvl4pPr marL="16002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4pPr>
            <a:lvl5pPr marL="20574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5pPr>
            <a:lvl6pPr marL="25146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6pPr>
            <a:lvl7pPr marL="29718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7pPr>
            <a:lvl8pPr marL="34290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8pPr>
            <a:lvl9pPr marL="38862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9pPr>
          </a:lstStyle>
          <a:p>
            <a:pPr eaLnBrk="1"/>
            <a:endParaRPr lang="ru-RU" altLang="ru-RU" sz="1667" dirty="0"/>
          </a:p>
        </p:txBody>
      </p:sp>
      <p:sp>
        <p:nvSpPr>
          <p:cNvPr id="11" name="Rectangle 10">
            <a:extLst>
              <a:ext uri="{FF2B5EF4-FFF2-40B4-BE49-F238E27FC236}">
                <a16:creationId xmlns:a16="http://schemas.microsoft.com/office/drawing/2014/main" id="{FBC61D88-7E76-4460-A78D-DF38F9975F8E}"/>
              </a:ext>
            </a:extLst>
          </p:cNvPr>
          <p:cNvSpPr/>
          <p:nvPr/>
        </p:nvSpPr>
        <p:spPr>
          <a:xfrm>
            <a:off x="2111738" y="3814894"/>
            <a:ext cx="2484188" cy="297454"/>
          </a:xfrm>
          <a:prstGeom prst="rect">
            <a:avLst/>
          </a:prstGeom>
        </p:spPr>
        <p:txBody>
          <a:bodyPr wrap="square">
            <a:spAutoFit/>
          </a:bodyPr>
          <a:lstStyle/>
          <a:p>
            <a:pPr algn="ctr"/>
            <a:r>
              <a:rPr lang="en-US" sz="1333" b="1" dirty="0">
                <a:latin typeface="Open Sans" panose="020B0606030504020204" pitchFamily="34" charset="0"/>
                <a:ea typeface="Open Sans" panose="020B0606030504020204" pitchFamily="34" charset="0"/>
                <a:cs typeface="Open Sans" panose="020B0606030504020204" pitchFamily="34" charset="0"/>
              </a:rPr>
              <a:t>CUSTOMERS</a:t>
            </a:r>
          </a:p>
        </p:txBody>
      </p:sp>
      <p:sp>
        <p:nvSpPr>
          <p:cNvPr id="12" name="Rectangle 11">
            <a:extLst>
              <a:ext uri="{FF2B5EF4-FFF2-40B4-BE49-F238E27FC236}">
                <a16:creationId xmlns:a16="http://schemas.microsoft.com/office/drawing/2014/main" id="{3F2A00A8-6722-433A-97A1-308759532F15}"/>
              </a:ext>
            </a:extLst>
          </p:cNvPr>
          <p:cNvSpPr/>
          <p:nvPr/>
        </p:nvSpPr>
        <p:spPr>
          <a:xfrm>
            <a:off x="7569326" y="3729009"/>
            <a:ext cx="2484188" cy="502573"/>
          </a:xfrm>
          <a:prstGeom prst="rect">
            <a:avLst/>
          </a:prstGeom>
        </p:spPr>
        <p:txBody>
          <a:bodyPr wrap="square">
            <a:spAutoFit/>
          </a:bodyPr>
          <a:lstStyle/>
          <a:p>
            <a:pPr algn="ctr"/>
            <a:r>
              <a:rPr lang="en-US" sz="1333" b="1" dirty="0">
                <a:latin typeface="Open Sans" panose="020B0606030504020204" pitchFamily="34" charset="0"/>
                <a:ea typeface="Open Sans" panose="020B0606030504020204" pitchFamily="34" charset="0"/>
                <a:cs typeface="Open Sans" panose="020B0606030504020204" pitchFamily="34" charset="0"/>
              </a:rPr>
              <a:t>TOOLS, DATA &amp;</a:t>
            </a:r>
            <a:br>
              <a:rPr lang="en-US" sz="1333" b="1" dirty="0">
                <a:latin typeface="Open Sans" panose="020B0606030504020204" pitchFamily="34" charset="0"/>
                <a:ea typeface="Open Sans" panose="020B0606030504020204" pitchFamily="34" charset="0"/>
                <a:cs typeface="Open Sans" panose="020B0606030504020204" pitchFamily="34" charset="0"/>
              </a:rPr>
            </a:br>
            <a:r>
              <a:rPr lang="en-US" sz="1333" b="1" dirty="0">
                <a:latin typeface="Open Sans" panose="020B0606030504020204" pitchFamily="34" charset="0"/>
                <a:ea typeface="Open Sans" panose="020B0606030504020204" pitchFamily="34" charset="0"/>
                <a:cs typeface="Open Sans" panose="020B0606030504020204" pitchFamily="34" charset="0"/>
              </a:rPr>
              <a:t>REPORTING</a:t>
            </a:r>
          </a:p>
        </p:txBody>
      </p:sp>
      <p:sp>
        <p:nvSpPr>
          <p:cNvPr id="13" name="Rectangle 12">
            <a:extLst>
              <a:ext uri="{FF2B5EF4-FFF2-40B4-BE49-F238E27FC236}">
                <a16:creationId xmlns:a16="http://schemas.microsoft.com/office/drawing/2014/main" id="{DE2B6315-DA80-4B00-BA9E-C27A8BE3D399}"/>
              </a:ext>
            </a:extLst>
          </p:cNvPr>
          <p:cNvSpPr/>
          <p:nvPr/>
        </p:nvSpPr>
        <p:spPr>
          <a:xfrm>
            <a:off x="9903305" y="3726498"/>
            <a:ext cx="2219128" cy="707694"/>
          </a:xfrm>
          <a:prstGeom prst="rect">
            <a:avLst/>
          </a:prstGeom>
        </p:spPr>
        <p:txBody>
          <a:bodyPr wrap="square">
            <a:spAutoFit/>
          </a:bodyPr>
          <a:lstStyle/>
          <a:p>
            <a:pPr algn="ctr"/>
            <a:r>
              <a:rPr lang="en-US" sz="1333" b="1" dirty="0">
                <a:latin typeface="Open Sans" panose="020B0606030504020204" pitchFamily="34" charset="0"/>
                <a:ea typeface="Open Sans" panose="020B0606030504020204" pitchFamily="34" charset="0"/>
                <a:cs typeface="Open Sans" panose="020B0606030504020204" pitchFamily="34" charset="0"/>
              </a:rPr>
              <a:t>PLATFORMS, PRODUCTS,</a:t>
            </a:r>
            <a:br>
              <a:rPr lang="en-US" sz="1333" b="1" dirty="0">
                <a:latin typeface="Open Sans" panose="020B0606030504020204" pitchFamily="34" charset="0"/>
                <a:ea typeface="Open Sans" panose="020B0606030504020204" pitchFamily="34" charset="0"/>
                <a:cs typeface="Open Sans" panose="020B0606030504020204" pitchFamily="34" charset="0"/>
              </a:rPr>
            </a:br>
            <a:r>
              <a:rPr lang="en-US" sz="1333" b="1" dirty="0">
                <a:latin typeface="Open Sans" panose="020B0606030504020204" pitchFamily="34" charset="0"/>
                <a:ea typeface="Open Sans" panose="020B0606030504020204" pitchFamily="34" charset="0"/>
                <a:cs typeface="Open Sans" panose="020B0606030504020204" pitchFamily="34" charset="0"/>
              </a:rPr>
              <a:t> &amp; SERVICES</a:t>
            </a:r>
          </a:p>
        </p:txBody>
      </p:sp>
      <p:sp>
        <p:nvSpPr>
          <p:cNvPr id="14" name="TextBox 13">
            <a:extLst>
              <a:ext uri="{FF2B5EF4-FFF2-40B4-BE49-F238E27FC236}">
                <a16:creationId xmlns:a16="http://schemas.microsoft.com/office/drawing/2014/main" id="{AE92BC85-F435-40C5-A5C7-4B3913CBA2DE}"/>
              </a:ext>
            </a:extLst>
          </p:cNvPr>
          <p:cNvSpPr txBox="1"/>
          <p:nvPr/>
        </p:nvSpPr>
        <p:spPr>
          <a:xfrm>
            <a:off x="270608" y="4404837"/>
            <a:ext cx="2083861" cy="996619"/>
          </a:xfrm>
          <a:prstGeom prst="rect">
            <a:avLst/>
          </a:prstGeom>
          <a:noFill/>
        </p:spPr>
        <p:txBody>
          <a:bodyPr wrap="square" rtlCol="0">
            <a:spAutoFit/>
          </a:bodyPr>
          <a:lstStyle/>
          <a:p>
            <a:pPr algn="ctr">
              <a:lnSpc>
                <a:spcPts val="1800"/>
              </a:lnSpc>
            </a:pPr>
            <a:r>
              <a:rPr lang="en-GB" sz="1167" dirty="0">
                <a:latin typeface="Open Sans" panose="020B0606030504020204" pitchFamily="34" charset="0"/>
                <a:ea typeface="Open Sans" panose="020B0606030504020204" pitchFamily="34" charset="0"/>
                <a:cs typeface="Open Sans" panose="020B0606030504020204" pitchFamily="34" charset="0"/>
              </a:rPr>
              <a:t>Access to current extensive network of partners, industry experts, education institutes and global reach.</a:t>
            </a:r>
            <a:endParaRPr lang="en-US" sz="1167" spc="-1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400B514F-F446-45F3-943C-1EA0A801B564}"/>
              </a:ext>
            </a:extLst>
          </p:cNvPr>
          <p:cNvSpPr txBox="1"/>
          <p:nvPr/>
        </p:nvSpPr>
        <p:spPr>
          <a:xfrm>
            <a:off x="2412427" y="4404837"/>
            <a:ext cx="2049708" cy="1227387"/>
          </a:xfrm>
          <a:prstGeom prst="rect">
            <a:avLst/>
          </a:prstGeom>
          <a:noFill/>
        </p:spPr>
        <p:txBody>
          <a:bodyPr wrap="square" rtlCol="0">
            <a:spAutoFit/>
          </a:bodyPr>
          <a:lstStyle/>
          <a:p>
            <a:pPr algn="ctr">
              <a:lnSpc>
                <a:spcPts val="1800"/>
              </a:lnSpc>
            </a:pPr>
            <a:r>
              <a:rPr lang="en-US" sz="1167" dirty="0">
                <a:latin typeface="Open Sans" panose="020B0606030504020204" pitchFamily="34" charset="0"/>
                <a:ea typeface="Open Sans" panose="020B0606030504020204" pitchFamily="34" charset="0"/>
                <a:cs typeface="Open Sans" panose="020B0606030504020204" pitchFamily="34" charset="0"/>
              </a:rPr>
              <a:t>Bringing cross-industry learnings from our extensive customer base to accelerate transformation.  </a:t>
            </a:r>
          </a:p>
        </p:txBody>
      </p:sp>
      <p:sp>
        <p:nvSpPr>
          <p:cNvPr id="16" name="TextBox 15">
            <a:extLst>
              <a:ext uri="{FF2B5EF4-FFF2-40B4-BE49-F238E27FC236}">
                <a16:creationId xmlns:a16="http://schemas.microsoft.com/office/drawing/2014/main" id="{06A485CD-538C-4C9C-91F9-1761BBB9D2A7}"/>
              </a:ext>
            </a:extLst>
          </p:cNvPr>
          <p:cNvSpPr txBox="1"/>
          <p:nvPr/>
        </p:nvSpPr>
        <p:spPr>
          <a:xfrm>
            <a:off x="7908152" y="4431717"/>
            <a:ext cx="1715699" cy="996555"/>
          </a:xfrm>
          <a:prstGeom prst="rect">
            <a:avLst/>
          </a:prstGeom>
          <a:noFill/>
        </p:spPr>
        <p:txBody>
          <a:bodyPr wrap="square" rtlCol="0">
            <a:spAutoFit/>
          </a:bodyPr>
          <a:lstStyle/>
          <a:p>
            <a:pPr algn="ctr">
              <a:lnSpc>
                <a:spcPts val="1800"/>
              </a:lnSpc>
            </a:pPr>
            <a:r>
              <a:rPr lang="en-US" sz="1167" dirty="0">
                <a:latin typeface="Open Sans" panose="020B0606030504020204" pitchFamily="34" charset="0"/>
                <a:ea typeface="Open Sans" panose="020B0606030504020204" pitchFamily="34" charset="0"/>
                <a:cs typeface="Open Sans" panose="020B0606030504020204" pitchFamily="34" charset="0"/>
              </a:rPr>
              <a:t>Leveraging our talent and tools to enrich business decision making.</a:t>
            </a:r>
          </a:p>
        </p:txBody>
      </p:sp>
      <p:sp>
        <p:nvSpPr>
          <p:cNvPr id="17" name="TextBox 16">
            <a:extLst>
              <a:ext uri="{FF2B5EF4-FFF2-40B4-BE49-F238E27FC236}">
                <a16:creationId xmlns:a16="http://schemas.microsoft.com/office/drawing/2014/main" id="{A998FF69-B886-4D6E-8D09-FA741188166F}"/>
              </a:ext>
            </a:extLst>
          </p:cNvPr>
          <p:cNvSpPr txBox="1"/>
          <p:nvPr/>
        </p:nvSpPr>
        <p:spPr>
          <a:xfrm>
            <a:off x="9984822" y="4404837"/>
            <a:ext cx="1953138" cy="765722"/>
          </a:xfrm>
          <a:prstGeom prst="rect">
            <a:avLst/>
          </a:prstGeom>
          <a:noFill/>
        </p:spPr>
        <p:txBody>
          <a:bodyPr wrap="square" rtlCol="0">
            <a:spAutoFit/>
          </a:bodyPr>
          <a:lstStyle/>
          <a:p>
            <a:pPr algn="ctr">
              <a:lnSpc>
                <a:spcPts val="1800"/>
              </a:lnSpc>
            </a:pPr>
            <a:r>
              <a:rPr lang="en-US" sz="1167" dirty="0">
                <a:latin typeface="Open Sans" panose="020B0606030504020204" pitchFamily="34" charset="0"/>
                <a:ea typeface="Open Sans" panose="020B0606030504020204" pitchFamily="34" charset="0"/>
                <a:cs typeface="Open Sans" panose="020B0606030504020204" pitchFamily="34" charset="0"/>
              </a:rPr>
              <a:t>Supports transformation while keeping your business safe. </a:t>
            </a:r>
          </a:p>
        </p:txBody>
      </p:sp>
      <p:sp>
        <p:nvSpPr>
          <p:cNvPr id="18" name="CuadroTexto 351">
            <a:extLst>
              <a:ext uri="{FF2B5EF4-FFF2-40B4-BE49-F238E27FC236}">
                <a16:creationId xmlns:a16="http://schemas.microsoft.com/office/drawing/2014/main" id="{D38D4401-B0FF-45B5-A83A-3C48E860C1C1}"/>
              </a:ext>
            </a:extLst>
          </p:cNvPr>
          <p:cNvSpPr txBox="1"/>
          <p:nvPr/>
        </p:nvSpPr>
        <p:spPr>
          <a:xfrm>
            <a:off x="512732" y="1095781"/>
            <a:ext cx="10416228" cy="271934"/>
          </a:xfrm>
          <a:prstGeom prst="rect">
            <a:avLst/>
          </a:prstGeom>
          <a:noFill/>
        </p:spPr>
        <p:txBody>
          <a:bodyPr wrap="square" rtlCol="0">
            <a:spAutoFit/>
          </a:bodyPr>
          <a:lstStyle/>
          <a:p>
            <a:endParaRPr lang="en-US" sz="1167"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EBB67CDA-3DE6-4F06-88CE-3DE93B224DF4}"/>
              </a:ext>
            </a:extLst>
          </p:cNvPr>
          <p:cNvSpPr/>
          <p:nvPr/>
        </p:nvSpPr>
        <p:spPr>
          <a:xfrm>
            <a:off x="4853904" y="4614384"/>
            <a:ext cx="2484188" cy="297454"/>
          </a:xfrm>
          <a:prstGeom prst="rect">
            <a:avLst/>
          </a:prstGeom>
        </p:spPr>
        <p:txBody>
          <a:bodyPr wrap="square">
            <a:spAutoFit/>
          </a:bodyPr>
          <a:lstStyle/>
          <a:p>
            <a:pPr algn="ctr"/>
            <a:r>
              <a:rPr lang="en-US" sz="1333" b="1" dirty="0">
                <a:latin typeface="Open Sans" panose="020B0606030504020204" pitchFamily="34" charset="0"/>
                <a:ea typeface="Open Sans" panose="020B0606030504020204" pitchFamily="34" charset="0"/>
                <a:cs typeface="Open Sans" panose="020B0606030504020204" pitchFamily="34" charset="0"/>
              </a:rPr>
              <a:t>UPLIFT PROGRAM</a:t>
            </a:r>
          </a:p>
        </p:txBody>
      </p:sp>
      <p:sp>
        <p:nvSpPr>
          <p:cNvPr id="20" name="TextBox 19">
            <a:extLst>
              <a:ext uri="{FF2B5EF4-FFF2-40B4-BE49-F238E27FC236}">
                <a16:creationId xmlns:a16="http://schemas.microsoft.com/office/drawing/2014/main" id="{682731B3-1AEF-4C62-8FBA-87546E4B9BB9}"/>
              </a:ext>
            </a:extLst>
          </p:cNvPr>
          <p:cNvSpPr txBox="1"/>
          <p:nvPr/>
        </p:nvSpPr>
        <p:spPr>
          <a:xfrm>
            <a:off x="5071145" y="4923632"/>
            <a:ext cx="2049708" cy="765722"/>
          </a:xfrm>
          <a:prstGeom prst="rect">
            <a:avLst/>
          </a:prstGeom>
          <a:noFill/>
        </p:spPr>
        <p:txBody>
          <a:bodyPr wrap="square" rtlCol="0">
            <a:spAutoFit/>
          </a:bodyPr>
          <a:lstStyle/>
          <a:p>
            <a:pPr algn="ctr">
              <a:lnSpc>
                <a:spcPts val="1800"/>
              </a:lnSpc>
            </a:pPr>
            <a:r>
              <a:rPr lang="en-US" sz="1167" dirty="0">
                <a:latin typeface="Open Sans" panose="020B0606030504020204" pitchFamily="34" charset="0"/>
                <a:ea typeface="Open Sans" panose="020B0606030504020204" pitchFamily="34" charset="0"/>
                <a:cs typeface="Open Sans" panose="020B0606030504020204" pitchFamily="34" charset="0"/>
              </a:rPr>
              <a:t>Unlock business value and drive maturity across your business. </a:t>
            </a:r>
          </a:p>
        </p:txBody>
      </p:sp>
      <p:sp>
        <p:nvSpPr>
          <p:cNvPr id="21" name="CuadroTexto 351">
            <a:extLst>
              <a:ext uri="{FF2B5EF4-FFF2-40B4-BE49-F238E27FC236}">
                <a16:creationId xmlns:a16="http://schemas.microsoft.com/office/drawing/2014/main" id="{663B16DB-2495-40CA-9CFC-7E24001B103A}"/>
              </a:ext>
            </a:extLst>
          </p:cNvPr>
          <p:cNvSpPr txBox="1"/>
          <p:nvPr/>
        </p:nvSpPr>
        <p:spPr>
          <a:xfrm>
            <a:off x="270608" y="1327456"/>
            <a:ext cx="11014896" cy="707694"/>
          </a:xfrm>
          <a:prstGeom prst="rect">
            <a:avLst/>
          </a:prstGeom>
          <a:noFill/>
        </p:spPr>
        <p:txBody>
          <a:bodyPr wrap="square" rtlCol="0">
            <a:spAutoFit/>
          </a:bodyPr>
          <a:lstStyle/>
          <a:p>
            <a:r>
              <a:rPr lang="en-US" sz="1333" dirty="0">
                <a:latin typeface="Open Sans" panose="020B0606030504020204" pitchFamily="34" charset="0"/>
                <a:ea typeface="Open Sans" panose="020B0606030504020204" pitchFamily="34" charset="0"/>
                <a:cs typeface="Open Sans" panose="020B0606030504020204" pitchFamily="34" charset="0"/>
              </a:rPr>
              <a:t>By combining a proven uplift methodologies, we will partner with you to identify and prioritise activities that unlock value and deliver tangible results. </a:t>
            </a:r>
          </a:p>
          <a:p>
            <a:endParaRPr lang="en-US" sz="1333"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Line 530">
            <a:extLst>
              <a:ext uri="{FF2B5EF4-FFF2-40B4-BE49-F238E27FC236}">
                <a16:creationId xmlns:a16="http://schemas.microsoft.com/office/drawing/2014/main" id="{DB9BF702-77AF-434F-AB10-ABD08481C345}"/>
              </a:ext>
            </a:extLst>
          </p:cNvPr>
          <p:cNvSpPr>
            <a:spLocks noChangeShapeType="1"/>
          </p:cNvSpPr>
          <p:nvPr/>
        </p:nvSpPr>
        <p:spPr bwMode="auto">
          <a:xfrm flipV="1">
            <a:off x="45855" y="3043108"/>
            <a:ext cx="12146146" cy="27660"/>
          </a:xfrm>
          <a:prstGeom prst="line">
            <a:avLst/>
          </a:prstGeom>
          <a:noFill/>
          <a:ln w="76200" cap="flat">
            <a:solidFill>
              <a:schemeClr val="bg1">
                <a:lumMod val="9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SV" sz="1500"/>
          </a:p>
        </p:txBody>
      </p:sp>
      <p:sp>
        <p:nvSpPr>
          <p:cNvPr id="23" name="Кружок">
            <a:extLst>
              <a:ext uri="{FF2B5EF4-FFF2-40B4-BE49-F238E27FC236}">
                <a16:creationId xmlns:a16="http://schemas.microsoft.com/office/drawing/2014/main" id="{087D1C12-AA25-4DAD-9CCB-A822239C1972}"/>
              </a:ext>
            </a:extLst>
          </p:cNvPr>
          <p:cNvSpPr>
            <a:spLocks noChangeArrowheads="1"/>
          </p:cNvSpPr>
          <p:nvPr/>
        </p:nvSpPr>
        <p:spPr bwMode="auto">
          <a:xfrm>
            <a:off x="2707791" y="2322564"/>
            <a:ext cx="1320891" cy="1320783"/>
          </a:xfrm>
          <a:prstGeom prst="ellipse">
            <a:avLst/>
          </a:prstGeom>
          <a:solidFill>
            <a:schemeClr val="accent3"/>
          </a:solidFill>
          <a:ln>
            <a:noFill/>
          </a:ln>
        </p:spPr>
        <p:txBody>
          <a:bodyPr lIns="31750" tIns="31750" rIns="31750" bIns="31750" anchor="ctr"/>
          <a:lstStyle>
            <a:lvl1pPr>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1pPr>
            <a:lvl2pPr marL="742950" indent="-28575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2pPr>
            <a:lvl3pPr marL="11430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3pPr>
            <a:lvl4pPr marL="16002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4pPr>
            <a:lvl5pPr marL="20574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5pPr>
            <a:lvl6pPr marL="25146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6pPr>
            <a:lvl7pPr marL="29718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7pPr>
            <a:lvl8pPr marL="34290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8pPr>
            <a:lvl9pPr marL="38862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9pPr>
          </a:lstStyle>
          <a:p>
            <a:pPr eaLnBrk="1"/>
            <a:endParaRPr lang="ru-RU" altLang="ru-RU" sz="1667" dirty="0"/>
          </a:p>
        </p:txBody>
      </p:sp>
      <p:sp>
        <p:nvSpPr>
          <p:cNvPr id="24" name="Кружок">
            <a:extLst>
              <a:ext uri="{FF2B5EF4-FFF2-40B4-BE49-F238E27FC236}">
                <a16:creationId xmlns:a16="http://schemas.microsoft.com/office/drawing/2014/main" id="{3616C8BB-1A3A-4572-8A32-AC3CEBD24A06}"/>
              </a:ext>
            </a:extLst>
          </p:cNvPr>
          <p:cNvSpPr>
            <a:spLocks noChangeArrowheads="1"/>
          </p:cNvSpPr>
          <p:nvPr/>
        </p:nvSpPr>
        <p:spPr bwMode="auto">
          <a:xfrm>
            <a:off x="603065" y="2339544"/>
            <a:ext cx="1320891" cy="1320783"/>
          </a:xfrm>
          <a:prstGeom prst="ellipse">
            <a:avLst/>
          </a:prstGeom>
          <a:solidFill>
            <a:schemeClr val="accent1"/>
          </a:solidFill>
          <a:ln>
            <a:noFill/>
          </a:ln>
        </p:spPr>
        <p:txBody>
          <a:bodyPr lIns="31750" tIns="31750" rIns="31750" bIns="31750" anchor="ctr"/>
          <a:lstStyle>
            <a:lvl1pPr>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1pPr>
            <a:lvl2pPr marL="742950" indent="-28575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2pPr>
            <a:lvl3pPr marL="11430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3pPr>
            <a:lvl4pPr marL="16002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4pPr>
            <a:lvl5pPr marL="20574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5pPr>
            <a:lvl6pPr marL="25146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6pPr>
            <a:lvl7pPr marL="29718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7pPr>
            <a:lvl8pPr marL="34290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8pPr>
            <a:lvl9pPr marL="38862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9pPr>
          </a:lstStyle>
          <a:p>
            <a:pPr eaLnBrk="1"/>
            <a:endParaRPr lang="ru-RU" altLang="ru-RU" sz="1667" dirty="0"/>
          </a:p>
        </p:txBody>
      </p:sp>
      <p:pic>
        <p:nvPicPr>
          <p:cNvPr id="25" name="Graphic 24">
            <a:extLst>
              <a:ext uri="{FF2B5EF4-FFF2-40B4-BE49-F238E27FC236}">
                <a16:creationId xmlns:a16="http://schemas.microsoft.com/office/drawing/2014/main" id="{C7AC89FA-70CD-4C32-A124-A9560B4F1A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7371" y="2769092"/>
            <a:ext cx="738451" cy="498454"/>
          </a:xfrm>
          <a:prstGeom prst="rect">
            <a:avLst/>
          </a:prstGeom>
        </p:spPr>
      </p:pic>
      <p:pic>
        <p:nvPicPr>
          <p:cNvPr id="26" name="Graphic 25">
            <a:extLst>
              <a:ext uri="{FF2B5EF4-FFF2-40B4-BE49-F238E27FC236}">
                <a16:creationId xmlns:a16="http://schemas.microsoft.com/office/drawing/2014/main" id="{4F63CF51-33D4-4E02-9212-065EE874B8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99737" y="2683158"/>
            <a:ext cx="537000" cy="537000"/>
          </a:xfrm>
          <a:prstGeom prst="rect">
            <a:avLst/>
          </a:prstGeom>
        </p:spPr>
      </p:pic>
      <p:sp>
        <p:nvSpPr>
          <p:cNvPr id="27" name="Кружок">
            <a:extLst>
              <a:ext uri="{FF2B5EF4-FFF2-40B4-BE49-F238E27FC236}">
                <a16:creationId xmlns:a16="http://schemas.microsoft.com/office/drawing/2014/main" id="{CEC746DC-CA01-4C19-8754-7B6DFF2C9A6F}"/>
              </a:ext>
            </a:extLst>
          </p:cNvPr>
          <p:cNvSpPr/>
          <p:nvPr/>
        </p:nvSpPr>
        <p:spPr bwMode="auto">
          <a:xfrm>
            <a:off x="8162759" y="2322113"/>
            <a:ext cx="1321527" cy="1320623"/>
          </a:xfrm>
          <a:prstGeom prst="ellipse">
            <a:avLst/>
          </a:prstGeom>
          <a:solidFill>
            <a:schemeClr val="accent2"/>
          </a:solidFill>
          <a:ln w="12700" cap="flat">
            <a:noFill/>
            <a:miter lim="400000"/>
          </a:ln>
          <a:effectLst/>
        </p:spPr>
        <p:txBody>
          <a:bodyPr lIns="31750" tIns="31750" rIns="31750" bIns="31750" anchor="ctr"/>
          <a:lstStyle/>
          <a:p>
            <a:pPr>
              <a:defRPr/>
            </a:pPr>
            <a:endParaRPr sz="1500" kern="0" dirty="0">
              <a:latin typeface="Lato Light" panose="020F0302020204030203" pitchFamily="34" charset="77"/>
              <a:ea typeface="Arial"/>
              <a:cs typeface="Arial"/>
              <a:sym typeface="Arial"/>
            </a:endParaRPr>
          </a:p>
        </p:txBody>
      </p:sp>
      <p:sp>
        <p:nvSpPr>
          <p:cNvPr id="28" name="Кружок">
            <a:extLst>
              <a:ext uri="{FF2B5EF4-FFF2-40B4-BE49-F238E27FC236}">
                <a16:creationId xmlns:a16="http://schemas.microsoft.com/office/drawing/2014/main" id="{5BFE7C10-2779-4113-BBF3-2DEAF0B339FA}"/>
              </a:ext>
            </a:extLst>
          </p:cNvPr>
          <p:cNvSpPr>
            <a:spLocks noChangeArrowheads="1"/>
          </p:cNvSpPr>
          <p:nvPr/>
        </p:nvSpPr>
        <p:spPr bwMode="auto">
          <a:xfrm>
            <a:off x="10273120" y="2322564"/>
            <a:ext cx="1320891" cy="1320783"/>
          </a:xfrm>
          <a:prstGeom prst="ellipse">
            <a:avLst/>
          </a:prstGeom>
          <a:solidFill>
            <a:schemeClr val="accent4"/>
          </a:solidFill>
          <a:ln>
            <a:noFill/>
          </a:ln>
        </p:spPr>
        <p:txBody>
          <a:bodyPr lIns="31750" tIns="31750" rIns="31750" bIns="31750" anchor="ctr"/>
          <a:lstStyle>
            <a:lvl1pPr>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1pPr>
            <a:lvl2pPr marL="742950" indent="-28575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2pPr>
            <a:lvl3pPr marL="11430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3pPr>
            <a:lvl4pPr marL="16002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4pPr>
            <a:lvl5pPr marL="20574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5pPr>
            <a:lvl6pPr marL="25146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6pPr>
            <a:lvl7pPr marL="29718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7pPr>
            <a:lvl8pPr marL="34290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8pPr>
            <a:lvl9pPr marL="38862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9pPr>
          </a:lstStyle>
          <a:p>
            <a:pPr eaLnBrk="1"/>
            <a:endParaRPr lang="ru-RU" altLang="ru-RU" sz="1667" dirty="0"/>
          </a:p>
        </p:txBody>
      </p:sp>
      <p:pic>
        <p:nvPicPr>
          <p:cNvPr id="29" name="Graphic 28">
            <a:extLst>
              <a:ext uri="{FF2B5EF4-FFF2-40B4-BE49-F238E27FC236}">
                <a16:creationId xmlns:a16="http://schemas.microsoft.com/office/drawing/2014/main" id="{238A41FE-E20C-4339-89D6-BB647EDCD7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55023" y="2769092"/>
            <a:ext cx="537000" cy="460286"/>
          </a:xfrm>
          <a:prstGeom prst="rect">
            <a:avLst/>
          </a:prstGeom>
        </p:spPr>
      </p:pic>
      <p:pic>
        <p:nvPicPr>
          <p:cNvPr id="30" name="Graphic 29">
            <a:extLst>
              <a:ext uri="{FF2B5EF4-FFF2-40B4-BE49-F238E27FC236}">
                <a16:creationId xmlns:a16="http://schemas.microsoft.com/office/drawing/2014/main" id="{B43856AC-5D70-4F58-B7D8-7BF38ED0443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95493" y="2710516"/>
            <a:ext cx="537000" cy="522083"/>
          </a:xfrm>
          <a:prstGeom prst="rect">
            <a:avLst/>
          </a:prstGeom>
        </p:spPr>
      </p:pic>
      <p:sp>
        <p:nvSpPr>
          <p:cNvPr id="31" name="Rectangle 30">
            <a:extLst>
              <a:ext uri="{FF2B5EF4-FFF2-40B4-BE49-F238E27FC236}">
                <a16:creationId xmlns:a16="http://schemas.microsoft.com/office/drawing/2014/main" id="{C2726DF8-87B7-47E8-8785-F28B4055172F}"/>
              </a:ext>
            </a:extLst>
          </p:cNvPr>
          <p:cNvSpPr/>
          <p:nvPr/>
        </p:nvSpPr>
        <p:spPr>
          <a:xfrm>
            <a:off x="4955661" y="2740838"/>
            <a:ext cx="2317558" cy="693886"/>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AU" sz="1500"/>
          </a:p>
        </p:txBody>
      </p:sp>
      <p:sp>
        <p:nvSpPr>
          <p:cNvPr id="32" name="Кружок">
            <a:extLst>
              <a:ext uri="{FF2B5EF4-FFF2-40B4-BE49-F238E27FC236}">
                <a16:creationId xmlns:a16="http://schemas.microsoft.com/office/drawing/2014/main" id="{AD8A8426-7B36-4834-92AF-210C2507D4D2}"/>
              </a:ext>
            </a:extLst>
          </p:cNvPr>
          <p:cNvSpPr>
            <a:spLocks noChangeAspect="1" noChangeArrowheads="1"/>
          </p:cNvSpPr>
          <p:nvPr/>
        </p:nvSpPr>
        <p:spPr bwMode="auto">
          <a:xfrm>
            <a:off x="4866492" y="1828911"/>
            <a:ext cx="2529377" cy="2529169"/>
          </a:xfrm>
          <a:prstGeom prst="ellipse">
            <a:avLst/>
          </a:prstGeom>
          <a:solidFill>
            <a:schemeClr val="bg1">
              <a:lumMod val="95000"/>
            </a:schemeClr>
          </a:solidFill>
          <a:ln>
            <a:noFill/>
          </a:ln>
        </p:spPr>
        <p:txBody>
          <a:bodyPr lIns="31750" tIns="31750" rIns="31750" bIns="31750" anchor="ctr"/>
          <a:lstStyle>
            <a:lvl1pPr>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1pPr>
            <a:lvl2pPr marL="742950" indent="-28575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2pPr>
            <a:lvl3pPr marL="11430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3pPr>
            <a:lvl4pPr marL="16002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4pPr>
            <a:lvl5pPr marL="2057400" indent="-228600">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5pPr>
            <a:lvl6pPr marL="25146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6pPr>
            <a:lvl7pPr marL="29718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7pPr>
            <a:lvl8pPr marL="34290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8pPr>
            <a:lvl9pPr marL="3886200" indent="-228600" defTabSz="825500" eaLnBrk="0" fontAlgn="base" hangingPunct="0">
              <a:spcBef>
                <a:spcPct val="0"/>
              </a:spcBef>
              <a:spcAft>
                <a:spcPct val="0"/>
              </a:spcAft>
              <a:defRPr sz="2000">
                <a:solidFill>
                  <a:srgbClr val="252D30"/>
                </a:solidFill>
                <a:latin typeface="Arial" panose="020B0604020202020204" pitchFamily="34" charset="0"/>
                <a:ea typeface="Helvetica Neue" panose="02000503000000020004" pitchFamily="2" charset="0"/>
                <a:cs typeface="Helvetica Neue" panose="02000503000000020004" pitchFamily="2" charset="0"/>
                <a:sym typeface="Arial" panose="020B0604020202020204" pitchFamily="34" charset="0"/>
              </a:defRPr>
            </a:lvl9pPr>
          </a:lstStyle>
          <a:p>
            <a:pPr eaLnBrk="1"/>
            <a:endParaRPr lang="ru-RU" altLang="ru-RU" sz="1667" dirty="0"/>
          </a:p>
        </p:txBody>
      </p:sp>
      <p:pic>
        <p:nvPicPr>
          <p:cNvPr id="33" name="Picture 32">
            <a:extLst>
              <a:ext uri="{FF2B5EF4-FFF2-40B4-BE49-F238E27FC236}">
                <a16:creationId xmlns:a16="http://schemas.microsoft.com/office/drawing/2014/main" id="{964B7F7E-52A1-42C2-80B4-0345ECADD7F6}"/>
              </a:ext>
            </a:extLst>
          </p:cNvPr>
          <p:cNvPicPr>
            <a:picLocks noChangeAspect="1"/>
          </p:cNvPicPr>
          <p:nvPr/>
        </p:nvPicPr>
        <p:blipFill>
          <a:blip r:embed="rId10">
            <a:duotone>
              <a:prstClr val="black"/>
              <a:schemeClr val="tx2">
                <a:tint val="45000"/>
                <a:satMod val="400000"/>
              </a:schemeClr>
            </a:duotone>
          </a:blip>
          <a:stretch>
            <a:fillRect/>
          </a:stretch>
        </p:blipFill>
        <p:spPr>
          <a:xfrm>
            <a:off x="4774167" y="1831230"/>
            <a:ext cx="2726149" cy="2513101"/>
          </a:xfrm>
          <a:prstGeom prst="rect">
            <a:avLst/>
          </a:prstGeom>
        </p:spPr>
      </p:pic>
      <p:pic>
        <p:nvPicPr>
          <p:cNvPr id="34" name="Picture 33" descr="KPMG, Microsoft Business Solutions Malta | LinkedIn">
            <a:extLst>
              <a:ext uri="{FF2B5EF4-FFF2-40B4-BE49-F238E27FC236}">
                <a16:creationId xmlns:a16="http://schemas.microsoft.com/office/drawing/2014/main" id="{0174E035-39AE-439B-9230-384FCF8859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95493" y="5878466"/>
            <a:ext cx="1242504" cy="88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97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134D-EE57-4D2B-86C4-DB85D6A37CA8}"/>
              </a:ext>
            </a:extLst>
          </p:cNvPr>
          <p:cNvSpPr>
            <a:spLocks noGrp="1"/>
          </p:cNvSpPr>
          <p:nvPr>
            <p:ph type="title"/>
          </p:nvPr>
        </p:nvSpPr>
        <p:spPr>
          <a:xfrm>
            <a:off x="127987" y="148906"/>
            <a:ext cx="10515600" cy="632329"/>
          </a:xfrm>
        </p:spPr>
        <p:txBody>
          <a:bodyPr>
            <a:normAutofit/>
          </a:bodyPr>
          <a:lstStyle/>
          <a:p>
            <a:r>
              <a:rPr lang="en-US" sz="3000" dirty="0">
                <a:solidFill>
                  <a:schemeClr val="accent1"/>
                </a:solidFill>
              </a:rPr>
              <a:t>Migration Phase – Use this for Migrating data</a:t>
            </a:r>
            <a:endParaRPr lang="en-GB" sz="3000" dirty="0">
              <a:solidFill>
                <a:schemeClr val="accent1"/>
              </a:solidFill>
            </a:endParaRPr>
          </a:p>
        </p:txBody>
      </p:sp>
      <p:graphicFrame>
        <p:nvGraphicFramePr>
          <p:cNvPr id="3" name="Content Placeholder 2">
            <a:extLst>
              <a:ext uri="{FF2B5EF4-FFF2-40B4-BE49-F238E27FC236}">
                <a16:creationId xmlns:a16="http://schemas.microsoft.com/office/drawing/2014/main" id="{7EEB5C61-3F75-4B54-8377-001592625C96}"/>
              </a:ext>
            </a:extLst>
          </p:cNvPr>
          <p:cNvGraphicFramePr>
            <a:graphicFrameLocks/>
          </p:cNvGraphicFramePr>
          <p:nvPr>
            <p:extLst>
              <p:ext uri="{D42A27DB-BD31-4B8C-83A1-F6EECF244321}">
                <p14:modId xmlns:p14="http://schemas.microsoft.com/office/powerpoint/2010/main" val="1163881281"/>
              </p:ext>
            </p:extLst>
          </p:nvPr>
        </p:nvGraphicFramePr>
        <p:xfrm>
          <a:off x="447103" y="781235"/>
          <a:ext cx="11067235" cy="5872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KPMG, Microsoft Business Solutions Malta | LinkedIn">
            <a:extLst>
              <a:ext uri="{FF2B5EF4-FFF2-40B4-BE49-F238E27FC236}">
                <a16:creationId xmlns:a16="http://schemas.microsoft.com/office/drawing/2014/main" id="{C64435E3-956A-499B-8542-760659FFD4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88681" y="5765727"/>
            <a:ext cx="1242504" cy="88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0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imeline&#10;&#10;Description automatically generated">
            <a:extLst>
              <a:ext uri="{FF2B5EF4-FFF2-40B4-BE49-F238E27FC236}">
                <a16:creationId xmlns:a16="http://schemas.microsoft.com/office/drawing/2014/main" id="{6F37222D-8F5A-4F73-9F8B-16498C41DC25}"/>
              </a:ext>
            </a:extLst>
          </p:cNvPr>
          <p:cNvPicPr>
            <a:picLocks noChangeAspect="1"/>
          </p:cNvPicPr>
          <p:nvPr/>
        </p:nvPicPr>
        <p:blipFill>
          <a:blip r:embed="rId2"/>
          <a:stretch>
            <a:fillRect/>
          </a:stretch>
        </p:blipFill>
        <p:spPr>
          <a:xfrm>
            <a:off x="643467" y="1506983"/>
            <a:ext cx="10905066" cy="3844034"/>
          </a:xfrm>
          <a:prstGeom prst="rect">
            <a:avLst/>
          </a:prstGeom>
        </p:spPr>
      </p:pic>
      <p:pic>
        <p:nvPicPr>
          <p:cNvPr id="3" name="Picture 2" descr="KPMG, Microsoft Business Solutions Malta | LinkedIn">
            <a:extLst>
              <a:ext uri="{FF2B5EF4-FFF2-40B4-BE49-F238E27FC236}">
                <a16:creationId xmlns:a16="http://schemas.microsoft.com/office/drawing/2014/main" id="{486AAA31-360C-4388-BDFA-E804A1C2E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8681" y="5683343"/>
            <a:ext cx="1242504" cy="88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527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4272</TotalTime>
  <Words>961</Words>
  <Application>Microsoft Office PowerPoint</Application>
  <PresentationFormat>Widescreen</PresentationFormat>
  <Paragraphs>133</Paragraphs>
  <Slides>10</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1" baseType="lpstr">
      <vt:lpstr>Arial</vt:lpstr>
      <vt:lpstr>Calibri</vt:lpstr>
      <vt:lpstr>Calibri Light</vt:lpstr>
      <vt:lpstr>Lato Light</vt:lpstr>
      <vt:lpstr>Open Sans</vt:lpstr>
      <vt:lpstr>Poppins SemiBold</vt:lpstr>
      <vt:lpstr>Roboto</vt:lpstr>
      <vt:lpstr>System Font Regular</vt:lpstr>
      <vt:lpstr>Wingdings</vt:lpstr>
      <vt:lpstr>Office Theme</vt:lpstr>
      <vt:lpstr>Microsoft Word Document</vt:lpstr>
      <vt:lpstr>PowerPoint Presentation</vt:lpstr>
      <vt:lpstr>Google Cloud Architecture Framework</vt:lpstr>
      <vt:lpstr>Putting it together Ways to reach from where we are now future mode of operations  </vt:lpstr>
      <vt:lpstr>Three Tier Application Architecture</vt:lpstr>
      <vt:lpstr>Backend  Database - MySQL - Cloud SQL  Caching - Redis - Cloud Memorystore  Middleware/API  Container hosted API - Golang - Cloud Run  Front End/UI  Container hosted UI - Nginx + HTML/JS/CSS       Cloud Run  Deployment Continuous Deployment - Cloud Build Secret Management - Cloud Secret Manager </vt:lpstr>
      <vt:lpstr>PowerPoint Presentation</vt:lpstr>
      <vt:lpstr>Uplift: Engagement Model</vt:lpstr>
      <vt:lpstr>Migration Phase – Use this for Migrating data</vt:lpstr>
      <vt:lpstr>PowerPoint Presentation</vt:lpstr>
      <vt:lpstr>Coding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K, Charles</dc:creator>
  <cp:lastModifiedBy>G K, Charles</cp:lastModifiedBy>
  <cp:revision>7</cp:revision>
  <dcterms:created xsi:type="dcterms:W3CDTF">2022-11-14T11:49:32Z</dcterms:created>
  <dcterms:modified xsi:type="dcterms:W3CDTF">2022-12-19T16:47:29Z</dcterms:modified>
</cp:coreProperties>
</file>